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2" r:id="rId4"/>
    <p:sldId id="257" r:id="rId5"/>
    <p:sldId id="258" r:id="rId6"/>
    <p:sldId id="259" r:id="rId7"/>
    <p:sldId id="260" r:id="rId8"/>
    <p:sldId id="310" r:id="rId9"/>
    <p:sldId id="262" r:id="rId10"/>
    <p:sldId id="311" r:id="rId11"/>
    <p:sldId id="264" r:id="rId12"/>
    <p:sldId id="308"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2F"/>
    <a:srgbClr val="084E3E"/>
    <a:srgbClr val="DDADB1"/>
    <a:srgbClr val="FEFEFE"/>
    <a:srgbClr val="7B5B5C"/>
    <a:srgbClr val="C4C5B7"/>
    <a:srgbClr val="170215"/>
    <a:srgbClr val="65454F"/>
    <a:srgbClr val="34192A"/>
    <a:srgbClr val="A67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91670-337C-43B8-9FC9-ADC9C2411F18}"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4ED5EA10-60AF-471B-9F4D-7ACF4B4B61B4}">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hi-IN" sz="18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पहली शिक्षा </a:t>
          </a:r>
          <a:r>
            <a:rPr lang="en-US" sz="18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8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9:35-37)</a:t>
          </a:r>
          <a:endParaRPr lang="en" sz="18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2BE2B10-13AB-4CDB-BCB8-A466D5E132DD}" type="parTrans" cxnId="{B688A199-C83E-4AD9-828F-89003767E6DD}">
      <dgm:prSet/>
      <dgm:spPr/>
      <dgm:t>
        <a:bodyPr/>
        <a:lstStyle/>
        <a:p>
          <a:endParaRPr lang="es-ES" sz="2000" b="1"/>
        </a:p>
      </dgm:t>
    </dgm:pt>
    <dgm:pt modelId="{B844E885-AD6C-422F-B32D-5F13658E9638}" type="sibTrans" cxnId="{B688A199-C83E-4AD9-828F-89003767E6DD}">
      <dgm:prSet/>
      <dgm:spPr/>
      <dgm:t>
        <a:bodyPr/>
        <a:lstStyle/>
        <a:p>
          <a:endParaRPr lang="es-ES" sz="2000" b="1"/>
        </a:p>
      </dgm:t>
    </dgm:pt>
    <dgm:pt modelId="{DB8D9231-E580-45AB-8B96-612E1739A0A2}">
      <dgm:prSet custT="1"/>
      <dgm:spPr/>
      <dgm:t>
        <a:bodyPr/>
        <a:lstStyle/>
        <a:p>
          <a:pPr rtl="0"/>
          <a:r>
            <a:rPr lang="hi-IN" sz="20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दूसरी शिक्षा </a:t>
          </a:r>
          <a:r>
            <a:rPr lang="en-US" sz="20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9:38-41)</a:t>
          </a:r>
          <a:endParaRPr lang="en" sz="2000" b="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5ECF98E-2584-49BB-B4B7-B47E6220F72C}" type="parTrans" cxnId="{EBAEE286-6698-45DB-B6CA-BED581A2002E}">
      <dgm:prSet/>
      <dgm:spPr/>
      <dgm:t>
        <a:bodyPr/>
        <a:lstStyle/>
        <a:p>
          <a:endParaRPr lang="es-ES" sz="2000" b="1"/>
        </a:p>
      </dgm:t>
    </dgm:pt>
    <dgm:pt modelId="{3197FE25-E4B7-404D-B9EE-3D2B19B6BB93}" type="sibTrans" cxnId="{EBAEE286-6698-45DB-B6CA-BED581A2002E}">
      <dgm:prSet/>
      <dgm:spPr/>
      <dgm:t>
        <a:bodyPr/>
        <a:lstStyle/>
        <a:p>
          <a:endParaRPr lang="es-ES" sz="2000" b="1"/>
        </a:p>
      </dgm:t>
    </dgm:pt>
    <dgm:pt modelId="{B02CF6F8-7A5B-4B50-B427-93EDAD11A6C1}">
      <dgm:prSet phldrT="[Texto]"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एक बच्चे को लेकर, उसने राज्य में महानता का मंचन किया: पहला अंतिम है; सबसे बड़ा नौकर है; सबसे छोटे और विनम्र व्यक्ति के साथ ऐसा व्यवहार किया जाना चाहिए मानो वह स्वयं यीशु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18C973F8-FFC2-4F90-8D14-FD15578C1883}" type="parTrans" cxnId="{6A522D29-D527-4C7E-ADFA-83C6566502E8}">
      <dgm:prSet/>
      <dgm:spPr/>
      <dgm:t>
        <a:bodyPr/>
        <a:lstStyle/>
        <a:p>
          <a:endParaRPr lang="es-ES" sz="2000" b="1"/>
        </a:p>
      </dgm:t>
    </dgm:pt>
    <dgm:pt modelId="{A4A69FAD-B6E5-4B93-BE2F-18056D3C66CE}" type="sibTrans" cxnId="{6A522D29-D527-4C7E-ADFA-83C6566502E8}">
      <dgm:prSet/>
      <dgm:spPr/>
      <dgm:t>
        <a:bodyPr/>
        <a:lstStyle/>
        <a:p>
          <a:endParaRPr lang="es-ES" sz="2000" b="1"/>
        </a:p>
      </dgm:t>
    </dgm:pt>
    <dgm:pt modelId="{62FDDE24-7877-49D9-AF09-CFE0B48C4AC6}">
      <dgm:prSet custT="1"/>
      <dgm:spPr/>
      <dgm:t>
        <a:bodyPr/>
        <a:lstStyle/>
        <a:p>
          <a:pPr rtl="0"/>
          <a:r>
            <a:rPr lang="hi-IN" sz="1900" b="1" dirty="0">
              <a:latin typeface="Nirmala UI" panose="020B0502040204020203" pitchFamily="34" charset="0"/>
              <a:ea typeface="Nirmala UI" panose="020B0502040204020203" pitchFamily="34" charset="0"/>
              <a:cs typeface="Nirmala UI" panose="020B0502040204020203" pitchFamily="34" charset="0"/>
            </a:rPr>
            <a:t>हर किसी को अपना काम करना है, और परमेश्वर का काम करते समय किसी को भी पीछे नहीं रहना चाहिए, चाहे वह काम कितना भी छोटा क्यों न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376AC1BA-1A60-450E-B179-CE29CF2B4B10}" type="parTrans" cxnId="{5C922A85-9FE0-4C47-842A-74B0E49BBA4F}">
      <dgm:prSet/>
      <dgm:spPr/>
      <dgm:t>
        <a:bodyPr/>
        <a:lstStyle/>
        <a:p>
          <a:endParaRPr lang="es-ES" sz="2000" b="1"/>
        </a:p>
      </dgm:t>
    </dgm:pt>
    <dgm:pt modelId="{B2C11E16-04DB-49A7-A5AA-AF09665E0EB3}" type="sibTrans" cxnId="{5C922A85-9FE0-4C47-842A-74B0E49BBA4F}">
      <dgm:prSet/>
      <dgm:spPr/>
      <dgm:t>
        <a:bodyPr/>
        <a:lstStyle/>
        <a:p>
          <a:endParaRPr lang="es-ES" sz="2000" b="1"/>
        </a:p>
      </dgm:t>
    </dgm:pt>
    <dgm:pt modelId="{15F9322C-6870-479C-87AD-2D478B545E65}" type="pres">
      <dgm:prSet presAssocID="{A6691670-337C-43B8-9FC9-ADC9C2411F18}" presName="Name0" presStyleCnt="0">
        <dgm:presLayoutVars>
          <dgm:dir/>
        </dgm:presLayoutVars>
      </dgm:prSet>
      <dgm:spPr/>
    </dgm:pt>
    <dgm:pt modelId="{82D7A63F-417B-473A-A5B6-D18118C145BB}" type="pres">
      <dgm:prSet presAssocID="{4ED5EA10-60AF-471B-9F4D-7ACF4B4B61B4}" presName="composite" presStyleCnt="0"/>
      <dgm:spPr/>
    </dgm:pt>
    <dgm:pt modelId="{D93928B3-6774-4ED3-B260-49CBADB2AFF2}" type="pres">
      <dgm:prSet presAssocID="{4ED5EA10-60AF-471B-9F4D-7ACF4B4B61B4}" presName="Accent" presStyleLbl="alignAcc1" presStyleIdx="0" presStyleCnt="2" custLinFactX="-680443" custLinFactNeighborX="-700000"/>
      <dgm:spPr>
        <a:ln w="57150">
          <a:solidFill>
            <a:schemeClr val="accent5">
              <a:lumMod val="75000"/>
            </a:schemeClr>
          </a:solidFill>
        </a:ln>
      </dgm:spPr>
    </dgm:pt>
    <dgm:pt modelId="{6E649C91-8A1D-4749-A47A-05E29CB21EAF}" type="pres">
      <dgm:prSet presAssocID="{4ED5EA10-60AF-471B-9F4D-7ACF4B4B61B4}" presName="Image" presStyleLbl="node1" presStyleIdx="0" presStyleCnt="2" custScaleX="142848"/>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C0C73B8-F0DB-4A06-AFA2-08C4538ADF53}" type="pres">
      <dgm:prSet presAssocID="{4ED5EA10-60AF-471B-9F4D-7ACF4B4B61B4}" presName="Child" presStyleLbl="revTx" presStyleIdx="0" presStyleCnt="2" custScaleX="141895" custScaleY="91878" custLinFactNeighborY="852">
        <dgm:presLayoutVars>
          <dgm:bulletEnabled val="1"/>
        </dgm:presLayoutVars>
      </dgm:prSet>
      <dgm:spPr/>
    </dgm:pt>
    <dgm:pt modelId="{FFD92903-2C1D-4662-AFE9-B72665617204}" type="pres">
      <dgm:prSet presAssocID="{4ED5EA10-60AF-471B-9F4D-7ACF4B4B61B4}" presName="Parent" presStyleLbl="alignNode1" presStyleIdx="0" presStyleCnt="2" custScaleX="142848" custScaleY="119266">
        <dgm:presLayoutVars>
          <dgm:bulletEnabled val="1"/>
        </dgm:presLayoutVars>
      </dgm:prSet>
      <dgm:spPr/>
    </dgm:pt>
    <dgm:pt modelId="{60F24247-886A-4CA4-9941-33C1CCD84883}" type="pres">
      <dgm:prSet presAssocID="{B844E885-AD6C-422F-B32D-5F13658E9638}" presName="sibTrans" presStyleCnt="0"/>
      <dgm:spPr/>
    </dgm:pt>
    <dgm:pt modelId="{42ECE93F-A414-41B6-A3B0-B454A76F3E4F}" type="pres">
      <dgm:prSet presAssocID="{DB8D9231-E580-45AB-8B96-612E1739A0A2}" presName="composite" presStyleCnt="0"/>
      <dgm:spPr/>
    </dgm:pt>
    <dgm:pt modelId="{271460F9-68F8-42FF-B4C7-A16AE02332B1}" type="pres">
      <dgm:prSet presAssocID="{DB8D9231-E580-45AB-8B96-612E1739A0A2}" presName="Accent" presStyleLbl="alignAcc1" presStyleIdx="1" presStyleCnt="2" custLinFactX="-680442" custLinFactNeighborX="-700000"/>
      <dgm:spPr>
        <a:ln w="57150">
          <a:solidFill>
            <a:schemeClr val="accent3">
              <a:lumMod val="75000"/>
            </a:schemeClr>
          </a:solidFill>
        </a:ln>
      </dgm:spPr>
    </dgm:pt>
    <dgm:pt modelId="{A1012169-87EF-46FB-99D6-CAE49B981A51}" type="pres">
      <dgm:prSet presAssocID="{DB8D9231-E580-45AB-8B96-612E1739A0A2}" presName="Image" presStyleLbl="node1" presStyleIdx="1" presStyleCnt="2" custScaleX="142848" custScaleY="133858" custLinFactNeighborY="1564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248A69D-72AD-43DE-B2B6-C5447068DE08}" type="pres">
      <dgm:prSet presAssocID="{DB8D9231-E580-45AB-8B96-612E1739A0A2}" presName="Child" presStyleLbl="revTx" presStyleIdx="1" presStyleCnt="2" custScaleX="141895" custScaleY="66331" custLinFactNeighborY="12801">
        <dgm:presLayoutVars>
          <dgm:bulletEnabled val="1"/>
        </dgm:presLayoutVars>
      </dgm:prSet>
      <dgm:spPr/>
    </dgm:pt>
    <dgm:pt modelId="{1B70EBBE-7D24-42FE-BF74-15FC8AD215F7}" type="pres">
      <dgm:prSet presAssocID="{DB8D9231-E580-45AB-8B96-612E1739A0A2}" presName="Parent" presStyleLbl="alignNode1" presStyleIdx="1" presStyleCnt="2" custScaleX="142848" custScaleY="119266">
        <dgm:presLayoutVars>
          <dgm:bulletEnabled val="1"/>
        </dgm:presLayoutVars>
      </dgm:prSet>
      <dgm:spPr/>
    </dgm:pt>
  </dgm:ptLst>
  <dgm:cxnLst>
    <dgm:cxn modelId="{F7AEA609-3A9B-481D-8D0B-DA1F4C7FD734}" type="presOf" srcId="{B02CF6F8-7A5B-4B50-B427-93EDAD11A6C1}" destId="{6C0C73B8-F0DB-4A06-AFA2-08C4538ADF53}" srcOrd="0" destOrd="0" presId="urn:microsoft.com/office/officeart/2008/layout/TitlePictureLineup"/>
    <dgm:cxn modelId="{F5A24B18-0F83-4BE2-A406-42388C8672FD}" type="presOf" srcId="{A6691670-337C-43B8-9FC9-ADC9C2411F18}" destId="{15F9322C-6870-479C-87AD-2D478B545E65}" srcOrd="0" destOrd="0" presId="urn:microsoft.com/office/officeart/2008/layout/TitlePictureLineup"/>
    <dgm:cxn modelId="{6A522D29-D527-4C7E-ADFA-83C6566502E8}" srcId="{4ED5EA10-60AF-471B-9F4D-7ACF4B4B61B4}" destId="{B02CF6F8-7A5B-4B50-B427-93EDAD11A6C1}" srcOrd="0" destOrd="0" parTransId="{18C973F8-FFC2-4F90-8D14-FD15578C1883}" sibTransId="{A4A69FAD-B6E5-4B93-BE2F-18056D3C66CE}"/>
    <dgm:cxn modelId="{5C922A85-9FE0-4C47-842A-74B0E49BBA4F}" srcId="{DB8D9231-E580-45AB-8B96-612E1739A0A2}" destId="{62FDDE24-7877-49D9-AF09-CFE0B48C4AC6}" srcOrd="0" destOrd="0" parTransId="{376AC1BA-1A60-450E-B179-CE29CF2B4B10}" sibTransId="{B2C11E16-04DB-49A7-A5AA-AF09665E0EB3}"/>
    <dgm:cxn modelId="{EBAEE286-6698-45DB-B6CA-BED581A2002E}" srcId="{A6691670-337C-43B8-9FC9-ADC9C2411F18}" destId="{DB8D9231-E580-45AB-8B96-612E1739A0A2}" srcOrd="1" destOrd="0" parTransId="{95ECF98E-2584-49BB-B4B7-B47E6220F72C}" sibTransId="{3197FE25-E4B7-404D-B9EE-3D2B19B6BB93}"/>
    <dgm:cxn modelId="{B688A199-C83E-4AD9-828F-89003767E6DD}" srcId="{A6691670-337C-43B8-9FC9-ADC9C2411F18}" destId="{4ED5EA10-60AF-471B-9F4D-7ACF4B4B61B4}" srcOrd="0" destOrd="0" parTransId="{32BE2B10-13AB-4CDB-BCB8-A466D5E132DD}" sibTransId="{B844E885-AD6C-422F-B32D-5F13658E9638}"/>
    <dgm:cxn modelId="{1F55A9A7-FE13-468F-BB39-51234F2A792D}" type="presOf" srcId="{DB8D9231-E580-45AB-8B96-612E1739A0A2}" destId="{1B70EBBE-7D24-42FE-BF74-15FC8AD215F7}" srcOrd="0" destOrd="0" presId="urn:microsoft.com/office/officeart/2008/layout/TitlePictureLineup"/>
    <dgm:cxn modelId="{892E15EE-A597-450A-A409-EB0E60E2E10F}" type="presOf" srcId="{62FDDE24-7877-49D9-AF09-CFE0B48C4AC6}" destId="{1248A69D-72AD-43DE-B2B6-C5447068DE08}" srcOrd="0" destOrd="0" presId="urn:microsoft.com/office/officeart/2008/layout/TitlePictureLineup"/>
    <dgm:cxn modelId="{6E3B7EF8-9345-482C-B42A-6DBD45B7A3ED}" type="presOf" srcId="{4ED5EA10-60AF-471B-9F4D-7ACF4B4B61B4}" destId="{FFD92903-2C1D-4662-AFE9-B72665617204}" srcOrd="0" destOrd="0" presId="urn:microsoft.com/office/officeart/2008/layout/TitlePictureLineup"/>
    <dgm:cxn modelId="{EDAB6B83-A0C6-4AB9-9404-6C0ED15CBB38}" type="presParOf" srcId="{15F9322C-6870-479C-87AD-2D478B545E65}" destId="{82D7A63F-417B-473A-A5B6-D18118C145BB}" srcOrd="0" destOrd="0" presId="urn:microsoft.com/office/officeart/2008/layout/TitlePictureLineup"/>
    <dgm:cxn modelId="{134EC499-09B1-4C75-8116-EEB60DC6E569}" type="presParOf" srcId="{82D7A63F-417B-473A-A5B6-D18118C145BB}" destId="{D93928B3-6774-4ED3-B260-49CBADB2AFF2}" srcOrd="0" destOrd="0" presId="urn:microsoft.com/office/officeart/2008/layout/TitlePictureLineup"/>
    <dgm:cxn modelId="{869F2742-C34A-46DB-92AE-388F4FC3BA00}" type="presParOf" srcId="{82D7A63F-417B-473A-A5B6-D18118C145BB}" destId="{6E649C91-8A1D-4749-A47A-05E29CB21EAF}" srcOrd="1" destOrd="0" presId="urn:microsoft.com/office/officeart/2008/layout/TitlePictureLineup"/>
    <dgm:cxn modelId="{38F54A59-6D32-4F2C-A8A5-6CD5D701E314}" type="presParOf" srcId="{82D7A63F-417B-473A-A5B6-D18118C145BB}" destId="{6C0C73B8-F0DB-4A06-AFA2-08C4538ADF53}" srcOrd="2" destOrd="0" presId="urn:microsoft.com/office/officeart/2008/layout/TitlePictureLineup"/>
    <dgm:cxn modelId="{49939DB7-5390-49A7-8B49-9936B7ACA4B7}" type="presParOf" srcId="{82D7A63F-417B-473A-A5B6-D18118C145BB}" destId="{FFD92903-2C1D-4662-AFE9-B72665617204}" srcOrd="3" destOrd="0" presId="urn:microsoft.com/office/officeart/2008/layout/TitlePictureLineup"/>
    <dgm:cxn modelId="{ADADD3AA-32EB-43D3-A7A4-5CD2333EBA70}" type="presParOf" srcId="{15F9322C-6870-479C-87AD-2D478B545E65}" destId="{60F24247-886A-4CA4-9941-33C1CCD84883}" srcOrd="1" destOrd="0" presId="urn:microsoft.com/office/officeart/2008/layout/TitlePictureLineup"/>
    <dgm:cxn modelId="{DD9F9315-FDEE-4DBA-A3FC-44393CE30FE8}" type="presParOf" srcId="{15F9322C-6870-479C-87AD-2D478B545E65}" destId="{42ECE93F-A414-41B6-A3B0-B454A76F3E4F}" srcOrd="2" destOrd="0" presId="urn:microsoft.com/office/officeart/2008/layout/TitlePictureLineup"/>
    <dgm:cxn modelId="{FF266C8D-CAC7-4575-B66B-6927704059B1}" type="presParOf" srcId="{42ECE93F-A414-41B6-A3B0-B454A76F3E4F}" destId="{271460F9-68F8-42FF-B4C7-A16AE02332B1}" srcOrd="0" destOrd="0" presId="urn:microsoft.com/office/officeart/2008/layout/TitlePictureLineup"/>
    <dgm:cxn modelId="{BE6124CB-9C45-4FE3-9285-D8388A3E6F10}" type="presParOf" srcId="{42ECE93F-A414-41B6-A3B0-B454A76F3E4F}" destId="{A1012169-87EF-46FB-99D6-CAE49B981A51}" srcOrd="1" destOrd="0" presId="urn:microsoft.com/office/officeart/2008/layout/TitlePictureLineup"/>
    <dgm:cxn modelId="{2735B222-7522-4026-8CE5-A4EDEE26498B}" type="presParOf" srcId="{42ECE93F-A414-41B6-A3B0-B454A76F3E4F}" destId="{1248A69D-72AD-43DE-B2B6-C5447068DE08}" srcOrd="2" destOrd="0" presId="urn:microsoft.com/office/officeart/2008/layout/TitlePictureLineup"/>
    <dgm:cxn modelId="{8E367DFB-8C26-484F-BD4F-FF7D0C661576}" type="presParOf" srcId="{42ECE93F-A414-41B6-A3B0-B454A76F3E4F}" destId="{1B70EBBE-7D24-42FE-BF74-15FC8AD215F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28B3-6774-4ED3-B260-49CBADB2AFF2}">
      <dsp:nvSpPr>
        <dsp:cNvPr id="0" name=""/>
        <dsp:cNvSpPr/>
      </dsp:nvSpPr>
      <dsp:spPr>
        <a:xfrm>
          <a:off x="79918" y="512126"/>
          <a:ext cx="0" cy="4376927"/>
        </a:xfrm>
        <a:prstGeom prst="line">
          <a:avLst/>
        </a:prstGeom>
        <a:solidFill>
          <a:schemeClr val="lt1">
            <a:alpha val="90000"/>
            <a:hueOff val="0"/>
            <a:satOff val="0"/>
            <a:lumOff val="0"/>
            <a:alphaOff val="0"/>
          </a:schemeClr>
        </a:solidFill>
        <a:ln w="57150" cap="flat" cmpd="sng" algn="ctr">
          <a:solidFill>
            <a:schemeClr val="accent5">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6E649C91-8A1D-4749-A47A-05E29CB21EAF}">
      <dsp:nvSpPr>
        <dsp:cNvPr id="0" name=""/>
        <dsp:cNvSpPr/>
      </dsp:nvSpPr>
      <dsp:spPr>
        <a:xfrm>
          <a:off x="205274" y="658023"/>
          <a:ext cx="3288390" cy="1969617"/>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6C0C73B8-F0DB-4A06-AFA2-08C4538ADF53}">
      <dsp:nvSpPr>
        <dsp:cNvPr id="0" name=""/>
        <dsp:cNvSpPr/>
      </dsp:nvSpPr>
      <dsp:spPr>
        <a:xfrm>
          <a:off x="216243" y="2738744"/>
          <a:ext cx="3266452" cy="207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एक बच्चे को लेकर, उसने राज्य में महानता का मंचन किया: पहला अंतिम है; सबसे बड़ा नौकर है; सबसे छोटे और विनम्र व्यक्ति के साथ ऐसा व्यवहार किया जाना चाहिए मानो वह स्वयं यीशु हो।</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16243" y="2738744"/>
        <a:ext cx="3266452" cy="2077740"/>
      </dsp:txXfrm>
    </dsp:sp>
    <dsp:sp modelId="{FFD92903-2C1D-4662-AFE9-B72665617204}">
      <dsp:nvSpPr>
        <dsp:cNvPr id="0" name=""/>
        <dsp:cNvSpPr/>
      </dsp:nvSpPr>
      <dsp:spPr>
        <a:xfrm>
          <a:off x="55926" y="-21046"/>
          <a:ext cx="3473529" cy="580020"/>
        </a:xfrm>
        <a:prstGeom prst="rect">
          <a:avLst/>
        </a:prstGeom>
        <a:gradFill rotWithShape="1">
          <a:gsLst>
            <a:gs pos="0">
              <a:schemeClr val="accent5"/>
            </a:gs>
            <a:gs pos="100000">
              <a:schemeClr val="accent5">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पहली शिक्षा </a:t>
          </a:r>
          <a:r>
            <a:rPr lang="en-US" sz="18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9:35-37)</a:t>
          </a:r>
          <a:endParaRPr lang="en" sz="18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926" y="-21046"/>
        <a:ext cx="3473529" cy="580020"/>
      </dsp:txXfrm>
    </dsp:sp>
    <dsp:sp modelId="{271460F9-68F8-42FF-B4C7-A16AE02332B1}">
      <dsp:nvSpPr>
        <dsp:cNvPr id="0" name=""/>
        <dsp:cNvSpPr/>
      </dsp:nvSpPr>
      <dsp:spPr>
        <a:xfrm>
          <a:off x="3924588" y="512126"/>
          <a:ext cx="0" cy="4376927"/>
        </a:xfrm>
        <a:prstGeom prst="line">
          <a:avLst/>
        </a:prstGeom>
        <a:solidFill>
          <a:schemeClr val="lt1">
            <a:alpha val="90000"/>
            <a:hueOff val="0"/>
            <a:satOff val="0"/>
            <a:lumOff val="0"/>
            <a:alphaOff val="0"/>
          </a:schemeClr>
        </a:solidFill>
        <a:ln w="57150" cap="flat" cmpd="sng" algn="ctr">
          <a:solidFill>
            <a:schemeClr val="accent3">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A1012169-87EF-46FB-99D6-CAE49B981A51}">
      <dsp:nvSpPr>
        <dsp:cNvPr id="0" name=""/>
        <dsp:cNvSpPr/>
      </dsp:nvSpPr>
      <dsp:spPr>
        <a:xfrm>
          <a:off x="4049944" y="632694"/>
          <a:ext cx="3288390" cy="2636490"/>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248A69D-72AD-43DE-B2B6-C5447068DE08}">
      <dsp:nvSpPr>
        <dsp:cNvPr id="0" name=""/>
        <dsp:cNvSpPr/>
      </dsp:nvSpPr>
      <dsp:spPr>
        <a:xfrm>
          <a:off x="4060913" y="3297822"/>
          <a:ext cx="3266452" cy="150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rtl="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हर किसी को अपना काम करना है, और परमेश्वर का काम करते समय किसी को भी पीछे नहीं रहना चाहिए, चाहे वह काम कितना भी छोटा क्यों न हो।</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060913" y="3297822"/>
        <a:ext cx="3266452" cy="1500017"/>
      </dsp:txXfrm>
    </dsp:sp>
    <dsp:sp modelId="{1B70EBBE-7D24-42FE-BF74-15FC8AD215F7}">
      <dsp:nvSpPr>
        <dsp:cNvPr id="0" name=""/>
        <dsp:cNvSpPr/>
      </dsp:nvSpPr>
      <dsp:spPr>
        <a:xfrm>
          <a:off x="3900596" y="-21046"/>
          <a:ext cx="3473529" cy="580020"/>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w="9525" cap="flat" cmpd="sng" algn="ctr">
          <a:solidFill>
            <a:schemeClr val="accent3">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ct val="35000"/>
            </a:spcAft>
            <a:buNone/>
          </a:pPr>
          <a:r>
            <a:rPr lang="hi-IN" sz="20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दूसरी शिक्षा </a:t>
          </a:r>
          <a:r>
            <a:rPr lang="en-US" sz="20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9:38-41)</a:t>
          </a:r>
          <a:endParaRPr lang="en" sz="2000" b="1" kern="120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900596" y="-21046"/>
        <a:ext cx="3473529" cy="580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56186-9D4E-477F-B248-ABBC7FFB066F}" type="datetimeFigureOut">
              <a:rPr lang="es-ES" smtClean="0"/>
              <a:t>20/07/2024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1B75D-3EF4-4D12-B659-680DC4B59702}" type="slidenum">
              <a:rPr lang="es-ES" smtClean="0"/>
              <a:t>‹Nº›</a:t>
            </a:fld>
            <a:endParaRPr lang="es-ES"/>
          </a:p>
        </p:txBody>
      </p:sp>
    </p:spTree>
    <p:extLst>
      <p:ext uri="{BB962C8B-B14F-4D97-AF65-F5344CB8AC3E}">
        <p14:creationId xmlns:p14="http://schemas.microsoft.com/office/powerpoint/2010/main" val="203042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5</a:t>
            </a:fld>
            <a:endParaRPr lang="es-ES"/>
          </a:p>
        </p:txBody>
      </p:sp>
    </p:spTree>
    <p:extLst>
      <p:ext uri="{BB962C8B-B14F-4D97-AF65-F5344CB8AC3E}">
        <p14:creationId xmlns:p14="http://schemas.microsoft.com/office/powerpoint/2010/main" val="38464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6</a:t>
            </a:fld>
            <a:endParaRPr lang="es-ES"/>
          </a:p>
        </p:txBody>
      </p:sp>
    </p:spTree>
    <p:extLst>
      <p:ext uri="{BB962C8B-B14F-4D97-AF65-F5344CB8AC3E}">
        <p14:creationId xmlns:p14="http://schemas.microsoft.com/office/powerpoint/2010/main" val="411892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8169-E3C2-A16F-3DCE-C8ED477612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DB43AB0-1FC0-5927-E569-BF15356FF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4458509-75C5-DD8B-6A40-9B1936790707}"/>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D3C70E5A-3931-EB07-E2F4-9557F49E12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1DF462-886B-C14B-64A6-BAFF652EFD53}"/>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4618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B2468-1C36-9D6D-E9FC-15B7BC4D95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C3EE0E-2141-A340-65C9-4B3EA12413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9C8562-80FD-D494-F8F3-E819F082E696}"/>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CA82C2D7-5D98-5BAD-9F99-BDDA4E8057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D21A48-1153-B91C-A554-969DECDFC45F}"/>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1242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3F088B-D264-C6A6-C87D-621C796028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0AB5AD-8563-E6C6-AA60-E6EF474B5F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67BBDD-FC58-6C2C-068A-5F97971CF1A4}"/>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E1D5BC23-FA9A-1F3B-B8A2-9152F69CAF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3EB215-04B2-0F79-AF71-FA737E880A8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24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996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95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68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900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982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164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915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353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E859C-35B4-BE59-B22F-6E845903B8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4C5844-594B-9575-852C-74ED039238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228485-CC00-CD17-C3A8-C9AA1295FC5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9C01D365-1BE8-B4D9-3DDE-D657EE4F93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B5681-A7E0-E165-BBF2-49442A65E02B}"/>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389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31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886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22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52B9A-BD09-C767-B138-DBE3C8D12B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79CF4F-36A8-3AD8-E2FB-342036E1DD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DE8D0-50AA-2BEB-E7DB-FB4148AB527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EEAE1F56-8E7E-B2F7-81D9-C27357287C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CD8D03-38C2-647C-95CB-B2F6AD9AFD37}"/>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64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77B97-259C-DC0F-E045-CEB7563BA2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1084F6-8C00-8A81-99A2-06A9C802DB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D2A1F75-E667-0152-E3CE-A5D25CBB08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E720F8-18F7-F1CE-F42A-EAB73FB5D021}"/>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2831D4B2-E33B-8A52-157E-020C2AA0B6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865C7C-C985-8BBE-B231-970395EC5E18}"/>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9216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36217-265C-0B98-C8E5-D4BD1C0AB3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8A5FB-D0A4-E206-D230-21B143E2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3A0BA8-CB9D-B7FC-7FE6-9C7370D0B4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BE2543-1331-C755-2D22-5E44570D6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070284-52C4-B0A1-EACA-C982F55E51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CA04C6-5D19-AD59-BEF1-B6C754C8AA33}"/>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8" name="Marcador de pie de página 7">
            <a:extLst>
              <a:ext uri="{FF2B5EF4-FFF2-40B4-BE49-F238E27FC236}">
                <a16:creationId xmlns:a16="http://schemas.microsoft.com/office/drawing/2014/main" id="{44CB79C0-8A6B-E226-2529-3B733EB97A2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D6364F-0281-9F7B-B761-4B4FBB421F85}"/>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93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8D259-6AC6-68A7-CA0E-0A56B39F0A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259D0C-0D84-3335-B934-D1C1D7EAE275}"/>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4" name="Marcador de pie de página 3">
            <a:extLst>
              <a:ext uri="{FF2B5EF4-FFF2-40B4-BE49-F238E27FC236}">
                <a16:creationId xmlns:a16="http://schemas.microsoft.com/office/drawing/2014/main" id="{23EE454B-296B-EEBA-5293-AAB7FFBFFF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08FC7E-6746-7878-A3FF-656556A428D6}"/>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6157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EE96C5-9D9A-8CDA-F03A-FE368E49C176}"/>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3" name="Marcador de pie de página 2">
            <a:extLst>
              <a:ext uri="{FF2B5EF4-FFF2-40B4-BE49-F238E27FC236}">
                <a16:creationId xmlns:a16="http://schemas.microsoft.com/office/drawing/2014/main" id="{6E15A3C2-5757-9AAF-65C3-A5878DE2C9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C7BE5E-8995-296F-179E-4A11816E2F8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9900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4639B-2608-32D1-0904-37FB32C956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4DE9DA-5919-F1D5-89DD-7FB92E485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105D8BD-95CD-C09E-49D0-AD0AC182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012D6E-0553-97F0-B2D4-388DD52FB21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F63C3099-DD97-055D-8A2B-A8F7E6CEEF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E6F98D-2405-E708-6AE6-2F03AA3708D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9412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0444F-5858-9BB3-92E6-56966A59C9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D5C395D-3522-5712-B38D-8CCC7CC89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CACEA0-5E53-9109-5716-3B56C2F76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803E4C-F4D1-DD8B-6796-3FB2D28824D8}"/>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F2F3BBF6-348B-3666-DFD6-3E5E75DC4F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3CF9BC-8AAC-50CC-07D5-26BAC8E50BD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5694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4AB388-C3B5-7A6E-9B2B-CDE020ED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09E172-6DCF-0B4C-FD47-C56A440EE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DBA8D6-704C-F97F-9A07-441882D57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4F365335-BB13-5C41-7397-5528B0F7E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A20C581-726C-D392-0BA7-A2769A540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85444D-E504-47F6-8C56-88577C0B3F79}" type="slidenum">
              <a:rPr lang="es-ES" smtClean="0"/>
              <a:t>‹Nº›</a:t>
            </a:fld>
            <a:endParaRPr lang="es-ES"/>
          </a:p>
        </p:txBody>
      </p:sp>
    </p:spTree>
    <p:extLst>
      <p:ext uri="{BB962C8B-B14F-4D97-AF65-F5344CB8AC3E}">
        <p14:creationId xmlns:p14="http://schemas.microsoft.com/office/powerpoint/2010/main" val="132123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48947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5CD635-9485-33DE-91DA-95C3698D73A9}"/>
              </a:ext>
            </a:extLst>
          </p:cNvPr>
          <p:cNvSpPr txBox="1"/>
          <p:nvPr/>
        </p:nvSpPr>
        <p:spPr>
          <a:xfrm>
            <a:off x="0" y="29914"/>
            <a:ext cx="12192000" cy="923330"/>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75000"/>
                </a:schemeClr>
              </a:contourClr>
            </a:sp3d>
          </a:bodyPr>
          <a:lstStyle/>
          <a:p>
            <a:pPr algn="ctr"/>
            <a:r>
              <a:rPr lang="hi-IN" sz="5400" b="1" dirty="0">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शिष्यों को शिक्षा देना: भाग 1</a:t>
            </a:r>
            <a:endParaRPr lang="en" sz="5400" b="1" dirty="0">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0F96E46-E9E9-F0A3-DAF5-11932195A21F}"/>
              </a:ext>
            </a:extLst>
          </p:cNvPr>
          <p:cNvSpPr txBox="1"/>
          <p:nvPr/>
        </p:nvSpPr>
        <p:spPr>
          <a:xfrm>
            <a:off x="8697681" y="6462525"/>
            <a:ext cx="3228768" cy="369332"/>
          </a:xfrm>
          <a:prstGeom prst="rect">
            <a:avLst/>
          </a:prstGeom>
          <a:noFill/>
        </p:spPr>
        <p:txBody>
          <a:bodyPr wrap="none" rtlCol="0">
            <a:spAutoFit/>
          </a:bodyPr>
          <a:lstStyle/>
          <a:p>
            <a:pPr algn="r"/>
            <a:r>
              <a:rPr lang="hi-IN"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7, अगस्त 17, 2024 के लिए</a:t>
            </a:r>
            <a:endParaRPr lang="en"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F0F96E46-E9E9-F0A3-DAF5-11932195A21F}"/>
              </a:ext>
            </a:extLst>
          </p:cNvPr>
          <p:cNvSpPr txBox="1"/>
          <p:nvPr/>
        </p:nvSpPr>
        <p:spPr>
          <a:xfrm>
            <a:off x="470124" y="6460925"/>
            <a:ext cx="3841116" cy="369332"/>
          </a:xfrm>
          <a:prstGeom prst="rect">
            <a:avLst/>
          </a:prstGeom>
          <a:noFill/>
        </p:spPr>
        <p:txBody>
          <a:bodyPr wrap="none" rtlCol="0">
            <a:spAutoFit/>
          </a:bodyPr>
          <a:lstStyle/>
          <a:p>
            <a:pPr algn="r"/>
            <a:r>
              <a:rPr lang="hi-IN"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290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1356FF-942B-3D5D-5FAF-3AF71E86DA0C}"/>
              </a:ext>
            </a:extLst>
          </p:cNvPr>
          <p:cNvSpPr txBox="1"/>
          <p:nvPr/>
        </p:nvSpPr>
        <p:spPr>
          <a:xfrm>
            <a:off x="0" y="28875"/>
            <a:ext cx="9915940" cy="707886"/>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hi-IN" sz="4000" b="1" spc="300" dirty="0">
                <a:ln/>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राज्य में कैसे प्रवेश करें</a:t>
            </a:r>
            <a:endParaRPr lang="en" sz="4000" b="1" spc="300" dirty="0">
              <a:ln/>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123546A-FA31-2BD0-38F7-2A1942122C85}"/>
              </a:ext>
            </a:extLst>
          </p:cNvPr>
          <p:cNvSpPr txBox="1"/>
          <p:nvPr/>
        </p:nvSpPr>
        <p:spPr>
          <a:xfrm>
            <a:off x="721894" y="603380"/>
            <a:ext cx="8543223" cy="646331"/>
          </a:xfrm>
          <a:prstGeom prst="rect">
            <a:avLst/>
          </a:prstGeom>
          <a:noFill/>
        </p:spPr>
        <p:txBody>
          <a:bodyPr wrap="square">
            <a:spAutoFit/>
          </a:bodyPr>
          <a:lstStyle/>
          <a:p>
            <a:pPr algn="ctr"/>
            <a:r>
              <a:rPr lang="hi-IN" b="1" i="1" dirty="0">
                <a:solidFill>
                  <a:srgbClr val="65454F"/>
                </a:solidFill>
                <a:latin typeface="Nirmala UI" panose="020B0502040204020203" pitchFamily="34" charset="0"/>
                <a:ea typeface="Nirmala UI" panose="020B0502040204020203" pitchFamily="34" charset="0"/>
                <a:cs typeface="Nirmala UI" panose="020B0502040204020203" pitchFamily="34" charset="0"/>
              </a:rPr>
              <a:t>“क्योंकि हर एक जन आग से नमकीन किया जाएगा और हर एक बलिदान नमक से नमकीन किया जाएगा।” </a:t>
            </a:r>
            <a:r>
              <a:rPr lang="hi-IN" sz="1400" b="1" i="1" dirty="0">
                <a:solidFill>
                  <a:srgbClr val="65454F"/>
                </a:solidFill>
                <a:latin typeface="Nirmala UI" panose="020B0502040204020203" pitchFamily="34" charset="0"/>
                <a:ea typeface="Nirmala UI" panose="020B0502040204020203" pitchFamily="34" charset="0"/>
                <a:cs typeface="Nirmala UI" panose="020B0502040204020203" pitchFamily="34" charset="0"/>
              </a:rPr>
              <a:t>(मरकुस 9:49)</a:t>
            </a:r>
            <a:endParaRPr lang="en" sz="1100" b="1" i="1" dirty="0">
              <a:solidFill>
                <a:srgbClr val="65454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BFD3C9F-E7AC-364A-D78D-DCCFCDE7B45F}"/>
              </a:ext>
            </a:extLst>
          </p:cNvPr>
          <p:cNvSpPr txBox="1"/>
          <p:nvPr/>
        </p:nvSpPr>
        <p:spPr>
          <a:xfrm>
            <a:off x="2240583" y="1273678"/>
            <a:ext cx="5274642" cy="163121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गर्दन में एक बड़ी चक्‍की का पाट बाँधो और अपने आप को समुद्र में फेंक दो; एक हाथ, एक पैर काटना, या एक आँख निकाल देना। खुद को बचाने के अजीब तरीके हैं, हैं न? (मरकुस 9:42-48)</a:t>
            </a:r>
            <a:endParaRPr lang="e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34E83C86-8461-900C-03EF-347D7C09578E}"/>
              </a:ext>
            </a:extLst>
          </p:cNvPr>
          <p:cNvSpPr txBox="1"/>
          <p:nvPr/>
        </p:nvSpPr>
        <p:spPr>
          <a:xfrm>
            <a:off x="2461332" y="3912045"/>
            <a:ext cx="5575356" cy="1323439"/>
          </a:xfrm>
          <a:prstGeom prst="rect">
            <a:avLst/>
          </a:prstGeom>
          <a:noFill/>
        </p:spPr>
        <p:txBody>
          <a:bodyPr wrap="square" rtlCol="0">
            <a:spAutoFit/>
          </a:bodyPr>
          <a:lstStyle/>
          <a:p>
            <a:pPr marL="342900" indent="-342900" algn="just">
              <a:buClr>
                <a:schemeClr val="bg2">
                  <a:lumMod val="75000"/>
                </a:schemeClr>
              </a:buClr>
              <a:buFont typeface="+mj-lt"/>
              <a:buAutoNum type="arabicPeriod"/>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उद्धार प्राप्त व्यक्ति कटे-फटे शरीर के साथ अनंत काल तक जीवित रहेंगे।</a:t>
            </a:r>
            <a:endParaRPr lang="en" sz="2000" b="1" dirty="0">
              <a:solidFill>
                <a:schemeClr val="bg1"/>
              </a:solidFill>
              <a:effectLst>
                <a:glow rad="127000">
                  <a:srgbClr val="34192A"/>
                </a:glow>
                <a:outerShdw blurRad="38100" dist="38100" dir="2700000" algn="tl">
                  <a:srgbClr val="000000">
                    <a:alpha val="43137"/>
                  </a:srgbClr>
                </a:outerShdw>
              </a:effectLst>
            </a:endParaRPr>
          </a:p>
          <a:p>
            <a:pPr marL="342900" indent="-342900" algn="just">
              <a:buClr>
                <a:schemeClr val="bg2">
                  <a:lumMod val="75000"/>
                </a:schemeClr>
              </a:buClr>
              <a:buFont typeface="+mj-lt"/>
              <a:buAutoNum type="arabicPeriod"/>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दुष्ट लोग अनंत काल तक पीड़ा सहते रहेंगे, लेकिन कम से कम उनका शरीर तो स्वस्थ रहेगा। </a:t>
            </a:r>
            <a:endParaRPr lang="en" sz="2000" b="1" dirty="0">
              <a:solidFill>
                <a:schemeClr val="bg1"/>
              </a:solidFill>
              <a:effectLst>
                <a:glow rad="127000">
                  <a:srgbClr val="34192A"/>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0795B76C-D50E-47BB-645F-532027B621CF}"/>
              </a:ext>
            </a:extLst>
          </p:cNvPr>
          <p:cNvSpPr txBox="1"/>
          <p:nvPr/>
        </p:nvSpPr>
        <p:spPr>
          <a:xfrm>
            <a:off x="2240583" y="5334042"/>
            <a:ext cx="5712856" cy="70788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अत्यधिक जोर देने में सबक स्पष्ट है: पाप इतना भयानक है कि आपको तुरंत उससे भाग जाना चाहिए।</a:t>
            </a:r>
            <a:endParaRPr lang="e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ro, puesto, agua, café&#10;&#10;Descripción generada automáticamente">
            <a:extLst>
              <a:ext uri="{FF2B5EF4-FFF2-40B4-BE49-F238E27FC236}">
                <a16:creationId xmlns:a16="http://schemas.microsoft.com/office/drawing/2014/main" id="{3DB20A66-0346-135A-3B4C-60C840553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3" y="1360020"/>
            <a:ext cx="2018886"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Mano de una persona&#10;&#10;Descripción generada automáticamente con confianza baja">
            <a:extLst>
              <a:ext uri="{FF2B5EF4-FFF2-40B4-BE49-F238E27FC236}">
                <a16:creationId xmlns:a16="http://schemas.microsoft.com/office/drawing/2014/main" id="{866740C2-4697-D668-33D2-49295E5EA3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5861" y="2802386"/>
            <a:ext cx="875548"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dibujo de una persona&#10;&#10;Descripción generada automáticamente con confianza baja">
            <a:extLst>
              <a:ext uri="{FF2B5EF4-FFF2-40B4-BE49-F238E27FC236}">
                <a16:creationId xmlns:a16="http://schemas.microsoft.com/office/drawing/2014/main" id="{342E7C07-ABA9-E0BC-BA5D-A3A21FC4AB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523" y="2802386"/>
            <a:ext cx="1061762"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Ojos de una persona&#10;&#10;Descripción generada automáticamente">
            <a:extLst>
              <a:ext uri="{FF2B5EF4-FFF2-40B4-BE49-F238E27FC236}">
                <a16:creationId xmlns:a16="http://schemas.microsoft.com/office/drawing/2014/main" id="{FA3617CD-5847-61F9-3542-44820BA8F7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523" y="4261230"/>
            <a:ext cx="2018886" cy="1722125"/>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descr="Imagen en blanco y negro&#10;&#10;Descripción generada automáticamente con confianza media">
            <a:extLst>
              <a:ext uri="{FF2B5EF4-FFF2-40B4-BE49-F238E27FC236}">
                <a16:creationId xmlns:a16="http://schemas.microsoft.com/office/drawing/2014/main" id="{8591BFC4-D551-40B3-7624-934AF2CCA2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5879" y="98099"/>
            <a:ext cx="2141864" cy="2615408"/>
          </a:xfrm>
          <a:prstGeom prst="rect">
            <a:avLst/>
          </a:prstGeom>
          <a:solidFill>
            <a:srgbClr val="FFFFFF">
              <a:shade val="85000"/>
            </a:srgbClr>
          </a:solidFill>
          <a:ln w="38100" cap="sq">
            <a:gradFill flip="none" rotWithShape="1">
              <a:gsLst>
                <a:gs pos="0">
                  <a:srgbClr val="7B5B5C"/>
                </a:gs>
                <a:gs pos="42000">
                  <a:srgbClr val="7B5B5C"/>
                </a:gs>
                <a:gs pos="46000">
                  <a:srgbClr val="C4C5B7"/>
                </a:gs>
                <a:gs pos="100000">
                  <a:srgbClr val="C4C5B7"/>
                </a:gs>
              </a:gsLst>
              <a:lin ang="54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Un dibujo de una persona&#10;&#10;Descripción generada automáticamente con confianza baja">
            <a:extLst>
              <a:ext uri="{FF2B5EF4-FFF2-40B4-BE49-F238E27FC236}">
                <a16:creationId xmlns:a16="http://schemas.microsoft.com/office/drawing/2014/main" id="{FC5345FB-0C7B-9C3D-054E-98E99FF2EF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15225" y="1311016"/>
            <a:ext cx="2309184" cy="1395428"/>
          </a:xfrm>
          <a:prstGeom prst="rect">
            <a:avLst/>
          </a:prstGeom>
          <a:solidFill>
            <a:srgbClr val="FFFFFF">
              <a:shade val="85000"/>
            </a:srgbClr>
          </a:solidFill>
          <a:ln w="28575"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287F578C-E663-BDF4-8FFC-0452AA92634A}"/>
              </a:ext>
            </a:extLst>
          </p:cNvPr>
          <p:cNvSpPr txBox="1"/>
          <p:nvPr/>
        </p:nvSpPr>
        <p:spPr>
          <a:xfrm>
            <a:off x="2282680" y="2915631"/>
            <a:ext cx="9775124"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हम इन शब्दों को शाब्दिक रूप से लें - जैसा कि कई लोग इस वाक्यांश के साथ करते हैं "जहाँ उनका कीड़ा नहीं मरता और आग नहीं बुझती" (मरकुस 9:44, 46, 48) - तो हम निम्नलिखित निष्कर्ष पर पहुंचेंगे:</a:t>
            </a:r>
            <a:endParaRPr lang="e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nvGrpSpPr>
          <p:cNvPr id="24" name="Grupo 23">
            <a:extLst>
              <a:ext uri="{FF2B5EF4-FFF2-40B4-BE49-F238E27FC236}">
                <a16:creationId xmlns:a16="http://schemas.microsoft.com/office/drawing/2014/main" id="{C2526E82-C35D-E054-43D5-326345E06FAE}"/>
              </a:ext>
            </a:extLst>
          </p:cNvPr>
          <p:cNvGrpSpPr/>
          <p:nvPr/>
        </p:nvGrpSpPr>
        <p:grpSpPr>
          <a:xfrm>
            <a:off x="8084710" y="3675588"/>
            <a:ext cx="3925072" cy="3034619"/>
            <a:chOff x="9013870" y="4512968"/>
            <a:chExt cx="2995912" cy="2246934"/>
          </a:xfrm>
        </p:grpSpPr>
        <p:pic>
          <p:nvPicPr>
            <p:cNvPr id="22" name="Imagen 21">
              <a:extLst>
                <a:ext uri="{FF2B5EF4-FFF2-40B4-BE49-F238E27FC236}">
                  <a16:creationId xmlns:a16="http://schemas.microsoft.com/office/drawing/2014/main" id="{3741AC0D-7D40-A2FC-940E-51395D8183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3870" y="4512968"/>
              <a:ext cx="2995912" cy="2246934"/>
            </a:xfrm>
            <a:prstGeom prst="round2DiagRect">
              <a:avLst>
                <a:gd name="adj1" fmla="val 28785"/>
                <a:gd name="adj2" fmla="val 7533"/>
              </a:avLst>
            </a:prstGeom>
            <a:ln w="57150" cap="sq">
              <a:solidFill>
                <a:srgbClr val="DDADB1"/>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3" name="CuadroTexto 22">
              <a:extLst>
                <a:ext uri="{FF2B5EF4-FFF2-40B4-BE49-F238E27FC236}">
                  <a16:creationId xmlns:a16="http://schemas.microsoft.com/office/drawing/2014/main" id="{894D18A5-1B7A-7F72-070D-5903FAF7D025}"/>
                </a:ext>
              </a:extLst>
            </p:cNvPr>
            <p:cNvSpPr txBox="1"/>
            <p:nvPr/>
          </p:nvSpPr>
          <p:spPr>
            <a:xfrm rot="19963349">
              <a:off x="10118035" y="5093852"/>
              <a:ext cx="916798" cy="611827"/>
            </a:xfrm>
            <a:custGeom>
              <a:avLst/>
              <a:gdLst>
                <a:gd name="connsiteX0" fmla="*/ 0 w 797528"/>
                <a:gd name="connsiteY0" fmla="*/ 0 h 432923"/>
                <a:gd name="connsiteX1" fmla="*/ 79752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797528"/>
                <a:gd name="connsiteY0" fmla="*/ 0 h 432923"/>
                <a:gd name="connsiteX1" fmla="*/ 67825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854827"/>
                <a:gd name="connsiteY0" fmla="*/ 0 h 432923"/>
                <a:gd name="connsiteX1" fmla="*/ 678258 w 854827"/>
                <a:gd name="connsiteY1" fmla="*/ 0 h 432923"/>
                <a:gd name="connsiteX2" fmla="*/ 797528 w 854827"/>
                <a:gd name="connsiteY2" fmla="*/ 432923 h 432923"/>
                <a:gd name="connsiteX3" fmla="*/ 0 w 854827"/>
                <a:gd name="connsiteY3" fmla="*/ 432923 h 432923"/>
                <a:gd name="connsiteX4" fmla="*/ 0 w 854827"/>
                <a:gd name="connsiteY4" fmla="*/ 0 h 432923"/>
                <a:gd name="connsiteX0" fmla="*/ 0 w 881207"/>
                <a:gd name="connsiteY0" fmla="*/ 0 h 432923"/>
                <a:gd name="connsiteX1" fmla="*/ 718014 w 881207"/>
                <a:gd name="connsiteY1" fmla="*/ 39757 h 432923"/>
                <a:gd name="connsiteX2" fmla="*/ 797528 w 881207"/>
                <a:gd name="connsiteY2" fmla="*/ 432923 h 432923"/>
                <a:gd name="connsiteX3" fmla="*/ 0 w 881207"/>
                <a:gd name="connsiteY3" fmla="*/ 432923 h 432923"/>
                <a:gd name="connsiteX4" fmla="*/ 0 w 881207"/>
                <a:gd name="connsiteY4" fmla="*/ 0 h 432923"/>
                <a:gd name="connsiteX0" fmla="*/ 0 w 1046006"/>
                <a:gd name="connsiteY0" fmla="*/ 0 h 442862"/>
                <a:gd name="connsiteX1" fmla="*/ 718014 w 1046006"/>
                <a:gd name="connsiteY1" fmla="*/ 39757 h 442862"/>
                <a:gd name="connsiteX2" fmla="*/ 1046006 w 1046006"/>
                <a:gd name="connsiteY2" fmla="*/ 442862 h 442862"/>
                <a:gd name="connsiteX3" fmla="*/ 0 w 1046006"/>
                <a:gd name="connsiteY3" fmla="*/ 432923 h 442862"/>
                <a:gd name="connsiteX4" fmla="*/ 0 w 1046006"/>
                <a:gd name="connsiteY4" fmla="*/ 0 h 442862"/>
                <a:gd name="connsiteX0" fmla="*/ 0 w 1046006"/>
                <a:gd name="connsiteY0" fmla="*/ 0 h 502497"/>
                <a:gd name="connsiteX1" fmla="*/ 718014 w 1046006"/>
                <a:gd name="connsiteY1" fmla="*/ 39757 h 502497"/>
                <a:gd name="connsiteX2" fmla="*/ 1046006 w 1046006"/>
                <a:gd name="connsiteY2" fmla="*/ 442862 h 502497"/>
                <a:gd name="connsiteX3" fmla="*/ 159026 w 1046006"/>
                <a:gd name="connsiteY3" fmla="*/ 502497 h 502497"/>
                <a:gd name="connsiteX4" fmla="*/ 0 w 1046006"/>
                <a:gd name="connsiteY4" fmla="*/ 0 h 502497"/>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16798"/>
                <a:gd name="connsiteY0" fmla="*/ 0 h 522375"/>
                <a:gd name="connsiteX1" fmla="*/ 628562 w 916798"/>
                <a:gd name="connsiteY1" fmla="*/ 59635 h 522375"/>
                <a:gd name="connsiteX2" fmla="*/ 916798 w 916798"/>
                <a:gd name="connsiteY2" fmla="*/ 462740 h 522375"/>
                <a:gd name="connsiteX3" fmla="*/ 69574 w 916798"/>
                <a:gd name="connsiteY3" fmla="*/ 522375 h 522375"/>
                <a:gd name="connsiteX4" fmla="*/ 0 w 916798"/>
                <a:gd name="connsiteY4" fmla="*/ 0 h 522375"/>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489414 w 916798"/>
                <a:gd name="connsiteY1" fmla="*/ 39757 h 611827"/>
                <a:gd name="connsiteX2" fmla="*/ 916798 w 916798"/>
                <a:gd name="connsiteY2" fmla="*/ 462740 h 611827"/>
                <a:gd name="connsiteX3" fmla="*/ 178904 w 916798"/>
                <a:gd name="connsiteY3" fmla="*/ 611827 h 611827"/>
                <a:gd name="connsiteX4" fmla="*/ 0 w 916798"/>
                <a:gd name="connsiteY4" fmla="*/ 0 h 61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98" h="611827">
                  <a:moveTo>
                    <a:pt x="0" y="0"/>
                  </a:moveTo>
                  <a:lnTo>
                    <a:pt x="489414" y="39757"/>
                  </a:lnTo>
                  <a:cubicBezTo>
                    <a:pt x="787589" y="124431"/>
                    <a:pt x="877041" y="318432"/>
                    <a:pt x="916798" y="462740"/>
                  </a:cubicBezTo>
                  <a:cubicBezTo>
                    <a:pt x="670833" y="512436"/>
                    <a:pt x="395052" y="552192"/>
                    <a:pt x="178904" y="611827"/>
                  </a:cubicBezTo>
                  <a:cubicBezTo>
                    <a:pt x="9939" y="457580"/>
                    <a:pt x="59635" y="203942"/>
                    <a:pt x="0" y="0"/>
                  </a:cubicBezTo>
                  <a:close/>
                </a:path>
              </a:pathLst>
            </a:custGeom>
            <a:blipFill>
              <a:blip r:embed="rId10" cstate="email">
                <a:extLst>
                  <a:ext uri="{28A0092B-C50C-407E-A947-70E740481C1C}">
                    <a14:useLocalDpi xmlns:a14="http://schemas.microsoft.com/office/drawing/2010/main"/>
                  </a:ext>
                </a:extLst>
              </a:blip>
              <a:stretch>
                <a:fillRect/>
              </a:stretch>
            </a:blipFill>
            <a:ln>
              <a:solidFill>
                <a:srgbClr val="DDADB1"/>
              </a:solidFill>
            </a:ln>
            <a:effectLst>
              <a:outerShdw blurRad="50800" dist="38100" dir="2700000" algn="tl" rotWithShape="0">
                <a:prstClr val="black">
                  <a:alpha val="40000"/>
                </a:prstClr>
              </a:outerShdw>
            </a:effectLst>
            <a:scene3d>
              <a:camera prst="orthographicFront">
                <a:rot lat="0" lon="0" rev="20399999"/>
              </a:camera>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algn="ctr"/>
              <a:r>
                <a:rPr lang="hi-IN" b="1" dirty="0">
                  <a:solidFill>
                    <a:schemeClr val="bg1"/>
                  </a:solidFill>
                  <a:effectLst>
                    <a:glow rad="63500">
                      <a:schemeClr val="tx1"/>
                    </a:glow>
                  </a:effectLst>
                  <a:latin typeface="Nirmala UI" panose="020B0502040204020203" pitchFamily="34" charset="0"/>
                  <a:ea typeface="Nirmala UI" panose="020B0502040204020203" pitchFamily="34" charset="0"/>
                  <a:cs typeface="Nirmala UI" panose="020B0502040204020203" pitchFamily="34" charset="0"/>
                </a:rPr>
                <a:t>पाप</a:t>
              </a:r>
              <a:endParaRPr lang="en" b="1" dirty="0">
                <a:solidFill>
                  <a:schemeClr val="bg1"/>
                </a:solidFill>
                <a:effectLst>
                  <a:glow rad="63500">
                    <a:schemeClr val="tx1"/>
                  </a:glow>
                </a:effectLst>
                <a:latin typeface="Nirmala UI" panose="020B0502040204020203" pitchFamily="34" charset="0"/>
                <a:ea typeface="Nirmala UI" panose="020B0502040204020203" pitchFamily="34" charset="0"/>
                <a:cs typeface="Nirmala UI" panose="020B0502040204020203" pitchFamily="34" charset="0"/>
              </a:endParaRPr>
            </a:p>
          </p:txBody>
        </p:sp>
      </p:grpSp>
      <p:sp>
        <p:nvSpPr>
          <p:cNvPr id="26" name="CuadroTexto 25">
            <a:extLst>
              <a:ext uri="{FF2B5EF4-FFF2-40B4-BE49-F238E27FC236}">
                <a16:creationId xmlns:a16="http://schemas.microsoft.com/office/drawing/2014/main" id="{91ED9FC1-80B2-D974-3A68-2D393243FA20}"/>
              </a:ext>
            </a:extLst>
          </p:cNvPr>
          <p:cNvSpPr txBox="1"/>
          <p:nvPr/>
        </p:nvSpPr>
        <p:spPr>
          <a:xfrm>
            <a:off x="182218" y="6078611"/>
            <a:ext cx="7771221" cy="70788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पाप को त्यागना कठिन है और इसके लिए बलिदान देना पड़ता है, लेकिन परिणाम इसके लायक है और हमें शांति भी देता है (मरकुस 9:49-50)।</a:t>
            </a:r>
            <a:endParaRPr lang="en" sz="2000" b="1" dirty="0">
              <a:solidFill>
                <a:schemeClr val="bg1"/>
              </a:solidFill>
              <a:effectLst>
                <a:glow rad="127000">
                  <a:srgbClr val="34192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775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down)">
                                      <p:cBhvr>
                                        <p:cTn id="26" dur="500"/>
                                        <p:tgtEl>
                                          <p:spTgt spid="4"/>
                                        </p:tgtEl>
                                      </p:cBhvr>
                                    </p:animEffect>
                                  </p:childTnLst>
                                </p:cTn>
                              </p:par>
                              <p:par>
                                <p:cTn id="27" presetID="5" presetClass="entr" presetSubtype="10"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5"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Effect transition="in" filter="checkerboard(down)">
                                      <p:cBhvr>
                                        <p:cTn id="35" dur="500"/>
                                        <p:tgtEl>
                                          <p:spTgt spid="14"/>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left)">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left)">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uild="p"/>
      <p:bldP spid="8" grpId="0"/>
      <p:bldP spid="2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A65B3D-2AF6-E160-D23F-EA84570C9C65}"/>
              </a:ext>
            </a:extLst>
          </p:cNvPr>
          <p:cNvSpPr txBox="1"/>
          <p:nvPr/>
        </p:nvSpPr>
        <p:spPr>
          <a:xfrm>
            <a:off x="2255797" y="749225"/>
            <a:ext cx="7524750" cy="4893647"/>
          </a:xfrm>
          <a:prstGeom prst="rect">
            <a:avLst/>
          </a:prstGeom>
          <a:noFill/>
        </p:spPr>
        <p:txBody>
          <a:bodyPr wrap="square">
            <a:spAutoFit/>
          </a:bodyPr>
          <a:lstStyle/>
          <a:p>
            <a:pPr algn="just">
              <a:spcBef>
                <a:spcPts val="600"/>
              </a:spcBef>
            </a:pPr>
            <a:r>
              <a:rPr lang="hi-IN" sz="2600" b="1" dirty="0">
                <a:solidFill>
                  <a:schemeClr val="bg1"/>
                </a:solidFill>
                <a:effectLst>
                  <a:glow rad="127000">
                    <a:srgbClr val="063C2F"/>
                  </a:glow>
                </a:effectLst>
                <a:latin typeface="Nirmala UI" panose="020B0502040204020203" pitchFamily="34" charset="0"/>
                <a:ea typeface="Nirmala UI" panose="020B0502040204020203" pitchFamily="34" charset="0"/>
                <a:cs typeface="Nirmala UI" panose="020B0502040204020203" pitchFamily="34" charset="0"/>
              </a:rPr>
              <a:t>“परमेश्वर के लिए हर सच्चा, आत्म-बलिदान करने वाला कार्यकर्ता दूसरों की खातिर खर्च करने और खर्च होने को तैयार रहता है। मसीह कहता है, “जो अपने प्राण को प्रिय जानता है, वह उसे खो देता है; और जो इस जगत में अपने प्राण को अप्रिय जानता है, वह अनन्त जीवन के लिये उस की रक्षा करेगा।“ (यूहन्ना 12:25)। जहां मदद की आवश्यकता हो वहां मदद करने के ईमानदार, विचारशील प्रयासों द्वारा, सच्चा मसीही परमेश्वर और अपने साथी प्राणियों के लिए अपना प्रेम दिखाता है। सेवा के दौरान उसकी जान भी जा सकती है। परन्तु जब मसीह अपने रत्नों को अपने पास इकट्ठा करने आएगा, तो वह जीवन फिर से पा लेगा।"</a:t>
            </a:r>
            <a:endParaRPr lang="en" sz="2600" b="1" dirty="0">
              <a:solidFill>
                <a:schemeClr val="bg1"/>
              </a:solidFill>
              <a:effectLst>
                <a:glow rad="127000">
                  <a:srgbClr val="063C2F"/>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924E4D1-C8BB-05F9-D05A-2378D529C1B2}"/>
              </a:ext>
            </a:extLst>
          </p:cNvPr>
          <p:cNvSpPr txBox="1"/>
          <p:nvPr/>
        </p:nvSpPr>
        <p:spPr>
          <a:xfrm>
            <a:off x="5274185" y="5966159"/>
            <a:ext cx="4506362" cy="369332"/>
          </a:xfrm>
          <a:prstGeom prst="rect">
            <a:avLst/>
          </a:prstGeom>
          <a:noFill/>
        </p:spPr>
        <p:txBody>
          <a:bodyPr wrap="none" rtlCol="0">
            <a:spAutoFit/>
          </a:bodyPr>
          <a:lstStyle/>
          <a:p>
            <a:pPr algn="r"/>
            <a:r>
              <a:rPr lang="hi-IN" b="1" dirty="0">
                <a:latin typeface="Nirmala UI" panose="020B0502040204020203" pitchFamily="34" charset="0"/>
                <a:ea typeface="Nirmala UI" panose="020B0502040204020203" pitchFamily="34" charset="0"/>
                <a:cs typeface="Nirmala UI" panose="020B0502040204020203" pitchFamily="34" charset="0"/>
              </a:rPr>
              <a:t>ई जी व्हाइट (चयनित संदेश, पुस्तक 1, पृष्ठ 78)</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147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813435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a:extLst>
              <a:ext uri="{FF2B5EF4-FFF2-40B4-BE49-F238E27FC236}">
                <a16:creationId xmlns:a16="http://schemas.microsoft.com/office/drawing/2014/main" id="{AF18D49F-369D-EB35-57BB-A476E3457E6E}"/>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625" r="1625"/>
          <a:stretch/>
        </p:blipFill>
        <p:spPr>
          <a:xfrm>
            <a:off x="279143" y="299509"/>
            <a:ext cx="7569457" cy="6258983"/>
          </a:xfrm>
          <a:prstGeom prst="rect">
            <a:avLst/>
          </a:prstGeom>
          <a:effectLst>
            <a:innerShdw blurRad="114300">
              <a:prstClr val="black"/>
            </a:innerShdw>
          </a:effectLst>
        </p:spPr>
      </p:pic>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90987" y="0"/>
            <a:ext cx="0" cy="685800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F4B7FC9-E2E7-C36B-A0EB-F5C30F381ECE}"/>
              </a:ext>
            </a:extLst>
          </p:cNvPr>
          <p:cNvSpPr txBox="1"/>
          <p:nvPr/>
        </p:nvSpPr>
        <p:spPr>
          <a:xfrm>
            <a:off x="8633861" y="397544"/>
            <a:ext cx="2964581" cy="6001643"/>
          </a:xfrm>
          <a:prstGeom prst="rect">
            <a:avLst/>
          </a:prstGeom>
          <a:noFill/>
        </p:spPr>
        <p:txBody>
          <a:bodyPr wrap="square">
            <a:spAutoFit/>
            <a:scene3d>
              <a:camera prst="orthographicFront"/>
              <a:lightRig rig="threePt" dir="t"/>
            </a:scene3d>
            <a:sp3d extrusionH="57150">
              <a:bevelT w="57150" h="38100" prst="artDeco"/>
            </a:sp3d>
          </a:bodyPr>
          <a:lstStyle/>
          <a:p>
            <a:pPr lvl="0" algn="ctr">
              <a:defRPr/>
            </a:pPr>
            <a:r>
              <a:rPr lang="hi-IN" sz="3200" b="1" i="1" dirty="0">
                <a:ln w="0"/>
                <a:solidFill>
                  <a:srgbClr val="3BAB73"/>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“उसने भीड़ को अपने चेलों समेत पास बुलाकर उनसे कहा, “जो कोई मेरे पीछे आना चाहे, वह अपने आपे से इन्कार करे और अपना क्रूस उठाकर, मेरे पीछे हो ले।” </a:t>
            </a:r>
            <a:r>
              <a:rPr lang="hi-IN" sz="2400" b="1" i="1" dirty="0">
                <a:ln w="0"/>
                <a:solidFill>
                  <a:srgbClr val="3BAB73"/>
                </a:solidFill>
                <a:effectLst>
                  <a:outerShdw blurRad="38100" dist="25400" dir="5400000" algn="ctr" rotWithShape="0">
                    <a:srgbClr val="6E747A">
                      <a:alpha val="43000"/>
                    </a:srgbClr>
                  </a:outerShdw>
                </a:effectLst>
                <a:latin typeface="Nirmala UI" panose="020B0502040204020203" pitchFamily="34" charset="0"/>
                <a:ea typeface="Nirmala UI" panose="020B0502040204020203" pitchFamily="34" charset="0"/>
                <a:cs typeface="Nirmala UI" panose="020B0502040204020203" pitchFamily="34" charset="0"/>
              </a:rPr>
              <a:t>(मरकुस 8:34)</a:t>
            </a:r>
            <a:endParaRPr kumimoji="0" lang="es-ES" sz="2400" b="1" i="1"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43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3EAC0-4CD6-73EC-47A5-F9EECDEFAC37}"/>
              </a:ext>
            </a:extLst>
          </p:cNvPr>
          <p:cNvSpPr txBox="1"/>
          <p:nvPr/>
        </p:nvSpPr>
        <p:spPr>
          <a:xfrm>
            <a:off x="5895975" y="3705225"/>
            <a:ext cx="62960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016B5"/>
                </a:solidFill>
                <a:latin typeface="Nirmala UI" panose="020B0502040204020203" pitchFamily="34" charset="0"/>
                <a:ea typeface="Nirmala UI" panose="020B0502040204020203" pitchFamily="34" charset="0"/>
                <a:cs typeface="Nirmala UI" panose="020B0502040204020203" pitchFamily="34" charset="0"/>
              </a:rPr>
              <a:t>दो चरणों में शिक्षा</a:t>
            </a:r>
            <a:r>
              <a:rPr lang="en" sz="2000" b="1" dirty="0">
                <a:solidFill>
                  <a:srgbClr val="0016B5"/>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बुनियादी निर्देश। मरकुस 8:22-30</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पूर्ण ज्ञान। मरकुस 8:31-38</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a:spcBef>
                <a:spcPts val="1800"/>
              </a:spcBef>
            </a:pPr>
            <a:r>
              <a:rPr lang="hi-IN" sz="2000" b="1" dirty="0">
                <a:solidFill>
                  <a:srgbClr val="B60001"/>
                </a:solidFill>
                <a:latin typeface="Nirmala UI" panose="020B0502040204020203" pitchFamily="34" charset="0"/>
                <a:ea typeface="Nirmala UI" panose="020B0502040204020203" pitchFamily="34" charset="0"/>
                <a:cs typeface="Nirmala UI" panose="020B0502040204020203" pitchFamily="34" charset="0"/>
              </a:rPr>
              <a:t>राज्य के बारे में शिक्षाएँ</a:t>
            </a:r>
            <a:r>
              <a:rPr lang="en" sz="2000" b="1" dirty="0">
                <a:solidFill>
                  <a:srgbClr val="B60001"/>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भविष्य और वर्तमान राज्य। मरकुस 9:1-13</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राज्य में सबसे महान कौन। मरकुस 9:30-41</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राज्य में कैसे प्रवेश करें। मरकुस 9:42-50</a:t>
            </a:r>
            <a:r>
              <a:rPr lang="en" sz="2000" b="1" dirty="0">
                <a:latin typeface="Nirmala UI" panose="020B0502040204020203" pitchFamily="34" charset="0"/>
                <a:ea typeface="Nirmala UI" panose="020B0502040204020203" pitchFamily="34" charset="0"/>
                <a:cs typeface="Nirmala UI" panose="020B0502040204020203" pitchFamily="34" charset="0"/>
              </a:rPr>
              <a:t>.</a:t>
            </a:r>
          </a:p>
        </p:txBody>
      </p:sp>
      <p:sp>
        <p:nvSpPr>
          <p:cNvPr id="3" name="CuadroTexto 2">
            <a:extLst>
              <a:ext uri="{FF2B5EF4-FFF2-40B4-BE49-F238E27FC236}">
                <a16:creationId xmlns:a16="http://schemas.microsoft.com/office/drawing/2014/main" id="{E6601068-8B14-0CE0-DE95-AA9470B24987}"/>
              </a:ext>
            </a:extLst>
          </p:cNvPr>
          <p:cNvSpPr txBox="1"/>
          <p:nvPr/>
        </p:nvSpPr>
        <p:spPr>
          <a:xfrm>
            <a:off x="208723" y="51584"/>
            <a:ext cx="7668452"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“मरे हुओं में से जी उठने का क्या अर्थ है?” (मरकुस 9:10) शिष्य इसे याइर की बेटी से समझ सकते थे, जो मर चुकी थी। लेकिन यीशु मसीहा था। वह मरने के लिये नहीं, परन्तु राज्य करने के लिये आया था। उन्होंने सोचा, यीशु के इन शब्दों का कोई आध्यात्मिक अर्थ रहा होगा, कुछ-कुछ "फिर से जन्म लेने" जैसा।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hombre con un sombrero&#10;&#10;Descripción generada automáticamente con confianza media">
            <a:extLst>
              <a:ext uri="{FF2B5EF4-FFF2-40B4-BE49-F238E27FC236}">
                <a16:creationId xmlns:a16="http://schemas.microsoft.com/office/drawing/2014/main" id="{E5ED5CAA-1367-AE72-2CF0-1610D6296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869" y="3429000"/>
            <a:ext cx="2292427" cy="3057525"/>
          </a:xfrm>
          <a:prstGeom prst="snip2DiagRect">
            <a:avLst>
              <a:gd name="adj1" fmla="val 1679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 hombre con una flor en la cabeza&#10;&#10;Descripción generada automáticamente con confianza baja">
            <a:extLst>
              <a:ext uri="{FF2B5EF4-FFF2-40B4-BE49-F238E27FC236}">
                <a16:creationId xmlns:a16="http://schemas.microsoft.com/office/drawing/2014/main" id="{59FFEC6B-E87C-0636-7FD1-3366725C3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0450" y="213508"/>
            <a:ext cx="4053108" cy="3039831"/>
          </a:xfrm>
          <a:prstGeom prst="rect">
            <a:avLst/>
          </a:prstGeom>
          <a:effectLst>
            <a:innerShdw blurRad="114300">
              <a:prstClr val="black"/>
            </a:innerShdw>
          </a:effectLst>
        </p:spPr>
      </p:pic>
      <p:pic>
        <p:nvPicPr>
          <p:cNvPr id="9" name="Imagen 8" descr="Un hombre con fuego en el aire&#10;&#10;Descripción generada automáticamente con confianza media">
            <a:extLst>
              <a:ext uri="{FF2B5EF4-FFF2-40B4-BE49-F238E27FC236}">
                <a16:creationId xmlns:a16="http://schemas.microsoft.com/office/drawing/2014/main" id="{F6B339CF-BDE7-DE9F-864B-6105DADC3C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723" y="3429000"/>
            <a:ext cx="2310649" cy="3057526"/>
          </a:xfrm>
          <a:prstGeom prst="snip2DiagRect">
            <a:avLst/>
          </a:prstGeom>
          <a:solidFill>
            <a:srgbClr val="FFFFFF">
              <a:shade val="85000"/>
            </a:srgbClr>
          </a:solidFill>
          <a:ln w="88900" cap="sq">
            <a:solidFill>
              <a:srgbClr val="EA967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Forma, Rectángulo&#10;&#10;Descripción generada automáticamente">
            <a:extLst>
              <a:ext uri="{FF2B5EF4-FFF2-40B4-BE49-F238E27FC236}">
                <a16:creationId xmlns:a16="http://schemas.microsoft.com/office/drawing/2014/main" id="{75EF151E-7ECC-1597-8CEA-6419381A5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9236" y="4155260"/>
            <a:ext cx="289180" cy="289180"/>
          </a:xfrm>
          <a:prstGeom prst="rect">
            <a:avLst/>
          </a:prstGeom>
          <a:effectLst>
            <a:outerShdw blurRad="50800" dist="38100" dir="8100000" algn="tr" rotWithShape="0">
              <a:prstClr val="black">
                <a:alpha val="40000"/>
              </a:prstClr>
            </a:outerShdw>
          </a:effectLst>
        </p:spPr>
      </p:pic>
      <p:pic>
        <p:nvPicPr>
          <p:cNvPr id="11" name="Imagen 10" descr="Icono&#10;&#10;Descripción generada automáticamente">
            <a:extLst>
              <a:ext uri="{FF2B5EF4-FFF2-40B4-BE49-F238E27FC236}">
                <a16:creationId xmlns:a16="http://schemas.microsoft.com/office/drawing/2014/main" id="{A76A2FCF-A6D3-30C0-AE97-1B5F654114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8190" y="5821934"/>
            <a:ext cx="289180" cy="289180"/>
          </a:xfrm>
          <a:prstGeom prst="rect">
            <a:avLst/>
          </a:prstGeom>
          <a:effectLst>
            <a:outerShdw blurRad="50800" dist="38100" dir="8100000" algn="tr" rotWithShape="0">
              <a:prstClr val="black">
                <a:alpha val="40000"/>
              </a:prstClr>
            </a:outerShdw>
          </a:effectLst>
        </p:spPr>
      </p:pic>
      <p:pic>
        <p:nvPicPr>
          <p:cNvPr id="12" name="Imagen 11" descr="Forma&#10;&#10;Descripción generada automáticamente con confianza media">
            <a:extLst>
              <a:ext uri="{FF2B5EF4-FFF2-40B4-BE49-F238E27FC236}">
                <a16:creationId xmlns:a16="http://schemas.microsoft.com/office/drawing/2014/main" id="{68AA8E1D-802A-9A15-E97B-BC4303791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0" y="5446073"/>
            <a:ext cx="289180" cy="28918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B35490F3-059C-F100-6A75-614216549C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88190" y="4529518"/>
            <a:ext cx="289180" cy="289180"/>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F3631ADB-54E2-9992-1E4E-48EC8D0ACD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8190" y="6206798"/>
            <a:ext cx="289180" cy="289180"/>
          </a:xfrm>
          <a:prstGeom prst="rect">
            <a:avLst/>
          </a:prstGeom>
          <a:effectLst>
            <a:outerShdw blurRad="50800" dist="38100" dir="8100000" algn="tr" rotWithShape="0">
              <a:prstClr val="black">
                <a:alpha val="40000"/>
              </a:prstClr>
            </a:outerShdw>
          </a:effectLst>
        </p:spPr>
      </p:pic>
      <p:pic>
        <p:nvPicPr>
          <p:cNvPr id="28" name="Imagen 27" descr="Forma, Flecha&#10;&#10;Descripción generada automáticamente">
            <a:extLst>
              <a:ext uri="{FF2B5EF4-FFF2-40B4-BE49-F238E27FC236}">
                <a16:creationId xmlns:a16="http://schemas.microsoft.com/office/drawing/2014/main" id="{FB8A9D4C-9FB5-4177-9B25-3A32230CDB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24115" y="3663166"/>
            <a:ext cx="509960" cy="400371"/>
          </a:xfrm>
          <a:prstGeom prst="rect">
            <a:avLst/>
          </a:prstGeom>
          <a:effectLst>
            <a:outerShdw blurRad="50800" dist="38100" dir="8100000" algn="tr" rotWithShape="0">
              <a:prstClr val="black">
                <a:alpha val="40000"/>
              </a:prstClr>
            </a:outerShdw>
          </a:effectLst>
        </p:spPr>
      </p:pic>
      <p:pic>
        <p:nvPicPr>
          <p:cNvPr id="29" name="Imagen 28" descr="Forma, Flecha&#10;&#10;Descripción generada automáticamente">
            <a:extLst>
              <a:ext uri="{FF2B5EF4-FFF2-40B4-BE49-F238E27FC236}">
                <a16:creationId xmlns:a16="http://schemas.microsoft.com/office/drawing/2014/main" id="{33B9C889-C80F-ACFB-A6BB-5C77EFE7B14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24115" y="4957762"/>
            <a:ext cx="509960" cy="40037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5F419DB-83D5-53E3-1206-54643FDE65AC}"/>
              </a:ext>
            </a:extLst>
          </p:cNvPr>
          <p:cNvSpPr txBox="1"/>
          <p:nvPr/>
        </p:nvSpPr>
        <p:spPr>
          <a:xfrm>
            <a:off x="208722" y="1682800"/>
            <a:ext cx="766845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शिष्यों को इस बात की स्पष्ट अवधारणा थी कि मसीह को क्या करना चाहिए। इससे यीशु के लिए उन्हें यह समझाना कठिन हो गया कि ऐसा नहीं है; उसका विशेष कार्य अलग था; कि वह कोई सांसारिक राज्य स्थापित करने नहीं आया था; कि महिमा का मार्ग क्रूस से होकर गुजरता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323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ppt_w/2"/>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ppt_x</p:attrName>
                                        </p:attrNameLst>
                                      </p:cBhvr>
                                      <p:tavLst>
                                        <p:tav tm="0">
                                          <p:val>
                                            <p:strVal val="#ppt_x-#ppt_w/2"/>
                                          </p:val>
                                        </p:tav>
                                        <p:tav tm="100000">
                                          <p:val>
                                            <p:strVal val="#ppt_x"/>
                                          </p:val>
                                        </p:tav>
                                      </p:tavLst>
                                    </p:anim>
                                    <p:anim calcmode="lin" valueType="num">
                                      <p:cBhvr>
                                        <p:cTn id="70" dur="500" fill="hold"/>
                                        <p:tgtEl>
                                          <p:spTgt spid="29"/>
                                        </p:tgtEl>
                                        <p:attrNameLst>
                                          <p:attrName>ppt_y</p:attrName>
                                        </p:attrNameLst>
                                      </p:cBhvr>
                                      <p:tavLst>
                                        <p:tav tm="0">
                                          <p:val>
                                            <p:strVal val="#ppt_y"/>
                                          </p:val>
                                        </p:tav>
                                        <p:tav tm="100000">
                                          <p:val>
                                            <p:strVal val="#ppt_y"/>
                                          </p:val>
                                        </p:tav>
                                      </p:tavLst>
                                    </p:anim>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3000"/>
                            </p:stCondLst>
                            <p:childTnLst>
                              <p:par>
                                <p:cTn id="98" presetID="53" presetClass="entr" presetSubtype="16" fill="hold"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Effect transition="in" filter="fade">
                                      <p:cBhvr>
                                        <p:cTn id="102" dur="500"/>
                                        <p:tgtEl>
                                          <p:spTgt spid="15"/>
                                        </p:tgtEl>
                                      </p:cBhvr>
                                    </p:animEffec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1636298" y="1754493"/>
            <a:ext cx="5255394" cy="2554545"/>
          </a:xfrm>
          <a:prstGeom prst="rect">
            <a:avLst/>
          </a:prstGeom>
          <a:noFill/>
        </p:spPr>
        <p:txBody>
          <a:bodyPr wrap="square">
            <a:spAutoFit/>
          </a:bodyPr>
          <a:lstStyle/>
          <a:p>
            <a:pPr algn="ctr"/>
            <a:r>
              <a:rPr lang="hi-IN" sz="8000" b="1" dirty="0">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 चरणों में शिक्षा</a:t>
            </a:r>
            <a:endParaRPr lang="en" sz="8000" b="1" dirty="0">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23129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286461-4388-F559-4B63-83865BA7517D}"/>
              </a:ext>
            </a:extLst>
          </p:cNvPr>
          <p:cNvSpPr txBox="1"/>
          <p:nvPr/>
        </p:nvSpPr>
        <p:spPr>
          <a:xfrm>
            <a:off x="0" y="0"/>
            <a:ext cx="12191999" cy="707886"/>
          </a:xfrm>
          <a:prstGeom prst="rect">
            <a:avLst/>
          </a:prstGeom>
          <a:noFill/>
        </p:spPr>
        <p:txBody>
          <a:bodyPr wrap="square">
            <a:spAutoFit/>
            <a:scene3d>
              <a:camera prst="orthographicFront"/>
              <a:lightRig rig="glow" dir="t"/>
            </a:scene3d>
            <a:sp3d extrusionH="57150" contourW="25400">
              <a:bevelT h="25400" prst="softRound"/>
              <a:contourClr>
                <a:schemeClr val="accent3">
                  <a:lumMod val="75000"/>
                </a:schemeClr>
              </a:contourClr>
            </a:sp3d>
          </a:bodyPr>
          <a:lstStyle/>
          <a:p>
            <a:pPr algn="ctr"/>
            <a:r>
              <a:rPr lang="hi-IN"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बुनियादी निर्देश</a:t>
            </a:r>
            <a:endParaRPr lang="en"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BC8D5FE-9D68-38F1-ACA4-BA75BEED5143}"/>
              </a:ext>
            </a:extLst>
          </p:cNvPr>
          <p:cNvSpPr txBox="1"/>
          <p:nvPr/>
        </p:nvSpPr>
        <p:spPr>
          <a:xfrm>
            <a:off x="585786" y="680625"/>
            <a:ext cx="11020425"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“उस ने आँख उठा कर कहा, “मैं मनुष्यों को देखता हूँ; वे मुझे चलते हुए पेड़ों जैसे दिखाई देते हैं।”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(मरकुस 8:24)</a:t>
            </a:r>
            <a:endParaRPr lang="en" sz="11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4B4F90B-3D85-7922-7591-DF791D2955BE}"/>
              </a:ext>
            </a:extLst>
          </p:cNvPr>
          <p:cNvSpPr txBox="1"/>
          <p:nvPr/>
        </p:nvSpPr>
        <p:spPr>
          <a:xfrm>
            <a:off x="6207323" y="1026665"/>
            <a:ext cx="598467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मरकुस 8:22-26 में दर्ज चंगाई यीशु द्वारा की गईं चंगाईयों में सबसे अजीब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9" name="Grupo 8">
            <a:extLst>
              <a:ext uri="{FF2B5EF4-FFF2-40B4-BE49-F238E27FC236}">
                <a16:creationId xmlns:a16="http://schemas.microsoft.com/office/drawing/2014/main" id="{BDF4618E-1510-1786-9A9B-2C5B92783707}"/>
              </a:ext>
            </a:extLst>
          </p:cNvPr>
          <p:cNvGrpSpPr/>
          <p:nvPr/>
        </p:nvGrpSpPr>
        <p:grpSpPr>
          <a:xfrm>
            <a:off x="168714" y="1136653"/>
            <a:ext cx="5859028" cy="2929514"/>
            <a:chOff x="7658101" y="1062458"/>
            <a:chExt cx="4267200" cy="2133600"/>
          </a:xfrm>
        </p:grpSpPr>
        <p:pic>
          <p:nvPicPr>
            <p:cNvPr id="8" name="Imagen 7" descr="Un dibujo de una persona&#10;&#10;Descripción generada automáticamente con confianza baja">
              <a:extLst>
                <a:ext uri="{FF2B5EF4-FFF2-40B4-BE49-F238E27FC236}">
                  <a16:creationId xmlns:a16="http://schemas.microsoft.com/office/drawing/2014/main" id="{4A71D5B4-DAF1-7BEA-12C8-2340E5AFF4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101" y="1062458"/>
              <a:ext cx="4267200" cy="21336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descr="Imagen que contiene agua&#10;&#10;Descripción generada automáticamente">
              <a:extLst>
                <a:ext uri="{FF2B5EF4-FFF2-40B4-BE49-F238E27FC236}">
                  <a16:creationId xmlns:a16="http://schemas.microsoft.com/office/drawing/2014/main" id="{CB22DCF5-7F0A-972F-70B1-F3795D489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214" y="1155503"/>
              <a:ext cx="1838274" cy="1029433"/>
            </a:xfrm>
            <a:prstGeom prst="rect">
              <a:avLst/>
            </a:prstGeom>
            <a:effectLst>
              <a:innerShdw blurRad="114300">
                <a:prstClr val="black"/>
              </a:innerShdw>
            </a:effectLst>
          </p:spPr>
        </p:pic>
      </p:grpSp>
      <p:pic>
        <p:nvPicPr>
          <p:cNvPr id="11" name="Imagen 10" descr="Un grupo de personas disfrazadas&#10;&#10;Descripción generada automáticamente con confianza media">
            <a:extLst>
              <a:ext uri="{FF2B5EF4-FFF2-40B4-BE49-F238E27FC236}">
                <a16:creationId xmlns:a16="http://schemas.microsoft.com/office/drawing/2014/main" id="{C5E4C5BA-60A3-762D-3138-BC2DD55AA6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7865" y="4194852"/>
            <a:ext cx="3256145" cy="2506715"/>
          </a:xfrm>
          <a:prstGeom prst="roundRect">
            <a:avLst>
              <a:gd name="adj" fmla="val 745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17423"/>
            </a:contourClr>
          </a:sp3d>
        </p:spPr>
      </p:pic>
      <p:pic>
        <p:nvPicPr>
          <p:cNvPr id="13" name="Imagen 12" descr="Una caricatura de una persona con un turbante en la cabeza&#10;&#10;Descripción generada automáticamente con confianza media">
            <a:extLst>
              <a:ext uri="{FF2B5EF4-FFF2-40B4-BE49-F238E27FC236}">
                <a16:creationId xmlns:a16="http://schemas.microsoft.com/office/drawing/2014/main" id="{266C570C-0CBF-596C-1800-D3E0F29B75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02"/>
          <a:stretch/>
        </p:blipFill>
        <p:spPr>
          <a:xfrm>
            <a:off x="6127038" y="4194852"/>
            <a:ext cx="2561530" cy="2506715"/>
          </a:xfrm>
          <a:prstGeom prst="roundRect">
            <a:avLst>
              <a:gd name="adj" fmla="val 898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9900"/>
            </a:contourClr>
          </a:sp3d>
        </p:spPr>
      </p:pic>
      <p:sp>
        <p:nvSpPr>
          <p:cNvPr id="15" name="CuadroTexto 14">
            <a:extLst>
              <a:ext uri="{FF2B5EF4-FFF2-40B4-BE49-F238E27FC236}">
                <a16:creationId xmlns:a16="http://schemas.microsoft.com/office/drawing/2014/main" id="{808CD751-1DDE-A7F5-9B58-361441C1277F}"/>
              </a:ext>
            </a:extLst>
          </p:cNvPr>
          <p:cNvSpPr txBox="1"/>
          <p:nvPr/>
        </p:nvSpPr>
        <p:spPr>
          <a:xfrm>
            <a:off x="149186" y="4176011"/>
            <a:ext cx="5878556"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 चरण में, शिष्य इस निष्कर्ष पर पहुँचे थे कि यीशु ही मसीह था। उनके मन में उस सत्य को सुरक्षित करने के लिए, यीशु ने उनसे एक अप्रत्यक्ष प्रश्न और एक प्रत्यक्ष प्रश्न पूछकर इसे घोषित करने के लिए प्रेरित किया (मरकुस 8:27-29)।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C464FC83-DF63-6870-BE48-B5638CEA785F}"/>
              </a:ext>
            </a:extLst>
          </p:cNvPr>
          <p:cNvSpPr txBox="1"/>
          <p:nvPr/>
        </p:nvSpPr>
        <p:spPr>
          <a:xfrm>
            <a:off x="6207323" y="2677858"/>
            <a:ext cx="598467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आश्चर्यकर्म उस तरीके के दृष्टांत के रूप में कार्य करता है जिसमें यीशु अपने शिष्यों को निर्देश देगा, उन्हें अपने बचाने वाले विशेष कार्य की वास्तविकता को यथासंभव सर्वोत्तम रूप से समझने के लिए तैयार करेगा।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750D55C-E069-CA91-9175-5717005154DC}"/>
              </a:ext>
            </a:extLst>
          </p:cNvPr>
          <p:cNvSpPr txBox="1"/>
          <p:nvPr/>
        </p:nvSpPr>
        <p:spPr>
          <a:xfrm>
            <a:off x="6207323" y="1852262"/>
            <a:ext cx="5984675"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 चरण में मनुष्य को धुंधला दिखाई देता है। दूसरे चरण के अंत में स्पष्ट रूप से देखने लगता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A5DCDAA6-BD4C-6E9F-0099-4447014EC0B1}"/>
              </a:ext>
            </a:extLst>
          </p:cNvPr>
          <p:cNvSpPr txBox="1"/>
          <p:nvPr/>
        </p:nvSpPr>
        <p:spPr>
          <a:xfrm>
            <a:off x="168714" y="5807227"/>
            <a:ext cx="585902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परन्तु उन्हें इस कथन के संबंध में चुप रहना था, क्योंकि वे अभी तक इसके पूर्ण निहितार्थ को नहीं समझ पाए थे (मरकुस 8:30)।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61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par>
                                <p:cTn id="48" presetID="25"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7"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1E6480FB-5B32-961A-F7CD-4D4672C5B437}"/>
              </a:ext>
            </a:extLst>
          </p:cNvPr>
          <p:cNvCxnSpPr>
            <a:cxnSpLocks noGrp="1" noRot="1" noMove="1" noResize="1" noEditPoints="1" noAdjustHandles="1" noChangeArrowheads="1" noChangeShapeType="1"/>
          </p:cNvCxnSpPr>
          <p:nvPr/>
        </p:nvCxnSpPr>
        <p:spPr>
          <a:xfrm>
            <a:off x="0" y="1670953"/>
            <a:ext cx="12192000" cy="0"/>
          </a:xfrm>
          <a:prstGeom prst="line">
            <a:avLst/>
          </a:prstGeom>
          <a:ln w="57150"/>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3" name="CuadroTexto 2">
            <a:extLst>
              <a:ext uri="{FF2B5EF4-FFF2-40B4-BE49-F238E27FC236}">
                <a16:creationId xmlns:a16="http://schemas.microsoft.com/office/drawing/2014/main" id="{7E693DF7-E9DC-F2D0-2CE6-A0B096A54590}"/>
              </a:ext>
            </a:extLst>
          </p:cNvPr>
          <p:cNvSpPr txBox="1"/>
          <p:nvPr/>
        </p:nvSpPr>
        <p:spPr>
          <a:xfrm>
            <a:off x="0" y="28878"/>
            <a:ext cx="9006853" cy="707886"/>
          </a:xfrm>
          <a:prstGeom prst="rect">
            <a:avLst/>
          </a:prstGeom>
          <a:noFill/>
        </p:spPr>
        <p:txBody>
          <a:bodyPr wrap="square">
            <a:spAutoFit/>
          </a:bodyPr>
          <a:lstStyle/>
          <a:p>
            <a:pPr algn="ctr"/>
            <a:r>
              <a:rPr lang="hi-IN" sz="4000" b="1" spc="600" dirty="0">
                <a:ln w="19050">
                  <a:solidFill>
                    <a:schemeClr val="accent5"/>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rPr>
              <a:t>पूर्ण ज्ञान</a:t>
            </a:r>
            <a:endParaRPr lang="en" sz="4000" b="1" spc="600" dirty="0">
              <a:ln w="19050">
                <a:solidFill>
                  <a:schemeClr val="accent5"/>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7B479DD-3C94-E664-DF10-9E11AEE499BB}"/>
              </a:ext>
            </a:extLst>
          </p:cNvPr>
          <p:cNvSpPr txBox="1"/>
          <p:nvPr/>
        </p:nvSpPr>
        <p:spPr>
          <a:xfrm>
            <a:off x="442761" y="671423"/>
            <a:ext cx="8123723"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“तब वह उन्हें सिखाने लगा कि मनुष्य के पुत्र के लिये अवश्य है कि वह बहुत दु:ख उठाए, और पुरनिए और प्रधान याजक, और शास्त्री उसे तुच्छ समझकर मार डालें, और वह तीन दिन के बाद जी उठे।”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(मरकुस 8:31)</a:t>
            </a:r>
            <a:endParaRPr lang="en" sz="11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8E7B18E-9C69-5BAC-6C61-6FFD6DD24DE6}"/>
              </a:ext>
            </a:extLst>
          </p:cNvPr>
          <p:cNvSpPr txBox="1"/>
          <p:nvPr/>
        </p:nvSpPr>
        <p:spPr>
          <a:xfrm>
            <a:off x="4009549" y="1861729"/>
            <a:ext cx="8058392"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शिक्षा के दूसरे चरण में, यीशु के शब्द बहुत स्पष्ट थे: अस्वीकृति, मृत्यु और पुनरुत्थान (मरकुस 8:31-32ए)। लेकिन पतरस के दिमाग में कुछ और आया: “हे प्रभु, परमेश्‍वर न करे! तेरे साथ ऐसा कभी न होगा।" (मरकुस 8:32बी; मत्ती 16:22)।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hombre con un bate de beisbol&#10;&#10;Descripción generada automáticamente con confianza baja">
            <a:extLst>
              <a:ext uri="{FF2B5EF4-FFF2-40B4-BE49-F238E27FC236}">
                <a16:creationId xmlns:a16="http://schemas.microsoft.com/office/drawing/2014/main" id="{C8DAE16D-0066-536B-9C53-45747C0C7C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7"/>
          <a:stretch/>
        </p:blipFill>
        <p:spPr>
          <a:xfrm>
            <a:off x="9176138" y="3301465"/>
            <a:ext cx="2853102" cy="3449597"/>
          </a:xfrm>
          <a:prstGeom prst="roundRect">
            <a:avLst>
              <a:gd name="adj" fmla="val 0"/>
            </a:avLst>
          </a:prstGeom>
          <a:ln w="190500" cap="rnd">
            <a:solidFill>
              <a:srgbClr val="A67225"/>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Dibujo de una persona&#10;&#10;Descripción generada automáticamente con confianza baja">
            <a:extLst>
              <a:ext uri="{FF2B5EF4-FFF2-40B4-BE49-F238E27FC236}">
                <a16:creationId xmlns:a16="http://schemas.microsoft.com/office/drawing/2014/main" id="{A7ABC0E3-4B9E-D531-0CC4-3B05F5B3E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996" y="4482887"/>
            <a:ext cx="3553419" cy="2132051"/>
          </a:xfrm>
          <a:prstGeom prst="rect">
            <a:avLst/>
          </a:prstGeom>
          <a:solidFill>
            <a:srgbClr val="FFFFFF">
              <a:shade val="85000"/>
            </a:srgbClr>
          </a:solidFill>
          <a:ln w="38100" cap="sq">
            <a:solidFill>
              <a:schemeClr val="bg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descr="Imagen que contiene sostener, zapatos, puesto, niña&#10;&#10;Descripción generada automáticamente">
            <a:extLst>
              <a:ext uri="{FF2B5EF4-FFF2-40B4-BE49-F238E27FC236}">
                <a16:creationId xmlns:a16="http://schemas.microsoft.com/office/drawing/2014/main" id="{1B9D2892-EB51-567B-0C6F-87C51B841B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059" y="1794354"/>
            <a:ext cx="3781550" cy="2565133"/>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47BA294C-51AA-8687-5A25-28A8F32CF472}"/>
              </a:ext>
            </a:extLst>
          </p:cNvPr>
          <p:cNvSpPr txBox="1"/>
          <p:nvPr/>
        </p:nvSpPr>
        <p:spPr>
          <a:xfrm>
            <a:off x="3957579" y="5158346"/>
            <a:ext cx="510124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केवल इतना ही नहीं था। उसके अनुयायियों को उसी रास्ते पर चलने के लिए तैयार रहना था: क्रूस उठाना, और उद्धार के अनमोल उपहार के लिए जीना या मरना, दूसरों को इसे प्राप्त करने में मदद करना (मरकुस 8:34-38)।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C7EC321-12AD-7B39-4DAE-C18D67B37924}"/>
              </a:ext>
            </a:extLst>
          </p:cNvPr>
          <p:cNvSpPr txBox="1"/>
          <p:nvPr/>
        </p:nvSpPr>
        <p:spPr>
          <a:xfrm>
            <a:off x="4009549" y="3202261"/>
            <a:ext cx="4997303"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अनजाने में, पतरस उसी रणनीति का उपयोग कर रहा था जिसे शैतान ने जंगल में इस्तेमाल किया था (मत्ती 4:8-9; मरकुस 8:33)। आसान रास्ता यीशु को सांसारिक राज्य तक ले जाएगा; कठिन रास्ता उसे हमारी ओर से उद्धार प्राप्त करने के लिए प्रेरित करेगा।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Dibujo de una persona&#10;&#10;Descripción generada automáticamente con confianza baja">
            <a:extLst>
              <a:ext uri="{FF2B5EF4-FFF2-40B4-BE49-F238E27FC236}">
                <a16:creationId xmlns:a16="http://schemas.microsoft.com/office/drawing/2014/main" id="{3281E9FC-D97F-9FEA-1399-613007CB3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06854" y="106938"/>
            <a:ext cx="3061087" cy="172186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7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1203160" y="1481878"/>
            <a:ext cx="6545179" cy="2554545"/>
          </a:xfrm>
          <a:prstGeom prst="rect">
            <a:avLst/>
          </a:prstGeom>
          <a:noFill/>
        </p:spPr>
        <p:txBody>
          <a:bodyPr wrap="square">
            <a:spAutoFit/>
          </a:bodyPr>
          <a:lstStyle/>
          <a:p>
            <a:pPr algn="ctr"/>
            <a:r>
              <a:rPr lang="hi-I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राज्य के बारे में शिक्षाएँ </a:t>
            </a:r>
            <a:endParaRPr lang="e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09713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CD807-D46D-7FBD-C717-CC89173DB481}"/>
              </a:ext>
            </a:extLst>
          </p:cNvPr>
          <p:cNvSpPr txBox="1"/>
          <p:nvPr/>
        </p:nvSpPr>
        <p:spPr>
          <a:xfrm>
            <a:off x="0" y="-11195"/>
            <a:ext cx="12191999" cy="707886"/>
          </a:xfrm>
          <a:prstGeom prst="rect">
            <a:avLst/>
          </a:prstGeom>
          <a:noFill/>
        </p:spPr>
        <p:txBody>
          <a:bodyPr wrap="square">
            <a:spAutoFit/>
          </a:bodyPr>
          <a:lstStyle/>
          <a:p>
            <a:pPr algn="ctr"/>
            <a:r>
              <a:rPr lang="hi-IN" sz="4000" b="1" dirty="0">
                <a:ln w="6600">
                  <a:solidFill>
                    <a:schemeClr val="accent3"/>
                  </a:solidFill>
                  <a:prstDash val="solid"/>
                </a:ln>
                <a:solidFill>
                  <a:srgbClr val="FFFFFF"/>
                </a:solidFill>
                <a:effectLst>
                  <a:outerShdw dist="38100" dir="2700000" algn="t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भविष्य और वर्तमान राज्य</a:t>
            </a:r>
            <a:endParaRPr lang="en" sz="4000" b="1" dirty="0">
              <a:ln w="6600">
                <a:solidFill>
                  <a:schemeClr val="accent3"/>
                </a:solidFill>
                <a:prstDash val="solid"/>
              </a:ln>
              <a:solidFill>
                <a:srgbClr val="FFFFFF"/>
              </a:solidFill>
              <a:effectLst>
                <a:outerShdw dist="38100" dir="2700000" algn="t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A5E9120-0D1A-8F5D-1D0E-9B012CCD9B81}"/>
              </a:ext>
            </a:extLst>
          </p:cNvPr>
          <p:cNvSpPr txBox="1"/>
          <p:nvPr/>
        </p:nvSpPr>
        <p:spPr>
          <a:xfrm>
            <a:off x="625044" y="603859"/>
            <a:ext cx="10941910"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“और उन्हें मूसा के साथ एलिय्याह दिखाई दिया; वे यीशु के साथ बातें करते थे।”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(मरकुस 9:4)</a:t>
            </a:r>
            <a:endParaRPr lang="en" sz="11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694B779-4F1A-59C1-883F-9B9720EF0653}"/>
              </a:ext>
            </a:extLst>
          </p:cNvPr>
          <p:cNvSpPr txBox="1"/>
          <p:nvPr/>
        </p:nvSpPr>
        <p:spPr>
          <a:xfrm>
            <a:off x="3796751" y="1022479"/>
            <a:ext cx="829047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पतरस, याकूब और यूहन्ना को पूरी तरह से पता नहीं था कि वे पहाड़ पर महिमा के राज्य की झलक देख रहे थे, जो यीशु के दूसरे आगमन का एक लघु प्रतिरूप था (मरकुस 9:1-4)।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sentadas en una cama&#10;&#10;Descripción generada automáticamente con confianza baja">
            <a:extLst>
              <a:ext uri="{FF2B5EF4-FFF2-40B4-BE49-F238E27FC236}">
                <a16:creationId xmlns:a16="http://schemas.microsoft.com/office/drawing/2014/main" id="{F1B32560-806B-415B-1EF9-648C8C7959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6" y="1035241"/>
            <a:ext cx="3627616" cy="4800501"/>
          </a:xfrm>
          <a:prstGeom prst="roundRect">
            <a:avLst>
              <a:gd name="adj" fmla="val 4167"/>
            </a:avLst>
          </a:prstGeom>
          <a:solidFill>
            <a:srgbClr val="FFFFFF"/>
          </a:solidFill>
          <a:ln w="76200" cap="sq">
            <a:solidFill>
              <a:schemeClr val="accent6"/>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disfrazadas&#10;&#10;Descripción generada automáticamente con confianza baja">
            <a:extLst>
              <a:ext uri="{FF2B5EF4-FFF2-40B4-BE49-F238E27FC236}">
                <a16:creationId xmlns:a16="http://schemas.microsoft.com/office/drawing/2014/main" id="{4B0B6D62-E0A6-3175-8A98-5BC02D1BDF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65" t="379" r="7063" b="-379"/>
          <a:stretch/>
        </p:blipFill>
        <p:spPr>
          <a:xfrm>
            <a:off x="8481554" y="4152900"/>
            <a:ext cx="3589103" cy="2515256"/>
          </a:xfrm>
          <a:prstGeom prst="rect">
            <a:avLst/>
          </a:prstGeom>
          <a:ln w="889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FE160339-C1DB-B2C4-04C3-56B534FC321E}"/>
              </a:ext>
            </a:extLst>
          </p:cNvPr>
          <p:cNvSpPr txBox="1"/>
          <p:nvPr/>
        </p:nvSpPr>
        <p:spPr>
          <a:xfrm>
            <a:off x="104775" y="5870984"/>
            <a:ext cx="8290474" cy="1015663"/>
          </a:xfrm>
          <a:prstGeom prst="rect">
            <a:avLst/>
          </a:prstGeom>
          <a:noFill/>
        </p:spPr>
        <p:txBody>
          <a:bodyPr wrap="square">
            <a:spAutoFit/>
          </a:bodyPr>
          <a:lstStyle/>
          <a:p>
            <a:pPr algn="just">
              <a:spcBef>
                <a:spcPts val="600"/>
              </a:spcBef>
            </a:pPr>
            <a:r>
              <a:rPr lang="hi-I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विश्वास से सब कुछ संभव है। परन्तु, यदि आपमें विश्वास की कमी है, तो उस पिता की तरह पुकारो: “हे प्रभु, मैं विश्‍वास करता हूँ, मेरे अविश्‍वास का उपाय कर।“ (मरकुस 9:24)।</a:t>
            </a:r>
            <a:endParaRPr lang="en" sz="2000" b="1" kern="120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4E4A9F9E-5505-4FE4-1317-B91465BA3C1D}"/>
              </a:ext>
            </a:extLst>
          </p:cNvPr>
          <p:cNvSpPr txBox="1"/>
          <p:nvPr/>
        </p:nvSpPr>
        <p:spPr>
          <a:xfrm>
            <a:off x="3796749" y="3944875"/>
            <a:ext cx="4598498" cy="1938992"/>
          </a:xfrm>
          <a:prstGeom prst="rect">
            <a:avLst/>
          </a:prstGeom>
          <a:noFill/>
        </p:spPr>
        <p:txBody>
          <a:bodyPr wrap="square">
            <a:spAutoFit/>
          </a:bodyPr>
          <a:lstStyle/>
          <a:p>
            <a:pPr algn="just">
              <a:spcBef>
                <a:spcPts val="600"/>
              </a:spcBef>
            </a:pPr>
            <a:r>
              <a:rPr lang="hi-I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पहाड़ से नीचे उतरने पर राज्य की वर्तमान स्थिति स्पष्ट हो गई। विश्वास की कमी ने इसकी संरचना को ही ख़तरे में डाल दिया। प्रेरितों में विश्वास की कमी थी, और एक हताश पिता ने आत्मविश्वास खो दिया था (मरकुस 9:14-22)।</a:t>
            </a:r>
            <a:endParaRPr lang="e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1AA04104-F3F6-E104-DA57-7B54687CA557}"/>
              </a:ext>
            </a:extLst>
          </p:cNvPr>
          <p:cNvSpPr txBox="1"/>
          <p:nvPr/>
        </p:nvSpPr>
        <p:spPr>
          <a:xfrm>
            <a:off x="3796750" y="2970743"/>
            <a:ext cx="83602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ताकि जो मसीह में मरे हैं – जिनका मूसा द्वारा प्रतिनिधित्व किया गया - और अंतिम पीढ़ी के जीवित वफादार – जिनका एलिय्याह द्वारा प्रतिनिधित्व किया गया - महिमा में प्रवेश कर सकें, इस लिए यीशु को यरूशलेम में मरना पड़ा।</a:t>
            </a:r>
            <a:endParaRPr lang="en" sz="2000" b="1" kern="120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A82C49BC-B5A2-AB4A-9E7D-B5D1E7F43DD4}"/>
              </a:ext>
            </a:extLst>
          </p:cNvPr>
          <p:cNvSpPr txBox="1"/>
          <p:nvPr/>
        </p:nvSpPr>
        <p:spPr>
          <a:xfrm>
            <a:off x="3796750" y="1996611"/>
            <a:ext cx="83602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 जिस बारे में स्पष्ट थे वह यह कि वे वहीं रहना चाहते थे (मरकुस 9:5-6)। परन्तु उस क्षण उन्हें उन शब्दों का सही अर्थ समझ में नहीं आया जो मूसा और एलिय्याह ने यीशु से कहे थे (लूका 9:30-31)।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066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Lef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A533D6-B2BB-0811-135E-1C799C1B4E8B}"/>
              </a:ext>
            </a:extLst>
          </p:cNvPr>
          <p:cNvSpPr txBox="1"/>
          <p:nvPr/>
        </p:nvSpPr>
        <p:spPr>
          <a:xfrm>
            <a:off x="4546786" y="38500"/>
            <a:ext cx="7645213" cy="707886"/>
          </a:xfrm>
          <a:prstGeom prst="rect">
            <a:avLst/>
          </a:prstGeom>
          <a:noFill/>
        </p:spPr>
        <p:txBody>
          <a:bodyPr wrap="square">
            <a:spAutoFit/>
            <a:scene3d>
              <a:camera prst="orthographicFront"/>
              <a:lightRig rig="threePt" dir="t"/>
            </a:scene3d>
            <a:sp3d extrusionH="57150">
              <a:bevelT w="38100" h="38100"/>
            </a:sp3d>
          </a:bodyPr>
          <a:lstStyle/>
          <a:p>
            <a:pPr algn="ctr"/>
            <a:r>
              <a:rPr lang="hi-I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राज्य में सबसे महान कौन</a:t>
            </a:r>
            <a:endPar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ECFC4F6-3CF2-F014-6CA3-0896A4C503EE}"/>
              </a:ext>
            </a:extLst>
          </p:cNvPr>
          <p:cNvSpPr txBox="1"/>
          <p:nvPr/>
        </p:nvSpPr>
        <p:spPr>
          <a:xfrm>
            <a:off x="4899259" y="861888"/>
            <a:ext cx="6949440" cy="646331"/>
          </a:xfrm>
          <a:prstGeom prst="rect">
            <a:avLst/>
          </a:prstGeom>
          <a:noFill/>
        </p:spPr>
        <p:txBody>
          <a:bodyPr wrap="square">
            <a:spAutoFit/>
          </a:bodyPr>
          <a:lstStyle/>
          <a:p>
            <a:pPr algn="ctr"/>
            <a:r>
              <a:rPr lang="hi-IN" b="1" i="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“तब उसने बैठकर बारहों को बुलाया और उनसे कहा, “यदि कोई बड़ा होना चाहे, तो सबसे छोटा और सब का सेवक बने।” (मरकुस 9:35)</a:t>
            </a:r>
            <a:endParaRPr lang="es-ES" b="1" i="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A973EE3-5D75-B3F0-C553-1439BA98B0D8}"/>
              </a:ext>
            </a:extLst>
          </p:cNvPr>
          <p:cNvSpPr txBox="1"/>
          <p:nvPr/>
        </p:nvSpPr>
        <p:spPr>
          <a:xfrm>
            <a:off x="104050" y="2345635"/>
            <a:ext cx="439107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कैसरिया से यरूशलेम की ओर अपना रास्ता शुरू किया और कफरनहूम में रुका। वह इस समय का लाभ अपने शिष्यों को निर्देश देने और तैयार करने के लिए उठाता है (मरकुस 9:30-33)।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sentadas alrededor de una mesa&#10;&#10;Descripción generada automáticamente con confianza media">
            <a:extLst>
              <a:ext uri="{FF2B5EF4-FFF2-40B4-BE49-F238E27FC236}">
                <a16:creationId xmlns:a16="http://schemas.microsoft.com/office/drawing/2014/main" id="{27438814-0D22-A641-1DBA-979648684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43" y="88496"/>
            <a:ext cx="4494400" cy="2247200"/>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5CA1C043-8194-1C5E-44C5-3618ADF5F53A}"/>
              </a:ext>
            </a:extLst>
          </p:cNvPr>
          <p:cNvGraphicFramePr/>
          <p:nvPr>
            <p:extLst>
              <p:ext uri="{D42A27DB-BD31-4B8C-83A1-F6EECF244321}">
                <p14:modId xmlns:p14="http://schemas.microsoft.com/office/powerpoint/2010/main" val="368535853"/>
              </p:ext>
            </p:extLst>
          </p:nvPr>
        </p:nvGraphicFramePr>
        <p:xfrm>
          <a:off x="4665869" y="1871774"/>
          <a:ext cx="7430053" cy="48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55D4B6F-3509-35CE-B376-9436B4C0583F}"/>
              </a:ext>
            </a:extLst>
          </p:cNvPr>
          <p:cNvSpPr txBox="1"/>
          <p:nvPr/>
        </p:nvSpPr>
        <p:spPr>
          <a:xfrm>
            <a:off x="104050" y="3932202"/>
            <a:ext cx="2747005" cy="286232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वे, यह समझने की बाजाय कि यीशु उन्हें क्या सिखाना चाहता था, इस बात पर वाद–विवाद करने लगे कि जब यीशु खुद को यरूशलेम में राजा घोषित करेगा तो सबसे बड़ा कौन होगा (मरकुस 9:34)।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hombre, texto, persona, agua&#10;&#10;Descripción generada automáticamente">
            <a:extLst>
              <a:ext uri="{FF2B5EF4-FFF2-40B4-BE49-F238E27FC236}">
                <a16:creationId xmlns:a16="http://schemas.microsoft.com/office/drawing/2014/main" id="{4C9549C7-20E0-5797-268A-272293C42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1055" y="4374886"/>
            <a:ext cx="1775151" cy="2364895"/>
          </a:xfrm>
          <a:prstGeom prst="rect">
            <a:avLst/>
          </a:prstGeom>
          <a:effectLst>
            <a:innerShdw blurRad="114300">
              <a:prstClr val="black"/>
            </a:innerShdw>
          </a:effectLst>
        </p:spPr>
      </p:pic>
    </p:spTree>
    <p:extLst>
      <p:ext uri="{BB962C8B-B14F-4D97-AF65-F5344CB8AC3E}">
        <p14:creationId xmlns:p14="http://schemas.microsoft.com/office/powerpoint/2010/main" val="12486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6E649C91-8A1D-4749-A47A-05E29CB21EAF}"/>
                                            </p:graphicEl>
                                          </p:spTgt>
                                        </p:tgtEl>
                                        <p:attrNameLst>
                                          <p:attrName>style.visibility</p:attrName>
                                        </p:attrNameLst>
                                      </p:cBhvr>
                                      <p:to>
                                        <p:strVal val="visible"/>
                                      </p:to>
                                    </p:set>
                                    <p:animEffect transition="in" filter="fade">
                                      <p:cBhvr>
                                        <p:cTn id="45" dur="1000"/>
                                        <p:tgtEl>
                                          <p:spTgt spid="2">
                                            <p:graphicEl>
                                              <a:dgm id="{6E649C91-8A1D-4749-A47A-05E29CB21EAF}"/>
                                            </p:graphicEl>
                                          </p:spTgt>
                                        </p:tgtEl>
                                      </p:cBhvr>
                                    </p:animEffect>
                                    <p:anim calcmode="lin" valueType="num">
                                      <p:cBhvr>
                                        <p:cTn id="46" dur="1000" fill="hold"/>
                                        <p:tgtEl>
                                          <p:spTgt spid="2">
                                            <p:graphicEl>
                                              <a:dgm id="{6E649C91-8A1D-4749-A47A-05E29CB21EAF}"/>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6E649C91-8A1D-4749-A47A-05E29CB21EAF}"/>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D93928B3-6774-4ED3-B260-49CBADB2AFF2}"/>
                                            </p:graphicEl>
                                          </p:spTgt>
                                        </p:tgtEl>
                                        <p:attrNameLst>
                                          <p:attrName>style.visibility</p:attrName>
                                        </p:attrNameLst>
                                      </p:cBhvr>
                                      <p:to>
                                        <p:strVal val="visible"/>
                                      </p:to>
                                    </p:set>
                                    <p:animEffect transition="in" filter="fade">
                                      <p:cBhvr>
                                        <p:cTn id="50" dur="1000"/>
                                        <p:tgtEl>
                                          <p:spTgt spid="2">
                                            <p:graphicEl>
                                              <a:dgm id="{D93928B3-6774-4ED3-B260-49CBADB2AFF2}"/>
                                            </p:graphicEl>
                                          </p:spTgt>
                                        </p:tgtEl>
                                      </p:cBhvr>
                                    </p:animEffect>
                                    <p:anim calcmode="lin" valueType="num">
                                      <p:cBhvr>
                                        <p:cTn id="51" dur="1000" fill="hold"/>
                                        <p:tgtEl>
                                          <p:spTgt spid="2">
                                            <p:graphicEl>
                                              <a:dgm id="{D93928B3-6774-4ED3-B260-49CBADB2AFF2}"/>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93928B3-6774-4ED3-B260-49CBADB2AFF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FFD92903-2C1D-4662-AFE9-B72665617204}"/>
                                            </p:graphicEl>
                                          </p:spTgt>
                                        </p:tgtEl>
                                        <p:attrNameLst>
                                          <p:attrName>style.visibility</p:attrName>
                                        </p:attrNameLst>
                                      </p:cBhvr>
                                      <p:to>
                                        <p:strVal val="visible"/>
                                      </p:to>
                                    </p:set>
                                    <p:animEffect transition="in" filter="fade">
                                      <p:cBhvr>
                                        <p:cTn id="55" dur="1000"/>
                                        <p:tgtEl>
                                          <p:spTgt spid="2">
                                            <p:graphicEl>
                                              <a:dgm id="{FFD92903-2C1D-4662-AFE9-B72665617204}"/>
                                            </p:graphicEl>
                                          </p:spTgt>
                                        </p:tgtEl>
                                      </p:cBhvr>
                                    </p:animEffect>
                                    <p:anim calcmode="lin" valueType="num">
                                      <p:cBhvr>
                                        <p:cTn id="56" dur="1000" fill="hold"/>
                                        <p:tgtEl>
                                          <p:spTgt spid="2">
                                            <p:graphicEl>
                                              <a:dgm id="{FFD92903-2C1D-4662-AFE9-B72665617204}"/>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FFD92903-2C1D-4662-AFE9-B7266561720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C0C73B8-F0DB-4A06-AFA2-08C4538ADF53}"/>
                                            </p:graphicEl>
                                          </p:spTgt>
                                        </p:tgtEl>
                                        <p:attrNameLst>
                                          <p:attrName>style.visibility</p:attrName>
                                        </p:attrNameLst>
                                      </p:cBhvr>
                                      <p:to>
                                        <p:strVal val="visible"/>
                                      </p:to>
                                    </p:set>
                                    <p:anim calcmode="lin" valueType="num">
                                      <p:cBhvr>
                                        <p:cTn id="62" dur="500" fill="hold"/>
                                        <p:tgtEl>
                                          <p:spTgt spid="2">
                                            <p:graphicEl>
                                              <a:dgm id="{6C0C73B8-F0DB-4A06-AFA2-08C4538ADF53}"/>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6C0C73B8-F0DB-4A06-AFA2-08C4538ADF53}"/>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6C0C73B8-F0DB-4A06-AFA2-08C4538ADF5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graphicEl>
                                              <a:dgm id="{A1012169-87EF-46FB-99D6-CAE49B981A51}"/>
                                            </p:graphicEl>
                                          </p:spTgt>
                                        </p:tgtEl>
                                        <p:attrNameLst>
                                          <p:attrName>style.visibility</p:attrName>
                                        </p:attrNameLst>
                                      </p:cBhvr>
                                      <p:to>
                                        <p:strVal val="visible"/>
                                      </p:to>
                                    </p:set>
                                    <p:animEffect transition="in" filter="fade">
                                      <p:cBhvr>
                                        <p:cTn id="69" dur="1000"/>
                                        <p:tgtEl>
                                          <p:spTgt spid="2">
                                            <p:graphicEl>
                                              <a:dgm id="{A1012169-87EF-46FB-99D6-CAE49B981A51}"/>
                                            </p:graphicEl>
                                          </p:spTgt>
                                        </p:tgtEl>
                                      </p:cBhvr>
                                    </p:animEffect>
                                    <p:anim calcmode="lin" valueType="num">
                                      <p:cBhvr>
                                        <p:cTn id="70" dur="1000" fill="hold"/>
                                        <p:tgtEl>
                                          <p:spTgt spid="2">
                                            <p:graphicEl>
                                              <a:dgm id="{A1012169-87EF-46FB-99D6-CAE49B981A51}"/>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A1012169-87EF-46FB-99D6-CAE49B981A5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271460F9-68F8-42FF-B4C7-A16AE02332B1}"/>
                                            </p:graphicEl>
                                          </p:spTgt>
                                        </p:tgtEl>
                                        <p:attrNameLst>
                                          <p:attrName>style.visibility</p:attrName>
                                        </p:attrNameLst>
                                      </p:cBhvr>
                                      <p:to>
                                        <p:strVal val="visible"/>
                                      </p:to>
                                    </p:set>
                                    <p:animEffect transition="in" filter="fade">
                                      <p:cBhvr>
                                        <p:cTn id="74" dur="1000"/>
                                        <p:tgtEl>
                                          <p:spTgt spid="2">
                                            <p:graphicEl>
                                              <a:dgm id="{271460F9-68F8-42FF-B4C7-A16AE02332B1}"/>
                                            </p:graphicEl>
                                          </p:spTgt>
                                        </p:tgtEl>
                                      </p:cBhvr>
                                    </p:animEffect>
                                    <p:anim calcmode="lin" valueType="num">
                                      <p:cBhvr>
                                        <p:cTn id="75" dur="1000" fill="hold"/>
                                        <p:tgtEl>
                                          <p:spTgt spid="2">
                                            <p:graphicEl>
                                              <a:dgm id="{271460F9-68F8-42FF-B4C7-A16AE02332B1}"/>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271460F9-68F8-42FF-B4C7-A16AE02332B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1B70EBBE-7D24-42FE-BF74-15FC8AD215F7}"/>
                                            </p:graphicEl>
                                          </p:spTgt>
                                        </p:tgtEl>
                                        <p:attrNameLst>
                                          <p:attrName>style.visibility</p:attrName>
                                        </p:attrNameLst>
                                      </p:cBhvr>
                                      <p:to>
                                        <p:strVal val="visible"/>
                                      </p:to>
                                    </p:set>
                                    <p:animEffect transition="in" filter="fade">
                                      <p:cBhvr>
                                        <p:cTn id="79" dur="1000"/>
                                        <p:tgtEl>
                                          <p:spTgt spid="2">
                                            <p:graphicEl>
                                              <a:dgm id="{1B70EBBE-7D24-42FE-BF74-15FC8AD215F7}"/>
                                            </p:graphicEl>
                                          </p:spTgt>
                                        </p:tgtEl>
                                      </p:cBhvr>
                                    </p:animEffect>
                                    <p:anim calcmode="lin" valueType="num">
                                      <p:cBhvr>
                                        <p:cTn id="80" dur="1000" fill="hold"/>
                                        <p:tgtEl>
                                          <p:spTgt spid="2">
                                            <p:graphicEl>
                                              <a:dgm id="{1B70EBBE-7D24-42FE-BF74-15FC8AD215F7}"/>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1B70EBBE-7D24-42FE-BF74-15FC8AD215F7}"/>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1248A69D-72AD-43DE-B2B6-C5447068DE08}"/>
                                            </p:graphicEl>
                                          </p:spTgt>
                                        </p:tgtEl>
                                        <p:attrNameLst>
                                          <p:attrName>style.visibility</p:attrName>
                                        </p:attrNameLst>
                                      </p:cBhvr>
                                      <p:to>
                                        <p:strVal val="visible"/>
                                      </p:to>
                                    </p:set>
                                    <p:anim calcmode="lin" valueType="num">
                                      <p:cBhvr>
                                        <p:cTn id="86" dur="500" fill="hold"/>
                                        <p:tgtEl>
                                          <p:spTgt spid="2">
                                            <p:graphicEl>
                                              <a:dgm id="{1248A69D-72AD-43DE-B2B6-C5447068DE0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1248A69D-72AD-43DE-B2B6-C5447068DE0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1248A69D-72AD-43DE-B2B6-C5447068DE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TotalTime>
  <Words>1421</Words>
  <Application>Microsoft Office PowerPoint</Application>
  <PresentationFormat>Panorámica</PresentationFormat>
  <Paragraphs>55</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 Display</vt:lpstr>
      <vt:lpstr>Arial</vt:lpstr>
      <vt:lpstr>Nirmala UI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2024-07-11T15:43:49Z</dcterms:created>
  <dcterms:modified xsi:type="dcterms:W3CDTF">2024-07-20T14:39:50Z</dcterms:modified>
</cp:coreProperties>
</file>