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0" r:id="rId3"/>
    <p:sldId id="306" r:id="rId4"/>
    <p:sldId id="257" r:id="rId5"/>
    <p:sldId id="258" r:id="rId6"/>
    <p:sldId id="259" r:id="rId7"/>
    <p:sldId id="260" r:id="rId8"/>
    <p:sldId id="302" r:id="rId9"/>
    <p:sldId id="304" r:id="rId10"/>
    <p:sldId id="305" r:id="rId11"/>
    <p:sldId id="303" r:id="rId12"/>
    <p:sldId id="294" r:id="rId13"/>
    <p:sldId id="29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Nirmala UI" panose="020B0502040204020203" pitchFamily="34" charset="0"/>
      <p:regular r:id="rId20"/>
      <p:bold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D0"/>
    <a:srgbClr val="345E80"/>
    <a:srgbClr val="69795B"/>
    <a:srgbClr val="926D36"/>
    <a:srgbClr val="C89800"/>
    <a:srgbClr val="FFF0C1"/>
    <a:srgbClr val="FFE593"/>
    <a:srgbClr val="FFE7B1"/>
    <a:srgbClr val="FBF5A1"/>
    <a:srgbClr val="654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4" d="100"/>
          <a:sy n="34" d="100"/>
        </p:scale>
        <p:origin x="72" y="12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lang="es-ES"/>
        </a:p>
      </dgm:t>
    </dgm:pt>
    <dgm:pt modelId="{A76991B6-5F6E-4B14-8E46-BAA8CE6D11EE}">
      <dgm:prSet phldrT="[Texto]" custT="1"/>
      <dgm:spPr>
        <a:solidFill>
          <a:schemeClr val="accent1"/>
        </a:solidFill>
      </dgm:spPr>
      <dgm:t>
        <a:bodyPr/>
        <a:lstStyle/>
        <a:p>
          <a:r>
            <a:rPr lang="hi-IN" sz="22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सन्दूक के पीछे-पीछे जाने में शामिल है</a:t>
          </a:r>
          <a:endParaRPr lang="en" sz="22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01138D4-367B-4881-9CD5-4EC28F62E1A0}" type="parTrans" cxnId="{8BCA052D-9B38-4D1B-9EBA-5D8B41536D04}">
      <dgm:prSet/>
      <dgm:spPr/>
      <dgm:t>
        <a:bodyPr/>
        <a:lstStyle/>
        <a:p>
          <a:endParaRPr lang="es-ES" sz="2000" b="1"/>
        </a:p>
      </dgm:t>
    </dgm:pt>
    <dgm:pt modelId="{930A9A90-59EC-49FF-A6B4-044A47608ACE}" type="sibTrans" cxnId="{8BCA052D-9B38-4D1B-9EBA-5D8B41536D04}">
      <dgm:prSet/>
      <dgm:spPr/>
      <dgm:t>
        <a:bodyPr/>
        <a:lstStyle/>
        <a:p>
          <a:endParaRPr lang="es-ES" sz="2000" b="1"/>
        </a:p>
      </dgm:t>
    </dgm:pt>
    <dgm:pt modelId="{4B4FFAE0-51EA-4D2B-A544-E864A141AB02}">
      <dgm:prSet phldrT="[Texto]" custT="1"/>
      <dgm:spPr>
        <a:solidFill>
          <a:schemeClr val="accent5">
            <a:lumMod val="75000"/>
          </a:schemeClr>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आज्ञाएँ मानना (10 आज्ञाएँ)</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BC54568-C4DA-46E8-89EA-4CA4CD9F1258}" type="parTrans" cxnId="{B2BC22C2-FE8C-4860-8191-856A6DB46177}">
      <dgm:prSet/>
      <dgm:spPr/>
      <dgm:t>
        <a:bodyPr/>
        <a:lstStyle/>
        <a:p>
          <a:endParaRPr lang="es-ES" sz="2000" b="1"/>
        </a:p>
      </dgm:t>
    </dgm:pt>
    <dgm:pt modelId="{AE7D922C-3C64-4220-9211-8E888689D8A8}" type="sibTrans" cxnId="{B2BC22C2-FE8C-4860-8191-856A6DB46177}">
      <dgm:prSet/>
      <dgm:spPr/>
      <dgm:t>
        <a:bodyPr/>
        <a:lstStyle/>
        <a:p>
          <a:endParaRPr lang="es-ES" sz="2000" b="1"/>
        </a:p>
      </dgm:t>
    </dgm:pt>
    <dgm:pt modelId="{22BACF2F-220F-49E9-91B2-13230CE6C339}">
      <dgm:prSet phldrT="[Texto]" custT="1"/>
      <dgm:spPr>
        <a:solidFill>
          <a:schemeClr val="accent2">
            <a:lumMod val="75000"/>
          </a:schemeClr>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देखभाल पर भरोसा रखना (मन्ना से भरा पात्र)</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383C144-F147-4C8A-8D75-A90FFD38F67C}" type="parTrans" cxnId="{1490743D-0BD5-4C07-8EAD-0130F4D690DB}">
      <dgm:prSet/>
      <dgm:spPr/>
      <dgm:t>
        <a:bodyPr/>
        <a:lstStyle/>
        <a:p>
          <a:endParaRPr lang="es-ES" sz="2000" b="1"/>
        </a:p>
      </dgm:t>
    </dgm:pt>
    <dgm:pt modelId="{A419EB90-0A9B-4D14-B36D-C2FB91663C8C}" type="sibTrans" cxnId="{1490743D-0BD5-4C07-8EAD-0130F4D690DB}">
      <dgm:prSet/>
      <dgm:spPr/>
      <dgm:t>
        <a:bodyPr/>
        <a:lstStyle/>
        <a:p>
          <a:endParaRPr lang="es-ES" sz="2000" b="1"/>
        </a:p>
      </dgm:t>
    </dgm:pt>
    <dgm:pt modelId="{73C484F6-10A9-4207-9098-426C0555E4AD}">
      <dgm:prSet phldrT="[Texto]" custT="1"/>
      <dgm:spPr>
        <a:solidFill>
          <a:schemeClr val="accent4">
            <a:lumMod val="75000"/>
          </a:schemeClr>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द्वारा नियुक्त अगुवों का आदर करना (हारून की छड़ी)</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9C87F81-4D05-4AB0-BD6D-611C7315B683}" type="parTrans" cxnId="{C34CE4A8-49DE-45AC-B797-EBE117288C35}">
      <dgm:prSet/>
      <dgm:spPr/>
      <dgm:t>
        <a:bodyPr/>
        <a:lstStyle/>
        <a:p>
          <a:endParaRPr lang="es-ES" sz="2000" b="1"/>
        </a:p>
      </dgm:t>
    </dgm:pt>
    <dgm:pt modelId="{E74A487F-7366-495F-8334-D5C5AE56986F}" type="sibTrans" cxnId="{C34CE4A8-49DE-45AC-B797-EBE117288C35}">
      <dgm:prSet/>
      <dgm:spPr/>
      <dgm:t>
        <a:bodyPr/>
        <a:lstStyle/>
        <a:p>
          <a:endParaRPr lang="es-ES" sz="20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परमेश्वर ने </a:t>
          </a:r>
          <a:r>
            <a:rPr lang="hi-IN" sz="1800" b="0" i="1" u="sng" dirty="0">
              <a:latin typeface="Nirmala UI" panose="020B0502040204020203" pitchFamily="34" charset="0"/>
              <a:ea typeface="Nirmala UI" panose="020B0502040204020203" pitchFamily="34" charset="0"/>
              <a:cs typeface="Nirmala UI" panose="020B0502040204020203" pitchFamily="34" charset="0"/>
            </a:rPr>
            <a:t>हमारे</a:t>
          </a:r>
          <a:r>
            <a:rPr lang="hi-IN" sz="1800" b="0" i="1" dirty="0">
              <a:latin typeface="Nirmala UI" panose="020B0502040204020203" pitchFamily="34" charset="0"/>
              <a:ea typeface="Nirmala UI" panose="020B0502040204020203" pitchFamily="34" charset="0"/>
              <a:cs typeface="Nirmala UI" panose="020B0502040204020203" pitchFamily="34" charset="0"/>
            </a:rPr>
            <a:t> </a:t>
          </a:r>
          <a:r>
            <a:rPr lang="hi-IN" sz="1800" b="1" dirty="0">
              <a:latin typeface="Nirmala UI" panose="020B0502040204020203" pitchFamily="34" charset="0"/>
              <a:ea typeface="Nirmala UI" panose="020B0502040204020203" pitchFamily="34" charset="0"/>
              <a:cs typeface="Nirmala UI" panose="020B0502040204020203" pitchFamily="34" charset="0"/>
            </a:rPr>
            <a:t>सामने (यहोशू, कालेब और मिस्र से निकली पीढ़ी के कुछ लोग जो अभी भी जीवित थे) लाल सागर को सुखा दिया।</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B6F44EB8-D669-4330-AF55-262495F488F9}" type="parTrans" cxnId="{1628C3B3-C0A8-4EB9-8EEC-82913E744D41}">
      <dgm:prSet/>
      <dgm:spPr/>
      <dgm:t>
        <a:bodyPr/>
        <a:lstStyle/>
        <a:p>
          <a:endParaRPr lang="es-ES" sz="2000"/>
        </a:p>
      </dgm:t>
    </dgm:pt>
    <dgm:pt modelId="{126DBA58-4954-4E30-B044-CA2921D6B19D}" type="sibTrans" cxnId="{1628C3B3-C0A8-4EB9-8EEC-82913E744D41}">
      <dgm:prSet/>
      <dgm:spPr/>
      <dgm:t>
        <a:bodyPr/>
        <a:lstStyle/>
        <a:p>
          <a:endParaRPr lang="es-ES" sz="2000"/>
        </a:p>
      </dgm:t>
    </dgm:pt>
    <dgm:pt modelId="{A42455E6-483C-4078-BC0B-F8B8F22839CA}">
      <dgm:prSet custT="1"/>
      <dgm:spPr>
        <a:solidFill>
          <a:srgbClr val="69795B"/>
        </a:solidFill>
        <a:scene3d>
          <a:camera prst="orthographicFront"/>
          <a:lightRig rig="threePt" dir="t"/>
        </a:scene3d>
        <a:sp3d>
          <a:bevelT prst="relaxedInset"/>
        </a:sp3d>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परमेश्वर ने </a:t>
          </a:r>
          <a:r>
            <a:rPr lang="hi-IN" sz="1800" b="0" i="1" u="sng" dirty="0">
              <a:latin typeface="Nirmala UI" panose="020B0502040204020203" pitchFamily="34" charset="0"/>
              <a:ea typeface="Nirmala UI" panose="020B0502040204020203" pitchFamily="34" charset="0"/>
              <a:cs typeface="Nirmala UI" panose="020B0502040204020203" pitchFamily="34" charset="0"/>
            </a:rPr>
            <a:t>तुम्हारे </a:t>
          </a:r>
          <a:r>
            <a:rPr lang="hi-IN" sz="1800" b="1" dirty="0">
              <a:latin typeface="Nirmala UI" panose="020B0502040204020203" pitchFamily="34" charset="0"/>
              <a:ea typeface="Nirmala UI" panose="020B0502040204020203" pitchFamily="34" charset="0"/>
              <a:cs typeface="Nirmala UI" panose="020B0502040204020203" pitchFamily="34" charset="0"/>
            </a:rPr>
            <a:t>सामने (रेगिस्तान में जन्मी नई पीढ़ी, और कनान पर विजय पाने के लिए नियत) यरदन नदी को सुखा दिया।</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79E1ED44-3317-4CC1-8A4C-69E977CFC486}" type="parTrans" cxnId="{864EEA15-1DC4-4840-AC14-BC1E9DA3B374}">
      <dgm:prSet/>
      <dgm:spPr/>
      <dgm:t>
        <a:bodyPr/>
        <a:lstStyle/>
        <a:p>
          <a:endParaRPr lang="es-ES" sz="2000"/>
        </a:p>
      </dgm:t>
    </dgm:pt>
    <dgm:pt modelId="{D674D218-94C9-4862-98AC-BDC18D6E2CA3}" type="sibTrans" cxnId="{864EEA15-1DC4-4840-AC14-BC1E9DA3B374}">
      <dgm:prSet/>
      <dgm:spPr/>
      <dgm:t>
        <a:bodyPr/>
        <a:lstStyle/>
        <a:p>
          <a:endParaRPr lang="es-ES"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793996"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hi-IN" sz="22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सन्दूक के पीछे-पीछे जाने में शामिल है</a:t>
          </a:r>
          <a:endParaRPr lang="en" sz="22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आज्ञाएँ मानना (10 आज्ञाएँ)</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देखभाल पर भरोसा रखना (मन्ना से भरा पात्र)</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द्वारा नियुक्त अगुवों का आदर करना (हारून की छड़ी)</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146659" y="0"/>
          <a:ext cx="5492478" cy="179994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5706" y="1542249"/>
          <a:ext cx="5832158" cy="87710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परमेश्वर ने </a:t>
          </a:r>
          <a:r>
            <a:rPr lang="hi-IN" sz="1800" b="0" i="1" u="sng" kern="1200" dirty="0">
              <a:latin typeface="Nirmala UI" panose="020B0502040204020203" pitchFamily="34" charset="0"/>
              <a:ea typeface="Nirmala UI" panose="020B0502040204020203" pitchFamily="34" charset="0"/>
              <a:cs typeface="Nirmala UI" panose="020B0502040204020203" pitchFamily="34" charset="0"/>
            </a:rPr>
            <a:t>हमारे</a:t>
          </a:r>
          <a:r>
            <a:rPr lang="hi-IN" sz="1800" b="0" i="1" kern="1200" dirty="0">
              <a:latin typeface="Nirmala UI" panose="020B0502040204020203" pitchFamily="34" charset="0"/>
              <a:ea typeface="Nirmala UI" panose="020B0502040204020203" pitchFamily="34" charset="0"/>
              <a:cs typeface="Nirmala UI" panose="020B0502040204020203" pitchFamily="34" charset="0"/>
            </a:rPr>
            <a:t> </a:t>
          </a:r>
          <a:r>
            <a:rPr lang="hi-IN" sz="1800" b="1" kern="1200" dirty="0">
              <a:latin typeface="Nirmala UI" panose="020B0502040204020203" pitchFamily="34" charset="0"/>
              <a:ea typeface="Nirmala UI" panose="020B0502040204020203" pitchFamily="34" charset="0"/>
              <a:cs typeface="Nirmala UI" panose="020B0502040204020203" pitchFamily="34" charset="0"/>
            </a:rPr>
            <a:t>सामने (यहोशू, कालेब और मिस्र से निकली पीढ़ी के कुछ लोग जो अभी भी जीवित थे) लाल सागर को सुखा दिया।</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5706" y="1542249"/>
        <a:ext cx="5832158" cy="877100"/>
      </dsp:txXfrm>
    </dsp:sp>
    <dsp:sp modelId="{E24F0F28-3AFA-4E7A-8FCD-D0AD630BB311}">
      <dsp:nvSpPr>
        <dsp:cNvPr id="0" name=""/>
        <dsp:cNvSpPr/>
      </dsp:nvSpPr>
      <dsp:spPr>
        <a:xfrm>
          <a:off x="6061349" y="0"/>
          <a:ext cx="5492478" cy="179994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5920395" y="1542249"/>
          <a:ext cx="5832158" cy="87710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परमेश्वर ने </a:t>
          </a:r>
          <a:r>
            <a:rPr lang="hi-IN" sz="1800" b="0" i="1" u="sng" kern="1200" dirty="0">
              <a:latin typeface="Nirmala UI" panose="020B0502040204020203" pitchFamily="34" charset="0"/>
              <a:ea typeface="Nirmala UI" panose="020B0502040204020203" pitchFamily="34" charset="0"/>
              <a:cs typeface="Nirmala UI" panose="020B0502040204020203" pitchFamily="34" charset="0"/>
            </a:rPr>
            <a:t>तुम्हारे </a:t>
          </a:r>
          <a:r>
            <a:rPr lang="hi-IN" sz="1800" b="1" kern="1200" dirty="0">
              <a:latin typeface="Nirmala UI" panose="020B0502040204020203" pitchFamily="34" charset="0"/>
              <a:ea typeface="Nirmala UI" panose="020B0502040204020203" pitchFamily="34" charset="0"/>
              <a:cs typeface="Nirmala UI" panose="020B0502040204020203" pitchFamily="34" charset="0"/>
            </a:rPr>
            <a:t>सामने (रेगिस्तान में जन्मी नई पीढ़ी, और कनान पर विजय पाने के लिए नियत) यरदन नदी को सुखा दिया।</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5920395" y="1542249"/>
        <a:ext cx="5832158" cy="87710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t>04/10/2025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951254A-0617-493E-B443-33B18904B6EA}" type="slidenum">
              <a:rPr lang="es-ES" smtClean="0"/>
              <a:t>1</a:t>
            </a:fld>
            <a:endParaRPr lang="es-ES"/>
          </a:p>
        </p:txBody>
      </p:sp>
    </p:spTree>
    <p:extLst>
      <p:ext uri="{BB962C8B-B14F-4D97-AF65-F5344CB8AC3E}">
        <p14:creationId xmlns:p14="http://schemas.microsoft.com/office/powerpoint/2010/main" val="103347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4</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7</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9</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10</a:t>
            </a:fld>
            <a:endParaRPr lang="es-ES"/>
          </a:p>
        </p:txBody>
      </p:sp>
    </p:spTree>
    <p:extLst>
      <p:ext uri="{BB962C8B-B14F-4D97-AF65-F5344CB8AC3E}">
        <p14:creationId xmlns:p14="http://schemas.microsoft.com/office/powerpoint/2010/main" val="287633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04/10/2025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04/10/2025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04/10/2025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04/10/2025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04/10/2025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04/10/2025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04/10/2025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04/10/2025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04/10/2025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04/10/2025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04/10/2025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04/10/2025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t>04/10/2025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04/10/2025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g"/></Relationships>
</file>

<file path=ppt/slides/_rels/slide1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3.wdp"/><Relationship Id="rId10" Type="http://schemas.openxmlformats.org/officeDocument/2006/relationships/image" Target="../media/image36.jpeg"/><Relationship Id="rId4" Type="http://schemas.openxmlformats.org/officeDocument/2006/relationships/image" Target="../media/image32.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7.jpeg"/><Relationship Id="rId7" Type="http://schemas.openxmlformats.org/officeDocument/2006/relationships/diagramQuickStyle" Target="../diagrams/quickStyle2.xml"/><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42.png"/><Relationship Id="rId5" Type="http://schemas.openxmlformats.org/officeDocument/2006/relationships/diagramData" Target="../diagrams/data2.xml"/><Relationship Id="rId10" Type="http://schemas.openxmlformats.org/officeDocument/2006/relationships/image" Target="../media/image41.jpeg"/><Relationship Id="rId4" Type="http://schemas.openxmlformats.org/officeDocument/2006/relationships/image" Target="../media/image3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pic>
        <p:nvPicPr>
          <p:cNvPr id="3" name="Imagen 2" descr="Grupo de personas en una playa&#10;&#10;El contenido generado por IA puede ser incorrecto.">
            <a:extLst>
              <a:ext uri="{FF2B5EF4-FFF2-40B4-BE49-F238E27FC236}">
                <a16:creationId xmlns:a16="http://schemas.microsoft.com/office/drawing/2014/main" id="{3D8541A5-46C4-465D-6E99-B907C570E8E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
          <a:stretch>
            <a:fillRect/>
          </a:stretch>
        </p:blipFill>
        <p:spPr>
          <a:xfrm>
            <a:off x="6191780" y="350322"/>
            <a:ext cx="5825560" cy="4911473"/>
          </a:xfrm>
          <a:prstGeom prst="rect">
            <a:avLst/>
          </a:prstGeom>
          <a:scene3d>
            <a:camera prst="orthographicFront"/>
            <a:lightRig rig="threePt" dir="t"/>
          </a:scene3d>
          <a:sp3d>
            <a:bevelT prst="relaxedInset"/>
          </a:sp3d>
        </p:spPr>
      </p:pic>
      <p:pic>
        <p:nvPicPr>
          <p:cNvPr id="5" name="Imagen 4" descr="Dibujo de un grupo de personas en una playa&#10;&#10;El contenido generado por IA puede ser incorrecto.">
            <a:extLst>
              <a:ext uri="{FF2B5EF4-FFF2-40B4-BE49-F238E27FC236}">
                <a16:creationId xmlns:a16="http://schemas.microsoft.com/office/drawing/2014/main" id="{F0F051E8-4461-A954-184C-F06B0367DA3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b="-72"/>
          <a:stretch>
            <a:fillRect/>
          </a:stretch>
        </p:blipFill>
        <p:spPr>
          <a:xfrm>
            <a:off x="174659" y="336608"/>
            <a:ext cx="5797589" cy="4928738"/>
          </a:xfrm>
          <a:prstGeom prst="rect">
            <a:avLst/>
          </a:prstGeom>
          <a:scene3d>
            <a:camera prst="orthographicFront"/>
            <a:lightRig rig="threePt" dir="t"/>
          </a:scene3d>
          <a:sp3d>
            <a:bevelT prst="relaxedInset"/>
          </a:sp3d>
        </p:spPr>
      </p:pic>
      <p:sp>
        <p:nvSpPr>
          <p:cNvPr id="2" name="CuadroTexto 1">
            <a:extLst>
              <a:ext uri="{FF2B5EF4-FFF2-40B4-BE49-F238E27FC236}">
                <a16:creationId xmlns:a16="http://schemas.microsoft.com/office/drawing/2014/main" id="{280ABF5E-7797-9523-BEE2-7AA71385C31F}"/>
              </a:ext>
            </a:extLst>
          </p:cNvPr>
          <p:cNvSpPr txBox="1"/>
          <p:nvPr/>
        </p:nvSpPr>
        <p:spPr>
          <a:xfrm>
            <a:off x="0" y="5529173"/>
            <a:ext cx="12191999" cy="1200329"/>
          </a:xfrm>
          <a:prstGeom prst="rect">
            <a:avLst/>
          </a:prstGeom>
          <a:noFill/>
        </p:spPr>
        <p:txBody>
          <a:bodyPr wrap="square" rtlCol="0">
            <a:spAutoFit/>
            <a:scene3d>
              <a:camera prst="orthographicFront"/>
              <a:lightRig rig="chilly" dir="t"/>
            </a:scene3d>
            <a:sp3d extrusionH="57150" contourW="38100">
              <a:bevelT h="25400" prst="softRound"/>
              <a:contourClr>
                <a:srgbClr val="6A534F"/>
              </a:contourClr>
            </a:sp3d>
          </a:bodyPr>
          <a:lstStyle/>
          <a:p>
            <a:pPr algn="ctr"/>
            <a:r>
              <a:rPr lang="hi-IN"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rPr>
              <a:t>अनुग्रह के स्मारक</a:t>
            </a:r>
            <a:endParaRPr lang="en"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1BEE2F60-0A3B-D6D2-DE2B-55D47D2616BB}"/>
              </a:ext>
            </a:extLst>
          </p:cNvPr>
          <p:cNvSpPr txBox="1"/>
          <p:nvPr/>
        </p:nvSpPr>
        <p:spPr>
          <a:xfrm>
            <a:off x="0" y="-922"/>
            <a:ext cx="5972248" cy="351243"/>
          </a:xfrm>
          <a:prstGeom prst="rect">
            <a:avLst/>
          </a:prstGeom>
          <a:noFill/>
        </p:spPr>
        <p:txBody>
          <a:bodyPr wrap="square" rtlCol="0">
            <a:spAutoFit/>
          </a:bodyPr>
          <a:lstStyle/>
          <a:p>
            <a:pPr algn="ctr"/>
            <a:r>
              <a:rPr lang="hi-IN" sz="1600" b="1" dirty="0">
                <a:solidFill>
                  <a:srgbClr val="AAF4DA"/>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3, अक्टूबर 18, 2025 के लिए </a:t>
            </a:r>
            <a:endParaRPr lang="en" sz="1600" b="1" dirty="0">
              <a:solidFill>
                <a:srgbClr val="AAF4DA"/>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3">
            <a:extLst>
              <a:ext uri="{FF2B5EF4-FFF2-40B4-BE49-F238E27FC236}">
                <a16:creationId xmlns:a16="http://schemas.microsoft.com/office/drawing/2014/main" id="{1BEE2F60-0A3B-D6D2-DE2B-55D47D2616BB}"/>
              </a:ext>
            </a:extLst>
          </p:cNvPr>
          <p:cNvSpPr txBox="1"/>
          <p:nvPr/>
        </p:nvSpPr>
        <p:spPr>
          <a:xfrm>
            <a:off x="6216336" y="-2529"/>
            <a:ext cx="5972248" cy="351243"/>
          </a:xfrm>
          <a:prstGeom prst="rect">
            <a:avLst/>
          </a:prstGeom>
          <a:noFill/>
        </p:spPr>
        <p:txBody>
          <a:bodyPr wrap="square" rtlCol="0">
            <a:spAutoFit/>
          </a:bodyPr>
          <a:lstStyle/>
          <a:p>
            <a:pPr algn="ctr"/>
            <a:r>
              <a:rPr lang="hi-IN" sz="1600" b="1" dirty="0">
                <a:solidFill>
                  <a:srgbClr val="AAF4DA"/>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AAF4DA"/>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58429" y="431183"/>
            <a:ext cx="6074109" cy="6334188"/>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407664" y="1838848"/>
            <a:ext cx="6784336"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388614" y="2461511"/>
            <a:ext cx="4217049" cy="1446550"/>
          </a:xfrm>
          <a:prstGeom prst="rect">
            <a:avLst/>
          </a:prstGeom>
          <a:noFill/>
        </p:spPr>
        <p:txBody>
          <a:bodyPr wrap="square">
            <a:spAutoFit/>
            <a:scene3d>
              <a:camera prst="orthographicFront"/>
              <a:lightRig rig="threePt" dir="t"/>
            </a:scene3d>
            <a:sp3d extrusionH="57150">
              <a:bevelT w="38100" h="38100"/>
            </a:sp3d>
          </a:bodyPr>
          <a:lstStyle/>
          <a:p>
            <a:pPr algn="ctr"/>
            <a:r>
              <a:rPr lang="hi-IN" sz="4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यरदन नदी के मील के पत्थर</a:t>
            </a:r>
            <a:endParaRPr lang="en" sz="4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533399" y="255193"/>
            <a:ext cx="5419725" cy="923330"/>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hi-IN" b="1" i="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“उसने समुद्र को सूखी भूमि कर डाला; वे महानद में से पाँव पाँव पार उतरे। वहाँ हम उसके कारण आनन्दित हुए” </a:t>
            </a:r>
            <a:r>
              <a:rPr lang="hi-IN" sz="1400" b="1" i="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(भजन संहिता 66:6)</a:t>
            </a:r>
            <a:endParaRPr lang="es-ES" sz="1400" b="1" i="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314D661B-91FE-5129-1CC7-AEB12FEDD51C}"/>
              </a:ext>
            </a:extLst>
          </p:cNvPr>
          <p:cNvSpPr txBox="1"/>
          <p:nvPr/>
        </p:nvSpPr>
        <p:spPr>
          <a:xfrm>
            <a:off x="6617231" y="255193"/>
            <a:ext cx="5095273" cy="584775"/>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hi-IN" b="1" i="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“समुद्र देखकर भागा, यरदन नदी उलटी बही।“ </a:t>
            </a:r>
            <a:r>
              <a:rPr lang="en-US" b="1" i="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400" b="1" i="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(भजन संहिता 114:3)</a:t>
            </a:r>
            <a:endParaRPr lang="en" sz="1100" b="1" i="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753915E-8DAB-8459-A56D-8F737B54F88F}"/>
              </a:ext>
            </a:extLst>
          </p:cNvPr>
          <p:cNvSpPr txBox="1"/>
          <p:nvPr/>
        </p:nvSpPr>
        <p:spPr>
          <a:xfrm>
            <a:off x="468029" y="1226651"/>
            <a:ext cx="5878228" cy="1938992"/>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लाल सागर और यरदन नदी को पार करना दो ऐतिहासिक घटनाएँ हैं जो छुटकारे के इतिहास में मील के पत्थर के रूप में एक दूसरे से जुड़ गई हैं (भजन संहिता 66:6; भजन संहिता 114)। साथ मिलकर, ये पाप से हमारी मुक्ति और अनन्त जीवन तक हमारी पहुँच का प्रतीक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2457" y="1140023"/>
            <a:ext cx="2613560"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2915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422457" y="4715438"/>
            <a:ext cx="5637223"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468029" y="5136239"/>
            <a:ext cx="5798017"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यरदन के पानी में प्रवेश करने से यीशु पर भी यही प्रभाव पड़ा, जिसे पवित्र आत्मा द्वारा उसका विशेष कार्य पूरा करने के लिए सशक्त बनाया गया: हमें पाप से मुक्त करना और हमें अनन्त जीवन देना (मरकुस 1:9-11; यूहन्ना 1:29; 3:16)।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341044B0-4486-FF22-6333-F80EBF0096C2}"/>
              </a:ext>
            </a:extLst>
          </p:cNvPr>
          <p:cNvSpPr txBox="1"/>
          <p:nvPr/>
        </p:nvSpPr>
        <p:spPr>
          <a:xfrm>
            <a:off x="468029" y="4115152"/>
            <a:ext cx="5878228"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हालाँकि, एलीशा के लिए यही घटना पवित्र आत्मा के ग्रहण का संकेत थी, जिसने उसे उसका विशेष कार्य पूरा करने में सक्षम बनाया (2 राजा 2:14-15)।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629CD6C9-460F-BA90-E110-EDD6C85788D7}"/>
              </a:ext>
            </a:extLst>
          </p:cNvPr>
          <p:cNvSpPr txBox="1"/>
          <p:nvPr/>
        </p:nvSpPr>
        <p:spPr>
          <a:xfrm>
            <a:off x="468029" y="3094066"/>
            <a:ext cx="5798017"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चमत्कारिक रूप से यरदन नदी को पार करना और परमेश्वर की उपस्थिति में लाया जाना एलिय्याह के लिए एक वास्तविकता थी (2 राजा 2:1, 7, 8, 11)।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C374FF-DACA-5ADA-AC4A-C5CA59483ACF}"/>
              </a:ext>
            </a:extLst>
          </p:cNvPr>
          <p:cNvSpPr txBox="1"/>
          <p:nvPr/>
        </p:nvSpPr>
        <p:spPr>
          <a:xfrm>
            <a:off x="866173" y="1288176"/>
            <a:ext cx="10662833" cy="3970318"/>
          </a:xfrm>
          <a:prstGeom prst="rect">
            <a:avLst/>
          </a:prstGeom>
          <a:noFill/>
        </p:spPr>
        <p:txBody>
          <a:bodyPr wrap="square">
            <a:spAutoFit/>
          </a:bodyPr>
          <a:lstStyle/>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“तो फिर आइए हम प्रभु की करुणा और उसकी असीम दया को स्मरण करें। इस्राएल के लोगों की तरह, आइए हम भी अपनी गवाही के पत्थर स्थापित करें, और उन पर परमेश्वर ने हमारे लिए जो कुछ किया है उसकी अनमोल कहानी लिखें। और जब हम अपनी तीर्थयात्रा में हमारे साथ उसके व्यवहार की समीक्षा करते हैं, तो कृतज्ञता से पिघले हुए हृदय से हम यह घोषित करें, "यहोवा ने मेरे जितने उपकार किए हैं, उनका बदला मैं उसको क्या दूँ? मैं उद्धार का कटोरा उठाकर, यहोवा से प्रार्थना करूँगा, मैं यहोवा के लिये अपनी मन्नतें सभों की दृष्‍टि में प्रगट रूप में उसकी सारी प्रजा के सामने पूरी करूँगा। भजन संहिता116:12-14.”</a:t>
            </a:r>
            <a:endParaRPr lang="en" sz="28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70DFBCBD-99AD-E0ED-5471-C12DE9C3B910}"/>
              </a:ext>
            </a:extLst>
          </p:cNvPr>
          <p:cNvSpPr txBox="1"/>
          <p:nvPr/>
        </p:nvSpPr>
        <p:spPr>
          <a:xfrm>
            <a:off x="7075274" y="5561049"/>
            <a:ext cx="4097597"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(युगों-युगों की अभिलाषा, पृष्ट 348)</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27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2"/>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181961" y="357653"/>
            <a:ext cx="3943354" cy="5693866"/>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hi-IN" sz="2600" b="1" i="1" dirty="0">
                <a:ln w="12700" cmpd="sng">
                  <a:noFill/>
                  <a:prstDash val="solid"/>
                </a:ln>
                <a:solidFill>
                  <a:srgbClr val="A3293D"/>
                </a:solidFill>
                <a:latin typeface="Nirmala UI" panose="020B0502040204020203" pitchFamily="34" charset="0"/>
                <a:ea typeface="Nirmala UI" panose="020B0502040204020203" pitchFamily="34" charset="0"/>
                <a:cs typeface="Nirmala UI" panose="020B0502040204020203" pitchFamily="34" charset="0"/>
              </a:rPr>
              <a:t>“‘क्योंकि जैसे तुम्हारे परमेश्‍वर यहोवा ने लाल समुद्र को हमारे पार हो जाने तक हमारे सामने से हटाकर सुखा रखा था, वैसे ही उसने यरदन का भी जल तुम्हारे पार हो जाने तक तुम्हारे सामने से हटाकर सुखा रखा; इसलिये कि पृथ्वी के सब देशों के लोग जान लें कि यहोवा का हाथ बलवन्त है; और तुम सर्वदा अपने परमेश्‍वर यहोवा का भय मानते रहो।’” </a:t>
            </a:r>
            <a:r>
              <a:rPr kumimoji="0" lang="es-ES"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61665"/>
          </a:xfrm>
          <a:prstGeom prst="rect">
            <a:avLst/>
          </a:prstGeom>
          <a:noFill/>
        </p:spPr>
        <p:txBody>
          <a:bodyPr wrap="square">
            <a:spAutoFit/>
          </a:bodyPr>
          <a:lstStyle/>
          <a:p>
            <a:pPr lvl="0" algn="ctr">
              <a:defRPr/>
            </a:pPr>
            <a:r>
              <a:rPr lang="hi-IN" sz="2400" b="1" i="1" dirty="0">
                <a:ln w="12700" cmpd="sng">
                  <a:noFill/>
                  <a:prstDash val="solid"/>
                </a:ln>
                <a:solidFill>
                  <a:srgbClr val="D5E1E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4:23, 24</a:t>
            </a:r>
            <a:endParaRPr kumimoji="0" lang="es-ES" sz="2400" b="0" i="1"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384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F670C-16CC-957A-8F45-91E6B251605C}"/>
              </a:ext>
            </a:extLst>
          </p:cNvPr>
          <p:cNvSpPr txBox="1"/>
          <p:nvPr/>
        </p:nvSpPr>
        <p:spPr>
          <a:xfrm>
            <a:off x="7335297" y="3743380"/>
            <a:ext cx="4522596" cy="3016210"/>
          </a:xfrm>
          <a:prstGeom prst="rect">
            <a:avLst/>
          </a:prstGeom>
          <a:noFill/>
        </p:spPr>
        <p:txBody>
          <a:bodyPr wrap="square" rtlCol="0">
            <a:spAutoFit/>
          </a:bodyPr>
          <a:lstStyle/>
          <a:p>
            <a:pPr>
              <a:spcBef>
                <a:spcPts val="600"/>
              </a:spcBef>
            </a:pPr>
            <a:r>
              <a:rPr lang="hi-IN" sz="2000" b="1" dirty="0">
                <a:solidFill>
                  <a:srgbClr val="9AF4F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यरदन नदी पार करना (यहोशू 3):</a:t>
            </a:r>
            <a:endParaRPr lang="en" sz="2000" b="1" dirty="0">
              <a:solidFill>
                <a:srgbClr val="9AF4F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पवित्रता की आवश्यकता</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आश्‍चर्यकर्म</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8DFF8D"/>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याद रखना और भूल जाना (यहोशू 4):</a:t>
            </a:r>
            <a:endParaRPr lang="en" sz="2000" b="1" dirty="0">
              <a:solidFill>
                <a:srgbClr val="8DFF8D"/>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याद रखने के लिए चिह्न</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भूल जाने के खतरे</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FFFF3C"/>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यरदन नदी के मील के पत्थर</a:t>
            </a:r>
            <a:endParaRPr lang="en" sz="2000" b="1" dirty="0">
              <a:solidFill>
                <a:srgbClr val="FFFF3C"/>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55719E01-7E48-3CD0-F0D5-08F1BBB6069D}"/>
              </a:ext>
            </a:extLst>
          </p:cNvPr>
          <p:cNvSpPr txBox="1"/>
          <p:nvPr/>
        </p:nvSpPr>
        <p:spPr>
          <a:xfrm>
            <a:off x="282678" y="201892"/>
            <a:ext cx="5931311" cy="1631216"/>
          </a:xfrm>
          <a:prstGeom prst="rect">
            <a:avLst/>
          </a:prstGeom>
          <a:noFill/>
        </p:spPr>
        <p:txBody>
          <a:bodyPr wrap="square" rtlCol="0">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वसंत ऋतु। बारिश और पिघलती बर्फ़ ने यरदन नदी को इतना भर दिया है कि वह उफान पर है। इसका पानी तेजी से मृत सागर की ओर बहता है। यहां तक कि सबसे उथले हिस्से - यरदन नदी के घाट - में भी नदी पार करना एक खतरनाक काम है।</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3419278"/>
            <a:ext cx="4964724" cy="3300984"/>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1912" y="137738"/>
            <a:ext cx="5321071"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a:extLst>
              <a:ext uri="{FF2B5EF4-FFF2-40B4-BE49-F238E27FC236}">
                <a16:creationId xmlns:a16="http://schemas.microsoft.com/office/drawing/2014/main" id="{3F6C57C9-17EA-0EF3-697A-D40682BB3BA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7409492" y="4174233"/>
            <a:ext cx="355276" cy="349151"/>
          </a:xfrm>
          <a:prstGeom prst="rect">
            <a:avLst/>
          </a:prstGeom>
          <a:effectLst>
            <a:outerShdw blurRad="50800" dist="38100" dir="8100000" algn="tr" rotWithShape="0">
              <a:prstClr val="black">
                <a:alpha val="40000"/>
              </a:prstClr>
            </a:outerShdw>
          </a:effectLst>
        </p:spPr>
      </p:pic>
      <p:pic>
        <p:nvPicPr>
          <p:cNvPr id="50" name="Imagen 49">
            <a:extLst>
              <a:ext uri="{FF2B5EF4-FFF2-40B4-BE49-F238E27FC236}">
                <a16:creationId xmlns:a16="http://schemas.microsoft.com/office/drawing/2014/main" id="{81AEAFFF-4F15-63F7-62BA-8BCD8861E4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09492" y="4551236"/>
            <a:ext cx="355276" cy="349151"/>
          </a:xfrm>
          <a:prstGeom prst="rect">
            <a:avLst/>
          </a:prstGeom>
          <a:effectLst>
            <a:outerShdw blurRad="50800" dist="38100" dir="8100000" algn="tr" rotWithShape="0">
              <a:prstClr val="black">
                <a:alpha val="40000"/>
              </a:prstClr>
            </a:outerShdw>
          </a:effectLst>
        </p:spPr>
      </p:pic>
      <p:pic>
        <p:nvPicPr>
          <p:cNvPr id="56" name="Imagen 55">
            <a:extLst>
              <a:ext uri="{FF2B5EF4-FFF2-40B4-BE49-F238E27FC236}">
                <a16:creationId xmlns:a16="http://schemas.microsoft.com/office/drawing/2014/main" id="{9638933F-DB01-D099-BC2B-22484D6AC5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04871" y="5834239"/>
            <a:ext cx="359897" cy="347486"/>
          </a:xfrm>
          <a:prstGeom prst="rect">
            <a:avLst/>
          </a:prstGeom>
          <a:effectLst>
            <a:outerShdw blurRad="50800" dist="38100" dir="8100000" algn="tr" rotWithShape="0">
              <a:prstClr val="black">
                <a:alpha val="40000"/>
              </a:prstClr>
            </a:outerShdw>
          </a:effectLst>
        </p:spPr>
      </p:pic>
      <p:pic>
        <p:nvPicPr>
          <p:cNvPr id="61" name="Imagen 60">
            <a:extLst>
              <a:ext uri="{FF2B5EF4-FFF2-40B4-BE49-F238E27FC236}">
                <a16:creationId xmlns:a16="http://schemas.microsoft.com/office/drawing/2014/main" id="{606F5363-661C-959E-6A7C-61020ED5574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409492" y="5458446"/>
            <a:ext cx="355276" cy="349151"/>
          </a:xfrm>
          <a:prstGeom prst="rect">
            <a:avLst/>
          </a:prstGeom>
          <a:effectLst>
            <a:outerShdw blurRad="50800" dist="38100" dir="8100000" algn="tr" rotWithShape="0">
              <a:prstClr val="black">
                <a:alpha val="40000"/>
              </a:prstClr>
            </a:outerShdw>
          </a:effectLst>
        </p:spPr>
      </p:pic>
      <p:pic>
        <p:nvPicPr>
          <p:cNvPr id="64" name="Imagen 63" descr="Logotipo&#10;&#10;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713377" y="6344949"/>
            <a:ext cx="570681" cy="375250"/>
          </a:xfrm>
          <a:prstGeom prst="rect">
            <a:avLst/>
          </a:prstGeom>
        </p:spPr>
      </p:pic>
      <p:pic>
        <p:nvPicPr>
          <p:cNvPr id="68" name="Imagen 67" descr="Icono&#10;&#10;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13377" y="5053838"/>
            <a:ext cx="570681" cy="375250"/>
          </a:xfrm>
          <a:prstGeom prst="rect">
            <a:avLst/>
          </a:prstGeom>
        </p:spPr>
      </p:pic>
      <p:pic>
        <p:nvPicPr>
          <p:cNvPr id="71" name="Imagen 70" descr="Icono&#10;&#10;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13377" y="3757104"/>
            <a:ext cx="570681"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282678" y="2612230"/>
            <a:ext cx="5931311" cy="707886"/>
          </a:xfrm>
          <a:prstGeom prst="rect">
            <a:avLst/>
          </a:prstGeom>
          <a:noFill/>
        </p:spPr>
        <p:txBody>
          <a:bodyPr wrap="square">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मनुष्य के लिए असंभव। परमेश्वर के लिए आसान: "तुम अपने आप को पवित्र करो और यरदन नदी पार करो।"</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AFE93F18-61F8-8AE1-E412-ED22C8FF508C}"/>
              </a:ext>
            </a:extLst>
          </p:cNvPr>
          <p:cNvSpPr txBox="1"/>
          <p:nvPr/>
        </p:nvSpPr>
        <p:spPr>
          <a:xfrm>
            <a:off x="239017" y="1871608"/>
            <a:ext cx="5974972" cy="707886"/>
          </a:xfrm>
          <a:prstGeom prst="rect">
            <a:avLst/>
          </a:prstGeom>
          <a:noFill/>
        </p:spPr>
        <p:txBody>
          <a:bodyPr wrap="square">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 पूरा गांव, बुजुर्ग लोगों, गर्भवती महिलाओं, बच्चों और पशुओं को लेकर, इसे कैसे पार कर सकता है?</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4/3*#ppt_w"/>
                                          </p:val>
                                        </p:tav>
                                        <p:tav tm="100000">
                                          <p:val>
                                            <p:strVal val="#ppt_w"/>
                                          </p:val>
                                        </p:tav>
                                      </p:tavLst>
                                    </p:anim>
                                    <p:anim calcmode="lin" valueType="num">
                                      <p:cBhvr>
                                        <p:cTn id="72" dur="500" fill="hold"/>
                                        <p:tgtEl>
                                          <p:spTgt spid="6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left)">
                                      <p:cBhvr>
                                        <p:cTn id="9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6" y="2685264"/>
            <a:ext cx="7045974" cy="1446550"/>
          </a:xfrm>
          <a:prstGeom prst="rect">
            <a:avLst/>
          </a:prstGeom>
          <a:noFill/>
        </p:spPr>
        <p:txBody>
          <a:bodyPr wrap="square">
            <a:spAutoFit/>
            <a:scene3d>
              <a:camera prst="orthographicFront"/>
              <a:lightRig rig="threePt" dir="t"/>
            </a:scene3d>
            <a:sp3d extrusionH="57150">
              <a:bevelT w="38100" h="38100"/>
            </a:sp3d>
          </a:bodyPr>
          <a:lstStyle/>
          <a:p>
            <a:pPr algn="ctr"/>
            <a:r>
              <a:rPr lang="hi-IN"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यरदन नदी पार करना </a:t>
            </a:r>
            <a:r>
              <a:rPr lang="e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a:t>
            </a:r>
            <a:r>
              <a:rPr lang="hi-I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यहोशू</a:t>
            </a:r>
            <a:r>
              <a:rPr lang="e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 3)</a:t>
            </a: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0" y="0"/>
            <a:ext cx="12191999" cy="769441"/>
          </a:xfrm>
          <a:prstGeom prst="rect">
            <a:avLst/>
          </a:prstGeom>
          <a:noFill/>
        </p:spPr>
        <p:txBody>
          <a:bodyPr wrap="square">
            <a:spAutoFit/>
          </a:bodyPr>
          <a:lstStyle/>
          <a:p>
            <a:pPr algn="ctr"/>
            <a:r>
              <a:rPr lang="hi-I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पवित्रता की आवश्यकता</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DB887B5-B6AF-121C-9C2A-3B8B66646878}"/>
              </a:ext>
            </a:extLst>
          </p:cNvPr>
          <p:cNvSpPr txBox="1"/>
          <p:nvPr/>
        </p:nvSpPr>
        <p:spPr>
          <a:xfrm>
            <a:off x="1" y="703402"/>
            <a:ext cx="12191999" cy="338554"/>
          </a:xfrm>
          <a:prstGeom prst="rect">
            <a:avLst/>
          </a:prstGeom>
          <a:noFill/>
        </p:spPr>
        <p:txBody>
          <a:bodyPr wrap="square">
            <a:spAutoFit/>
          </a:bodyPr>
          <a:lstStyle/>
          <a:p>
            <a:pPr algn="ctr"/>
            <a:r>
              <a:rPr lang="hi-IN" sz="1600" b="1" i="1" dirty="0">
                <a:solidFill>
                  <a:srgbClr val="E8D19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“फिर यहोशू ने प्रजा के लोगों से कहा, “तुम अपने आप को पवित्र करो; क्योंकि कल के दिन यहोवा तुम्हारे मध्य में आश्‍चर्यकर्म करेगा।” </a:t>
            </a:r>
            <a:r>
              <a:rPr lang="hi-IN" sz="1200" b="1" i="1" dirty="0">
                <a:solidFill>
                  <a:srgbClr val="E8D19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3:5)</a:t>
            </a:r>
            <a:endParaRPr lang="en" sz="1100" b="1" i="1" dirty="0">
              <a:solidFill>
                <a:srgbClr val="E8D19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3C72C639-E722-B310-3CFF-8D92AD4C28E5}"/>
              </a:ext>
            </a:extLst>
          </p:cNvPr>
          <p:cNvSpPr txBox="1"/>
          <p:nvPr/>
        </p:nvSpPr>
        <p:spPr>
          <a:xfrm>
            <a:off x="228601" y="1219200"/>
            <a:ext cx="725805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40 वर्षों तक, बादल ने शिविर उठाने और प्रस्थान करने का संकेत दिया था, और सन्दूक ने इस्राएल को उसके नए गंतव्य तक पहुंचाया (गिनती 9:17; 10:33)।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3680375858"/>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3162300" y="2311063"/>
            <a:ext cx="4324350"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अब कूच करने का समय आ गया था। उन्होंने शित्तीम से शिविर उठाया और तीन दिन तक यरदन नदी के उस पार डेरा डाले रहे। फिर उन्हें सन्दूक के पीछे-पीछे वादा किए गए देश में जाने का आदेश मिला (यहोशू 3:1-3)।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8600" y="2311064"/>
            <a:ext cx="2865638" cy="2727662"/>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5229224"/>
            <a:ext cx="2865638"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3162300" y="4363015"/>
            <a:ext cx="4324351"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एक शर्त थी: उन्हें पवित्र किया जाना था (यहोशू 3:5)। इस अभिषेक में अनुष्ठानिक शुद्धिकरण (कपड़े और शरीर धोना), पाप का त्याग करना, और परमेश्वर की आज्ञाओं का पालन करने के प्रति ग्रहणशील रवैया रखना शामिल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09549" y="57150"/>
            <a:ext cx="11772901" cy="769441"/>
          </a:xfrm>
          <a:prstGeom prst="rect">
            <a:avLst/>
          </a:prstGeom>
          <a:noFill/>
        </p:spPr>
        <p:txBody>
          <a:bodyPr wrap="square">
            <a:spAutoFit/>
          </a:bodyPr>
          <a:lstStyle/>
          <a:p>
            <a:pPr algn="ctr"/>
            <a:r>
              <a:rPr lang="hi-IN" sz="4400" b="1" spc="300" dirty="0">
                <a:ln w="9525" cmpd="sng">
                  <a:solidFill>
                    <a:schemeClr val="accent1"/>
                  </a:solidFill>
                  <a:prstDash val="solid"/>
                </a:ln>
                <a:solidFill>
                  <a:srgbClr val="70AD47">
                    <a:tint val="1000"/>
                  </a:srgbClr>
                </a:solidFill>
                <a:effectLst>
                  <a:glow rad="38100">
                    <a:schemeClr val="accent1">
                      <a:alpha val="40000"/>
                    </a:schemeClr>
                  </a:glow>
                </a:effectLst>
                <a:latin typeface="Nirmala UI" panose="020B0502040204020203" pitchFamily="34" charset="0"/>
                <a:ea typeface="Nirmala UI" panose="020B0502040204020203" pitchFamily="34" charset="0"/>
                <a:cs typeface="Nirmala UI" panose="020B0502040204020203" pitchFamily="34" charset="0"/>
              </a:rPr>
              <a:t>परमेश्वर के आश्‍चर्यकर्म</a:t>
            </a:r>
            <a:endParaRPr lang="en" sz="4400" b="1" spc="300" dirty="0">
              <a:ln w="9525" cmpd="sng">
                <a:solidFill>
                  <a:schemeClr val="accent1"/>
                </a:solidFill>
                <a:prstDash val="solid"/>
              </a:ln>
              <a:solidFill>
                <a:srgbClr val="70AD47">
                  <a:tint val="1000"/>
                </a:srgbClr>
              </a:solidFill>
              <a:effectLst>
                <a:glow rad="38100">
                  <a:schemeClr val="accent1">
                    <a:alpha val="40000"/>
                  </a:schemeClr>
                </a:glo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6B1BDF9-F71B-88C0-8CC3-C2DD7588CA4E}"/>
              </a:ext>
            </a:extLst>
          </p:cNvPr>
          <p:cNvSpPr txBox="1"/>
          <p:nvPr/>
        </p:nvSpPr>
        <p:spPr>
          <a:xfrm>
            <a:off x="438149" y="734048"/>
            <a:ext cx="11315700" cy="830997"/>
          </a:xfrm>
          <a:prstGeom prst="rect">
            <a:avLst/>
          </a:prstGeom>
          <a:noFill/>
        </p:spPr>
        <p:txBody>
          <a:bodyPr wrap="square">
            <a:spAutoFit/>
          </a:bodyPr>
          <a:lstStyle/>
          <a:p>
            <a:pPr algn="ctr"/>
            <a:r>
              <a:rPr lang="hi-IN" sz="1600" b="1" i="1" dirty="0">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“तब जो जल ऊपर की ओर से बहा आता था वह बहुत दूर, अर्थात् आदाम नगर के पास जो सारतान के निकट है रुककर एक ढेर हो गया, और दीवार–सा उठा रहा, और जो जल अराबा का ताल जो खारा ताल भी कहलाता है, उसकी ओर बहा जाता था, वह पूरी रीति से सूख गया; और प्रजा के लोग यरीहो के सामने पार उतर गए।” </a:t>
            </a:r>
            <a:r>
              <a:rPr lang="hi-IN" sz="1200" b="1" i="1" dirty="0">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3:16)</a:t>
            </a:r>
            <a:endParaRPr lang="en" sz="1050" b="1" i="1" dirty="0">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B32CA84-A8A9-0F80-16A3-84944AD60BB2}"/>
              </a:ext>
            </a:extLst>
          </p:cNvPr>
          <p:cNvSpPr txBox="1"/>
          <p:nvPr/>
        </p:nvSpPr>
        <p:spPr>
          <a:xfrm>
            <a:off x="6438900" y="1598560"/>
            <a:ext cx="5753100" cy="1846659"/>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परमेश्वर ही “आश्‍चर्यकर्म करनेवाला” है (भजन संहिता 72:18)। इसलिए, हम उसे एकमात्र परमेश्वर के रूप में पहचानते हैं (भजन संहिता 86:10); हम उसके अद्भुत कार्यों को याद करते हैं (भजन संहिता 77:11); और हम उसके अद्भुत कार्यों का वर्णन करते हैं (भजन संहिता 96:3)।</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689" y="1727512"/>
            <a:ext cx="6024563" cy="3699253"/>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128587" y="5579702"/>
            <a:ext cx="6719887" cy="1261884"/>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यरदन नदी को पार करना परमेश्वर के आश्चर्यकर्मों में से एक है, जो भविष्यवाणी के अनुसार एक और महान आश्चर्यकर्म की ओर संकेत करता है जिसे करने की प्रतिज्ञा परमेश्वर ने हमसे की है: स्वर्गीय कनान में प्रवेश (जकर्याह 8:6-8)।</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943724" y="4895423"/>
            <a:ext cx="5119689" cy="1858442"/>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438900" y="3495834"/>
            <a:ext cx="5753100" cy="1261884"/>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जिसने सब कुछ रचा है, उसके लिए कुछ भी न तो कठिन है और न ही अद्भुत (यिर्मयाह 32:17; लूका 1:37)। इसलिए हम भरोसा रख सकते हैं कि वह हमारे जीवन में भी आश्‍चर्यकर्म कर सकता है (भजन संहिता 107:8)।</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5340100" y="2692527"/>
            <a:ext cx="6765275" cy="1446550"/>
          </a:xfrm>
          <a:prstGeom prst="rect">
            <a:avLst/>
          </a:prstGeom>
          <a:noFill/>
        </p:spPr>
        <p:txBody>
          <a:bodyPr wrap="square">
            <a:spAutoFit/>
            <a:scene3d>
              <a:camera prst="orthographicFront"/>
              <a:lightRig rig="threePt" dir="t"/>
            </a:scene3d>
            <a:sp3d extrusionH="57150">
              <a:bevelT w="38100" h="38100"/>
            </a:sp3d>
          </a:bodyPr>
          <a:lstStyle/>
          <a:p>
            <a:pPr algn="ctr"/>
            <a:r>
              <a:rPr lang="hi-IN"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याद रखना और भूल जाना </a:t>
            </a:r>
            <a:r>
              <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a:t>
            </a:r>
            <a:r>
              <a:rPr lang="hi-I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यहोशू</a:t>
            </a:r>
            <a:r>
              <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 4)</a:t>
            </a: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0" y="0"/>
            <a:ext cx="12191999" cy="769441"/>
          </a:xfrm>
          <a:prstGeom prst="rect">
            <a:avLst/>
          </a:prstGeom>
          <a:noFill/>
        </p:spPr>
        <p:txBody>
          <a:bodyPr wrap="square">
            <a:spAutoFit/>
          </a:bodyPr>
          <a:lstStyle/>
          <a:p>
            <a:pPr algn="ctr"/>
            <a:r>
              <a:rPr lang="hi-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याद रखने के लिए चिह्न</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845A30FC-2FE4-190D-F756-1049BC89C6E2}"/>
              </a:ext>
            </a:extLst>
          </p:cNvPr>
          <p:cNvSpPr txBox="1"/>
          <p:nvPr/>
        </p:nvSpPr>
        <p:spPr>
          <a:xfrm>
            <a:off x="976311" y="677072"/>
            <a:ext cx="10239375" cy="646331"/>
          </a:xfrm>
          <a:prstGeom prst="rect">
            <a:avLst/>
          </a:prstGeom>
          <a:noFill/>
        </p:spPr>
        <p:txBody>
          <a:bodyPr wrap="square">
            <a:spAutoFit/>
          </a:bodyPr>
          <a:lstStyle/>
          <a:p>
            <a:pPr algn="ctr"/>
            <a:r>
              <a:rPr lang="hi-IN" b="1" i="1" dirty="0">
                <a:solidFill>
                  <a:schemeClr val="accent3">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“जिस से यह तुम लोगों के बीच चिह्न ठहरे, और आगे को जब तुम्हारे बेटे यह पूछें, ‘इन पत्थरों का क्या मतलब है?’ तब तुम उन्हें यह उत्तर दो,…” </a:t>
            </a:r>
            <a:r>
              <a:rPr lang="hi-IN" sz="1400" b="1" i="1" dirty="0">
                <a:solidFill>
                  <a:schemeClr val="accent3">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4:6-7)</a:t>
            </a:r>
            <a:endParaRPr lang="en" sz="1100" b="1" i="1" dirty="0">
              <a:solidFill>
                <a:schemeClr val="accent3">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5704F5E-C7F1-E1E5-FC3C-68853C69F0C6}"/>
              </a:ext>
            </a:extLst>
          </p:cNvPr>
          <p:cNvSpPr txBox="1"/>
          <p:nvPr/>
        </p:nvSpPr>
        <p:spPr>
          <a:xfrm>
            <a:off x="152400" y="1341501"/>
            <a:ext cx="6877050" cy="400110"/>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बाइबल में, एक चिह्न के कई अर्थ हो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lvl="0" defTabSz="889000">
                <a:lnSpc>
                  <a:spcPct val="90000"/>
                </a:lnSpc>
                <a:spcBef>
                  <a:spcPct val="0"/>
                </a:spcBef>
                <a:spcAft>
                  <a:spcPct val="35000"/>
                </a:spcAft>
              </a:pPr>
              <a:r>
                <a:rPr lang="hi-IN" b="1" dirty="0">
                  <a:latin typeface="Nirmala UI" panose="020B0502040204020203" pitchFamily="34" charset="0"/>
                  <a:ea typeface="Nirmala UI" panose="020B0502040204020203" pitchFamily="34" charset="0"/>
                  <a:cs typeface="Nirmala UI" panose="020B0502040204020203" pitchFamily="34" charset="0"/>
                </a:rPr>
                <a:t>एक अद्भुत कार्य (1 राजा 13:3)</a:t>
              </a:r>
              <a:endParaRPr lang="es-ES" kern="12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lvl="0" defTabSz="889000">
                <a:lnSpc>
                  <a:spcPct val="90000"/>
                </a:lnSpc>
                <a:spcBef>
                  <a:spcPct val="0"/>
                </a:spcBef>
                <a:spcAft>
                  <a:spcPct val="35000"/>
                </a:spcAft>
              </a:pPr>
              <a:r>
                <a:rPr lang="hi-IN" b="1" dirty="0">
                  <a:latin typeface="Nirmala UI" panose="020B0502040204020203" pitchFamily="34" charset="0"/>
                  <a:ea typeface="Nirmala UI" panose="020B0502040204020203" pitchFamily="34" charset="0"/>
                  <a:cs typeface="Nirmala UI" panose="020B0502040204020203" pitchFamily="34" charset="0"/>
                </a:rPr>
                <a:t>किसी चीज़ का प्रतीक (उत्पत्ति 9:13)</a:t>
              </a:r>
              <a:endParaRPr lang="es-ES" kern="12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4" cstate="hq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defTabSz="889000">
                <a:lnSpc>
                  <a:spcPct val="90000"/>
                </a:lnSpc>
                <a:spcBef>
                  <a:spcPct val="0"/>
                </a:spcBef>
                <a:spcAft>
                  <a:spcPct val="35000"/>
                </a:spcAft>
              </a:pPr>
              <a:r>
                <a:rPr lang="hi-IN" b="1" dirty="0">
                  <a:latin typeface="Nirmala UI" panose="020B0502040204020203" pitchFamily="34" charset="0"/>
                  <a:ea typeface="Nirmala UI" panose="020B0502040204020203" pitchFamily="34" charset="0"/>
                  <a:cs typeface="Nirmala UI" panose="020B0502040204020203" pitchFamily="34" charset="0"/>
                </a:rPr>
                <a:t>चेतावनी का चिह्न (निर्गमन 12:13)</a:t>
              </a:r>
              <a:endParaRPr lang="es-ES" kern="12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6"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defTabSz="889000">
                <a:lnSpc>
                  <a:spcPct val="90000"/>
                </a:lnSpc>
                <a:spcBef>
                  <a:spcPct val="0"/>
                </a:spcBef>
                <a:spcAft>
                  <a:spcPct val="35000"/>
                </a:spcAft>
              </a:pPr>
              <a:r>
                <a:rPr lang="hi-IN" b="1" dirty="0">
                  <a:latin typeface="Nirmala UI" panose="020B0502040204020203" pitchFamily="34" charset="0"/>
                  <a:ea typeface="Nirmala UI" panose="020B0502040204020203" pitchFamily="34" charset="0"/>
                  <a:cs typeface="Nirmala UI" panose="020B0502040204020203" pitchFamily="34" charset="0"/>
                </a:rPr>
                <a:t>एक विशिष्ट चिह्न (यहेजकेल 20:20)</a:t>
              </a:r>
              <a:endParaRPr lang="es-ES" kern="12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defTabSz="889000">
                <a:lnSpc>
                  <a:spcPct val="90000"/>
                </a:lnSpc>
                <a:spcBef>
                  <a:spcPct val="0"/>
                </a:spcBef>
                <a:spcAft>
                  <a:spcPct val="35000"/>
                </a:spcAft>
              </a:pPr>
              <a:r>
                <a:rPr lang="hi-IN" b="1" dirty="0">
                  <a:latin typeface="Nirmala UI" panose="020B0502040204020203" pitchFamily="34" charset="0"/>
                  <a:ea typeface="Nirmala UI" panose="020B0502040204020203" pitchFamily="34" charset="0"/>
                  <a:cs typeface="Nirmala UI" panose="020B0502040204020203" pitchFamily="34" charset="0"/>
                </a:rPr>
                <a:t>एक स्मारक (उत्पत्ति 28:18)</a:t>
              </a:r>
              <a:endParaRPr lang="es-ES" kern="12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33350" y="3412391"/>
            <a:ext cx="689610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यरदन नदी से निकाले गए 12 पत्थर जिन्हें यहोशू ने चिन्ह के रूप में स्थापित किया था, वे आखिर वाले प्रकार के हैं: एक स्मारक।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073938" y="3469422"/>
            <a:ext cx="5035474"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52400" y="5120551"/>
            <a:ext cx="6896100"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नई पीढ़ी को यह जानना था कि परमेश्वर ने क्या किया है। उनका विश्वास परमेश्वर के आश्चर्यकर्मों पर आधारित होना चाहिए। यह माता-पिता की जिम्मेदारी थी कि वे इस ज्ञान को अपने बच्चों तक पहुंचाएं (व्यवस्थाविवरण 4:9)। इस ज्ञान के साथ, हममें से प्रत्येक को अपने विश्वास के अनुसार जीना चाहिए।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400" y="4245404"/>
            <a:ext cx="6877050"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स्मारक के अलावा, परमेश्वर के मन में क्या उद्देश्य था जब उसने इन पत्थरों को खड़ा करने के लिए कहा (यहोशू 4:6-7)?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pic>
        <p:nvPicPr>
          <p:cNvPr id="6" name="Imagen 5" descr="Un par de personas de pie en la calle&#10;&#10;El contenido generado por IA puede ser incorrecto.">
            <a:extLst>
              <a:ext uri="{FF2B5EF4-FFF2-40B4-BE49-F238E27FC236}">
                <a16:creationId xmlns:a16="http://schemas.microsoft.com/office/drawing/2014/main" id="{47B217E0-07F3-531A-C108-BFC5CC3EA2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429875" y="4472208"/>
            <a:ext cx="1585560"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C000A15-7C5F-B7D0-5E47-0A0F98F62E82}"/>
              </a:ext>
            </a:extLst>
          </p:cNvPr>
          <p:cNvSpPr txBox="1"/>
          <p:nvPr/>
        </p:nvSpPr>
        <p:spPr>
          <a:xfrm>
            <a:off x="0" y="19750"/>
            <a:ext cx="12191999" cy="769441"/>
          </a:xfrm>
          <a:prstGeom prst="rect">
            <a:avLst/>
          </a:prstGeom>
          <a:noFill/>
        </p:spPr>
        <p:txBody>
          <a:bodyPr wrap="square">
            <a:spAutoFit/>
          </a:bodyPr>
          <a:lstStyle/>
          <a:p>
            <a:pPr algn="ctr"/>
            <a:r>
              <a:rPr lang="hi-IN"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latin typeface="Nirmala UI" panose="020B0502040204020203" pitchFamily="34" charset="0"/>
                <a:ea typeface="Nirmala UI" panose="020B0502040204020203" pitchFamily="34" charset="0"/>
                <a:cs typeface="Nirmala UI" panose="020B0502040204020203" pitchFamily="34" charset="0"/>
              </a:rPr>
              <a:t>भूल जाने के खतरे</a:t>
            </a:r>
            <a:endParaRPr lang="en"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F57D169C-540D-8A13-509E-F433C4CF0EAA}"/>
              </a:ext>
            </a:extLst>
          </p:cNvPr>
          <p:cNvSpPr txBox="1"/>
          <p:nvPr/>
        </p:nvSpPr>
        <p:spPr>
          <a:xfrm>
            <a:off x="485774" y="648897"/>
            <a:ext cx="11220449" cy="646331"/>
          </a:xfrm>
          <a:prstGeom prst="rect">
            <a:avLst/>
          </a:prstGeom>
          <a:noFill/>
        </p:spPr>
        <p:txBody>
          <a:bodyPr wrap="square">
            <a:spAutoFit/>
          </a:bodyPr>
          <a:lstStyle/>
          <a:p>
            <a:pPr algn="ctr"/>
            <a:r>
              <a:rPr lang="hi-IN" b="1" i="1" dirty="0">
                <a:solidFill>
                  <a:srgbClr val="FFCED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 प्रकार इस्राएलियों ने यहोवा की दृष्‍टि में बुरा किया, और अपने परमेश्‍वर यहोवा को भूलकर बाल नामक देवताओं और अशेरा नामक देवियों की उपासना करने लग गए।” </a:t>
            </a:r>
            <a:r>
              <a:rPr lang="hi-IN" sz="1400" b="1" i="1" dirty="0">
                <a:solidFill>
                  <a:srgbClr val="FFCED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(न्यायियों 3:7)</a:t>
            </a:r>
            <a:endParaRPr lang="en" sz="1100" b="1" i="1" dirty="0">
              <a:solidFill>
                <a:srgbClr val="FFCED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9EBFAA3-4A3B-D9BE-B5E6-65BEC062B815}"/>
              </a:ext>
            </a:extLst>
          </p:cNvPr>
          <p:cNvSpPr txBox="1"/>
          <p:nvPr/>
        </p:nvSpPr>
        <p:spPr>
          <a:xfrm>
            <a:off x="257175" y="1381125"/>
            <a:ext cx="11934824" cy="400110"/>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गिलगाल में 12 स्मारक पत्थर स्थापित करते समय, यहोशू ने दो बातों पर ज़ोर दिया (यहोशू 4:23):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2463151117"/>
              </p:ext>
            </p:extLst>
          </p:nvPr>
        </p:nvGraphicFramePr>
        <p:xfrm>
          <a:off x="257175" y="1798960"/>
          <a:ext cx="11758260" cy="2419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76513" y="4313135"/>
            <a:ext cx="6119811"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नई पीढ़ी पर अपने माता-पिता जैसी ही गलती दोहराने का खतरा था: परमेश्वर के महान कार्यों को भूल जाना। दुर्भाग्य से, वे भूल गए, और उन्हें इसका खामियाजा भुगतना पड़ा (न्यायियों 3:7-8)।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605388" y="5723798"/>
            <a:ext cx="759142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 फिर, यह कितना ज़रूरी है कि हम अपने मन में ताज़ा रखें कि कैसे परमेश्‍वर ने हमारे पूर्वजों की देखभाल की है, और वे पल जब हमने अपनी आँखों से परमेश्‍वर के शक्तिशाली हाथ को देखा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67761" y="4305300"/>
            <a:ext cx="1481136"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900" decel="100000" fill="hold"/>
                                        <p:tgtEl>
                                          <p:spTgt spid="6"/>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900" decel="100000" fill="hold"/>
                                        <p:tgtEl>
                                          <p:spTgt spid="11"/>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794</TotalTime>
  <Words>1425</Words>
  <Application>Microsoft Office PowerPoint</Application>
  <PresentationFormat>Panorámica</PresentationFormat>
  <Paragraphs>63</Paragraphs>
  <Slides>12</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Nirmala UI</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102</cp:revision>
  <dcterms:created xsi:type="dcterms:W3CDTF">2025-09-23T16:48:06Z</dcterms:created>
  <dcterms:modified xsi:type="dcterms:W3CDTF">2025-10-04T06:18:13Z</dcterms:modified>
</cp:coreProperties>
</file>