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Nirmala UI" panose="020B0502040204020203" pitchFamily="34" charset="0"/>
      <p:regular r:id="rId16"/>
      <p:bold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1" d="100"/>
          <a:sy n="31" d="100"/>
        </p:scale>
        <p:origin x="60"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22/10/2025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22/10/2025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22/10/2025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7127692" y="1048883"/>
            <a:ext cx="4240329" cy="2585323"/>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hi-IN" sz="5400" b="1" dirty="0">
                <a:ln w="9525">
                  <a:noFill/>
                  <a:prstDash val="solid"/>
                </a:ln>
                <a:solidFill>
                  <a:srgbClr val="AC503C"/>
                </a:solidFill>
                <a:effectLst>
                  <a:outerShdw blurRad="12700" dist="38100" dir="2700000" algn="tl" rotWithShape="0">
                    <a:srgbClr val="87832A"/>
                  </a:outerShdw>
                </a:effectLst>
                <a:latin typeface="Nirmala UI" panose="020B0502040204020203" pitchFamily="34" charset="0"/>
                <a:ea typeface="Nirmala UI" panose="020B0502040204020203" pitchFamily="34" charset="0"/>
                <a:cs typeface="Nirmala UI" panose="020B0502040204020203" pitchFamily="34" charset="0"/>
              </a:rPr>
              <a:t>परम निष्ठा: युद्ध क्षेत्र में आराधना</a:t>
            </a:r>
            <a:endParaRPr lang="en" sz="5400" b="1" dirty="0">
              <a:ln w="9525">
                <a:noFill/>
                <a:prstDash val="solid"/>
              </a:ln>
              <a:solidFill>
                <a:srgbClr val="AC503C"/>
              </a:solidFill>
              <a:effectLst>
                <a:outerShdw blurRad="12700" dist="38100" dir="2700000" algn="tl" rotWithShape="0">
                  <a:srgbClr val="87832A"/>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hi-IN" sz="1600" b="1" dirty="0">
                <a:solidFill>
                  <a:srgbClr val="797525"/>
                </a:solidFill>
                <a:latin typeface="Nirmala UI" panose="020B0502040204020203" pitchFamily="34" charset="0"/>
                <a:ea typeface="Nirmala UI" panose="020B0502040204020203" pitchFamily="34" charset="0"/>
                <a:cs typeface="Nirmala UI" panose="020B0502040204020203" pitchFamily="34" charset="0"/>
              </a:rPr>
              <a:t>पाठ 7, नवंबर 15, 2025 के लिए</a:t>
            </a:r>
            <a:endParaRPr lang="en" sz="1600" b="1" dirty="0">
              <a:solidFill>
                <a:srgbClr val="797525"/>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3" name="CuadroTexto 7">
            <a:extLst>
              <a:ext uri="{FF2B5EF4-FFF2-40B4-BE49-F238E27FC236}">
                <a16:creationId xmlns:a16="http://schemas.microsoft.com/office/drawing/2014/main" id="{5E142037-DADD-477F-244B-D3541866C284}"/>
              </a:ext>
            </a:extLst>
          </p:cNvPr>
          <p:cNvSpPr txBox="1"/>
          <p:nvPr/>
        </p:nvSpPr>
        <p:spPr>
          <a:xfrm>
            <a:off x="473220" y="6124004"/>
            <a:ext cx="6034416" cy="338554"/>
          </a:xfrm>
          <a:prstGeom prst="rect">
            <a:avLst/>
          </a:prstGeom>
          <a:noFill/>
        </p:spPr>
        <p:txBody>
          <a:bodyPr wrap="square" rtlCol="0">
            <a:spAutoFit/>
          </a:bodyPr>
          <a:lstStyle/>
          <a:p>
            <a:pPr algn="ctr"/>
            <a:r>
              <a:rPr lang="hi-IN" sz="1600" b="1" dirty="0">
                <a:solidFill>
                  <a:schemeClr val="bg1"/>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 sz="1600" b="1"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181643"/>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6600" b="1" dirty="0">
                <a:ln/>
                <a:solidFill>
                  <a:srgbClr val="8B5299"/>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उपासना के लिए एक विशेष स्थान </a:t>
            </a:r>
            <a:endParaRPr lang="en" sz="6600" b="1" dirty="0">
              <a:ln/>
              <a:solidFill>
                <a:srgbClr val="8B5299"/>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hi-I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पवित्रस्थान का निर्माण </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hi-IN" b="1" i="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“फिर इस्राएलियों की सारी मण्डली ने शीलो में इकट्ठी होकर वहाँ मिलापवाले तम्बू को खड़ा किया; क्योंकि देश उनके वश में आ गया था।” </a:t>
            </a:r>
            <a:r>
              <a:rPr lang="hi-IN" sz="1400" b="1" i="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 18:1)</a:t>
            </a:r>
            <a:endParaRPr lang="en" sz="1100" b="1" i="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भूमि इस्राएल द्वारा वश में कर ली गयी थी। यह क्षेत्र सबसे प्रमुख गोत्रों के बीच विभाजित कर दिया गया था, हालांकि सात गोत्रों को अभी तक उनका हिस्सा नहीं मिला था। रूबेन, गाद और मनश्शे के आधे गोत्र के योद्धाओं को यरदन नदी के पार उनके क्षेत्रों में भेज दिया जाना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5959338"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पवित्रस्थान, परमेश्वर के दृश्यमान निवास स्थान के रूप में, एकता का वह बिंदु था जहाँ सभी लोग आराधना में एकजुट होते थे। परमेश्वर की उपस्थिति के बिना, भूमि पर अधिकार अर्थहीन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गोत्रों के अलग होने से पहले, एक विशेष और आवश्यक कार्य किया गया: तम्बू का निर्माण, जो इस्राएल की उपासना का केंद्र था (यहोशू 18:1)।</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517090"/>
            <a:ext cx="6276974"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आज, जब अभी भी आधुनिक और उत्तर-आधुनिक राक्षसों पर विजय पाना बाकी है, तो यह अत्यंत महत्वपूर्ण है कि हम अपना ध्यान स्वर्गीय पवित्रस्थान पर केन्द्रित करें, जहां यीशु हमारे लिए मध्यस्थता करता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350001"/>
            <a:ext cx="9054135" cy="4031873"/>
          </a:xfrm>
          <a:prstGeom prst="rect">
            <a:avLst/>
          </a:prstGeom>
          <a:noFill/>
        </p:spPr>
        <p:txBody>
          <a:bodyPr wrap="square">
            <a:spAutoFit/>
          </a:bodyPr>
          <a:lstStyle/>
          <a:p>
            <a:pPr algn="just">
              <a:spcBef>
                <a:spcPts val="600"/>
              </a:spcBef>
            </a:pPr>
            <a:r>
              <a:rPr lang="hi-IN" sz="2200" b="1" dirty="0">
                <a:latin typeface="Nirmala UI" panose="020B0502040204020203" pitchFamily="34" charset="0"/>
                <a:ea typeface="Nirmala UI" panose="020B0502040204020203" pitchFamily="34" charset="0"/>
                <a:cs typeface="Nirmala UI" panose="020B0502040204020203" pitchFamily="34" charset="0"/>
              </a:rPr>
              <a:t>“मूसा द्वारा लोगों को उपदेश देते हुए व्यवस्थाविवरण की पूरी पुस्तक दिए हुए ज़्यादा हफ़्ते भी नहीं हुए थे, फिर भी अब यहोशू ने व्यवस्था को फिर से पढ़ा।</a:t>
            </a:r>
          </a:p>
          <a:p>
            <a:pPr algn="just">
              <a:spcBef>
                <a:spcPts val="600"/>
              </a:spcBef>
            </a:pPr>
            <a:r>
              <a:rPr lang="hi-IN" sz="2200" b="1" dirty="0">
                <a:latin typeface="Nirmala UI" panose="020B0502040204020203" pitchFamily="34" charset="0"/>
                <a:ea typeface="Nirmala UI" panose="020B0502040204020203" pitchFamily="34" charset="0"/>
                <a:cs typeface="Nirmala UI" panose="020B0502040204020203" pitchFamily="34" charset="0"/>
              </a:rPr>
              <a:t>इस्राएल के पुरुष ही नहीं, बल्कि “सब स्त्रियाँ और बालकों” ने भी व्यवस्था का पाठ सुना; क्योंकि यह महत्वपूर्ण था कि वे भी अपना कर्तव्य जानें और उसे निभाएँ। […]</a:t>
            </a:r>
          </a:p>
          <a:p>
            <a:pPr algn="just">
              <a:spcBef>
                <a:spcPts val="600"/>
              </a:spcBef>
            </a:pPr>
            <a:r>
              <a:rPr lang="hi-IN" sz="2200" b="1" dirty="0">
                <a:latin typeface="Nirmala UI" panose="020B0502040204020203" pitchFamily="34" charset="0"/>
                <a:ea typeface="Nirmala UI" panose="020B0502040204020203" pitchFamily="34" charset="0"/>
                <a:cs typeface="Nirmala UI" panose="020B0502040204020203" pitchFamily="34" charset="0"/>
              </a:rPr>
              <a:t>बाइबल का प्रत्येक अध्याय और प्रत्येक पद्य परमेश्वर की ओर से मनुष्यों के लिए एक संदेश है। हमें इसके उपदेशों को अपने हाथों पर चिन्ह के रूप में और अपनी आंखों के बीच टीके के रूप में बांधना चाहिए। यदि इसका अध्ययन किया जाए और इसका पालन किया जाए, तो यह परमेश्वर के लोगों की अगुवाई करेगा, जैसे इस्राएलियों की अगुवाई की गई थी, दिन में बादल के खंभे द्वारा और रात में आग के खंभे द्वारा।“</a:t>
            </a:r>
          </a:p>
        </p:txBody>
      </p:sp>
      <p:sp>
        <p:nvSpPr>
          <p:cNvPr id="4" name="CuadroTexto 3">
            <a:extLst>
              <a:ext uri="{FF2B5EF4-FFF2-40B4-BE49-F238E27FC236}">
                <a16:creationId xmlns:a16="http://schemas.microsoft.com/office/drawing/2014/main" id="{348917C8-C459-2631-EC1B-75D21B4F1D77}"/>
              </a:ext>
            </a:extLst>
          </p:cNvPr>
          <p:cNvSpPr txBox="1"/>
          <p:nvPr/>
        </p:nvSpPr>
        <p:spPr>
          <a:xfrm>
            <a:off x="6038922" y="5580705"/>
            <a:ext cx="4737194" cy="338554"/>
          </a:xfrm>
          <a:prstGeom prst="rect">
            <a:avLst/>
          </a:prstGeom>
          <a:noFill/>
        </p:spPr>
        <p:txBody>
          <a:bodyPr wrap="none" rtlCol="0">
            <a:spAutoFit/>
          </a:bodyPr>
          <a:lstStyle/>
          <a:p>
            <a:pPr algn="r"/>
            <a:r>
              <a:rPr lang="hi-IN" sz="1600" b="1">
                <a:latin typeface="Nirmala UI" panose="020B0502040204020203" pitchFamily="34" charset="0"/>
                <a:ea typeface="Nirmala UI" panose="020B0502040204020203" pitchFamily="34" charset="0"/>
                <a:cs typeface="Nirmala UI" panose="020B0502040204020203" pitchFamily="34" charset="0"/>
              </a:rPr>
              <a:t>ई जी व्हाइट (कुलपति और भविष्यवक्ता, पृष्ट 500-504)</a:t>
            </a:r>
            <a:endParaRPr lang="en"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444207"/>
            <a:ext cx="4101806" cy="298543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hi-IN" sz="32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“‘इसलिये पहले तुम परमेश्‍वर के राज्य और उसके धर्म की खोज करो तो ये सब वस्तुएँ भी तुम्हें मिल जाएँगी।’” </a:t>
            </a:r>
            <a:r>
              <a:rPr lang="hi-IN" sz="24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मत्ती 6:33</a:t>
            </a:r>
            <a:endParaRPr kumimoji="0" lang="es-ES" b="1" i="1" u="none" strike="noStrike" kern="1200" cap="none" spc="0" normalizeH="0" baseline="0" noProof="0" dirty="0">
              <a:ln w="12700" cmpd="sng">
                <a:noFill/>
                <a:prstDash val="solid"/>
              </a:ln>
              <a:solidFill>
                <a:srgbClr val="F2601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6180309" y="3288030"/>
            <a:ext cx="6011692"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a:t>
            </a:r>
            <a:r>
              <a:rPr lang="hi-IN" sz="2000" dirty="0">
                <a:effectLst>
                  <a:outerShdw blurRad="38100" dist="38100" dir="2700000" algn="tl">
                    <a:srgbClr val="000000">
                      <a:alpha val="43137"/>
                    </a:srgbClr>
                  </a:outerShdw>
                </a:effectLst>
                <a:highlight>
                  <a:srgbClr val="FDEC58"/>
                </a:highlight>
                <a:latin typeface="Nirmala UI" panose="020B0502040204020203" pitchFamily="34" charset="0"/>
                <a:ea typeface="Nirmala UI" panose="020B0502040204020203" pitchFamily="34" charset="0"/>
                <a:cs typeface="Nirmala UI" panose="020B0502040204020203" pitchFamily="34" charset="0"/>
              </a:rPr>
              <a:t>विजय प्राप्त करने से पहले आराधना</a:t>
            </a:r>
            <a:r>
              <a:rPr lang="en" sz="2000" dirty="0">
                <a:effectLst>
                  <a:outerShdw blurRad="38100" dist="38100" dir="2700000" algn="tl">
                    <a:srgbClr val="000000">
                      <a:alpha val="43137"/>
                    </a:srgbClr>
                  </a:outerShdw>
                </a:effectLst>
                <a:highlight>
                  <a:srgbClr val="FDEC58"/>
                </a:highlight>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वाचा का नवीनीकरण (यहोशू 5:1-9)</a:t>
            </a:r>
            <a:endParaRPr lang="e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कनान में पहला फसह</a:t>
            </a:r>
            <a:r>
              <a:rPr lang="en-US"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US" sz="2000" b="1" dirty="0" err="1">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पर्व</a:t>
            </a: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(यहोशू 5:10-12)</a:t>
            </a:r>
            <a:endParaRPr lang="e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en" sz="2000" dirty="0">
                <a:effectLst>
                  <a:outerShdw blurRad="38100" dist="38100" dir="2700000" algn="tl">
                    <a:srgbClr val="000000">
                      <a:alpha val="43137"/>
                    </a:srgbClr>
                  </a:outerShdw>
                </a:effectLst>
                <a:highlight>
                  <a:srgbClr val="E19EBD"/>
                </a:highlight>
                <a:latin typeface="Nirmala UI" panose="020B0502040204020203" pitchFamily="34" charset="0"/>
                <a:ea typeface="Nirmala UI" panose="020B0502040204020203" pitchFamily="34" charset="0"/>
                <a:cs typeface="Nirmala UI" panose="020B0502040204020203" pitchFamily="34" charset="0"/>
              </a:rPr>
              <a:t> </a:t>
            </a:r>
            <a:r>
              <a:rPr lang="hi-IN" sz="2000" dirty="0">
                <a:effectLst>
                  <a:outerShdw blurRad="38100" dist="38100" dir="2700000" algn="tl">
                    <a:srgbClr val="000000">
                      <a:alpha val="43137"/>
                    </a:srgbClr>
                  </a:outerShdw>
                </a:effectLst>
                <a:highlight>
                  <a:srgbClr val="E19EBD"/>
                </a:highlight>
                <a:latin typeface="Nirmala UI" panose="020B0502040204020203" pitchFamily="34" charset="0"/>
                <a:ea typeface="Nirmala UI" panose="020B0502040204020203" pitchFamily="34" charset="0"/>
                <a:cs typeface="Nirmala UI" panose="020B0502040204020203" pitchFamily="34" charset="0"/>
              </a:rPr>
              <a:t>पहाड़ों के बीच आराधना:</a:t>
            </a:r>
            <a:endParaRPr lang="en" sz="2000" dirty="0">
              <a:effectLst>
                <a:outerShdw blurRad="38100" dist="38100" dir="2700000" algn="tl">
                  <a:srgbClr val="000000">
                    <a:alpha val="43137"/>
                  </a:srgbClr>
                </a:outerShdw>
              </a:effectLst>
              <a:highlight>
                <a:srgbClr val="E19EBD"/>
              </a:highlight>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उपासना के लिए एक वेदी (यहोशू 8:30-31)</a:t>
            </a:r>
            <a:endParaRPr lang="e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स्मरण रखें (यहोशू 8:32-35)</a:t>
            </a:r>
            <a:endParaRPr lang="e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en" sz="2000" dirty="0">
                <a:effectLst>
                  <a:outerShdw blurRad="38100" dist="38100" dir="2700000" algn="tl">
                    <a:srgbClr val="000000">
                      <a:alpha val="43137"/>
                    </a:srgbClr>
                  </a:outerShdw>
                </a:effectLst>
                <a:highlight>
                  <a:srgbClr val="F39D91"/>
                </a:highlight>
                <a:latin typeface="Nirmala UI" panose="020B0502040204020203" pitchFamily="34" charset="0"/>
                <a:ea typeface="Nirmala UI" panose="020B0502040204020203" pitchFamily="34" charset="0"/>
                <a:cs typeface="Nirmala UI" panose="020B0502040204020203" pitchFamily="34" charset="0"/>
              </a:rPr>
              <a:t> </a:t>
            </a:r>
            <a:r>
              <a:rPr lang="hi-IN" sz="2000" dirty="0">
                <a:effectLst>
                  <a:outerShdw blurRad="38100" dist="38100" dir="2700000" algn="tl">
                    <a:srgbClr val="000000">
                      <a:alpha val="43137"/>
                    </a:srgbClr>
                  </a:outerShdw>
                </a:effectLst>
                <a:highlight>
                  <a:srgbClr val="F39D91"/>
                </a:highlight>
                <a:latin typeface="Nirmala UI" panose="020B0502040204020203" pitchFamily="34" charset="0"/>
                <a:ea typeface="Nirmala UI" panose="020B0502040204020203" pitchFamily="34" charset="0"/>
                <a:cs typeface="Nirmala UI" panose="020B0502040204020203" pitchFamily="34" charset="0"/>
              </a:rPr>
              <a:t>उपासना के लिए एक विशेष स्थान:</a:t>
            </a:r>
            <a:endParaRPr lang="en" sz="2000" dirty="0">
              <a:effectLst>
                <a:outerShdw blurRad="38100" dist="38100" dir="2700000" algn="tl">
                  <a:srgbClr val="000000">
                    <a:alpha val="43137"/>
                  </a:srgbClr>
                </a:outerShdw>
              </a:effectLst>
              <a:highlight>
                <a:srgbClr val="F39D91"/>
              </a:highlight>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पवित्रस्थान का निर्माण (यहोशू 18:1)</a:t>
            </a:r>
            <a:endParaRPr lang="en" sz="2000" b="1" dirty="0">
              <a:solidFill>
                <a:schemeClr val="bg1"/>
              </a:solidFill>
              <a:effectLst>
                <a:glow rad="38100">
                  <a:srgbClr val="345E4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70788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यरदन नदी को चमत्कारिक ढंग से पार करने पर, सभी कनानी राजा भयभीत हो गए (यहोशू 5:1)। तत्काल विजय के लिए ज़मीन तैयार हो गई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1129"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1129"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1129"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1129"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91129"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71116"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91436"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91730"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विजय अभियान के लगभग समापन पर, उन्होंने उपासना का एक नया मील का पत्थर हासिल किया: उन्होंने शिलोह में पवित्रस्थान का निर्माण किया।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545320"/>
            <a:ext cx="9254275"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विजय के बीच में, उन्होंने एबाल और गिरिज्जीम पर्वतों के बीच एक महान बैठक में प्रभु को पुनः समर्पित होने के लिए एक विराम लेने का भी निर्णय लिया।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860118"/>
            <a:ext cx="9254275"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हालाँकि, यह इस्राएल की प्राथमिकता नहीं थी। उन्हें पहले परमेश्वर के साथ संगति करनी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dirty="0">
                <a:ln/>
                <a:solidFill>
                  <a:srgbClr val="B63D3B"/>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विजय प्राप्त करने से पहले आराधना </a:t>
            </a:r>
            <a:endParaRPr lang="en" sz="7200" b="1" dirty="0">
              <a:ln/>
              <a:solidFill>
                <a:srgbClr val="B63D3B"/>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hi-I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rPr>
              <a:t>वाचा का नवीनीकरण </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767A6C4F-514C-C6C4-D159-CDD8901E8590}"/>
              </a:ext>
            </a:extLst>
          </p:cNvPr>
          <p:cNvSpPr txBox="1"/>
          <p:nvPr/>
        </p:nvSpPr>
        <p:spPr>
          <a:xfrm>
            <a:off x="892542" y="811527"/>
            <a:ext cx="10417142" cy="584775"/>
          </a:xfrm>
          <a:prstGeom prst="rect">
            <a:avLst/>
          </a:prstGeom>
          <a:noFill/>
        </p:spPr>
        <p:txBody>
          <a:bodyPr wrap="square">
            <a:spAutoFit/>
          </a:bodyPr>
          <a:lstStyle/>
          <a:p>
            <a:pPr algn="ctr"/>
            <a:r>
              <a:rPr lang="hi-IN" b="1" i="1" dirty="0">
                <a:solidFill>
                  <a:schemeClr val="accent6">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“उस समय यहोवा ने यहोशू से कहा, “चकमक की छुरियाँ बनवाकर दूसरी बार इस्राएलियों का खतना करा दे।” </a:t>
            </a:r>
            <a:r>
              <a:rPr lang="hi-IN" sz="1400" b="1" i="1" dirty="0">
                <a:solidFill>
                  <a:schemeClr val="accent6">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 5:2)</a:t>
            </a:r>
            <a:endParaRPr lang="es-ES" sz="1000" b="1" i="1" dirty="0">
              <a:solidFill>
                <a:schemeClr val="accent6">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306633" cy="70788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गिलगाल, इस्राएलियों की छावनी को दिया गया नाम था, जो विजय के शुरुआती दौर में कमान केंद्र था। इस नाम को क्या महत्व दिया गया था (यहोशू 5:9)?</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857024"/>
            <a:ext cx="5825034"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वाचा को नवीनीकृत करने के लिए, उस भौतिक चिन्ह को दोहराना आवश्यक था (उत्पत्ति 17:10)। इस कार्य ने महत्वपूर्ण बात को सर्वप्रथम रखा। हमारे लिए यह अनुकरणीय उदाहरण है: “’इसलिये पहले तुम परमेश्‍वर के राज्य और उसके धर्म की खोज करो तो ये सब वस्तुएँ भी तुम्हें मिल जाएँगी।‘” मत्ती 6:33</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808798"/>
            <a:ext cx="12030908"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प्रथम फसह खाने से पहले, इस्राएली पुरुषों का खतना किया गया, क्योंकि कोई भी खतनारहित व्यक्ति इसमें भाग नहीं ले सकता था (निर्गमन 12:48)। क्योंकि उन्होंने पहली बार कनान में प्रवेश करने से इनकार कर दिया था, इसलिए वाचा टूट गई, और जंगल में किसी भी इस्राएली का खतना नहीं हुआ (यहोशू 5:5)।</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327666"/>
            <a:ext cx="8679090"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यद्यपि मिस्र छोड़े हुए 40 वर्ष से अधिक समय बीत चुका था, फिर भी इस्राएल अभी तक प्रतिज्ञा किए गए देश में प्रवेश नहीं कर पाया था। अब, उनके पैर उस पर चल रहे थे। अब “मिस्र की बदनामी” दूर करने और परमेश्वर के साथ वाचा को नवीनीकृत करने का समय आ गया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hi-IN" sz="4400" b="1"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rPr>
              <a:t>कनान में पहला फसह पर्व</a:t>
            </a:r>
            <a:endParaRPr lang="en" sz="4400" b="1"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83618F4F-227E-49D2-3A14-9A94FF33A7C7}"/>
              </a:ext>
            </a:extLst>
          </p:cNvPr>
          <p:cNvSpPr txBox="1"/>
          <p:nvPr/>
        </p:nvSpPr>
        <p:spPr>
          <a:xfrm>
            <a:off x="1020279" y="715372"/>
            <a:ext cx="10182676" cy="646331"/>
          </a:xfrm>
          <a:prstGeom prst="rect">
            <a:avLst/>
          </a:prstGeom>
          <a:noFill/>
        </p:spPr>
        <p:txBody>
          <a:bodyPr wrap="square">
            <a:spAutoFit/>
          </a:bodyPr>
          <a:lstStyle/>
          <a:p>
            <a:pPr algn="ctr"/>
            <a:r>
              <a:rPr lang="hi-IN"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“इसलिये इस्राएली गिलगाल में डेरे डाले रहे, और उन्होंने यरीहो के पास के अराबा में पूर्णमासी की सन्ध्या के समय फसह मनाया।” </a:t>
            </a:r>
            <a:r>
              <a:rPr lang="hi-IN" sz="14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 5:10)</a:t>
            </a:r>
            <a:endParaRPr lang="en" sz="11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i-I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मिस्र</a:t>
            </a:r>
            <a:endParaRPr lang="e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i-I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कनान</a:t>
            </a:r>
            <a:endParaRPr lang="e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hi-I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खतना और फसह</a:t>
            </a:r>
            <a:endParaRPr lang="e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hi-I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लाल सागर पार करना</a:t>
            </a:r>
            <a:endParaRPr lang="e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hi-I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रेगिस्तान</a:t>
            </a:r>
            <a:endParaRPr lang="en"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hi-I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खतना और फसह</a:t>
            </a:r>
            <a:endParaRPr lang="e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hi-I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यरदन नदी पार करना</a:t>
            </a:r>
            <a:endParaRPr lang="en"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52554"/>
            <a:ext cx="12020551" cy="392415"/>
          </a:xfrm>
          <a:prstGeom prst="rect">
            <a:avLst/>
          </a:prstGeom>
          <a:noFill/>
        </p:spPr>
        <p:txBody>
          <a:bodyPr wrap="square" rtlCol="0">
            <a:spAutoFit/>
          </a:bodyPr>
          <a:lstStyle/>
          <a:p>
            <a:pPr algn="just">
              <a:spcBef>
                <a:spcPts val="600"/>
              </a:spcBef>
            </a:pPr>
            <a:r>
              <a:rPr lang="hi-IN" sz="1950" b="1" dirty="0">
                <a:latin typeface="Nirmala UI" panose="020B0502040204020203" pitchFamily="34" charset="0"/>
                <a:ea typeface="Nirmala UI" panose="020B0502040204020203" pitchFamily="34" charset="0"/>
                <a:cs typeface="Nirmala UI" panose="020B0502040204020203" pitchFamily="34" charset="0"/>
              </a:rPr>
              <a:t>मिस्र से कनान तक, इस्राएल ने एक “परिवर्तन शैली” की प्रक्रिया का पालन किया, घटनाओं को उल्टे क्रम में दोहराया:</a:t>
            </a:r>
            <a:endParaRPr lang="en" sz="195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पहला फसह पर्व मिस्र से छुटकारे का प्रतीक था। नई पीढ़ी द्वारा मनाया जाने वाला दूसरा फसह पर्व, उनके द्वारा प्रतिज्ञा किये गए देश पर अधिकार करने का प्रतीक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 अब हमारे मुक्तिदाता की देह और लहू के प्रतीक हैं, जो हमें मिस्र से बाहर निकालता है (अर्थात् हमारे पाप से बाहर निकालता है), और हमें प्रतिज्ञा किए गये देश में ले जाता है (1 कुरिन्थियों 11:23-26)।</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5841308"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क्रूस पर चढ़ने से कुछ समय पहले, यीशु ने इस संस्कार को नए प्रतीकों के साथ एक नया अर्थ दिया: मेमना रोटी बन गया, और लहू दाखरस बन गया।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dirty="0">
                <a:ln/>
                <a:solidFill>
                  <a:srgbClr val="A75A2B"/>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पहाड़ों के बीच आराधना </a:t>
            </a:r>
            <a:endParaRPr lang="en" sz="7200" b="1" dirty="0">
              <a:ln/>
              <a:solidFill>
                <a:srgbClr val="A75A2B"/>
              </a:solidFill>
              <a:effectLst>
                <a:outerShdw blurRad="38100" dist="38100" dir="2700000" algn="tl">
                  <a:schemeClr val="accent3">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6485"/>
            <a:ext cx="12192000" cy="769441"/>
          </a:xfrm>
          <a:prstGeom prst="rect">
            <a:avLst/>
          </a:prstGeom>
          <a:noFill/>
        </p:spPr>
        <p:txBody>
          <a:bodyPr wrap="square">
            <a:spAutoFit/>
          </a:bodyPr>
          <a:lstStyle/>
          <a:p>
            <a:pPr algn="ctr"/>
            <a:r>
              <a:rPr lang="hi-IN" sz="4400" b="1" spc="300" dirty="0">
                <a:ln w="9525" cmpd="sng">
                  <a:solidFill>
                    <a:schemeClr val="accent1"/>
                  </a:solidFill>
                  <a:prstDash val="solid"/>
                </a:ln>
                <a:solidFill>
                  <a:srgbClr val="70AD47">
                    <a:tint val="1000"/>
                  </a:srgbClr>
                </a:solidFill>
                <a:effectLst>
                  <a:glow rad="38100">
                    <a:schemeClr val="accent1">
                      <a:alpha val="40000"/>
                    </a:schemeClr>
                  </a:glow>
                </a:effectLst>
                <a:latin typeface="Nirmala UI" panose="020B0502040204020203" pitchFamily="34" charset="0"/>
                <a:ea typeface="Nirmala UI" panose="020B0502040204020203" pitchFamily="34" charset="0"/>
                <a:cs typeface="Nirmala UI" panose="020B0502040204020203" pitchFamily="34" charset="0"/>
              </a:rPr>
              <a:t>उपासना के लिए एक वेदी </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947737" y="640082"/>
            <a:ext cx="10296525" cy="369332"/>
          </a:xfrm>
          <a:prstGeom prst="rect">
            <a:avLst/>
          </a:prstGeom>
          <a:noFill/>
        </p:spPr>
        <p:txBody>
          <a:bodyPr wrap="square">
            <a:spAutoFit/>
          </a:bodyPr>
          <a:lstStyle/>
          <a:p>
            <a:pPr algn="ctr"/>
            <a:r>
              <a:rPr lang="hi-IN" b="1" i="1" dirty="0">
                <a:solidFill>
                  <a:srgbClr val="AFE6E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“तब यहोशू ने इस्राएल के परमेश्‍वर यहोवा के लिये एबाल पर्वत पर एक वेदी बनवाई” </a:t>
            </a:r>
            <a:r>
              <a:rPr lang="hi-IN" sz="1400" b="1" i="1" dirty="0">
                <a:solidFill>
                  <a:srgbClr val="AFE6E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 8:30)</a:t>
            </a:r>
            <a:endParaRPr lang="en" sz="1100" b="1" i="1" dirty="0">
              <a:solidFill>
                <a:srgbClr val="AFE6E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मूसा ने आज्ञा दी थी कि कनान में प्रवेश करते ही एबाल पर्वत पर एक वेदी बनाई जाए और परमेश्वर की स्तुति की जाए (व्यवस्थाविवरण 27:5-7)। एबाल पर्वत पर ही क्यों, गिरिज्जीम पर क्यों नहीं?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विजय के बीच में, इस्राएल ने स्वयं को परमेश्वर के प्रति पुनः समर्पित करने के लिए एक समय की खोज की। यह हमारे लिए एक निमंत्रण है कि हम उनके उदाहरण का अनुकरण करें, तथा स्वयं को परमेश्वर के प्रति पुनः समर्पित करें, न केवल व्यक्तिगत रूप से, बल्कि परमेश्वर के चुने हुए लोगों के रूप में भी।</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632972"/>
            <a:ext cx="3726759"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यीशु हमारे लिए श्राप बन गया, ताकि हम आशीष पा सकें (गलातियों 3:13-14)। यह वेदी हमारे लिए यीशु के बलिदान का एक स्पष्ट प्रतिरूप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वेदी और व्यवस्था, जिन्हें स्मारक पर लिखा जाना था और लोगों को पढ़ा जाना था, दोनों ही आशीषों और अभिशापों से संबंधित थे (व्यवस्थाविवरण 27:12-13)। आशीर्वाद गिरिज्जीम पर दिया गया था, और अभिशाप एबाल पर दिया गया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2198"/>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hi-I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स्मरण रखें </a:t>
            </a:r>
            <a:endPar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rgbClr val="855143"/>
                </a:solidFill>
                <a:latin typeface="Nirmala UI" panose="020B0502040204020203" pitchFamily="34" charset="0"/>
                <a:ea typeface="Nirmala UI" panose="020B0502040204020203" pitchFamily="34" charset="0"/>
                <a:cs typeface="Nirmala UI" panose="020B0502040204020203" pitchFamily="34" charset="0"/>
              </a:rPr>
              <a:t>“उसी स्थान पर यहोशू ने इस्राएलियों के सामने उन पत्थरों के ऊपर मूसा की व्यवस्था, जो उसने लिखी थी, उसकी नक़ल कराई।” </a:t>
            </a:r>
            <a:r>
              <a:rPr lang="hi-IN" sz="1400" b="1" i="1" dirty="0">
                <a:solidFill>
                  <a:srgbClr val="855143"/>
                </a:solidFill>
                <a:latin typeface="Nirmala UI" panose="020B0502040204020203" pitchFamily="34" charset="0"/>
                <a:ea typeface="Nirmala UI" panose="020B0502040204020203" pitchFamily="34" charset="0"/>
                <a:cs typeface="Nirmala UI" panose="020B0502040204020203" pitchFamily="34" charset="0"/>
              </a:rPr>
              <a:t>(यहोशू 8:32)</a:t>
            </a:r>
            <a:endParaRPr lang="en" sz="1100" b="1" i="1" dirty="0">
              <a:solidFill>
                <a:srgbClr val="855143"/>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63121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एबाल पर्वत पर वेदी बनाने के बाद, यहोशू ने कुछ पत्थर खड़े किये और उन पर चूना पोत दिया। फिर उसने उन पर व्यवस्था की एक प्रतिलिपि लिखी [व्यवस्थाविवरण, जिसमें दस आज्ञाएँ और विभिन्न कानून, आशीष और शाप शामिल थे] (यहोशू 8:32; व्यवस्थाविवरण 27:2-3)।</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290484"/>
            <a:ext cx="4885617"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हमारे व्यक्तिगत नवीनीकरण के अतिरिक्त, पवित्र प्रभुभोज हमें परमेश्वर के लोगों के रूप में नवीनीकरण का विशेष क्षण भी प्रदान करता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574913"/>
            <a:ext cx="4345471" cy="224676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हमारे लिए भी एक आह्वान है। परमेश्वर के शेष लोगों के रूप में, हमें समय-समय पर उसके साथ अपनी वाचा को नवीनीकृत करना चाहिए, यह याद करते हुए कि उसने हमें यहाँ तक कैसे पहुँचाया है और उसने हमें क्या-क्या आशीषें दी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अंत में, व्यवस्था को लोगों को पढ़कर सुनाया गया, जिसे दो भागों में विभाजित किया गया था - प्रत्येक पहाड़ की ओर एक (यहोशू 8:33-35)। इस तरह, परमेश्वर और उसके लोगों के बीच वाचा नवीनीकृत हुई।</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581</TotalTime>
  <Words>1420</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Arial</vt:lpstr>
      <vt:lpstr>Aptos Display</vt:lpstr>
      <vt:lpstr>Nirmala UI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97</cp:revision>
  <dcterms:created xsi:type="dcterms:W3CDTF">2025-10-14T06:18:54Z</dcterms:created>
  <dcterms:modified xsi:type="dcterms:W3CDTF">2025-10-22T05:25:53Z</dcterms:modified>
</cp:coreProperties>
</file>