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परमेश्‍वर यहोवा से प्रेम करना</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सारे मार्गों पर चलना</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आज्ञाओं का पालन करना</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 मजबूती से थामे रखना</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सारे मन और सारे प्राण से उसकी सेवा करना</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lgn="just">
            <a:buNone/>
          </a:pPr>
          <a:r>
            <a:rPr lang="hi-IN" sz="1600" b="1" dirty="0">
              <a:latin typeface="Nirmala UI" panose="020B0502040204020203" pitchFamily="34" charset="0"/>
              <a:ea typeface="Nirmala UI" panose="020B0502040204020203" pitchFamily="34" charset="0"/>
              <a:cs typeface="Nirmala UI" panose="020B0502040204020203" pitchFamily="34" charset="0"/>
            </a:rPr>
            <a:t>प्रेम ही वह सिद्धांत है जिसे हमें परमेश्वर तक ले जाना चाहिए। हम इसलिये प्रेम करते हैं, कि पहले उसने हम से प्रेम किया (1 यूहन्ना 4:19)।</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lgn="just">
            <a:buNone/>
          </a:pPr>
          <a:r>
            <a:rPr lang="hi-IN" sz="1600" b="1" dirty="0">
              <a:latin typeface="Nirmala UI" panose="020B0502040204020203" pitchFamily="34" charset="0"/>
              <a:ea typeface="Nirmala UI" panose="020B0502040204020203" pitchFamily="34" charset="0"/>
              <a:cs typeface="Nirmala UI" panose="020B0502040204020203" pitchFamily="34" charset="0"/>
            </a:rPr>
            <a:t>इस प्रकार यहोशू उन लोगों से अपेक्षित आचरण की ओर संकेत करता है जो परमेश्‍वर के साथ चलने का चुनाव करते हैं।</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lgn="just">
            <a:buNone/>
          </a:pPr>
          <a:r>
            <a:rPr lang="hi-IN" sz="1600" b="1" dirty="0">
              <a:latin typeface="Nirmala UI" panose="020B0502040204020203" pitchFamily="34" charset="0"/>
              <a:ea typeface="Nirmala UI" panose="020B0502040204020203" pitchFamily="34" charset="0"/>
              <a:cs typeface="Nirmala UI" panose="020B0502040204020203" pitchFamily="34" charset="0"/>
            </a:rPr>
            <a:t>आज्ञाकारिता एक कृतज्ञ हृदय का स्वाभाविक परिणाम है जो समझता है कि परमेश्वर ने क्या किया है</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lgn="just">
            <a:buNone/>
          </a:pPr>
          <a:r>
            <a:rPr lang="hi-IN" sz="1800" b="1" dirty="0">
              <a:latin typeface="Nirmala UI" panose="020B0502040204020203" pitchFamily="34" charset="0"/>
              <a:ea typeface="Nirmala UI" panose="020B0502040204020203" pitchFamily="34" charset="0"/>
              <a:cs typeface="Nirmala UI" panose="020B0502040204020203" pitchFamily="34" charset="0"/>
            </a:rPr>
            <a:t>हमें किसी भी विकर्षण को उस बंधन को तोड़ने न देते हुए, परमेश्वर से जुड़े रहना चाहिए।</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lgn="just">
            <a:buNone/>
          </a:pPr>
          <a:r>
            <a:rPr lang="hi-IN" sz="1600" b="1" dirty="0">
              <a:latin typeface="Nirmala UI" panose="020B0502040204020203" pitchFamily="34" charset="0"/>
              <a:ea typeface="Nirmala UI" panose="020B0502040204020203" pitchFamily="34" charset="0"/>
              <a:cs typeface="Nirmala UI" panose="020B0502040204020203" pitchFamily="34" charset="0"/>
            </a:rPr>
            <a:t>जब हम प्रेम से अपने सृष्टिकर्ता की सेवा स्वेच्छा से करते हैं, तब हमें अपना सच्चा उद्देश्य, संतुष्टि और भरपूर जीवन मिलता है।</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उन्होंने चुपचाप आरोपों को सुना</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उन्होंने परमेश्वर को अपना साक्षी माना</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अगर उन्होंने पाप किया है तो उन्हें सज़ा मिलना स्वीकार था</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उन्होंने अपना असली उद्देश्य प्रकट किया</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pPr algn="ctr"/>
          <a:r>
            <a:rPr lang="hi-IN" sz="19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उनके उदाहरण के माध्यम से, हम परिवार, कलीसिया और समुदाय से संबंधित समान परिस्थितियों में शाँति बहाल करने के लिए </a:t>
          </a:r>
          <a:r>
            <a:rPr lang="en-US" sz="19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आवश्यक कदम देख सकते हैं:</a:t>
          </a:r>
          <a:endParaRPr lang="es-ES" sz="19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जल्दबाज़ी में निष्कर्ष न निकालें</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कार्य करने से पहले समस्याओं पर चर्चा करें</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एकता प्राप्त करने के लिए त्याग करने को तैयार रहें</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आरोपों का विनम्र उत्तर दें</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शाँति बहाल हो जाए तो आनन्दित हों और परमेश्वर को धन्यवाद दें</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विचारों का आदान-प्रदान करें</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X="42696" custLinFactNeighborX="100000" custLinFactNeighborY="3411">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just"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प्रेम ही वह सिद्धांत है जिसे हमें परमेश्वर तक ले जाना चाहिए। हम इसलिये प्रेम करते हैं, कि पहले उसने हम से प्रेम किया (1 यूहन्ना 4:19)।</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परमेश्‍वर यहोवा से प्रेम करना</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just"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इस प्रकार यहोशू उन लोगों से अपेक्षित आचरण की ओर संकेत करता है जो परमेश्‍वर के साथ चलने का चुनाव करते हैं।</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सारे मार्गों पर चलना</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just"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आज्ञाकारिता एक कृतज्ञ हृदय का स्वाभाविक परिणाम है जो समझता है कि परमेश्वर ने क्या किया है</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आज्ञाओं का पालन करना</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just"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हमें किसी भी विकर्षण को उस बंधन को तोड़ने न देते हुए, परमेश्वर से जुड़े रहना चाहिए।</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 मजबूती से थामे रखना</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just"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जब हम प्रेम से अपने सृष्टिकर्ता की सेवा स्वेच्छा से करते हैं, तब हमें अपना सच्चा उद्देश्य, संतुष्टि और भरपूर जीवन मिलता है।</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सारे मन और सारे प्राण से उसकी सेवा करना</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उन्होंने चुपचाप आरोपों को सुना</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उन्होंने परमेश्वर को अपना साक्षी माना</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अगर उन्होंने पाप किया है तो उन्हें सज़ा मिलना स्वीकार था</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उन्होंने अपना असली उद्देश्य प्रकट किया</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hi-IN" sz="19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उनके उदाहरण के माध्यम से, हम परिवार, कलीसिया और समुदाय से संबंधित समान परिस्थितियों में शाँति बहाल करने के लिए </a:t>
          </a:r>
          <a:r>
            <a:rPr lang="en-US" sz="19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आवश्यक कदम देख सकते हैं:</a:t>
          </a:r>
          <a:endParaRPr lang="es-ES" sz="19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विचारों का आदान-प्रदान करें</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4168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जल्दबाज़ी में निष्कर्ष न निकालें</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196923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कार्य करने से पहले समस्याओं पर चर्चा करें</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एकता प्राप्त करने के लिए त्याग करने को तैयार रहें</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आरोपों का विनम्र उत्तर दें</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शाँति बहाल हो जाए तो आनन्दित हों और परमेश्वर को धन्यवाद दें</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24/11/2025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24/11/2025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6727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hi-IN" sz="5400" b="1" spc="300" dirty="0">
                <a:ln w="9525">
                  <a:solidFill>
                    <a:schemeClr val="bg1"/>
                  </a:solidFill>
                  <a:prstDash val="solid"/>
                </a:ln>
                <a:solidFill>
                  <a:srgbClr val="867031"/>
                </a:solidFill>
                <a:effectLst>
                  <a:outerShdw blurRad="12700" dist="38100" dir="2700000" algn="tl" rotWithShape="0">
                    <a:srgbClr val="FFC000"/>
                  </a:outerShdw>
                </a:effectLst>
                <a:latin typeface="Nirmala UI" panose="020B0502040204020203" pitchFamily="34" charset="0"/>
                <a:ea typeface="Nirmala UI" panose="020B0502040204020203" pitchFamily="34" charset="0"/>
                <a:cs typeface="Nirmala UI" panose="020B0502040204020203" pitchFamily="34" charset="0"/>
              </a:rPr>
              <a:t>भूमि में रहना</a:t>
            </a:r>
            <a:endParaRPr lang="en" sz="5400" b="1" spc="300" dirty="0">
              <a:ln w="9525">
                <a:solidFill>
                  <a:schemeClr val="bg1"/>
                </a:solidFill>
                <a:prstDash val="solid"/>
              </a:ln>
              <a:solidFill>
                <a:srgbClr val="867031"/>
              </a:solidFill>
              <a:effectLst>
                <a:outerShdw blurRad="12700" dist="38100" dir="2700000" algn="tl" rotWithShape="0">
                  <a:srgbClr val="FFC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7989875" y="6490571"/>
            <a:ext cx="4130682" cy="338554"/>
          </a:xfrm>
          <a:prstGeom prst="rect">
            <a:avLst/>
          </a:prstGeom>
          <a:noFill/>
        </p:spPr>
        <p:txBody>
          <a:bodyPr wrap="square" rtlCol="0">
            <a:spAutoFit/>
          </a:bodyPr>
          <a:lstStyle/>
          <a:p>
            <a:pPr algn="r"/>
            <a:r>
              <a:rPr lang="hi-IN"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11, दिसंबर, 13, 2025 के लिए</a:t>
            </a:r>
            <a:endPar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A27B5F28-CF79-23B8-421D-5A6EFCA7BD6D}"/>
              </a:ext>
            </a:extLst>
          </p:cNvPr>
          <p:cNvSpPr txBox="1"/>
          <p:nvPr/>
        </p:nvSpPr>
        <p:spPr>
          <a:xfrm>
            <a:off x="47409" y="6479342"/>
            <a:ext cx="4130682" cy="338554"/>
          </a:xfrm>
          <a:prstGeom prst="rect">
            <a:avLst/>
          </a:prstGeom>
          <a:noFill/>
        </p:spPr>
        <p:txBody>
          <a:bodyPr wrap="square" rtlCol="0">
            <a:spAutoFit/>
          </a:bodyPr>
          <a:lstStyle/>
          <a:p>
            <a:r>
              <a:rPr lang="hi-IN"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lvl="0" algn="ctr">
              <a:spcBef>
                <a:spcPts val="1200"/>
              </a:spcBef>
              <a:defRPr/>
            </a:pPr>
            <a:r>
              <a:rPr lang="hi-IN" sz="3600" b="1" i="1" dirty="0">
                <a:ln w="12700" cmpd="sng">
                  <a:solidFill>
                    <a:srgbClr val="A02B93"/>
                  </a:solidFill>
                  <a:prstDash val="solid"/>
                </a:ln>
                <a:solidFill>
                  <a:srgbClr val="A02B93">
                    <a:lumMod val="20000"/>
                    <a:lumOff val="80000"/>
                  </a:srgbClr>
                </a:solidFill>
                <a:latin typeface="Nirmala UI" panose="020B0502040204020203" pitchFamily="34" charset="0"/>
                <a:ea typeface="Nirmala UI" panose="020B0502040204020203" pitchFamily="34" charset="0"/>
                <a:cs typeface="Nirmala UI" panose="020B0502040204020203" pitchFamily="34" charset="0"/>
              </a:rPr>
              <a:t>“कोमल उत्तर सुनने से गुस्सा ठण्डा हो जाता है, परन्तु कटुवचन से क्रोध भड़क उठता है।” </a:t>
            </a:r>
            <a:r>
              <a:rPr lang="hi-IN" sz="2800" b="1" i="1" dirty="0">
                <a:ln w="12700" cmpd="sng">
                  <a:solidFill>
                    <a:srgbClr val="A02B93"/>
                  </a:solidFill>
                  <a:prstDash val="solid"/>
                </a:ln>
                <a:solidFill>
                  <a:srgbClr val="A02B93">
                    <a:lumMod val="20000"/>
                    <a:lumOff val="80000"/>
                  </a:srgbClr>
                </a:solidFill>
                <a:latin typeface="Nirmala UI" panose="020B0502040204020203" pitchFamily="34" charset="0"/>
                <a:ea typeface="Nirmala UI" panose="020B0502040204020203" pitchFamily="34" charset="0"/>
                <a:cs typeface="Nirmala UI" panose="020B0502040204020203" pitchFamily="34" charset="0"/>
              </a:rPr>
              <a:t>(नीतिवचन 15:1)</a:t>
            </a:r>
            <a:endParaRPr kumimoji="0" lang="es-ES" sz="2000" b="1" i="1"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hi-IN" sz="2000" b="1" dirty="0">
                <a:solidFill>
                  <a:srgbClr val="9868A2"/>
                </a:solidFill>
                <a:latin typeface="Nirmala UI" panose="020B0502040204020203" pitchFamily="34" charset="0"/>
                <a:ea typeface="Nirmala UI" panose="020B0502040204020203" pitchFamily="34" charset="0"/>
                <a:cs typeface="Nirmala UI" panose="020B0502040204020203" pitchFamily="34" charset="0"/>
              </a:rPr>
              <a:t>विदाई भाषण (यहोशू 22:1-8)</a:t>
            </a:r>
            <a:endParaRPr lang="en" sz="2000" b="1" dirty="0">
              <a:solidFill>
                <a:srgbClr val="9868A2"/>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9B6260"/>
                </a:solidFill>
                <a:latin typeface="Nirmala UI" panose="020B0502040204020203" pitchFamily="34" charset="0"/>
                <a:ea typeface="Nirmala UI" panose="020B0502040204020203" pitchFamily="34" charset="0"/>
                <a:cs typeface="Nirmala UI" panose="020B0502040204020203" pitchFamily="34" charset="0"/>
              </a:rPr>
              <a:t>संघर्ष का कारण (यहोशू 22:10-12)</a:t>
            </a:r>
            <a:endParaRPr lang="en" sz="2000" b="1" dirty="0">
              <a:solidFill>
                <a:srgbClr val="9B6260"/>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5F9199"/>
                </a:solidFill>
                <a:latin typeface="Nirmala UI" panose="020B0502040204020203" pitchFamily="34" charset="0"/>
                <a:ea typeface="Nirmala UI" panose="020B0502040204020203" pitchFamily="34" charset="0"/>
                <a:cs typeface="Nirmala UI" panose="020B0502040204020203" pitchFamily="34" charset="0"/>
              </a:rPr>
              <a:t>आरोप (यहोशू 22:13-20)</a:t>
            </a:r>
            <a:endParaRPr lang="en" sz="2000" b="1" dirty="0">
              <a:solidFill>
                <a:srgbClr val="5F9199"/>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729C63"/>
                </a:solidFill>
                <a:latin typeface="Nirmala UI" panose="020B0502040204020203" pitchFamily="34" charset="0"/>
                <a:ea typeface="Nirmala UI" panose="020B0502040204020203" pitchFamily="34" charset="0"/>
                <a:cs typeface="Nirmala UI" panose="020B0502040204020203" pitchFamily="34" charset="0"/>
              </a:rPr>
              <a:t>उदार उत्तर (यहोशू 22:21-29)</a:t>
            </a:r>
            <a:endParaRPr lang="en" sz="2000" b="1" dirty="0">
              <a:solidFill>
                <a:srgbClr val="729C63"/>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9B8F61"/>
                </a:solidFill>
                <a:latin typeface="Nirmala UI" panose="020B0502040204020203" pitchFamily="34" charset="0"/>
                <a:ea typeface="Nirmala UI" panose="020B0502040204020203" pitchFamily="34" charset="0"/>
                <a:cs typeface="Nirmala UI" panose="020B0502040204020203" pitchFamily="34" charset="0"/>
              </a:rPr>
              <a:t>सुलह (यहोशू 22:30-34)</a:t>
            </a:r>
            <a:endParaRPr lang="en" sz="2000" b="1" dirty="0">
              <a:solidFill>
                <a:srgbClr val="9B8F6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कई वर्षों के युद्ध के बाद, इस्राएल ने कनान पर विजय प्राप्त कर ली थी, यद्यपि उसके सभी निवासियों को अभी तक निष्कासित नहीं किया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 में, बिछड़ने का समय आ ही गया। उन्हें आशीर्वाद देने और परमेश्वर के मार्ग पर चलते रहने की सलाह देने के बाद, यहोशू ने उन्हें विदा किया। लेकिन इस विदाई पर एक गंभीर ग़लतफ़हमी हावी हो गई जो इस्राएल के लोगों की एकता को आसानी से नष्ट कर सकती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927487"/>
            <a:ext cx="808672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ढाई गोत्रों ने पूर्वी भाग (रूबेन, गाद और मनश्शे का आधा गोत्र) पर अधिकार कर लिया था, और जो भूमी जीतने में मदद करने के लिए यरदन नदी पार कर गए थे, उन्होंने अपनी प्रतिबद्धता को ईमानदारी से पूरा किया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hi-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विदाई भाषण</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“केवल इस बात की पूरी चौकसी करना कि जो जो आज्ञा और व्यवस्था यहोवा के दास मूसा ने तुम को दी है उसको मानकर अपने परमेश्‍वर यहोवा से प्रेम रखो, उसके सारे मार्गों पर चलो, उसकी आज्ञाएँ मानो, उसकी भक्‍ति में लवलीन रहो, और अपने सारे मन और सारे प्राण से उसकी सेवा करो।”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(यहोशू 22:5)</a:t>
            </a:r>
            <a:endParaRPr lang="es-ES"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चूँकि यरदन नदी गोत्रों के बीच अलगाव का कारण बनने वाली थी, इसलिए यहोशू ने ढाई गोत्रों को बुद्धिमानी भरी सलाह दी ताकि वे वफादार रह सकें (यहोशू 22:5):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060885609"/>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18008"/>
            <a:ext cx="12192000" cy="769441"/>
          </a:xfrm>
          <a:prstGeom prst="rect">
            <a:avLst/>
          </a:prstGeom>
          <a:noFill/>
        </p:spPr>
        <p:txBody>
          <a:bodyPr wrap="square">
            <a:spAutoFit/>
          </a:bodyPr>
          <a:lstStyle/>
          <a:p>
            <a:pPr algn="ctr"/>
            <a:r>
              <a:rPr lang="hi-I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संघर्ष का कारण </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766178"/>
            <a:ext cx="11149781" cy="646331"/>
          </a:xfrm>
          <a:prstGeom prst="rect">
            <a:avLst/>
          </a:prstGeom>
          <a:noFill/>
        </p:spPr>
        <p:txBody>
          <a:bodyPr wrap="square">
            <a:spAutoFit/>
          </a:bodyPr>
          <a:lstStyle/>
          <a:p>
            <a:pPr algn="ctr"/>
            <a:r>
              <a:rPr lang="hi-IN"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रूबेनी, गादी, और मनश्शे के आधे गोत्री यरदन की उस तराई में पहुँचे जो कनान देश में है, तब उन्होंने वहाँ देखने योग्य एक बड़ी वेदी बनाई।” </a:t>
            </a:r>
            <a:r>
              <a:rPr lang="hi-IN" sz="1400"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22:10)</a:t>
            </a:r>
            <a:endParaRPr lang="en" sz="1100"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स्थान के पास जहाँ यहोशू ने यरदन नदी को चमत्कारिक ढंग से पार करने का स्मारक बनाया था, ढाई गोत्रों ने पवित्रस्थान की वेदी के समान एक वेदी बनाई (यहोशू 22:10, 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शेष इस्राएलियों ने अपने भाइयों पर आक्रमण करके इस पाप को मिटाने का निर्णय लिया (यहोशू 22:12)। लेकिन परमेश्वर ने खूनी गृहयुद्ध को रोकने के लिए हस्तक्षेप किया। उसने ऐसे लोगों को खड़ा किया जिन्होंने बिना सबूत के न्याय नहीं करने का निर्णय लिया; उन्होंने संदेह का लाभ स्वीकार किया; और उन्होंने अपने भाइयों को स्वयं को स्पष्ट करने का अवसर देने का निर्णय लिया (यहोशू 22:13-14)।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072497"/>
            <a:ext cx="533891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कृत्य की व्याख्या उस व्यवस्था के उल्लंघन के रूप में की गई, जो पवित्रस्थान में होमबलि की वेदी के अलावा किसी अन्य स्थान पर बलि चढ़ाने पर रोक लगाती थी (लैव्यव्यवस्था 17:8-9)।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कि पता चला, उनकी एकमात्र गलती यह थी कि उन्होंने अपने भाइयों को अपने इरादों के बारे में नहीं बताया था... लेकिन यह कोई पाप नहीं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19250"/>
            <a:ext cx="12192000" cy="923330"/>
          </a:xfrm>
          <a:prstGeom prst="rect">
            <a:avLst/>
          </a:prstGeom>
          <a:noFill/>
        </p:spPr>
        <p:txBody>
          <a:bodyPr wrap="square">
            <a:spAutoFit/>
          </a:bodyPr>
          <a:lstStyle/>
          <a:p>
            <a:pPr algn="ctr"/>
            <a:r>
              <a:rPr lang="hi-I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आरोप</a:t>
            </a:r>
            <a:r>
              <a:rPr lang="hi-I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861774"/>
          </a:xfrm>
          <a:prstGeom prst="rect">
            <a:avLst/>
          </a:prstGeom>
          <a:noFill/>
        </p:spPr>
        <p:txBody>
          <a:bodyPr wrap="square">
            <a:spAutoFit/>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“यहोवा की सारी मण्डली यह कहती है, ‘तुम ने इस्राएल के परमेश्‍वर यहोवा का यह कैसा विश्‍वासघात किया; आज जो तुम ने एक वेदी बना ली है, इस में तुम ने उसके पीछे चलना छोड़कर उसके विरुद्ध आज बलवा किया है?” </a:t>
            </a:r>
          </a:p>
          <a:p>
            <a:pPr algn="ct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(यहोशू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804033"/>
            <a:ext cx="8318090"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पीनहास को जाँच समिति का प्रमुख क्यों चुना गया (यहोशू 22:13-14)?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पीनहास की बात बिलकुल सही थी। अगर नई बनी वेदी पर बलिदान चढ़ाए जाते, तो परमेश्वर पूरे इस्राएल को इसके लिए दण्ड देता (यहोशू 22:18</a:t>
            </a:r>
            <a:r>
              <a:rPr lang="hi-IN" b="1" dirty="0">
                <a:latin typeface="Nirmala UI" panose="020B0502040204020203" pitchFamily="34" charset="0"/>
                <a:ea typeface="Nirmala UI" panose="020B0502040204020203" pitchFamily="34" charset="0"/>
                <a:cs typeface="Nirmala UI" panose="020B0502040204020203" pitchFamily="34" charset="0"/>
              </a:rPr>
              <a:t>बी</a:t>
            </a:r>
            <a:r>
              <a:rPr lang="hi-IN" sz="2000" b="1" dirty="0">
                <a:latin typeface="Nirmala UI" panose="020B0502040204020203" pitchFamily="34" charset="0"/>
                <a:ea typeface="Nirmala UI" panose="020B0502040204020203" pitchFamily="34" charset="0"/>
                <a:cs typeface="Nirmala UI" panose="020B0502040204020203" pitchFamily="34" charset="0"/>
              </a:rPr>
              <a:t>)।</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45686"/>
            <a:ext cx="831809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महायाजक का पुत्र, पीनहास ने, बाल-पोर में पाप को रोकने में अथक प्रयास किया था (गिनती 25:7-8)। अपने भाषण में, उसने इस पाप को आकान के पाप से जोड़ा और इसे ढाई गोत्रों द्वारा किये गये पाप के बराबर बताया (यहोशू 22:16-20)।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354915"/>
            <a:ext cx="513243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 भी, उसने उन्हें पाप करने से पहले इस गलती को सुधारने का अवसर दिया: उसने उन्हें यरदन नदी के पार, जहाँ पवित्रस्थान था, लौटने का अवसर दिया (यहोशू 22:19)।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उदार उत्तर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hi-IN" b="1" i="1" dirty="0">
                <a:solidFill>
                  <a:srgbClr val="F3CADD"/>
                </a:solidFill>
                <a:effectLst>
                  <a:glow rad="76200">
                    <a:srgbClr val="18637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आज के दिन हम ने वेदी को इसलिये बनाया हो कि यहोवा के पीछे चलना छोड़ दें, या इसलिये कि उस पर होमबलि, अन्नबलि, या मेलबलि चढ़ाएँ, तो यहोवा आप इसका हिसाब ले” </a:t>
            </a:r>
            <a:r>
              <a:rPr lang="hi-IN" sz="1400" b="1" i="1" dirty="0">
                <a:solidFill>
                  <a:srgbClr val="F3CADD"/>
                </a:solidFill>
                <a:effectLst>
                  <a:glow rad="76200">
                    <a:srgbClr val="18637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22:23)</a:t>
            </a:r>
            <a:endParaRPr lang="en" sz="1100" b="1" i="1" dirty="0">
              <a:solidFill>
                <a:srgbClr val="F3CADD"/>
              </a:solidFill>
              <a:effectLst>
                <a:glow rad="76200">
                  <a:srgbClr val="18637A"/>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रूबेन और गाद के गोत्रों, और मनश्शे के आधे गोत्र ने, जब उन पर आरोप लगाया गया, तो एक आदर्श तरीके से काम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2687458570"/>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इस्राएलियों को अपने भाइयों द्वारा वेदी बनाने के पीछे के उद्देश्य का पता नहीं था, तो उन्होंने अनुमान लगाया: विद्रोह, अलगाव की इच्छा, और ईश्वरीय दंड।</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754690"/>
            <a:ext cx="779967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आरोपी गोत्र आरोपों से आहत हो सकते थे और अपने बचाव में हिंसक प्रतिक्रिया दे सकते थे, लेकिन उनकी मैत्रीपूर्ण प्रतिक्रिया के कारण युद्ध टल गया।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98792"/>
            <a:ext cx="772989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वास्तविकता यह थी: अपने भाइयों के साथ एकजुट रहने की इच्छा और इस्राएलियों की ओर से भविष्य में अलगाव से बचना (यहोशू 22:24-26)।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3850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hi-I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मेल-मिलाप </a:t>
            </a:r>
            <a:endPar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870181"/>
            <a:ext cx="9029699" cy="646331"/>
          </a:xfrm>
          <a:prstGeom prst="rect">
            <a:avLst/>
          </a:prstGeom>
          <a:noFill/>
        </p:spPr>
        <p:txBody>
          <a:bodyPr wrap="square">
            <a:spAutoFit/>
          </a:bodyPr>
          <a:lstStyle/>
          <a:p>
            <a:pPr algn="ctr"/>
            <a:r>
              <a:rPr lang="hi-IN" b="1" i="1" dirty="0">
                <a:latin typeface="Nirmala UI" panose="020B0502040204020203" pitchFamily="34" charset="0"/>
                <a:ea typeface="Nirmala UI" panose="020B0502040204020203" pitchFamily="34" charset="0"/>
                <a:cs typeface="Nirmala UI" panose="020B0502040204020203" pitchFamily="34" charset="0"/>
              </a:rPr>
              <a:t>“तब इस्राएली प्रसन्न हुए; और परमेश्‍वर को धन्य कहा, और रूबेनियों और गादियों से लड़ने और उनके रहने का देश उजाड़ने के लिये चढ़ाई करने की चर्चा फिर न की।” </a:t>
            </a:r>
            <a:r>
              <a:rPr lang="hi-IN" sz="1400" b="1" i="1" dirty="0">
                <a:latin typeface="Nirmala UI" panose="020B0502040204020203" pitchFamily="34" charset="0"/>
                <a:ea typeface="Nirmala UI" panose="020B0502040204020203" pitchFamily="34" charset="0"/>
                <a:cs typeface="Nirmala UI" panose="020B0502040204020203" pitchFamily="34" charset="0"/>
              </a:rPr>
              <a:t>(यहोशू 22:33)</a:t>
            </a:r>
            <a:endParaRPr lang="en" sz="1100" b="1" i="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देखकर कि आरोप निराधार था, पीनहास और इस्राएली प्रतिनिधिमंडल को राहत मिली (यहोशू 22:30-31)। वहीं दूसरी ओर, जब इस्राएलियों को सच्चाई का पता चला, तो वे प्रसन्न हुए और परमेश्वर की स्तुति की (यहोशू 22:32-33)।</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4288843432"/>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047536"/>
          </a:xfrm>
          <a:prstGeom prst="rect">
            <a:avLst/>
          </a:prstGeom>
          <a:noFill/>
        </p:spPr>
        <p:txBody>
          <a:bodyPr wrap="square" rtlCol="0">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“तब गाद और रूबेन के पुत्रों ने अपनी वेदी पर एक शिलालेख लगाया, जिससे यह स्पष्ट हो गया कि वह किस उद्देश्य से बनाई गई है; और उन्होंने कहा, “यह हमारे बीच साक्षी होगी कि यहोवा ही परमेश्वर है।” इस प्रकार उन्होंने भविष्य में ग़लतफ़हमी को रोकने और प्रलोभन का कारण बनने वाली चीज़ों को दूर करने का प्रयास किया।</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कितनी बार एक साधारण गलतफहमी से गंभीर कठिनाइयाँ उत्पन्न हो जाती हैं, यहाँ तक कि उन लोगों के बीच भी जो सबसे अच्छे इरादों से प्रेरित होते हैं; और शिष्टाचार और धैर्य के प्रयोग के बिना, कितने गंभीर और यहाँ तक कि घातक परिणाम हो सकते हैं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निन्दा और तिरस्कार के द्वारा कभी भी किसी को गलत स्थिति से नहीं निकाला जा सकता; परन्तु इस प्रकार अनेक लोग सही मार्ग से भटक जाते हैं और अपने हृदय को दृढ़ विश्वास के विरुद्ध कठोर बना लेते हैं। दयालुता की भावना, विनम्र, सहनशील आचरण गलती करने वालों को बचा सकता है और अनेक पापों को छिपा सकता है।“</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6930392" y="6064597"/>
            <a:ext cx="436048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519)</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497</TotalTime>
  <Words>1385</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Aptos</vt:lpstr>
      <vt:lpstr>Nirmala UI</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2025-11-15T16:15:13Z</dcterms:created>
  <dcterms:modified xsi:type="dcterms:W3CDTF">2025-11-24T14:46:00Z</dcterms:modified>
</cp:coreProperties>
</file>