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4"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hi-IN" sz="1600" b="1" dirty="0">
              <a:latin typeface="Nirmala UI" panose="020B0502040204020203" pitchFamily="34" charset="0"/>
              <a:ea typeface="Nirmala UI" panose="020B0502040204020203" pitchFamily="34" charset="0"/>
              <a:cs typeface="Nirmala UI" panose="020B0502040204020203" pitchFamily="34" charset="0"/>
            </a:rPr>
            <a:t>पौलुस फ्रूगिया गया (6ए)</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hi-IN" sz="1600" b="1" dirty="0">
              <a:latin typeface="Nirmala UI" panose="020B0502040204020203" pitchFamily="34" charset="0"/>
              <a:ea typeface="Nirmala UI" panose="020B0502040204020203" pitchFamily="34" charset="0"/>
              <a:cs typeface="Nirmala UI" panose="020B0502040204020203" pitchFamily="34" charset="0"/>
            </a:rPr>
            <a:t>वह वहाँ या गलातिया में उपदेश देने में असमर्थ था (6बी)</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hi-IN" sz="1600" b="1" dirty="0">
              <a:latin typeface="Nirmala UI" panose="020B0502040204020203" pitchFamily="34" charset="0"/>
              <a:ea typeface="Nirmala UI" panose="020B0502040204020203" pitchFamily="34" charset="0"/>
              <a:cs typeface="Nirmala UI" panose="020B0502040204020203" pitchFamily="34" charset="0"/>
            </a:rPr>
            <a:t>वह मूसिया में पहुँचा (7ए)</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hi-IN" sz="1400" b="1" dirty="0">
              <a:latin typeface="Nirmala UI" panose="020B0502040204020203" pitchFamily="34" charset="0"/>
              <a:ea typeface="Nirmala UI" panose="020B0502040204020203" pitchFamily="34" charset="0"/>
              <a:cs typeface="Nirmala UI" panose="020B0502040204020203" pitchFamily="34" charset="0"/>
            </a:rPr>
            <a:t>उसने बितूनिया जाने की कोशिश की, लेकिन वह नहीं जा सका (7बी)</a:t>
          </a:r>
          <a:endParaRPr lang="es-ES" sz="1400" dirty="0">
            <a:latin typeface="Nirmala UI" panose="020B0502040204020203" pitchFamily="34" charset="0"/>
            <a:ea typeface="Nirmala UI" panose="020B0502040204020203" pitchFamily="34" charset="0"/>
            <a:cs typeface="Nirmala UI" panose="020B0502040204020203" pitchFamily="34" charset="0"/>
          </a:endParaRPr>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hi-IN" sz="1600" b="1" dirty="0">
              <a:latin typeface="Nirmala UI" panose="020B0502040204020203" pitchFamily="34" charset="0"/>
              <a:ea typeface="Nirmala UI" panose="020B0502040204020203" pitchFamily="34" charset="0"/>
              <a:cs typeface="Nirmala UI" panose="020B0502040204020203" pitchFamily="34" charset="0"/>
            </a:rPr>
            <a:t>वह त्रोआस गया, जहाँ उसे एक दर्शन हुआ (8-10)</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hi-IN" sz="1600" b="1" dirty="0">
              <a:latin typeface="Nirmala UI" panose="020B0502040204020203" pitchFamily="34" charset="0"/>
              <a:ea typeface="Nirmala UI" panose="020B0502040204020203" pitchFamily="34" charset="0"/>
              <a:cs typeface="Nirmala UI" panose="020B0502040204020203" pitchFamily="34" charset="0"/>
            </a:rPr>
            <a:t>वह जहाज से सुमात्राके के लिए रवाना हुआ (11ए)</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hi-IN" sz="1600" b="1" dirty="0">
              <a:latin typeface="Nirmala UI" panose="020B0502040204020203" pitchFamily="34" charset="0"/>
              <a:ea typeface="Nirmala UI" panose="020B0502040204020203" pitchFamily="34" charset="0"/>
              <a:cs typeface="Nirmala UI" panose="020B0502040204020203" pitchFamily="34" charset="0"/>
            </a:rPr>
            <a:t>वहाँ से नियापुलिस गया (11बी)</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hi-IN" sz="1600" b="1" dirty="0">
              <a:latin typeface="Nirmala UI" panose="020B0502040204020203" pitchFamily="34" charset="0"/>
              <a:ea typeface="Nirmala UI" panose="020B0502040204020203" pitchFamily="34" charset="0"/>
              <a:cs typeface="Nirmala UI" panose="020B0502040204020203" pitchFamily="34" charset="0"/>
            </a:rPr>
            <a:t>अंत में, वह फिलिप्पी पहुँचा (12)</a:t>
          </a:r>
          <a:endParaRPr lang="es-ES" sz="1600" dirty="0">
            <a:latin typeface="Nirmala UI" panose="020B0502040204020203" pitchFamily="34" charset="0"/>
            <a:ea typeface="Nirmala UI" panose="020B0502040204020203" pitchFamily="34" charset="0"/>
            <a:cs typeface="Nirmala UI" panose="020B0502040204020203" pitchFamily="34" charset="0"/>
          </a:endParaRPr>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फिलिप्पियों और कुलुस्सियों को लिखे पत्रों की प्रस्तावनाएँ, जो बहुत समान हैं, दो महत्वपूर्ण पहलुओं को दर्शाती हैं (फिलिप्पियों 1:1; कुलुस्सियों 1:1-2)</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None/>
          </a:pPr>
          <a:r>
            <a:rPr lang="en-US"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1. </a:t>
          </a:r>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की दृष्टि में, कलीसिया के सदस्य अपनी गलतियों के होते हुए भी पवित्र और वफादार हैं।</a:t>
          </a:r>
          <a:endParaRPr lang="es-ES" sz="18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en-US"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2. </a:t>
          </a:r>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कलीसिया में एक व्यवस्था होती है, जहाँ उसके कुछ सदस्यों को दूसरों की तुलना में अधिक अधिकार और जिम्मेदारी प्राप्त होती है:</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पौलुस एक प्रेरित है, एक उच्च स्तरीय अगुआ।</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तीमुथियुस उसका सहयोगी है (पादरी)।</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अध्यक्ष (बिशप) स्थानीय अगुआ होते हैं (एल्डर)।</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hi-I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सेवक (डीकन) कलीसिया का संचालन करते हैं।</a:t>
          </a:r>
          <a:endParaRPr lang="en" sz="18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पौलुस फ्रूगिया गया (6ए)</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वह वहाँ या गलातिया में उपदेश देने में असमर्थ था (6बी)</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वह मूसिया में पहुँचा (7ए)</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53340" rIns="99568" bIns="53340" numCol="1" spcCol="1270" anchor="ctr" anchorCtr="0">
          <a:noAutofit/>
        </a:bodyPr>
        <a:lstStyle/>
        <a:p>
          <a:pPr marL="0" lvl="0" indent="0" algn="ctr" defTabSz="622300">
            <a:lnSpc>
              <a:spcPct val="90000"/>
            </a:lnSpc>
            <a:spcBef>
              <a:spcPct val="0"/>
            </a:spcBef>
            <a:spcAft>
              <a:spcPct val="35000"/>
            </a:spcAft>
            <a:buNone/>
          </a:pPr>
          <a:r>
            <a:rPr lang="hi-IN" sz="1400" b="1" kern="1200" dirty="0">
              <a:latin typeface="Nirmala UI" panose="020B0502040204020203" pitchFamily="34" charset="0"/>
              <a:ea typeface="Nirmala UI" panose="020B0502040204020203" pitchFamily="34" charset="0"/>
              <a:cs typeface="Nirmala UI" panose="020B0502040204020203" pitchFamily="34" charset="0"/>
            </a:rPr>
            <a:t>उसने बितूनिया जाने की कोशिश की, लेकिन वह नहीं जा सका (7बी)</a:t>
          </a:r>
          <a:endParaRPr lang="es-ES" sz="14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वह त्रोआस गया, जहाँ उसे एक दर्शन हुआ (8-10)</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वह जहाज से सुमात्राके के लिए रवाना हुआ (11ए)</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वहाँ से नियापुलिस गया (11बी)</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0960" rIns="113792" bIns="60960" numCol="1" spcCol="1270" anchor="ctr" anchorCtr="0">
          <a:noAutofit/>
        </a:bodyPr>
        <a:lstStyle/>
        <a:p>
          <a:pPr marL="0" lvl="0" indent="0" algn="ctr" defTabSz="711200">
            <a:lnSpc>
              <a:spcPct val="90000"/>
            </a:lnSpc>
            <a:spcBef>
              <a:spcPct val="0"/>
            </a:spcBef>
            <a:spcAft>
              <a:spcPct val="3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अंत में, वह फिलिप्पी पहुँचा (12)</a:t>
          </a:r>
          <a:endParaRPr lang="es-ES" sz="1600" kern="1200" dirty="0">
            <a:latin typeface="Nirmala UI" panose="020B0502040204020203" pitchFamily="34" charset="0"/>
            <a:ea typeface="Nirmala UI" panose="020B0502040204020203" pitchFamily="34" charset="0"/>
            <a:cs typeface="Nirmala UI" panose="020B0502040204020203" pitchFamily="34" charset="0"/>
          </a:endParaRPr>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81400" y="1688153"/>
          <a:ext cx="580355" cy="1909774"/>
        </a:xfrm>
        <a:custGeom>
          <a:avLst/>
          <a:gdLst/>
          <a:ahLst/>
          <a:cxnLst/>
          <a:rect l="0" t="0" r="0" b="0"/>
          <a:pathLst>
            <a:path>
              <a:moveTo>
                <a:pt x="0" y="0"/>
              </a:moveTo>
              <a:lnTo>
                <a:pt x="0" y="1909774"/>
              </a:lnTo>
              <a:lnTo>
                <a:pt x="580355" y="1909774"/>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81400" y="1688153"/>
          <a:ext cx="580355" cy="1376403"/>
        </a:xfrm>
        <a:custGeom>
          <a:avLst/>
          <a:gdLst/>
          <a:ahLst/>
          <a:cxnLst/>
          <a:rect l="0" t="0" r="0" b="0"/>
          <a:pathLst>
            <a:path>
              <a:moveTo>
                <a:pt x="0" y="0"/>
              </a:moveTo>
              <a:lnTo>
                <a:pt x="0" y="1376403"/>
              </a:lnTo>
              <a:lnTo>
                <a:pt x="580355" y="137640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81400" y="1688153"/>
          <a:ext cx="580355" cy="843033"/>
        </a:xfrm>
        <a:custGeom>
          <a:avLst/>
          <a:gdLst/>
          <a:ahLst/>
          <a:cxnLst/>
          <a:rect l="0" t="0" r="0" b="0"/>
          <a:pathLst>
            <a:path>
              <a:moveTo>
                <a:pt x="0" y="0"/>
              </a:moveTo>
              <a:lnTo>
                <a:pt x="0" y="843033"/>
              </a:lnTo>
              <a:lnTo>
                <a:pt x="580355" y="84303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81400" y="1688153"/>
          <a:ext cx="580355" cy="309662"/>
        </a:xfrm>
        <a:custGeom>
          <a:avLst/>
          <a:gdLst/>
          <a:ahLst/>
          <a:cxnLst/>
          <a:rect l="0" t="0" r="0" b="0"/>
          <a:pathLst>
            <a:path>
              <a:moveTo>
                <a:pt x="0" y="0"/>
              </a:moveTo>
              <a:lnTo>
                <a:pt x="0" y="309662"/>
              </a:lnTo>
              <a:lnTo>
                <a:pt x="580355" y="30966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623" y="732197"/>
          <a:ext cx="2384425" cy="296950"/>
        </a:xfrm>
        <a:custGeom>
          <a:avLst/>
          <a:gdLst/>
          <a:ahLst/>
          <a:cxnLst/>
          <a:rect l="0" t="0" r="0" b="0"/>
          <a:pathLst>
            <a:path>
              <a:moveTo>
                <a:pt x="0" y="0"/>
              </a:moveTo>
              <a:lnTo>
                <a:pt x="0" y="218071"/>
              </a:lnTo>
              <a:lnTo>
                <a:pt x="2384425" y="218071"/>
              </a:lnTo>
              <a:lnTo>
                <a:pt x="2384425"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307434" y="732197"/>
          <a:ext cx="3632189" cy="296950"/>
        </a:xfrm>
        <a:custGeom>
          <a:avLst/>
          <a:gdLst/>
          <a:ahLst/>
          <a:cxnLst/>
          <a:rect l="0" t="0" r="0" b="0"/>
          <a:pathLst>
            <a:path>
              <a:moveTo>
                <a:pt x="3632189" y="0"/>
              </a:moveTo>
              <a:lnTo>
                <a:pt x="3632189" y="218071"/>
              </a:lnTo>
              <a:lnTo>
                <a:pt x="0" y="218071"/>
              </a:lnTo>
              <a:lnTo>
                <a:pt x="0"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87429" y="0"/>
          <a:ext cx="8704388" cy="732197"/>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फिलिप्पियों और कुलुस्सियों को लिखे पत्रों की प्रस्तावनाएँ, जो बहुत समान हैं, दो महत्वपूर्ण पहलुओं को दर्शाती हैं (फिलिप्पियों 1:1; कुलुस्सियों 1:1-2)</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587429" y="0"/>
        <a:ext cx="8704388" cy="732197"/>
      </dsp:txXfrm>
    </dsp:sp>
    <dsp:sp modelId="{F9AE677E-BA85-49CB-9D3B-953F8417212C}">
      <dsp:nvSpPr>
        <dsp:cNvPr id="0" name=""/>
        <dsp:cNvSpPr/>
      </dsp:nvSpPr>
      <dsp:spPr>
        <a:xfrm>
          <a:off x="1887" y="1029148"/>
          <a:ext cx="4611092" cy="679754"/>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mj-lt"/>
            <a:buNone/>
          </a:pPr>
          <a:r>
            <a:rPr lang="en-US"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1. </a:t>
          </a: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परमेश्वर की दृष्टि में, कलीसिया के सदस्य अपनी गलतियों के होते हुए भी पवित्र और वफादार हैं।</a:t>
          </a:r>
          <a:endParaRPr lang="es-ES" sz="18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887" y="1029148"/>
        <a:ext cx="4611092" cy="679754"/>
      </dsp:txXfrm>
    </dsp:sp>
    <dsp:sp modelId="{EA48EA70-2FFB-4370-BD91-D187F270BA36}">
      <dsp:nvSpPr>
        <dsp:cNvPr id="0" name=""/>
        <dsp:cNvSpPr/>
      </dsp:nvSpPr>
      <dsp:spPr>
        <a:xfrm>
          <a:off x="4770738" y="1029148"/>
          <a:ext cx="7106620" cy="659005"/>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2. </a:t>
          </a: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कलीसिया में एक व्यवस्था होती है, जहाँ उसके कुछ सदस्यों को दूसरों की तुलना में अधिक अधिकार और जिम्मेदारी प्राप्त होती है:</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4770738" y="1029148"/>
        <a:ext cx="7106620" cy="659005"/>
      </dsp:txXfrm>
    </dsp:sp>
    <dsp:sp modelId="{51582FC8-24F4-4E65-BCC8-1BF7E8A4CD5F}">
      <dsp:nvSpPr>
        <dsp:cNvPr id="0" name=""/>
        <dsp:cNvSpPr/>
      </dsp:nvSpPr>
      <dsp:spPr>
        <a:xfrm>
          <a:off x="6061755" y="1810010"/>
          <a:ext cx="5356970" cy="375613"/>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पौलुस एक प्रेरित है, एक उच्च स्तरीय अगुआ।</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6061755" y="1810010"/>
        <a:ext cx="5356970" cy="375613"/>
      </dsp:txXfrm>
    </dsp:sp>
    <dsp:sp modelId="{428C67BA-E862-48DD-9CD9-BBA0A0D7B395}">
      <dsp:nvSpPr>
        <dsp:cNvPr id="0" name=""/>
        <dsp:cNvSpPr/>
      </dsp:nvSpPr>
      <dsp:spPr>
        <a:xfrm>
          <a:off x="6061755" y="2343380"/>
          <a:ext cx="5356970" cy="375613"/>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तीमुथियुस उसका सहयोगी है (पादरी)।</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6061755" y="2343380"/>
        <a:ext cx="5356970" cy="375613"/>
      </dsp:txXfrm>
    </dsp:sp>
    <dsp:sp modelId="{BE6EF37F-EF03-4052-934A-E646F749B2C0}">
      <dsp:nvSpPr>
        <dsp:cNvPr id="0" name=""/>
        <dsp:cNvSpPr/>
      </dsp:nvSpPr>
      <dsp:spPr>
        <a:xfrm>
          <a:off x="6061755" y="2876750"/>
          <a:ext cx="5356970" cy="375613"/>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अध्यक्ष (बिशप) स्थानीय अगुआ होते हैं (एल्डर)।</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6061755" y="2876750"/>
        <a:ext cx="5356970" cy="375613"/>
      </dsp:txXfrm>
    </dsp:sp>
    <dsp:sp modelId="{9B3CE791-AD26-43CE-82AE-A54337EA1F93}">
      <dsp:nvSpPr>
        <dsp:cNvPr id="0" name=""/>
        <dsp:cNvSpPr/>
      </dsp:nvSpPr>
      <dsp:spPr>
        <a:xfrm>
          <a:off x="6061755" y="3410121"/>
          <a:ext cx="5356970" cy="375613"/>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i-I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सेवक (डीकन) कलीसिया का संचालन करते हैं।</a:t>
          </a:r>
          <a:endParaRPr lang="en" sz="18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6061755" y="3410121"/>
        <a:ext cx="5356970" cy="37561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e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1446550"/>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a:defRPr/>
            </a:pPr>
            <a:r>
              <a:rPr lang="hi-IN" sz="4400" b="1" spc="50" dirty="0">
                <a:ln w="41275">
                  <a:noFill/>
                </a:ln>
                <a:solidFill>
                  <a:srgbClr val="CC6600">
                    <a:lumMod val="75000"/>
                  </a:srgbClr>
                </a:solidFill>
                <a:effectLst>
                  <a:glow rad="152400">
                    <a:srgbClr val="F6F7B3"/>
                  </a:glow>
                </a:effectLst>
                <a:latin typeface="Nirmala UI" panose="020B0502040204020203" pitchFamily="34" charset="0"/>
                <a:ea typeface="Nirmala UI" panose="020B0502040204020203" pitchFamily="34" charset="0"/>
                <a:cs typeface="Nirmala UI" panose="020B0502040204020203" pitchFamily="34" charset="0"/>
              </a:rPr>
              <a:t>सताए तो जाते हैं, पर त्यागे नहीं जाते</a:t>
            </a:r>
            <a:endParaRPr kumimoji="0" lang="en" sz="4400" b="1" i="0" u="none" strike="noStrike" kern="1200" cap="none" spc="50" normalizeH="0" baseline="0" noProof="0" dirty="0">
              <a:ln w="41275">
                <a:noFill/>
              </a:ln>
              <a:solidFill>
                <a:srgbClr val="CC6600">
                  <a:lumMod val="75000"/>
                </a:srgbClr>
              </a:solidFill>
              <a:effectLst>
                <a:glow rad="152400">
                  <a:srgbClr val="F6F7B3"/>
                </a:glo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137277" y="6440021"/>
            <a:ext cx="3054723" cy="338554"/>
          </a:xfrm>
          <a:prstGeom prst="rect">
            <a:avLst/>
          </a:prstGeom>
          <a:noFill/>
        </p:spPr>
        <p:txBody>
          <a:bodyPr wrap="square" rtlCol="0">
            <a:spAutoFit/>
          </a:bodyPr>
          <a:lstStyle/>
          <a:p>
            <a:pPr lvl="0" algn="r">
              <a:defRPr/>
            </a:pPr>
            <a:r>
              <a:rPr lang="hi-IN" sz="1600" b="1" dirty="0">
                <a:solidFill>
                  <a:srgbClr val="F9F7C2"/>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पाठ 1, जनवरी, 3, 2026 के लिए </a:t>
            </a:r>
            <a:endParaRPr kumimoji="0" lang="en" sz="1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3">
            <a:extLst>
              <a:ext uri="{FF2B5EF4-FFF2-40B4-BE49-F238E27FC236}">
                <a16:creationId xmlns:a16="http://schemas.microsoft.com/office/drawing/2014/main" id="{1BDCB659-AD9E-2D33-544A-8F22AD72C116}"/>
              </a:ext>
            </a:extLst>
          </p:cNvPr>
          <p:cNvSpPr txBox="1"/>
          <p:nvPr/>
        </p:nvSpPr>
        <p:spPr>
          <a:xfrm>
            <a:off x="46068" y="6492838"/>
            <a:ext cx="3530051" cy="338554"/>
          </a:xfrm>
          <a:prstGeom prst="rect">
            <a:avLst/>
          </a:prstGeom>
          <a:noFill/>
        </p:spPr>
        <p:txBody>
          <a:bodyPr wrap="square" rtlCol="0">
            <a:spAutoFit/>
          </a:bodyPr>
          <a:lstStyle/>
          <a:p>
            <a:pPr lvl="0">
              <a:defRPr/>
            </a:pPr>
            <a:r>
              <a:rPr lang="hi-IN" sz="1600" b="1" dirty="0">
                <a:solidFill>
                  <a:srgbClr val="F9F7C2"/>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हिंदी अनुवादक: पादरी विजय पाल सिंह</a:t>
            </a:r>
            <a:endParaRPr kumimoji="0" lang="en" sz="1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13434"/>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lvl="0" algn="ctr">
              <a:defRPr/>
            </a:pPr>
            <a:r>
              <a:rPr lang="hi-IN" sz="4400" b="1" spc="300" dirty="0">
                <a:ln w="22225">
                  <a:solidFill>
                    <a:srgbClr val="00CC99"/>
                  </a:solidFill>
                  <a:prstDash val="solid"/>
                </a:ln>
                <a:solidFill>
                  <a:srgbClr val="00CC99">
                    <a:lumMod val="40000"/>
                    <a:lumOff val="60000"/>
                  </a:srgbClr>
                </a:solidFill>
                <a:effectLst>
                  <a:outerShdw blurRad="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फिलिप्पियों का इतिहास</a:t>
            </a:r>
            <a:endPar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hi-IN" b="1" i="1" dirty="0">
                <a:solidFill>
                  <a:srgbClr val="960000"/>
                </a:solidFill>
                <a:latin typeface="Nirmala UI" panose="020B0502040204020203" pitchFamily="34" charset="0"/>
                <a:ea typeface="Nirmala UI" panose="020B0502040204020203" pitchFamily="34" charset="0"/>
                <a:cs typeface="Nirmala UI" panose="020B0502040204020203" pitchFamily="34" charset="0"/>
              </a:rPr>
              <a:t>“पौलुस ने रात को एक दर्शन देखा कि एक मकिदुनी पुरुष खड़ा हुआ उससे विनती करके कह रहा है, “पार उतरकर मकिदुनिया में आ, और हमारी सहायता कर।” </a:t>
            </a:r>
            <a:r>
              <a:rPr lang="hi-IN" sz="1400" b="1" i="1" dirty="0">
                <a:solidFill>
                  <a:srgbClr val="960000"/>
                </a:solidFill>
                <a:latin typeface="Nirmala UI" panose="020B0502040204020203" pitchFamily="34" charset="0"/>
                <a:ea typeface="Nirmala UI" panose="020B0502040204020203" pitchFamily="34" charset="0"/>
                <a:cs typeface="Nirmala UI" panose="020B0502040204020203" pitchFamily="34" charset="0"/>
              </a:rPr>
              <a:t>(प्रेरितों के काम 16:9)</a:t>
            </a:r>
            <a:endParaRPr kumimoji="0" lang="es-ES" sz="1400" b="1" i="1" u="none" strike="noStrike" kern="1200" cap="none" spc="0" normalizeH="0" baseline="0" noProof="0" dirty="0">
              <a:ln>
                <a:noFill/>
              </a:ln>
              <a:solidFill>
                <a:srgbClr val="960000"/>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1" y="1358608"/>
            <a:ext cx="9153832" cy="1015663"/>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पौलुस की यह प्रथा थी कि किसी नए शहर में पहुँच कर वह आराधनालय जाता था। लेकिन फिलिप्पी में कोई आराधनालय नहीं था! सब्त के दिन उन्होंने एक उपासना स्थल ढूँढा और वहाँ उन्होंने एकत्रित महिलाओं को उपदेश दिया (प्रेरितों के काम 16:13)।</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060825"/>
            <a:ext cx="4901712" cy="2139047"/>
          </a:xfrm>
          <a:prstGeom prst="rect">
            <a:avLst/>
          </a:prstGeom>
          <a:noFill/>
        </p:spPr>
        <p:txBody>
          <a:bodyPr wrap="square">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लेकिन दुश्मन निष्क्रिय नहीं बैठा रहा। उसने एक ज्योतिषी को पौलुस का समर्थन करने का नाटक करके लोगों के दिमाग को भ्रमित करने के लिए उकसाया (प्रेरितों के काम 16:16-17)। जब लड़की को रिहा किया गया, तब पौलुस और सीलास की मुसीबतें शुरू हुईं (प्रेरितों के काम 16:18-24)।</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7F41D411-CD5B-EB17-C689-891E6DF6AD41}"/>
              </a:ext>
            </a:extLst>
          </p:cNvPr>
          <p:cNvSpPr txBox="1"/>
          <p:nvPr/>
        </p:nvSpPr>
        <p:spPr>
          <a:xfrm>
            <a:off x="81481" y="2382422"/>
            <a:ext cx="9092133" cy="70788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इस सभा से पहली यूरोपीय परिवर्तित महिला लुदिया निकली। उसे उसके पूरे परिवार सहित बपतिस्मा दिया गया (प्रेरितों के काम 16:14-15)।</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1" y="5244253"/>
            <a:ext cx="4901712" cy="1261884"/>
          </a:xfrm>
          <a:prstGeom prst="rect">
            <a:avLst/>
          </a:prstGeom>
          <a:noFill/>
        </p:spPr>
        <p:txBody>
          <a:bodyPr wrap="square">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परिणाम: दारोगा और उसके परिवार का धर्म परिवर्तन (प्रेरितों के काम 16:25-33)। इसमें कोई संदेह नहीं है कि पवित्र आत्मा की शक्ति और मार्गदर्शन से ही सुसमाचार यूरोप में पहुँचा।</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lvl="0" algn="ctr">
              <a:defRPr/>
            </a:pPr>
            <a:r>
              <a:rPr lang="hi-IN" sz="4400" b="1" spc="30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latin typeface="Nirmala UI" panose="020B0502040204020203" pitchFamily="34" charset="0"/>
                <a:ea typeface="Nirmala UI" panose="020B0502040204020203" pitchFamily="34" charset="0"/>
                <a:cs typeface="Nirmala UI" panose="020B0502040204020203" pitchFamily="34" charset="0"/>
              </a:rPr>
              <a:t>कुलुस्सियों का इतिहास</a:t>
            </a:r>
            <a:endPar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782358"/>
            <a:ext cx="10255045" cy="584775"/>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hi-IN" b="1" i="1" dirty="0">
                <a:solidFill>
                  <a:srgbClr val="AB3B39"/>
                </a:solidFill>
                <a:latin typeface="Nirmala UI" panose="020B0502040204020203" pitchFamily="34" charset="0"/>
                <a:ea typeface="Nirmala UI" panose="020B0502040204020203" pitchFamily="34" charset="0"/>
                <a:cs typeface="Nirmala UI" panose="020B0502040204020203" pitchFamily="34" charset="0"/>
              </a:rPr>
              <a:t>“उसी की शिक्षा तुम ने हमारे प्रिय सहकर्मी इपफ्रास से पाई, जो हमारे लिये मसीह का विश्‍वासयोग्य सेवक है।” </a:t>
            </a:r>
            <a:r>
              <a:rPr lang="hi-IN" sz="1400" b="1" i="1" dirty="0">
                <a:solidFill>
                  <a:srgbClr val="AB3B39"/>
                </a:solidFill>
                <a:latin typeface="Nirmala UI" panose="020B0502040204020203" pitchFamily="34" charset="0"/>
                <a:ea typeface="Nirmala UI" panose="020B0502040204020203" pitchFamily="34" charset="0"/>
                <a:cs typeface="Nirmala UI" panose="020B0502040204020203" pitchFamily="34" charset="0"/>
              </a:rPr>
              <a:t>(कुलुस्सियों 1:7)</a:t>
            </a:r>
            <a:endParaRPr kumimoji="0" lang="en" sz="1100" b="1" i="1" u="none" strike="noStrike" kern="1200" cap="none" spc="0" normalizeH="0" baseline="0" noProof="0" dirty="0">
              <a:ln>
                <a:noFill/>
              </a:ln>
              <a:solidFill>
                <a:srgbClr val="AB3B39"/>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734513" cy="1323439"/>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रोम में कैद के समय एपफ्रास पौलुस का साथी था (फिलेमोन 23)। कुलुस्सिया का मूल निवासी (कुलुस्सियों 4:12), यह वही था जिसने उस शहर में सुसमाचार का प्रचार किया था (कुलुस्सियों 1:7)।</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3084"/>
          <a:stretch>
            <a:fillRect/>
          </a:stretch>
        </p:blipFill>
        <p:spPr>
          <a:xfrm>
            <a:off x="9323293" y="1389653"/>
            <a:ext cx="2761613"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email">
            <a:extLst>
              <a:ext uri="{28A0092B-C50C-407E-A947-70E740481C1C}">
                <a14:useLocalDpi xmlns:a14="http://schemas.microsoft.com/office/drawing/2010/main"/>
              </a:ext>
            </a:extLst>
          </a:blip>
          <a:srcRect l="13083"/>
          <a:stretch>
            <a:fillRect/>
          </a:stretch>
        </p:blipFill>
        <p:spPr>
          <a:xfrm>
            <a:off x="9323293" y="3210539"/>
            <a:ext cx="2761618"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email">
            <a:extLst>
              <a:ext uri="{28A0092B-C50C-407E-A947-70E740481C1C}">
                <a14:useLocalDpi xmlns:a14="http://schemas.microsoft.com/office/drawing/2010/main"/>
              </a:ext>
            </a:extLst>
          </a:blip>
          <a:srcRect l="13083"/>
          <a:stretch>
            <a:fillRect/>
          </a:stretch>
        </p:blipFill>
        <p:spPr>
          <a:xfrm>
            <a:off x="9323288" y="5031426"/>
            <a:ext cx="2761618"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922737"/>
            <a:ext cx="5734513" cy="1938992"/>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फिलेमोन के दासों में से एक, उनेसिमुस, रोम भाग गया, जहाँ उसने पौलुस के माध्यम से यीशु को स्वीकार किया (फिलेमोन 10-11)। उनेसिमुस को उसके स्वामी को लौटाकर, पौलुस ने दिखाया कि स्वामियों और दासों, या वरिष्ठों और अधीनस्थों के बीच संबंध कैसा होना चाहिए (फिलेमोन 12-17)।</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710805"/>
            <a:ext cx="5734513" cy="2246769"/>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कुलुस्सिया फ्रूगिया प्राँत में लौदीकिया और हियरापुलिस के पास स्थित एक शहर था, जहाँ एपफ्रास ने उपदेश दिया था (कुलुस्सियों 4:13)। वहाँ यहूदियों की आबादी काफी अधिक थी। वहाँ रहने वाले सबसे प्रमुख यहूदियों में से एक फिलेमोन था, जो पौलुस का सहकर्मी था, जिसके घर में कलीसिया की बैठक होती थी (फिलेमोन 1-2)।</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lang="hi-IN" sz="4000" b="1" dirty="0">
                <a:ln/>
                <a:solidFill>
                  <a:srgbClr val="00CC99">
                    <a:lumMod val="60000"/>
                    <a:lumOff val="40000"/>
                  </a:srgb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फिलिप्पियों और कुलुस्सियों की कलीसियाएँ</a:t>
            </a:r>
            <a:endParaRPr kumimoji="0" lang="en" sz="40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46331"/>
          </a:xfrm>
          <a:prstGeom prst="rect">
            <a:avLst/>
          </a:prstGeom>
          <a:noFill/>
        </p:spPr>
        <p:txBody>
          <a:bodyPr wrap="square">
            <a:spAutoFit/>
          </a:bodyPr>
          <a:lstStyle/>
          <a:p>
            <a:pPr lvl="0" algn="ctr">
              <a:defRPr/>
            </a:pPr>
            <a:r>
              <a:rPr lang="hi-IN" b="1" i="1" dirty="0">
                <a:solidFill>
                  <a:srgbClr val="FF7C80">
                    <a:lumMod val="40000"/>
                    <a:lumOff val="60000"/>
                  </a:srgbClr>
                </a:solidFill>
                <a:effectLst>
                  <a:glow rad="127000">
                    <a:srgbClr val="8C3088"/>
                  </a:glow>
                  <a:outerShdw blurRad="38100" dist="38100" dir="2700000" algn="tl">
                    <a:srgbClr val="000000">
                      <a:alpha val="47000"/>
                    </a:srgbClr>
                  </a:outerShdw>
                </a:effectLst>
                <a:latin typeface="Nirmala UI" panose="020B0502040204020203" pitchFamily="34" charset="0"/>
                <a:ea typeface="Nirmala UI" panose="020B0502040204020203" pitchFamily="34" charset="0"/>
                <a:cs typeface="Nirmala UI" panose="020B0502040204020203" pitchFamily="34" charset="0"/>
              </a:rPr>
              <a:t>“मसीह यीशु के दास पौलुस और तीमुथियुस की ओर से, सब पवित्र लोगों के नाम जो मसीह यीशु में होकर फिलिप्पी में रहते हैं, अध्यक्षों और सेवकों समेत।” </a:t>
            </a:r>
            <a:r>
              <a:rPr lang="hi-IN" sz="1400" b="1" i="1" dirty="0">
                <a:solidFill>
                  <a:srgbClr val="FF7C80">
                    <a:lumMod val="40000"/>
                    <a:lumOff val="60000"/>
                  </a:srgbClr>
                </a:solidFill>
                <a:effectLst>
                  <a:glow rad="127000">
                    <a:srgbClr val="8C3088"/>
                  </a:glow>
                  <a:outerShdw blurRad="38100" dist="38100" dir="2700000" algn="tl">
                    <a:srgbClr val="000000">
                      <a:alpha val="47000"/>
                    </a:srgbClr>
                  </a:outerShdw>
                </a:effectLst>
                <a:latin typeface="Nirmala UI" panose="020B0502040204020203" pitchFamily="34" charset="0"/>
                <a:ea typeface="Nirmala UI" panose="020B0502040204020203" pitchFamily="34" charset="0"/>
                <a:cs typeface="Nirmala UI" panose="020B0502040204020203" pitchFamily="34" charset="0"/>
              </a:rPr>
              <a:t>(फिलिप्पियों 1:1)</a:t>
            </a:r>
            <a:endParaRPr kumimoji="0" lang="en" sz="1100" b="1" i="1"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3783229718"/>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कैद से पौलुस फिलिप्पियों को उनके द्वारा भेजी गई सहायता के लिए धन्यवाद देता है (फिलिप्पियों 4:18)।</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कुलुस्सियों के पास, वह उन्हें सांत्वना देने के लिए अपने सहकर्मियों को भेजता है (कुलुस्सियों 4:7-9)।</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5447645"/>
          </a:xfrm>
          <a:prstGeom prst="rect">
            <a:avLst/>
          </a:prstGeom>
          <a:noFill/>
        </p:spPr>
        <p:txBody>
          <a:bodyPr wrap="square">
            <a:spAutoFit/>
          </a:bodyPr>
          <a:lstStyle/>
          <a:p>
            <a:pPr lvl="0" algn="just">
              <a:spcBef>
                <a:spcPts val="600"/>
              </a:spcBef>
              <a:defRPr/>
            </a:pPr>
            <a:r>
              <a:rPr lang="hi-IN" sz="26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“आइए कुछ देर के लिए पौलुस के अनुभव पर विचार करें। ठीक उसी समय जब ऐसा प्रतीत हो रहा था कि परीक्षा से पीड़ित और सतायी गयी कलीसिया को मजबूत करने के लिए प्रेरित के परिश्रम की सबसे अधिक आवश्यकता थी, उसकी स्वतंत्रता छीन ली गई और उसे जंजीरों में जकड़ दिया गया। लेकिन यही वह समय था जब प्रभु को कार्य करना था, और जो विजय प्राप्त हुईं वे अनमोल थीं।</a:t>
            </a:r>
          </a:p>
          <a:p>
            <a:pPr lvl="0" algn="just">
              <a:spcBef>
                <a:spcPts val="600"/>
              </a:spcBef>
              <a:defRPr/>
            </a:pPr>
            <a:r>
              <a:rPr lang="hi-IN" sz="26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जब देखने में पौलुस सबसे कम करने में सक्षम प्रतीत हुआ, तब सत्य को राजमहल में प्रवेश का द्वार मिला। इन महान पुरुषों के समक्ष पौलुस के उत्कृष्ट उपदेशों ने नहीं, बल्कि उसके बंधनों ने उनका ध्यान आकर्षित किया। अपनी कैद के द्वारा वह मसीह के लिए एक विजेता साबित हुआ। जिस धैर्य और नम्रता के साथ उसने अपनी लंबी और अन्यायपूर्ण कैद को सहन किया, उससे इन लोगों को अपने चरित्र का आकलन करने की प्रेरणा मिली।“</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7379242" y="6519446"/>
            <a:ext cx="4655442" cy="338554"/>
          </a:xfrm>
          <a:prstGeom prst="rect">
            <a:avLst/>
          </a:prstGeom>
          <a:noFill/>
        </p:spPr>
        <p:txBody>
          <a:bodyPr wrap="none" rtlCol="0">
            <a:spAutoFit/>
          </a:bodyPr>
          <a:lstStyle/>
          <a:p>
            <a:pPr lvl="0" algn="r">
              <a:defRPr/>
            </a:pPr>
            <a:r>
              <a:rPr lang="hi-IN" sz="16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ई जी व्हाइट (मसीह को प्रतिबिंबित करना, 10 दिसंबर)</a:t>
            </a:r>
            <a:endParaRPr kumimoji="0" lang="en" sz="16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851966"/>
            <a:ext cx="4790579" cy="2431435"/>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hi-IN" sz="4000" b="1" dirty="0">
                <a:ln w="12700" cmpd="sng">
                  <a:noFill/>
                  <a:prstDash val="solid"/>
                </a:ln>
                <a:solidFill>
                  <a:srgbClr val="A02B93"/>
                </a:solidFill>
                <a:latin typeface="Nirmala UI" panose="020B0502040204020203" pitchFamily="34" charset="0"/>
                <a:ea typeface="Nirmala UI" panose="020B0502040204020203" pitchFamily="34" charset="0"/>
                <a:cs typeface="Nirmala UI" panose="020B0502040204020203" pitchFamily="34" charset="0"/>
              </a:rPr>
              <a:t>“प्रभु में सदा आनन्दित रहो; मैं फिर कहता हूँ, आनन्दित रहो।” </a:t>
            </a:r>
            <a:r>
              <a:rPr lang="hi-IN" sz="3200" b="1" dirty="0">
                <a:ln w="12700" cmpd="sng">
                  <a:noFill/>
                  <a:prstDash val="solid"/>
                </a:ln>
                <a:solidFill>
                  <a:srgbClr val="A02B93"/>
                </a:solidFill>
                <a:latin typeface="Nirmala UI" panose="020B0502040204020203" pitchFamily="34" charset="0"/>
                <a:ea typeface="Nirmala UI" panose="020B0502040204020203" pitchFamily="34" charset="0"/>
                <a:cs typeface="Nirmala UI" panose="020B0502040204020203" pitchFamily="34" charset="0"/>
              </a:rPr>
              <a:t>फिलिप्पियों 4:4</a:t>
            </a:r>
            <a:endParaRPr kumimoji="0" lang="es-ES" sz="2400" b="1" i="0" u="none" strike="noStrike" kern="1200" cap="none" spc="0" normalizeH="0" baseline="0" noProof="0" dirty="0">
              <a:ln w="12700" cmpd="sng">
                <a:noFill/>
                <a:prstDash val="solid"/>
              </a:ln>
              <a:solidFill>
                <a:srgbClr val="A02B93"/>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030009" y="3800475"/>
            <a:ext cx="5093068" cy="2862322"/>
          </a:xfrm>
          <a:prstGeom prst="rect">
            <a:avLst/>
          </a:prstGeom>
          <a:noFill/>
        </p:spPr>
        <p:txBody>
          <a:bodyPr wrap="square" rtlCol="0">
            <a:spAutoFit/>
            <a:scene3d>
              <a:camera prst="orthographicFront"/>
              <a:lightRig rig="threePt" dir="t"/>
            </a:scene3d>
            <a:sp3d extrusionH="57150">
              <a:bevelT w="38100" h="38100"/>
            </a:sp3d>
          </a:bodyPr>
          <a:lstStyle/>
          <a:p>
            <a:pPr lvl="0">
              <a:spcBef>
                <a:spcPts val="600"/>
              </a:spcBef>
              <a:defRPr/>
            </a:pPr>
            <a:r>
              <a:rPr lang="hi-IN" sz="2000" b="1" dirty="0">
                <a:solidFill>
                  <a:srgbClr val="AA0069"/>
                </a:solidFill>
                <a:latin typeface="Nirmala UI" panose="020B0502040204020203" pitchFamily="34" charset="0"/>
                <a:ea typeface="Nirmala UI" panose="020B0502040204020203" pitchFamily="34" charset="0"/>
                <a:cs typeface="Nirmala UI" panose="020B0502040204020203" pitchFamily="34" charset="0"/>
              </a:rPr>
              <a:t>पत्रों का लेखक</a:t>
            </a:r>
            <a:r>
              <a:rPr kumimoji="0" lang="en" sz="2000" b="1" i="0" u="none" strike="noStrike" kern="1200" cap="none" spc="0" normalizeH="0" baseline="0" noProof="0" dirty="0">
                <a:ln>
                  <a:noFill/>
                </a:ln>
                <a:solidFill>
                  <a:srgbClr val="AA0069"/>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lvl="1">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पौलुस को कैद</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राजदूत जंजीरों में</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lvl="0">
              <a:spcBef>
                <a:spcPts val="1800"/>
              </a:spcBef>
              <a:defRPr/>
            </a:pPr>
            <a:r>
              <a:rPr lang="hi-IN" sz="2000" b="1" dirty="0">
                <a:solidFill>
                  <a:srgbClr val="00AA6B"/>
                </a:solidFill>
                <a:latin typeface="Nirmala UI" panose="020B0502040204020203" pitchFamily="34" charset="0"/>
                <a:ea typeface="Nirmala UI" panose="020B0502040204020203" pitchFamily="34" charset="0"/>
                <a:cs typeface="Nirmala UI" panose="020B0502040204020203" pitchFamily="34" charset="0"/>
              </a:rPr>
              <a:t>प्राप्तकर्ता</a:t>
            </a:r>
            <a:r>
              <a:rPr kumimoji="0" lang="en" sz="2000" b="1" i="0" u="none" strike="noStrike" kern="1200" cap="none" spc="0" normalizeH="0" baseline="0" noProof="0" dirty="0">
                <a:ln>
                  <a:noFill/>
                </a:ln>
                <a:solidFill>
                  <a:srgbClr val="00AA6B"/>
                </a:solidFill>
                <a:effectLst/>
                <a:uLnTx/>
                <a:uFillTx/>
                <a:latin typeface="Nirmala UI" panose="020B0502040204020203" pitchFamily="34" charset="0"/>
                <a:ea typeface="Nirmala UI" panose="020B0502040204020203" pitchFamily="34" charset="0"/>
                <a:cs typeface="Nirmala UI" panose="020B0502040204020203" pitchFamily="34" charset="0"/>
              </a:rPr>
              <a:t>:</a:t>
            </a:r>
          </a:p>
          <a:p>
            <a:pPr lvl="1">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फिलिप्पियों का इतिहास</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कुलुस्सियों का इतिहास</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a:p>
            <a:pPr lvl="1">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फिलिप्पियों और कुलुस्सियों की कलीसियाएँ</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49" y="195203"/>
            <a:ext cx="6534151" cy="1323439"/>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अपने पूरे सेवाकाल में, पौलुस ने उन सभी लोगों के सामने, जो उसकी बात सुनने को तैयार थे, स्वर्ग और पृथ्वी को एकजुट करने में सक्षम एकमात्र व्यक्ति, यीशु मसीह, उद्धारकर्ता को प्रस्तुत करने का प्रयास किया।</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030009"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030009"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030009"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030009"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030009"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246288"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46288"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663766"/>
            <a:ext cx="6534149" cy="1015663"/>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ऐसा करके, उसने हमें दिखाया कि कैसे आज परमेश्वर की कलीसिया स्वर्ग के साथ एकजुट होकर पृथ्वी पर उस कार्य को पूरा कर सकती है जो यीशु ने हमें सौंपा था।</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9" y="1538138"/>
            <a:ext cx="6534150" cy="1015663"/>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फिलिप्पियों और कुलुस्सियों को लिखे अपने पत्रों में, उसने कलीसिया को स्वर्ग के समीप लाने और मसीहियों को एक दूसरे के समीप लाने के लिए हर संभव प्रयास किया।</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303584" y="2575339"/>
            <a:ext cx="1475825" cy="1754326"/>
          </a:xfrm>
          <a:prstGeom prst="rect">
            <a:avLst/>
          </a:prstGeom>
          <a:noFill/>
        </p:spPr>
        <p:txBody>
          <a:bodyPr wrap="square">
            <a:spAutoFit/>
          </a:bodyPr>
          <a:lstStyle/>
          <a:p>
            <a:pPr lvl="0" algn="ctr">
              <a:spcBef>
                <a:spcPts val="600"/>
              </a:spcBef>
              <a:defRPr/>
            </a:pPr>
            <a:r>
              <a:rPr lang="hi-IN" sz="3600" b="1" dirty="0">
                <a:solidFill>
                  <a:srgbClr val="5A3011"/>
                </a:solidFill>
                <a:latin typeface="Nirmala UI" panose="020B0502040204020203" pitchFamily="34" charset="0"/>
                <a:ea typeface="Nirmala UI" panose="020B0502040204020203" pitchFamily="34" charset="0"/>
                <a:cs typeface="Nirmala UI" panose="020B0502040204020203" pitchFamily="34" charset="0"/>
              </a:rPr>
              <a:t>पत्रों का लेखक</a:t>
            </a:r>
            <a:endParaRPr kumimoji="0" lang="en" sz="3600" b="1" i="0" u="none" strike="noStrike" kern="1200" cap="none" spc="0" normalizeH="0" baseline="0" noProof="0" dirty="0">
              <a:ln>
                <a:noFill/>
              </a:ln>
              <a:solidFill>
                <a:srgbClr val="5A3011"/>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18634"/>
            <a:ext cx="12191999" cy="707886"/>
          </a:xfrm>
          <a:prstGeom prst="rect">
            <a:avLst/>
          </a:prstGeom>
          <a:noFill/>
        </p:spPr>
        <p:txBody>
          <a:bodyPr wrap="square">
            <a:spAutoFit/>
          </a:bodyPr>
          <a:lstStyle/>
          <a:p>
            <a:pPr lvl="0" algn="ctr">
              <a:defRPr/>
            </a:pPr>
            <a:r>
              <a:rPr lang="hi-IN" sz="40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पौलुस को कैद </a:t>
            </a:r>
            <a:endParaRPr kumimoji="0" lang="en" sz="40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2492188" y="548604"/>
            <a:ext cx="7207622" cy="646331"/>
          </a:xfrm>
          <a:prstGeom prst="rect">
            <a:avLst/>
          </a:prstGeom>
          <a:noFill/>
        </p:spPr>
        <p:txBody>
          <a:bodyPr wrap="square">
            <a:spAutoFit/>
          </a:bodyPr>
          <a:lstStyle/>
          <a:p>
            <a:pPr lvl="0" algn="ctr">
              <a:defRPr/>
            </a:pPr>
            <a:r>
              <a:rPr lang="hi-IN" b="1" i="1" dirty="0">
                <a:solidFill>
                  <a:srgbClr val="008000">
                    <a:lumMod val="20000"/>
                    <a:lumOff val="80000"/>
                  </a:srgb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“पौलुस की ओर से जो मसीह यीशु का कैदी है, और भाई तीमुथियुस की ओर से हमारे प्रिय सहकर्मी फिलेमोन के नाम” </a:t>
            </a:r>
            <a:r>
              <a:rPr lang="hi-IN" sz="1400" b="1" i="1" dirty="0">
                <a:solidFill>
                  <a:srgbClr val="008000">
                    <a:lumMod val="20000"/>
                    <a:lumOff val="80000"/>
                  </a:srgb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(फिलेमोन 1:1)</a:t>
            </a:r>
            <a:endParaRPr kumimoji="0" lang="en" sz="1100" b="1" i="1"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1938992"/>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रोम में अपनी पहली कैद के समय - 60 और 62 ईस्वी के बीच - पौलुस ने कम से कम पाँच पत्र लिखे: इफिसियों को, फिलिप्पियों को, कुलुस्सियों को, फिलेमोन को और लौदीकिया की कलीसिया को (जो हम तक नहीं पहुँचा है)।</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9492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091939" y="3501271"/>
            <a:ext cx="6118737" cy="1846659"/>
          </a:xfrm>
          <a:prstGeom prst="rect">
            <a:avLst/>
          </a:prstGeom>
          <a:noFill/>
        </p:spPr>
        <p:txBody>
          <a:bodyPr wrap="square">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चूंकि उसके खिलाफ कोई गंभीर आरोप नहीं थे, इसलिए उसे किराए के घर में रहने की अनुमति दी गई थी, जहाँ एक रोमी सैनिक द्वारा हमेशा पहरा दिया जाता था (प्रेरितों के काम 28:16)। इससे उन्हें सुसमाचार का प्रचार जारी रखने की अनुमति मिली, यहाँ तक कि प्रेटोरियन रक्षक को भी (फिलिप्पियों 1:13)।</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091939" y="5359801"/>
            <a:ext cx="9100059" cy="677108"/>
          </a:xfrm>
          <a:prstGeom prst="rect">
            <a:avLst/>
          </a:prstGeom>
          <a:noFill/>
        </p:spPr>
        <p:txBody>
          <a:bodyPr wrap="square">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पत्रों की जाँच करने पर हम देख सकते हैं कि पौलुस के कई सहयोगी थे (कुलुस्सियों 4:7-14; फिलिप्पियों 23-24)। उसका कैसर के घराने के साथ भी संपर्क में था (फिलिप्पियों 4:22)।</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DFD2D168-7615-49DD-E767-1555AA0494D7}"/>
              </a:ext>
            </a:extLst>
          </p:cNvPr>
          <p:cNvSpPr txBox="1"/>
          <p:nvPr/>
        </p:nvSpPr>
        <p:spPr>
          <a:xfrm>
            <a:off x="3091939" y="6113902"/>
            <a:ext cx="9100061" cy="707886"/>
          </a:xfrm>
          <a:prstGeom prst="rect">
            <a:avLst/>
          </a:prstGeom>
          <a:noFill/>
        </p:spPr>
        <p:txBody>
          <a:bodyPr wrap="square">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पौलुस को जल्द ही रिहा होने की उम्मीद थी (फिलेमोन 22), ऐसी उम्मीद उसे अपनी दूसरी कैद के दौरान नहीं थी (2 तीमुथियुस 4:6)।</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657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8802"/>
            <a:ext cx="12191999" cy="707886"/>
          </a:xfrm>
          <a:prstGeom prst="rect">
            <a:avLst/>
          </a:prstGeom>
          <a:noFill/>
        </p:spPr>
        <p:txBody>
          <a:bodyPr wrap="square">
            <a:spAutoFit/>
            <a:scene3d>
              <a:camera prst="orthographicFront"/>
              <a:lightRig rig="chilly" dir="t"/>
            </a:scene3d>
            <a:sp3d extrusionH="57150">
              <a:bevelT w="38100" h="38100" prst="convex"/>
            </a:sp3d>
          </a:bodyPr>
          <a:lstStyle/>
          <a:p>
            <a:pPr lvl="0" algn="ctr">
              <a:defRPr/>
            </a:pPr>
            <a:r>
              <a:rPr lang="hi-IN" sz="4000" b="1" spc="300" dirty="0">
                <a:ln w="13462">
                  <a:solidFill>
                    <a:prstClr val="white"/>
                  </a:solidFill>
                  <a:prstDash val="solid"/>
                </a:ln>
                <a:solidFill>
                  <a:srgbClr val="CC6600"/>
                </a:solidFill>
                <a:effectLst>
                  <a:outerShdw dist="12700" dir="2700000" algn="bl" rotWithShape="0">
                    <a:srgbClr val="FFFF66"/>
                  </a:outerShdw>
                </a:effectLst>
                <a:latin typeface="Nirmala UI" panose="020B0502040204020203" pitchFamily="34" charset="0"/>
                <a:ea typeface="Nirmala UI" panose="020B0502040204020203" pitchFamily="34" charset="0"/>
                <a:cs typeface="Nirmala UI" panose="020B0502040204020203" pitchFamily="34" charset="0"/>
              </a:rPr>
              <a:t>जंजीरों में जकड़ा हुआ राजदूत</a:t>
            </a:r>
            <a:endParaRPr kumimoji="0" lang="en" sz="40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C21C361C-4141-BF31-F0D3-96AFB967EBB5}"/>
              </a:ext>
            </a:extLst>
          </p:cNvPr>
          <p:cNvSpPr txBox="1"/>
          <p:nvPr/>
        </p:nvSpPr>
        <p:spPr>
          <a:xfrm>
            <a:off x="362139" y="598134"/>
            <a:ext cx="11443580" cy="584775"/>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hi-IN" b="1" i="1" dirty="0">
                <a:solidFill>
                  <a:srgbClr val="536E69"/>
                </a:solidFill>
                <a:latin typeface="Nirmala UI" panose="020B0502040204020203" pitchFamily="34" charset="0"/>
                <a:ea typeface="Nirmala UI" panose="020B0502040204020203" pitchFamily="34" charset="0"/>
                <a:cs typeface="Nirmala UI" panose="020B0502040204020203" pitchFamily="34" charset="0"/>
              </a:rPr>
              <a:t>“जिसके लिये मैं जंजीर से जकड़ा हुआ राजदूत हूँ; और यह भी कि मैं उसके विषय में जैसा मुझे चाहिये साहस से बोलूँ।” </a:t>
            </a:r>
            <a:r>
              <a:rPr lang="hi-IN" sz="1400" b="1" i="1" dirty="0">
                <a:solidFill>
                  <a:srgbClr val="536E69"/>
                </a:solidFill>
                <a:latin typeface="Nirmala UI" panose="020B0502040204020203" pitchFamily="34" charset="0"/>
                <a:ea typeface="Nirmala UI" panose="020B0502040204020203" pitchFamily="34" charset="0"/>
                <a:cs typeface="Nirmala UI" panose="020B0502040204020203" pitchFamily="34" charset="0"/>
              </a:rPr>
              <a:t>(इफिसियों  6:20)</a:t>
            </a:r>
            <a:endParaRPr kumimoji="0" lang="es-ES" sz="1400" b="1" i="1" u="none" strike="noStrike" kern="1200" cap="none" spc="0" normalizeH="0" baseline="0" noProof="0" dirty="0">
              <a:ln>
                <a:noFill/>
              </a:ln>
              <a:solidFill>
                <a:srgbClr val="536E69"/>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02633"/>
            <a:ext cx="6048375" cy="646331"/>
          </a:xfrm>
          <a:prstGeom prst="rect">
            <a:avLst/>
          </a:prstGeom>
          <a:noFill/>
        </p:spPr>
        <p:txBody>
          <a:bodyPr wrap="square" rtlCol="0">
            <a:spAutoFit/>
          </a:bodyPr>
          <a:lstStyle/>
          <a:p>
            <a:pPr lvl="0" algn="just">
              <a:spcBef>
                <a:spcPts val="600"/>
              </a:spcBef>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जिस क्षण से उसने मसीह के लिए राजदूत बनने का फैसला किया, पौलुस का जीवन आसान नहीं था (2 कुरिन्थियों 6:4-5)।</a:t>
            </a:r>
            <a:endParaRPr kumimoji="0" lang="e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548932"/>
            <a:ext cx="6751588" cy="1261884"/>
          </a:xfrm>
          <a:prstGeom prst="rect">
            <a:avLst/>
          </a:prstGeom>
          <a:noFill/>
        </p:spPr>
        <p:txBody>
          <a:bodyPr wrap="square">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इन सभी कठिनाइयों में, पौलुस ने कभी भी स्वयं को असहाय नहीं समझा (2 कुरिन्थियों 4:7-9)। स्वतंत्र रूप से प्रचार करने में असमर्थ होने के कारण, वह “जंजीरों में जकड़ा हुआ राजदूत” बन गया (इफिसियों 6:20)।</a:t>
            </a:r>
            <a:r>
              <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rPr>
              <a:t>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848640"/>
            <a:ext cx="5850195" cy="1846659"/>
          </a:xfrm>
          <a:prstGeom prst="rect">
            <a:avLst/>
          </a:prstGeom>
          <a:noFill/>
        </p:spPr>
        <p:txBody>
          <a:bodyPr wrap="square">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पौलुस का दृष्टिकोण हमें सिखाता है कि जब हम सुसमाचार का प्रचार करने के लिए कठिनाइयों का सामना करते हैं, तो हमें परमेश्वर पर पूरा भरोसा रखना चाहिए; हमेशा उसके वचन को याद रखना चाहिए (2 तीमुथियुस 2:15); और पवित्र आत्मा से जुड़े रहना चाहिए, जो दिलासा देने वाला है और हमें शक्ति और साहस देता है (जकर्याह 4:6)।</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848639"/>
            <a:ext cx="3123996" cy="1859419"/>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1995799"/>
            <a:ext cx="6026712" cy="1554272"/>
          </a:xfrm>
          <a:prstGeom prst="rect">
            <a:avLst/>
          </a:prstGeom>
          <a:noFill/>
        </p:spPr>
        <p:txBody>
          <a:bodyPr wrap="square">
            <a:spAutoFit/>
          </a:bodyPr>
          <a:lstStyle/>
          <a:p>
            <a:pPr lvl="0" algn="just">
              <a:spcBef>
                <a:spcPts val="600"/>
              </a:spcBef>
              <a:defRPr/>
            </a:pPr>
            <a:r>
              <a:rPr lang="hi-IN" sz="19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रोम ले जाने से पहले बाइबल में पौलुस की केवल तीन कैद दर्ज हैं: फिलिप्पी में (प्रेरितों के काम 16:22-24); यरूशलेम में (प्रेरितों के काम 23:10); और कैसरिया में (प्रेरितों के काम 23:33-35)। लेकिन निश्चित रूप से और भी कई रही होंगी (2 कुरिन्थियों 11:23)।</a:t>
            </a:r>
            <a:endParaRPr kumimoji="0" lang="en" sz="19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3152810"/>
            <a:ext cx="3618158" cy="646331"/>
          </a:xfrm>
          <a:prstGeom prst="rect">
            <a:avLst/>
          </a:prstGeom>
          <a:noFill/>
        </p:spPr>
        <p:txBody>
          <a:bodyPr wrap="square">
            <a:spAutoFit/>
          </a:bodyPr>
          <a:lstStyle/>
          <a:p>
            <a:pPr lvl="0" algn="ctr">
              <a:spcBef>
                <a:spcPts val="600"/>
              </a:spcBef>
              <a:defRPr/>
            </a:pPr>
            <a:r>
              <a:rPr lang="hi-IN" sz="3600" b="1" dirty="0">
                <a:solidFill>
                  <a:srgbClr val="2F5882"/>
                </a:solidFill>
                <a:latin typeface="Nirmala UI" panose="020B0502040204020203" pitchFamily="34" charset="0"/>
                <a:ea typeface="Nirmala UI" panose="020B0502040204020203" pitchFamily="34" charset="0"/>
                <a:cs typeface="Nirmala UI" panose="020B0502040204020203" pitchFamily="34" charset="0"/>
              </a:rPr>
              <a:t>प्राप्तकर्ता </a:t>
            </a:r>
            <a:endParaRPr kumimoji="0" lang="en" sz="3600" b="1" i="0" u="none" strike="noStrike" kern="1200" cap="none" spc="0" normalizeH="0" baseline="0" noProof="0" dirty="0">
              <a:ln>
                <a:noFill/>
              </a:ln>
              <a:solidFill>
                <a:srgbClr val="2F5882"/>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5262979"/>
          </a:xfrm>
          <a:prstGeom prst="rect">
            <a:avLst/>
          </a:prstGeom>
          <a:noFill/>
        </p:spPr>
        <p:txBody>
          <a:bodyPr wrap="square">
            <a:spAutoFit/>
          </a:bodyPr>
          <a:lstStyle/>
          <a:p>
            <a:pPr lvl="0" algn="just">
              <a:spcBef>
                <a:spcPts val="600"/>
              </a:spcBef>
              <a:defRPr/>
            </a:pPr>
            <a:r>
              <a:rPr lang="hi-IN" sz="28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“प्रेरित पौलुस अपने प्रयासों के द्वारा परिवर्तित हुए लोगों के प्रति गहरी जिम्मेदारी अनुभव करता था। सबसे बढ़कर, वह यही चाहता था कि वे विश्वासयोग्य हों, "ताकि मसीह के दिन मुझे घमण्ड करने का कारण हो," उसने कहा, " कि न मेरा दौड़ना और न मेरा परिश्रम करना व्यर्थ हुआ।" फिलिप्पियों 2:16। वह अपनी सेवकाई के परिणाम को लेकर चिंतित था। उसे लगा कि यदि वह अपना कर्तव्य पूरा करने में विफल रहा और कलीसिया आत्माओं के उद्धार के कार्य में उसके साथ सहयोग करने में विफल रही, तो उसका अपना उद्धार भी खतरे में पड़ सकता है।“</a:t>
            </a:r>
            <a:endParaRPr kumimoji="0" lang="en" sz="28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4FA48121-E136-5424-DACB-3357810C70FA}"/>
              </a:ext>
            </a:extLst>
          </p:cNvPr>
          <p:cNvSpPr txBox="1"/>
          <p:nvPr/>
        </p:nvSpPr>
        <p:spPr>
          <a:xfrm>
            <a:off x="6480741" y="5954762"/>
            <a:ext cx="3352200" cy="338554"/>
          </a:xfrm>
          <a:prstGeom prst="rect">
            <a:avLst/>
          </a:prstGeom>
          <a:noFill/>
        </p:spPr>
        <p:txBody>
          <a:bodyPr wrap="none" rtlCol="0">
            <a:spAutoFit/>
          </a:bodyPr>
          <a:lstStyle/>
          <a:p>
            <a:pPr lvl="0" algn="r">
              <a:defRPr/>
            </a:pPr>
            <a:r>
              <a:rPr lang="hi-IN" sz="16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ई जी व्हाइट (प्रेरितों के काम, पृष्ठ 206)</a:t>
            </a:r>
            <a:endParaRPr kumimoji="0" lang="en" sz="16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11874"/>
            <a:ext cx="6162675" cy="769441"/>
          </a:xfrm>
          <a:prstGeom prst="rect">
            <a:avLst/>
          </a:prstGeom>
          <a:noFill/>
        </p:spPr>
        <p:txBody>
          <a:bodyPr wrap="square">
            <a:spAutoFit/>
          </a:bodyPr>
          <a:lstStyle/>
          <a:p>
            <a:pPr lvl="0" algn="ctr">
              <a:defRPr/>
            </a:pPr>
            <a:r>
              <a:rPr lang="hi-IN" sz="4400" b="1" dirty="0">
                <a:ln w="10160">
                  <a:solidFill>
                    <a:srgbClr val="CC6600"/>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फिलिप्पियों का इतिहास</a:t>
            </a:r>
            <a:endParaRPr kumimoji="0" lang="en" sz="4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321CB9D7-FED2-5A00-006E-E8562DCCAF7B}"/>
              </a:ext>
            </a:extLst>
          </p:cNvPr>
          <p:cNvSpPr txBox="1"/>
          <p:nvPr/>
        </p:nvSpPr>
        <p:spPr>
          <a:xfrm>
            <a:off x="5748134" y="602602"/>
            <a:ext cx="6162675" cy="923330"/>
          </a:xfrm>
          <a:prstGeom prst="rect">
            <a:avLst/>
          </a:prstGeom>
          <a:noFill/>
        </p:spPr>
        <p:txBody>
          <a:bodyPr wrap="square">
            <a:spAutoFit/>
          </a:bodyPr>
          <a:lstStyle/>
          <a:p>
            <a:pPr lvl="0" algn="ctr">
              <a:defRPr/>
            </a:pPr>
            <a:r>
              <a:rPr lang="hi-IN" b="1" i="1" dirty="0">
                <a:solidFill>
                  <a:srgbClr val="FFFF66">
                    <a:lumMod val="60000"/>
                    <a:lumOff val="40000"/>
                  </a:srgbClr>
                </a:solidFill>
                <a:effectLst>
                  <a:glow rad="127000">
                    <a:srgbClr val="186662"/>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“पौलुस ने रात को एक दर्शन देखा कि एक मकिदुनी पुरुष खड़ा हुआ उससे विनती करके कह रहा है, “पार उतरकर मकिदुनिया में आ, और हमारी सहायता कर।” </a:t>
            </a:r>
            <a:r>
              <a:rPr lang="hi-IN" sz="1400" b="1" i="1" dirty="0">
                <a:solidFill>
                  <a:srgbClr val="FFFF66">
                    <a:lumMod val="60000"/>
                    <a:lumOff val="40000"/>
                  </a:srgbClr>
                </a:solidFill>
                <a:effectLst>
                  <a:glow rad="127000">
                    <a:srgbClr val="186662"/>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(प्रेरितों के काम 16:9)</a:t>
            </a:r>
            <a:endParaRPr kumimoji="0" lang="es-ES" sz="1400" b="1" i="1"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ptos" panose="02110004020202020204"/>
                <a:ea typeface="+mn-ea"/>
                <a:cs typeface="+mn-cs"/>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2659702" cy="400110"/>
          </a:xfrm>
          <a:prstGeom prst="rect">
            <a:avLst/>
          </a:prstGeom>
          <a:noFill/>
        </p:spPr>
        <p:txBody>
          <a:bodyPr wrap="none" rtlCol="0">
            <a:spAutoFit/>
          </a:bodyPr>
          <a:lstStyle/>
          <a:p>
            <a:pPr lvl="0">
              <a:defRPr/>
            </a:pPr>
            <a:r>
              <a:rPr lang="hi-IN" sz="2000" b="1" dirty="0">
                <a:solidFill>
                  <a:srgbClr val="002060"/>
                </a:solidFill>
                <a:latin typeface="Nirmala UI" panose="020B0502040204020203" pitchFamily="34" charset="0"/>
                <a:ea typeface="Nirmala UI" panose="020B0502040204020203" pitchFamily="34" charset="0"/>
                <a:cs typeface="Nirmala UI" panose="020B0502040204020203" pitchFamily="34" charset="0"/>
              </a:rPr>
              <a:t>प्रेरितों के काम 16:6-12</a:t>
            </a:r>
            <a:endParaRPr kumimoji="0" lang="en" sz="2000" b="1" i="0" u="none" strike="noStrike" kern="1200" cap="none" spc="0" normalizeH="0" baseline="0" noProof="0" dirty="0">
              <a:ln>
                <a:noFill/>
              </a:ln>
              <a:solidFill>
                <a:srgbClr val="002060"/>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886593" y="3401497"/>
            <a:ext cx="851515" cy="369332"/>
          </a:xfrm>
          <a:prstGeom prst="rect">
            <a:avLst/>
          </a:prstGeom>
          <a:noFill/>
        </p:spPr>
        <p:txBody>
          <a:bodyPr wrap="none" rtlCol="0">
            <a:spAutoFit/>
          </a:bodyPr>
          <a:lstStyle/>
          <a:p>
            <a:pPr lvl="0" algn="ctr">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फ्रूगिया</a:t>
            </a:r>
            <a:endParaRPr kumimoji="0" lang="en" sz="18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670045" y="3087172"/>
            <a:ext cx="1034257" cy="369332"/>
          </a:xfrm>
          <a:prstGeom prst="rect">
            <a:avLst/>
          </a:prstGeom>
          <a:noFill/>
        </p:spPr>
        <p:txBody>
          <a:bodyPr wrap="none" rtlCol="0">
            <a:spAutoFit/>
          </a:bodyPr>
          <a:lstStyle/>
          <a:p>
            <a:pPr lvl="0" algn="ctr">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गलातिया</a:t>
            </a:r>
            <a:endParaRPr kumimoji="0" lang="es-ES" sz="18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364374" y="3066662"/>
            <a:ext cx="829074" cy="369332"/>
          </a:xfrm>
          <a:prstGeom prst="rect">
            <a:avLst/>
          </a:prstGeom>
          <a:noFill/>
        </p:spPr>
        <p:txBody>
          <a:bodyPr wrap="none" rtlCol="0">
            <a:spAutoFit/>
          </a:bodyPr>
          <a:lstStyle/>
          <a:p>
            <a:pPr lvl="0" algn="ctr">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मूसिया</a:t>
            </a:r>
            <a:endParaRPr kumimoji="0" lang="en" sz="18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88908" y="2601099"/>
            <a:ext cx="1013418" cy="369332"/>
          </a:xfrm>
          <a:prstGeom prst="rect">
            <a:avLst/>
          </a:prstGeom>
          <a:noFill/>
        </p:spPr>
        <p:txBody>
          <a:bodyPr wrap="none" rtlCol="0">
            <a:spAutoFit/>
          </a:bodyPr>
          <a:lstStyle/>
          <a:p>
            <a:pPr lvl="0" algn="ctr">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बितूनिया</a:t>
            </a:r>
            <a:endParaRPr kumimoji="0" lang="en" sz="18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30381" y="3151316"/>
            <a:ext cx="853119" cy="369332"/>
          </a:xfrm>
          <a:prstGeom prst="rect">
            <a:avLst/>
          </a:prstGeom>
          <a:noFill/>
        </p:spPr>
        <p:txBody>
          <a:bodyPr wrap="none" rtlCol="0">
            <a:spAutoFit/>
          </a:bodyPr>
          <a:lstStyle/>
          <a:p>
            <a:pPr lvl="0" algn="ctr">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त्रोआस</a:t>
            </a:r>
            <a:endParaRPr kumimoji="0" lang="es-ES" sz="18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83500" y="2941349"/>
            <a:ext cx="538809"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730476" y="1559684"/>
            <a:ext cx="1438214" cy="369332"/>
          </a:xfrm>
          <a:prstGeom prst="rect">
            <a:avLst/>
          </a:prstGeom>
          <a:noFill/>
        </p:spPr>
        <p:txBody>
          <a:bodyPr wrap="none" rtlCol="0">
            <a:spAutoFit/>
          </a:bodyPr>
          <a:lstStyle/>
          <a:p>
            <a:pPr lvl="0" algn="ctr">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मकिदुनी प्राँत</a:t>
            </a:r>
            <a:endParaRPr kumimoji="0" lang="en" sz="18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1" name="CuadroTexto 50">
            <a:extLst>
              <a:ext uri="{FF2B5EF4-FFF2-40B4-BE49-F238E27FC236}">
                <a16:creationId xmlns:a16="http://schemas.microsoft.com/office/drawing/2014/main" id="{CBEAEB51-3546-FF62-720F-838E43AAED0C}"/>
              </a:ext>
            </a:extLst>
          </p:cNvPr>
          <p:cNvSpPr txBox="1"/>
          <p:nvPr/>
        </p:nvSpPr>
        <p:spPr>
          <a:xfrm>
            <a:off x="7115490" y="2861667"/>
            <a:ext cx="1091966" cy="369332"/>
          </a:xfrm>
          <a:prstGeom prst="rect">
            <a:avLst/>
          </a:prstGeom>
          <a:noFill/>
        </p:spPr>
        <p:txBody>
          <a:bodyPr wrap="none" rtlCol="0">
            <a:spAutoFit/>
          </a:bodyPr>
          <a:lstStyle/>
          <a:p>
            <a:pPr lvl="0" algn="ctr">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सुमात्राके </a:t>
            </a:r>
            <a:endParaRPr kumimoji="0" lang="en" sz="18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207456" y="2879735"/>
            <a:ext cx="744401"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44886" y="2163307"/>
            <a:ext cx="1218603" cy="369332"/>
          </a:xfrm>
          <a:prstGeom prst="rect">
            <a:avLst/>
          </a:prstGeom>
          <a:noFill/>
        </p:spPr>
        <p:txBody>
          <a:bodyPr wrap="none" rtlCol="0">
            <a:spAutoFit/>
          </a:bodyPr>
          <a:lstStyle/>
          <a:p>
            <a:pPr lvl="0" algn="ctr">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नियापुलिस</a:t>
            </a:r>
            <a:endParaRPr kumimoji="0" lang="es-ES" sz="18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732466" y="2258514"/>
            <a:ext cx="1013419" cy="369332"/>
          </a:xfrm>
          <a:prstGeom prst="rect">
            <a:avLst/>
          </a:prstGeom>
          <a:noFill/>
        </p:spPr>
        <p:txBody>
          <a:bodyPr wrap="none" rtlCol="0">
            <a:spAutoFit/>
          </a:bodyPr>
          <a:lstStyle/>
          <a:p>
            <a:pPr lvl="0" algn="ctr">
              <a:defRPr/>
            </a:pPr>
            <a:r>
              <a:rPr lang="hi-IN" b="1" dirty="0">
                <a:solidFill>
                  <a:srgbClr val="00CC99">
                    <a:lumMod val="75000"/>
                  </a:srgbClr>
                </a:solidFill>
                <a:latin typeface="Nirmala UI" panose="020B0502040204020203" pitchFamily="34" charset="0"/>
                <a:ea typeface="Nirmala UI" panose="020B0502040204020203" pitchFamily="34" charset="0"/>
                <a:cs typeface="Nirmala UI" panose="020B0502040204020203" pitchFamily="34" charset="0"/>
              </a:rPr>
              <a:t>फिलिप्पी</a:t>
            </a:r>
            <a:endParaRPr kumimoji="0" lang="en" sz="1800" b="1" i="0" u="none" strike="noStrike" kern="1200" cap="none" spc="0" normalizeH="0" baseline="0" noProof="0" dirty="0">
              <a:ln>
                <a:noFill/>
              </a:ln>
              <a:solidFill>
                <a:srgbClr val="00CC99">
                  <a:lumMod val="75000"/>
                </a:srgbClr>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923330"/>
          </a:xfrm>
          <a:prstGeom prst="rect">
            <a:avLst/>
          </a:prstGeom>
          <a:noFill/>
        </p:spPr>
        <p:txBody>
          <a:bodyPr wrap="square" rtlCol="0">
            <a:spAutoFit/>
          </a:bodyPr>
          <a:lstStyle/>
          <a:p>
            <a:pPr lvl="0" algn="just">
              <a:spcBef>
                <a:spcPts val="600"/>
              </a:spcBef>
              <a:defRPr/>
            </a:pPr>
            <a:r>
              <a:rPr lang="hi-IN"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अपनी दूसरी प्रचार यात्रा के समय, पौलुस की योजनाओं में एक मोड़ आया। पवित्र आत्मा उसके कदमों का मार्गदर्शन कर रहा था। (प्रेरितों के काम 16:6-12):</a:t>
            </a:r>
            <a:endParaRPr kumimoji="0" lang="en"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2241215805"/>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405691"/>
            <a:ext cx="6162675" cy="1323439"/>
          </a:xfrm>
          <a:prstGeom prst="rect">
            <a:avLst/>
          </a:prstGeom>
          <a:noFill/>
        </p:spPr>
        <p:txBody>
          <a:bodyPr wrap="square" rtlCol="0">
            <a:spAutoFit/>
          </a:bodyPr>
          <a:lstStyle/>
          <a:p>
            <a:pPr lvl="0" algn="just">
              <a:spcBef>
                <a:spcPts val="600"/>
              </a:spcBef>
              <a:defRPr/>
            </a:pPr>
            <a:r>
              <a:rPr lang="hi-IN" sz="2000" b="1" dirty="0">
                <a:solidFill>
                  <a:prstClr val="black"/>
                </a:solidFill>
                <a:latin typeface="Nirmala UI" panose="020B0502040204020203" pitchFamily="34" charset="0"/>
                <a:ea typeface="Nirmala UI" panose="020B0502040204020203" pitchFamily="34" charset="0"/>
                <a:cs typeface="Nirmala UI" panose="020B0502040204020203" pitchFamily="34" charset="0"/>
              </a:rPr>
              <a:t>पवित्र आत्मा ने यूरोप में सुसमाचार प्रचार शुरू करने के लिए फिलिप्पी को चुना था। एक पूर्ण विकसित रोमी शहर होने के नाते, फिलिप्पियों को करों का भुगतान करने से छूट प्राप्त थी और उन्हें जन्म से ही रोमन नागरिकता प्राप्त थी।</a:t>
            </a:r>
            <a:endParaRPr kumimoji="0" lang="en" sz="2000" b="1" i="0" u="none" strike="noStrike" kern="1200" cap="none" spc="0" normalizeH="0" baseline="0" noProof="0" dirty="0">
              <a:ln>
                <a:noFill/>
              </a:ln>
              <a:solidFill>
                <a:prstClr val="black"/>
              </a:solidFill>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609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161</TotalTime>
  <Words>1692</Words>
  <Application>Microsoft Office PowerPoint</Application>
  <PresentationFormat>Panorámica</PresentationFormat>
  <Paragraphs>78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Aptos Display</vt:lpstr>
      <vt:lpstr>Arial</vt:lpstr>
      <vt:lpstr>Constantia</vt:lpstr>
      <vt:lpstr>Nirmala UI</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34</cp:revision>
  <dcterms:created xsi:type="dcterms:W3CDTF">2025-12-27T23:49:19Z</dcterms:created>
  <dcterms:modified xsi:type="dcterms:W3CDTF">2025-12-28T16:10:45Z</dcterms:modified>
</cp:coreProperties>
</file>