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Nirmala UI" panose="020B0502040204020203" pitchFamily="34" charset="0"/>
      <p:regular r:id="rId13"/>
      <p:bold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में शान्त्वना</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 में शान्त्वना</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आत्मा की सहभागिता</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हृदय से प्रेम और करुणा</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दया</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भावनाओं और प्रेम में एकता</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hi-IN" sz="1700" b="1" dirty="0">
              <a:latin typeface="Nirmala UI" panose="020B0502040204020203" pitchFamily="34" charset="0"/>
              <a:ea typeface="Nirmala UI" panose="020B0502040204020203" pitchFamily="34" charset="0"/>
              <a:cs typeface="Nirmala UI" panose="020B0502040204020203" pitchFamily="34" charset="0"/>
            </a:rPr>
            <a:t>वह उन्हें मसीह के आदर्श जीवन का अध्ययन करने और उसका अनुकरण करने के लिए प्रोत्साहित करता है।</a:t>
          </a:r>
          <a:endParaRPr lang="es-ES" sz="1700" dirty="0">
            <a:latin typeface="Nirmala UI" panose="020B0502040204020203" pitchFamily="34" charset="0"/>
            <a:ea typeface="Nirmala UI" panose="020B0502040204020203" pitchFamily="34" charset="0"/>
            <a:cs typeface="Nirmala UI" panose="020B0502040204020203" pitchFamily="34" charset="0"/>
          </a:endParaRPr>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मसीह के प्रति उनका प्रेम उनके मन पर प्रेरक और उत्साहवर्धक प्रभाव डालता है।</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उन्हें आत्मा के नियंत्रण के अधीन होना चाहिए।</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उन्हें मानवीय स्नेह की कोमल और गर्म भावनाओं को प्रकट करना चाहिए।</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व्यक्तिगत दया के कार्यों के द्वारा सच्चे प्रेम की उपस्थिति को प्रदर्शित करें।</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परस्पर प्रेम विचारों को समान बनाता है और संयुक्त कार्य की ओर ले जाता है।</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hi-IN" sz="18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अपने दिव्य विशेषाधिकारों का त्याग किया (फिलिप्पियों 2:6)</a:t>
          </a:r>
          <a:endParaRPr lang="en" sz="18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hi-IN" sz="18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हमारी सेवा करने के लिए मनुष्य बना (फिलिप्पियों 2:7)</a:t>
          </a:r>
          <a:endParaRPr lang="en" sz="18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hi-IN" sz="18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हर बात में नम्रता से आज्ञा का पालन किया—यहाँ तक कि मृत्यु तक (फिलिप्पियों 2:8)</a:t>
          </a:r>
          <a:endParaRPr lang="en" sz="18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755650">
            <a:lnSpc>
              <a:spcPct val="90000"/>
            </a:lnSpc>
            <a:spcBef>
              <a:spcPct val="0"/>
            </a:spcBef>
            <a:spcAft>
              <a:spcPct val="1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वह उन्हें मसीह के आदर्श जीवन का अध्ययन करने और उसका अनुकरण करने के लिए प्रोत्साहित करता है।</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में शान्त्वना</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मसीह के प्रति उनका प्रेम उनके मन पर प्रेरक और उत्साहवर्धक प्रभाव डालता है।</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 में शान्त्वना</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उन्हें आत्मा के नियंत्रण के अधीन होना चाहिए।</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आत्मा की सहभागिता</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उन्हें मानवीय स्नेह की कोमल और गर्म भावनाओं को प्रकट करना चाहिए।</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हृदय से प्रेम और करुणा</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व्यक्तिगत दया के कार्यों के द्वारा सच्चे प्रेम की उपस्थिति को प्रदर्शित करें।</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दया</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परस्पर प्रेम विचारों को समान बनाता है और संयुक्त कार्य की ओर ले जाता है।</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भावनाओं और प्रेम में एकता</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अपने दिव्य विशेषाधिकारों का त्याग किया (फिलिप्पियों 2:6)</a:t>
          </a:r>
          <a:endParaRPr lang="en" sz="18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हमारी सेवा करने के लिए मनुष्य बना (फिलिप्पियों 2:7)</a:t>
          </a:r>
          <a:endParaRPr lang="en" sz="18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हर बात में नम्रता से आज्ञा का पालन किया—यहाँ तक कि मृत्यु तक (फिलिप्पियों 2:8)</a:t>
          </a:r>
          <a:endParaRPr lang="en" sz="18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07/01/2026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07/01/2026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hi-I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विनम्रता के माध्यम से एकता</a:t>
            </a:r>
            <a:endParaRPr lang="e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r>
              <a:rPr lang="hi-IN"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पाठ 4, जनवरी, 24, 2026 के लिए</a:t>
            </a:r>
            <a:endParaRPr lang="en"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4" name="CuadroTexto 4">
            <a:extLst>
              <a:ext uri="{FF2B5EF4-FFF2-40B4-BE49-F238E27FC236}">
                <a16:creationId xmlns:a16="http://schemas.microsoft.com/office/drawing/2014/main" id="{B6065132-5AA6-D4FB-DFA9-29B98F2F98C6}"/>
              </a:ext>
            </a:extLst>
          </p:cNvPr>
          <p:cNvSpPr txBox="1"/>
          <p:nvPr/>
        </p:nvSpPr>
        <p:spPr>
          <a:xfrm>
            <a:off x="7288342" y="5778545"/>
            <a:ext cx="4096656" cy="369332"/>
          </a:xfrm>
          <a:prstGeom prst="rect">
            <a:avLst/>
          </a:prstGeom>
          <a:noFill/>
        </p:spPr>
        <p:txBody>
          <a:bodyPr wrap="square" rtlCol="0">
            <a:spAutoFit/>
          </a:bodyPr>
          <a:lstStyle/>
          <a:p>
            <a:pPr algn="r"/>
            <a:r>
              <a:rPr lang="hi-IN"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“परमेश्वर प्रत्येक मनुष्य को अपनी व्यक्तिगत स्वतंत्रता का प्रयोग करने की अनुमति देता है। वह यह नहीं चाहता कि कोई भी व्यक्ति अपना मन किसी अन्य नश्वर मनुष्य के मन में विलीन कर दे। जो लोग अपने मन और चरित्र में परिवर्तन चाहते हैं, उन्हें मनुष्यों की ओर नहीं, बल्कि दिव्य आदर्श की ओर देखना चाहिए। परमेश्वर यह निमंत्रण देता है, ‘जैसा मसीह यीशु का स्वभाव था वैसा ही तुम्हारा भी स्वभाव हो।’ मन परिवर्तन और रूपांतरण के द्वारा मनुष्य मसीह का स्वभाव प्राप्त करते हैं।”</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AFEA4C1-B5BE-FFC2-BBB6-28B6D435CA7A}"/>
              </a:ext>
            </a:extLst>
          </p:cNvPr>
          <p:cNvSpPr txBox="1"/>
          <p:nvPr/>
        </p:nvSpPr>
        <p:spPr>
          <a:xfrm>
            <a:off x="6434105" y="5539472"/>
            <a:ext cx="3778600"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(ताकि मैं उसे जान सकूँ, 8 मई)</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452431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4800" b="1" i="1" dirty="0">
                <a:ln w="12700" cmpd="sng">
                  <a:noFill/>
                  <a:prstDash val="solid"/>
                </a:ln>
                <a:solidFill>
                  <a:srgbClr val="4EB3CF">
                    <a:lumMod val="75000"/>
                  </a:srgbClr>
                </a:solidFill>
                <a:latin typeface="Nirmala UI" panose="020B0502040204020203" pitchFamily="34" charset="0"/>
                <a:ea typeface="Nirmala UI" panose="020B0502040204020203" pitchFamily="34" charset="0"/>
                <a:cs typeface="Nirmala UI" panose="020B0502040204020203" pitchFamily="34" charset="0"/>
              </a:rPr>
              <a:t>“तो मेरा यह आनन्द पूरा करो कि एक मन रहो, और एक ही प्रेम, एक ही चित्त, और एक ही मनसा रखो।”                    </a:t>
            </a:r>
            <a:r>
              <a:rPr lang="hi-IN" sz="4000" b="1" i="1" dirty="0">
                <a:ln w="12700" cmpd="sng">
                  <a:noFill/>
                  <a:prstDash val="solid"/>
                </a:ln>
                <a:solidFill>
                  <a:srgbClr val="4EB3CF">
                    <a:lumMod val="75000"/>
                  </a:srgbClr>
                </a:solidFill>
                <a:latin typeface="Nirmala UI" panose="020B0502040204020203" pitchFamily="34" charset="0"/>
                <a:ea typeface="Nirmala UI" panose="020B0502040204020203" pitchFamily="34" charset="0"/>
                <a:cs typeface="Nirmala UI" panose="020B0502040204020203" pitchFamily="34" charset="0"/>
              </a:rPr>
              <a:t>फिलिप्पियों 2:2</a:t>
            </a:r>
            <a:endParaRPr kumimoji="0" lang="es-ES" sz="3200" b="1" i="1" u="none" strike="noStrike" kern="1200" cap="none" spc="0" normalizeH="0" baseline="0" noProof="0" dirty="0">
              <a:ln w="12700" cmpd="sng">
                <a:noFill/>
                <a:prstDash val="solid"/>
              </a:ln>
              <a:solidFill>
                <a:srgbClr val="4EB3CF">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hi-IN" sz="2000" b="1" dirty="0">
                <a:solidFill>
                  <a:srgbClr val="B92F00"/>
                </a:solidFill>
                <a:latin typeface="Nirmala UI" panose="020B0502040204020203" pitchFamily="34" charset="0"/>
                <a:ea typeface="Nirmala UI" panose="020B0502040204020203" pitchFamily="34" charset="0"/>
                <a:cs typeface="Nirmala UI" panose="020B0502040204020203" pitchFamily="34" charset="0"/>
              </a:rPr>
              <a:t>असहमति का मूल कारण (फिलिप्पियों 2:1–3ए)</a:t>
            </a:r>
            <a:endParaRPr lang="en" sz="2000" b="1" dirty="0">
              <a:solidFill>
                <a:srgbClr val="B92F00"/>
              </a:solidFill>
              <a:latin typeface="Nirmala UI" panose="020B0502040204020203" pitchFamily="34" charset="0"/>
              <a:ea typeface="Nirmala UI" panose="020B0502040204020203" pitchFamily="34" charset="0"/>
              <a:cs typeface="Nirmala UI" panose="020B0502040204020203" pitchFamily="34" charset="0"/>
            </a:endParaRPr>
          </a:p>
          <a:p>
            <a:pPr>
              <a:spcBef>
                <a:spcPts val="3000"/>
              </a:spcBef>
            </a:pPr>
            <a:r>
              <a:rPr lang="hi-IN" sz="2000" b="1" dirty="0">
                <a:solidFill>
                  <a:srgbClr val="008496"/>
                </a:solidFill>
                <a:latin typeface="Nirmala UI" panose="020B0502040204020203" pitchFamily="34" charset="0"/>
                <a:ea typeface="Nirmala UI" panose="020B0502040204020203" pitchFamily="34" charset="0"/>
                <a:cs typeface="Nirmala UI" panose="020B0502040204020203" pitchFamily="34" charset="0"/>
              </a:rPr>
              <a:t>नम्रता के द्वारा एकता (फिलिप्पियों 2:3बी–4)</a:t>
            </a:r>
            <a:endParaRPr lang="en" sz="2000" b="1" dirty="0">
              <a:solidFill>
                <a:srgbClr val="008496"/>
              </a:solidFill>
              <a:latin typeface="Nirmala UI" panose="020B0502040204020203" pitchFamily="34" charset="0"/>
              <a:ea typeface="Nirmala UI" panose="020B0502040204020203" pitchFamily="34" charset="0"/>
              <a:cs typeface="Nirmala UI" panose="020B0502040204020203" pitchFamily="34" charset="0"/>
            </a:endParaRPr>
          </a:p>
          <a:p>
            <a:pPr>
              <a:spcBef>
                <a:spcPts val="3000"/>
              </a:spcBef>
            </a:pPr>
            <a:r>
              <a:rPr lang="hi-IN" sz="2000" b="1" dirty="0">
                <a:solidFill>
                  <a:srgbClr val="139E00"/>
                </a:solidFill>
                <a:latin typeface="Nirmala UI" panose="020B0502040204020203" pitchFamily="34" charset="0"/>
                <a:ea typeface="Nirmala UI" panose="020B0502040204020203" pitchFamily="34" charset="0"/>
                <a:cs typeface="Nirmala UI" panose="020B0502040204020203" pitchFamily="34" charset="0"/>
              </a:rPr>
              <a:t>यीशु की तरह सोचो (फिलिप्पियों 2:5)</a:t>
            </a:r>
            <a:endParaRPr lang="en" sz="2000" b="1" dirty="0">
              <a:solidFill>
                <a:srgbClr val="139E00"/>
              </a:solidFill>
              <a:latin typeface="Nirmala UI" panose="020B0502040204020203" pitchFamily="34" charset="0"/>
              <a:ea typeface="Nirmala UI" panose="020B0502040204020203" pitchFamily="34" charset="0"/>
              <a:cs typeface="Nirmala UI" panose="020B0502040204020203" pitchFamily="34" charset="0"/>
            </a:endParaRPr>
          </a:p>
          <a:p>
            <a:pPr>
              <a:spcBef>
                <a:spcPts val="3000"/>
              </a:spcBef>
            </a:pPr>
            <a:r>
              <a:rPr lang="hi-IN" sz="2000" b="1" dirty="0">
                <a:solidFill>
                  <a:srgbClr val="9800B9"/>
                </a:solidFill>
                <a:latin typeface="Nirmala UI" panose="020B0502040204020203" pitchFamily="34" charset="0"/>
                <a:ea typeface="Nirmala UI" panose="020B0502040204020203" pitchFamily="34" charset="0"/>
                <a:cs typeface="Nirmala UI" panose="020B0502040204020203" pitchFamily="34" charset="0"/>
              </a:rPr>
              <a:t>यीशु का स्वभाव (फिलिप्पियों 2:6–8)</a:t>
            </a:r>
            <a:endParaRPr lang="en" sz="2000" b="1" dirty="0">
              <a:solidFill>
                <a:srgbClr val="9800B9"/>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ने अभी-अभी फिलिप्पी के विश्वासियों को मसीही जीवन की चुनौतियों का सामना करते हुए दृढ़ बने रहने के लिए प्रोत्साहित किया है। उसने उनसे आग्रह किया है कि वे स्वर्गीय नागरिकों के योग्य आचरण करें और एकता पर ज़ोर दिया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“इसलिए” शब्द के साथ, पौलुस एक नए खंड की शुरुआत करता है, जिसमें वह हमें उस पूर्ण एकता को प्राप्त करने की कुंजियाँ बताता है—यीशु के उदाहरण का अनुकरण करने के द्वारा।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dirty="0">
                <a:ln/>
                <a:solidFill>
                  <a:schemeClr val="accent6"/>
                </a:solidFill>
                <a:latin typeface="Nirmala UI" panose="020B0502040204020203" pitchFamily="34" charset="0"/>
                <a:ea typeface="Nirmala UI" panose="020B0502040204020203" pitchFamily="34" charset="0"/>
                <a:cs typeface="Nirmala UI" panose="020B0502040204020203" pitchFamily="34" charset="0"/>
              </a:rPr>
              <a:t>असहमति का मूल कारण</a:t>
            </a:r>
            <a:endParaRPr lang="en" sz="4400" b="1" dirty="0">
              <a:ln/>
              <a:solidFill>
                <a:schemeClr val="accent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672716" y="671847"/>
            <a:ext cx="7600950"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tx2"/>
                </a:solidFill>
                <a:latin typeface="Nirmala UI" panose="020B0502040204020203" pitchFamily="34" charset="0"/>
                <a:ea typeface="Nirmala UI" panose="020B0502040204020203" pitchFamily="34" charset="0"/>
                <a:cs typeface="Nirmala UI" panose="020B0502040204020203" pitchFamily="34" charset="0"/>
              </a:rPr>
              <a:t>“विरोध या झूठी बड़ाई के लिये कुछ न करो” </a:t>
            </a:r>
            <a:r>
              <a:rPr lang="hi-IN" sz="1400" b="1" i="1" dirty="0">
                <a:solidFill>
                  <a:schemeClr val="tx2"/>
                </a:solidFill>
                <a:latin typeface="Nirmala UI" panose="020B0502040204020203" pitchFamily="34" charset="0"/>
                <a:ea typeface="Nirmala UI" panose="020B0502040204020203" pitchFamily="34" charset="0"/>
                <a:cs typeface="Nirmala UI" panose="020B0502040204020203" pitchFamily="34" charset="0"/>
              </a:rPr>
              <a:t>(फिलिप्पियों 2:3ए)</a:t>
            </a:r>
            <a:endParaRPr lang="en" sz="1100" b="1" i="1" dirty="0">
              <a:solidFill>
                <a:schemeClr val="tx2"/>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062573"/>
            <a:ext cx="8917858"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फिलिप्पियों के बीच महसूस की जा रही एकता की कमी के कारणों की ओर संकेत करने से पहले, पौलुस उन्हें एकता प्राप्त करने और अपने आनन्द को पूर्ण करने के लिए वह उन्हें सबसे पहले क्या सलाह देता है? (फिलिप्पियों 2:1–2)।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680697640"/>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677108"/>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 सब वे तभी प्राप्त कर सकते थे जब वे उन बातों को अलग रख दें जो उन्हें विभाजित कर रही थीं: अहंकार और विवाद (फिलिप्पियों 2:3</a:t>
            </a:r>
            <a:r>
              <a:rPr lang="en-IN" sz="1900" b="1" dirty="0">
                <a:latin typeface="Nirmala UI" panose="020B0502040204020203" pitchFamily="34" charset="0"/>
                <a:ea typeface="Nirmala UI" panose="020B0502040204020203" pitchFamily="34" charset="0"/>
                <a:cs typeface="Nirmala UI" panose="020B0502040204020203" pitchFamily="34" charset="0"/>
              </a:rPr>
              <a:t>a)।</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 दोनों समस्याएँ लूसिफ़र के विद्रोह में भी उपस्थित थीं और संबंधों में सबसे गंभीर समस्याओं में गिनी जाती हैं (गलातियों 5:26; याकूब 3:16)।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hi-IN" sz="4400" b="1" spc="300" dirty="0">
                <a:ln w="6600">
                  <a:solidFill>
                    <a:srgbClr val="10A499"/>
                  </a:solidFill>
                  <a:prstDash val="solid"/>
                </a:ln>
                <a:solidFill>
                  <a:srgbClr val="96F5EE"/>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नम्रता के द्वारा एकता </a:t>
            </a:r>
            <a:endParaRPr lang="en" sz="4400" b="1" spc="300" dirty="0">
              <a:ln w="6600">
                <a:solidFill>
                  <a:srgbClr val="10A499"/>
                </a:solidFill>
                <a:prstDash val="solid"/>
              </a:ln>
              <a:solidFill>
                <a:srgbClr val="96F5EE"/>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81373"/>
            <a:ext cx="12191999" cy="584775"/>
          </a:xfrm>
          <a:prstGeom prst="rect">
            <a:avLst/>
          </a:prstGeom>
          <a:noFill/>
        </p:spPr>
        <p:txBody>
          <a:bodyPr wrap="square">
            <a:spAutoFit/>
          </a:bodyPr>
          <a:lstStyle/>
          <a:p>
            <a:pPr algn="ctr"/>
            <a:r>
              <a:rPr lang="hi-IN" b="1" i="1" dirty="0">
                <a:solidFill>
                  <a:schemeClr val="accent6">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 दीनता से एक दूसरे को अपने से अच्छा समझो। हर एक अपने ही हित की नहीं, वरन् दूसरों के हित की भी चिन्ता करे।” </a:t>
            </a:r>
            <a:r>
              <a:rPr lang="hi-IN" sz="1400" b="1" i="1" dirty="0">
                <a:solidFill>
                  <a:schemeClr val="accent6">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2:3बी-4)</a:t>
            </a:r>
            <a:endParaRPr lang="en" sz="1100" b="1" i="1" dirty="0">
              <a:solidFill>
                <a:schemeClr val="accent6">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473814"/>
            <a:ext cx="8386057"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पौलुस जिस एकता के सूत्र को प्रस्तुत करता है, वह कोई बाहरी व्यवस्था नहीं, बल्कि एक आंतरिक मनोभाव—नम्रता है। यह न केवल यीशु का एक प्रमुख गुण था, बल्कि उसने अपने श्रोताओं को भी नम्र बनने के लिए प्रोत्साहित किया (मत्ती 11:29; 18:4; 23:12)।</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735774"/>
            <a:ext cx="5465877"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इस नम्रता को प्राप्त करने के लिए पौलुस सुझाव देता है कि हम दूसरों को अपने से बढ़कर समझें (फिलिप्पियों 2:3)। लेकिन क्या हम सब परमेश्वर के सामने समान नहीं हैं? और क्या एकता के लिए समानता आवश्यक नहीं होनी चाहिए?</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63547"/>
            <a:ext cx="9128636"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दूसरों की सहायता करने के लिए हमें उन्हें सुनना और उनके दृष्टिकोण को समझना सीखना होगा। निःसंदेह यह सब पवित्र आत्मा का कार्य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295660"/>
            <a:ext cx="5465876" cy="1846659"/>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पौलुस यह नहीं कहता कि हम दूसरों से वास्तव में हीन हैं, बल्कि यह कि </a:t>
            </a:r>
            <a:r>
              <a:rPr lang="hi-IN" sz="1900" b="1" i="1" u="sng" dirty="0">
                <a:latin typeface="Nirmala UI" panose="020B0502040204020203" pitchFamily="34" charset="0"/>
                <a:ea typeface="Nirmala UI" panose="020B0502040204020203" pitchFamily="34" charset="0"/>
                <a:cs typeface="Nirmala UI" panose="020B0502040204020203" pitchFamily="34" charset="0"/>
              </a:rPr>
              <a:t>हमें अपने आप को ऐसा समझना चाहिए</a:t>
            </a:r>
            <a:r>
              <a:rPr lang="hi-IN" sz="1900" b="1" dirty="0">
                <a:latin typeface="Nirmala UI" panose="020B0502040204020203" pitchFamily="34" charset="0"/>
                <a:ea typeface="Nirmala UI" panose="020B0502040204020203" pitchFamily="34" charset="0"/>
                <a:cs typeface="Nirmala UI" panose="020B0502040204020203" pitchFamily="34" charset="0"/>
              </a:rPr>
              <a:t>। जैसे एक सेवक अपने स्वामी के भले की खोज करता है, वैसे ही हमें उन लोगों के भले की खोज करनी चाहिए जिन्हें </a:t>
            </a:r>
            <a:r>
              <a:rPr lang="hi-IN" sz="1900" b="1" i="1" u="sng" dirty="0">
                <a:latin typeface="Nirmala UI" panose="020B0502040204020203" pitchFamily="34" charset="0"/>
                <a:ea typeface="Nirmala UI" panose="020B0502040204020203" pitchFamily="34" charset="0"/>
                <a:cs typeface="Nirmala UI" panose="020B0502040204020203" pitchFamily="34" charset="0"/>
              </a:rPr>
              <a:t>हम अपने से श्रेष्ठ मानते हैं</a:t>
            </a:r>
            <a:r>
              <a:rPr lang="hi-IN" sz="1900" b="1" dirty="0">
                <a:latin typeface="Nirmala UI" panose="020B0502040204020203" pitchFamily="34" charset="0"/>
                <a:ea typeface="Nirmala UI" panose="020B0502040204020203" pitchFamily="34" charset="0"/>
                <a:cs typeface="Nirmala UI" panose="020B0502040204020203" pitchFamily="34" charset="0"/>
              </a:rPr>
              <a:t> (फिलिप्पियों 2:4)।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07886"/>
          </a:xfrm>
          <a:prstGeom prst="rect">
            <a:avLst/>
          </a:prstGeom>
          <a:noFill/>
        </p:spPr>
        <p:txBody>
          <a:bodyPr wrap="square">
            <a:spAutoFit/>
          </a:bodyPr>
          <a:lstStyle/>
          <a:p>
            <a:pPr algn="ctr"/>
            <a:r>
              <a:rPr lang="hi-IN" sz="40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की तरह सोचो </a:t>
            </a:r>
            <a:endParaRPr lang="en" sz="40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651105"/>
            <a:ext cx="7649497" cy="584775"/>
          </a:xfrm>
          <a:prstGeom prst="rect">
            <a:avLst/>
          </a:prstGeom>
          <a:noFill/>
        </p:spPr>
        <p:txBody>
          <a:bodyPr wrap="square">
            <a:spAutoFit/>
          </a:bodyPr>
          <a:lstStyle/>
          <a:p>
            <a:pPr algn="ctr"/>
            <a:r>
              <a:rPr lang="hi-IN" b="1" i="1" dirty="0">
                <a:solidFill>
                  <a:schemeClr val="tx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 मसीह यीशु का स्वभाव था वैसा ही तुम्हारा भी स्वभाव हो” </a:t>
            </a:r>
            <a:r>
              <a:rPr lang="en-US" b="1" i="1" dirty="0">
                <a:solidFill>
                  <a:schemeClr val="tx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chemeClr val="tx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2:5)</a:t>
            </a:r>
            <a:endParaRPr lang="en" sz="1100" b="1" i="1" dirty="0">
              <a:solidFill>
                <a:schemeClr val="tx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209898"/>
            <a:ext cx="8567365"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विचार कैसे आकार लेते हैं? “आत्मा के मार्गों,”अर्थात् हमारी इन्द्रियों के माध्यम से। जो कुछ भी हम पढ़ते, देखते या सुनते हैं, वह किसी न किसी रूप में हमें आकार देता है। और निस्संदेह, शैतान हमारी इन्द्रियों पर आक्रमण करता है ताकि हमारे मन को अपनी सोच के अनुसार ढाल सके।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797164"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क्योंकि हमारे विचार शारीरिक हैं और हमारा हृदय अधिक धोखा देनेवाला होता है (यिर्मयाह 17:9)। आत्मा हमारे शारीरिक मन को बदलकर आत्मिक मन बना देगा—मसीह के समान (रोमियों 8:1, 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संभव है कि बहुत प्रयास करके हम पहले लक्ष्य को प्राप्त कर लें। लेकिन अपने मन को यीशु के मन के अनुरूप बदलना केवल पवित्र आत्मा ही हमारे भीतर कर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480661"/>
            <a:ext cx="856736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का दृष्टिकोण बहुत ही परिवर्तनवादी है। वह केवल हमें अपने विचारों पर ध्यान देने के लिए ही नहीं कहता, बल्कि हमसे यह भी कहता है कि हम मसीह के समान सोचें (फिलिप्पियों 4:8; 2:5)।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031873"/>
          </a:xfrm>
          <a:prstGeom prst="rect">
            <a:avLst/>
          </a:prstGeom>
          <a:noFill/>
        </p:spPr>
        <p:txBody>
          <a:bodyPr wrap="square">
            <a:spAutoFit/>
          </a:bodyPr>
          <a:lstStyle/>
          <a:p>
            <a:pPr algn="just">
              <a:spcBef>
                <a:spcPts val="600"/>
              </a:spcBef>
            </a:pPr>
            <a:r>
              <a:rPr lang="hi-IN" sz="3200" b="1" dirty="0">
                <a:latin typeface="Nirmala UI" panose="020B0502040204020203" pitchFamily="34" charset="0"/>
                <a:ea typeface="Nirmala UI" panose="020B0502040204020203" pitchFamily="34" charset="0"/>
                <a:cs typeface="Nirmala UI" panose="020B0502040204020203" pitchFamily="34" charset="0"/>
              </a:rPr>
              <a:t>“फिर भी हमें प्रलोभन का विरोध करने के लिए कार्य करना है। जो लोग शैतान की चालों का शिकार नहीं होना चाहते, उन्हें आत्मा के मार्गों की सावधानीपूर्वक रक्षा करनी चाहिए; उन्हें ऐसा पढ़ने, देखने या सुनने से बचना चाहिए जो अशुद्ध विचारों को उत्पन्न करे। मन को यूँ ही भटकने के लिए नहीं छोड़ा जाना चाहिए कि वह हर उस विषय पर विचार करे जिसे आत्माओं का शत्रु सुझाए।”</a:t>
            </a:r>
            <a:endParaRPr lang="en" sz="3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7900976D-1FD8-390F-0BE3-739219CA3CB2}"/>
              </a:ext>
            </a:extLst>
          </p:cNvPr>
          <p:cNvSpPr txBox="1"/>
          <p:nvPr/>
        </p:nvSpPr>
        <p:spPr>
          <a:xfrm>
            <a:off x="7225995" y="827752"/>
            <a:ext cx="4838184"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(कुलपिताओं और भविष्यवक्ताओं, पृष्ठ 460)</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hi-I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यीशु का स्वभाव (1)</a:t>
            </a:r>
            <a:endPar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0214"/>
            <a:ext cx="12192000" cy="369332"/>
          </a:xfrm>
          <a:prstGeom prst="rect">
            <a:avLst/>
          </a:prstGeom>
          <a:noFill/>
        </p:spPr>
        <p:txBody>
          <a:bodyPr wrap="square">
            <a:spAutoFit/>
          </a:bodyPr>
          <a:lstStyle/>
          <a:p>
            <a:pPr algn="ctr"/>
            <a:r>
              <a:rPr lang="hi-IN" b="1" i="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“जिसने परमेश्‍वर के स्वरूप में होकर भी परमेश्‍वर के तुल्य होने को अपने वश में रखने की वस्तु न समझा।” </a:t>
            </a:r>
            <a:r>
              <a:rPr lang="hi-IN" sz="1400" b="1" i="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2:6)</a:t>
            </a:r>
            <a:endParaRPr lang="es-ES" sz="1400" b="1" i="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यीशु की तीन विशेषताओं पर प्रकाश डालता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4246845536"/>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08537"/>
            <a:ext cx="714435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सृष्टिकर्ता होते हुए भी वह सृष्टि का एक प्राणी बना। उसने हमारे उद्धार के लिए अपमान सहना और क्रूस पर मृत्यु स्वीकार करना चुना।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133633"/>
            <a:ext cx="714436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वही हमारा आदर्श है। हमें भी दूसरों के भले के लिए अपने आप को नम्र करने और बलिदान देने के लिए तैयार रहना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393911"/>
            <a:ext cx="7144359"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इस पर विचार करते हैं, तो हम केवल झुककर अपने अद्भुत उद्धारकर्ता की आराधना ही कर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337017"/>
            <a:ext cx="714435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परमेश्वरत्व के अन्य दो व्यक्तियों के साथ समान होने पर भी, पिता की इच्छा के प्रति यीशु की आज्ञाकारिता सदा पूर्ण रही। ऐसा कभी एक क्षण भी नहीं आया जब उसने अधीन होना अस्वीकार किया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2517"/>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hi-IN"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का स्वभाव (2)</a:t>
            </a:r>
            <a:endParaRPr lang="en"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hi-IN"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“इसमें सन्देह नहीं कि भक्‍ति का भेद गम्भीर है, अर्थात्, वह जो शरीर में प्रगट हुआ, आत्मा में धर्मी ठहरा, स्वर्गदूतों को दिखाई दिया, अन्यजातियों में उसका प्रचार हुआ, जगत में उस पर विश्‍वास किया गया, और महिमा में ऊपर उठाया गया।” </a:t>
            </a:r>
            <a:r>
              <a:rPr lang="hi-IN"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तीमुथियुस 3:16)</a:t>
            </a:r>
            <a:endParaRPr lang="en" sz="11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264227"/>
            <a:ext cx="7391398"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मनुष्य बनने में मसीह की अद्भुत दीनता और नम्रता उद्धार पाए हुए लोगों के लिए अनंतकाल तक अध्ययन का विषय बनी रहेगी।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629095"/>
            <a:ext cx="739140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उदाहरण हमें अपने स्वार्थ और सेवा पाए जाने की इच्छा को त्यागने के लिए बुलाता है, और उनके स्थान पर नम्रता तथा दूसरों की सेवा करने की तत्परता को अपनाने के लिए प्रेरित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414425"/>
            <a:ext cx="739140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सार्वभौमिक सर्वोच्चता से पूर्ण दासत्व तक आ गया। यह ठीक उसी का विपरीत है जिसकी लालसा लूसिफ़र ने की थी, जो दास होते हुए भी सार्वभौमिक सर्वोच्चता चाहता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142010"/>
            <a:ext cx="739140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वास्तव में अविश्वसनीय है कि अनंत और शाश्वत प्राणी मृत्यु के अधीन एक सीमित मनुष्य बन गया। यही वह बात है जिसे पौलुस “भक्ति का भेद” कहता है (1 तीमुथियुस 3:16)।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813</TotalTime>
  <Words>1398</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Aptos</vt:lpstr>
      <vt:lpstr>Arial</vt:lpstr>
      <vt:lpstr>Nirmala UI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2025-12-31T11:02:26Z</dcterms:created>
  <dcterms:modified xsi:type="dcterms:W3CDTF">2026-01-07T06:26:31Z</dcterms:modified>
</cp:coreProperties>
</file>