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257" r:id="rId4"/>
    <p:sldId id="31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hi-IN" sz="16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एकता बनाए रखना (फिलिप्पियों 2:14)</a:t>
          </a:r>
          <a:endParaRPr lang="es-ES" sz="16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साथ मिलकर कार्य करते समय हमारे बीच चुगली, आलोचना, प्रतिस्पर्धा या विवाद नहीं होने चाहिए।</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hi-IN" sz="16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निर्दोष आचरण करना (फिलिप्पियों 2:15)</a:t>
          </a:r>
          <a:endParaRPr lang="es-ES" sz="16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सरलता और आज्ञाकारिता के साथ अपने पिता का अनुसरण करना, हमारे चारों ओर फैली बुराई और पतन के बिल्कुल विपरीत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hi-IN" sz="16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वचन के प्रति विश्वासयोग्य रहना (फिलिप्पियों 2:16)</a:t>
          </a:r>
          <a:endParaRPr lang="es-ES" sz="16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हमारे कार्य और हमारी सोच दोनों को बाइबल की शिक्षाओं के अनुरूप होना चाहिए।</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साथ मिलकर कार्य करते समय हमारे बीच चुगली, आलोचना, प्रतिस्पर्धा या विवाद नहीं होने चाहिए।</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एकता बनाए रखना (फिलिप्पियों 2:14)</a:t>
          </a:r>
          <a:endParaRPr lang="es-ES" sz="16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सरलता और आज्ञाकारिता के साथ अपने पिता का अनुसरण करना, हमारे चारों ओर फैली बुराई और पतन के बिल्कुल विपरीत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निर्दोष आचरण करना (फिलिप्पियों 2:15)</a:t>
          </a:r>
          <a:endParaRPr lang="es-ES" sz="16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हमारे कार्य और हमारी सोच दोनों को बाइबल की शिक्षाओं के अनुरूप होना चाहिए।</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hi-IN" sz="16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वचन के प्रति विश्वासयोग्य रहना (फिलिप्पियों 2:16)</a:t>
          </a:r>
          <a:endParaRPr lang="es-ES" sz="16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10/01/2026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10/01/2026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10/01/2026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10/01/2026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10/01/2026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10/01/2026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10/01/2026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3.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430537"/>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lvl="0" algn="ctr">
              <a:lnSpc>
                <a:spcPct val="150000"/>
              </a:lnSpc>
              <a:defRPr/>
            </a:pPr>
            <a:r>
              <a:rPr lang="hi-IN" sz="5400" b="1" dirty="0">
                <a:ln w="22225">
                  <a:noFill/>
                  <a:prstDash val="solid"/>
                </a:ln>
                <a:solidFill>
                  <a:srgbClr val="9900CC">
                    <a:lumMod val="40000"/>
                    <a:lumOff val="60000"/>
                  </a:srgbClr>
                </a:soli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अंधकार में चमकते प्रकाश की तरह</a:t>
            </a:r>
            <a:endParaRPr kumimoji="0" lang="en" sz="54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9115137" y="0"/>
            <a:ext cx="3031599" cy="338554"/>
          </a:xfrm>
          <a:prstGeom prst="rect">
            <a:avLst/>
          </a:prstGeom>
          <a:noFill/>
        </p:spPr>
        <p:txBody>
          <a:bodyPr wrap="square" rtlCol="0">
            <a:spAutoFit/>
          </a:bodyPr>
          <a:lstStyle/>
          <a:p>
            <a:pPr lvl="0" algn="r">
              <a:defRPr/>
            </a:pPr>
            <a:r>
              <a:rPr lang="hi-IN" sz="1600" b="1" dirty="0">
                <a:solidFill>
                  <a:srgbClr val="FCF6C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5, जनवरी, 31, 2026 के लिए</a:t>
            </a:r>
            <a:endPar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3">
            <a:extLst>
              <a:ext uri="{FF2B5EF4-FFF2-40B4-BE49-F238E27FC236}">
                <a16:creationId xmlns:a16="http://schemas.microsoft.com/office/drawing/2014/main" id="{6528DBBA-92AA-BADC-5F21-8E22D1CB5BBC}"/>
              </a:ext>
            </a:extLst>
          </p:cNvPr>
          <p:cNvSpPr txBox="1"/>
          <p:nvPr/>
        </p:nvSpPr>
        <p:spPr>
          <a:xfrm>
            <a:off x="42848" y="52816"/>
            <a:ext cx="3429144" cy="338554"/>
          </a:xfrm>
          <a:prstGeom prst="rect">
            <a:avLst/>
          </a:prstGeom>
          <a:noFill/>
        </p:spPr>
        <p:txBody>
          <a:bodyPr wrap="square" rtlCol="0">
            <a:spAutoFit/>
          </a:bodyPr>
          <a:lstStyle/>
          <a:p>
            <a:pPr lvl="0">
              <a:defRPr/>
            </a:pPr>
            <a:r>
              <a:rPr lang="hi-IN" sz="1600" b="1" dirty="0">
                <a:solidFill>
                  <a:srgbClr val="FCF6C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kumimoji="0" lang="en" sz="16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44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इपफ्रुदीतुस</a:t>
            </a:r>
            <a:endParaRPr kumimoji="0" lang="en" sz="44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923330"/>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lang="hi-IN" b="1" i="1" dirty="0">
                <a:solidFill>
                  <a:srgbClr val="9900CC">
                    <a:lumMod val="75000"/>
                  </a:srgbClr>
                </a:solidFill>
                <a:latin typeface="Nirmala UI" panose="020B0502040204020203" pitchFamily="34" charset="0"/>
                <a:ea typeface="Nirmala UI" panose="020B0502040204020203" pitchFamily="34" charset="0"/>
                <a:cs typeface="Nirmala UI" panose="020B0502040204020203" pitchFamily="34" charset="0"/>
              </a:rPr>
              <a:t>“पर मैं ने इपफ्रुदीतुस को जो मेरा भाई और सहकर्मी और संगी योद्धा और तुम्हारा दूत, और आवश्यक बातों में मेरी सेवा टहल करनेवाला है, तुम्हारे पास भेजना आवश्यक समझा।” </a:t>
            </a:r>
            <a:r>
              <a:rPr lang="hi-IN" sz="1400" b="1" i="1" dirty="0">
                <a:solidFill>
                  <a:srgbClr val="9900CC">
                    <a:lumMod val="75000"/>
                  </a:srgbClr>
                </a:solidFill>
                <a:latin typeface="Nirmala UI" panose="020B0502040204020203" pitchFamily="34" charset="0"/>
                <a:ea typeface="Nirmala UI" panose="020B0502040204020203" pitchFamily="34" charset="0"/>
                <a:cs typeface="Nirmala UI" panose="020B0502040204020203" pitchFamily="34" charset="0"/>
              </a:rPr>
              <a:t>(फिलिप्पियों 2:25)</a:t>
            </a:r>
            <a:endParaRPr kumimoji="0" lang="en" sz="1100" b="1" i="1" u="none" strike="noStrike" kern="1200" cap="none" spc="0" normalizeH="0" baseline="0" noProof="0" dirty="0">
              <a:ln>
                <a:noFill/>
              </a:ln>
              <a:solidFill>
                <a:srgbClr val="9900CC">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124029"/>
            <a:ext cx="8731967" cy="1323439"/>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फिलिप्पियों के विश्वासियों को यह पता चला कि पौलुस रोम में कैद है, तो उन्होंने उसकी आवश्यकताओं (जैसे किराया, भोजन, वस्त्र आदि) की पूर्ति के लिए उसको सहायता भेजने का निश्चय किया। इस सहायता को प्रेरित तक पहुँचाने की जिम्मेदारी इपफ्रुदीतुस को दी गई थी (फिलिप्पियों 4:18; 2:25)।</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0"/>
            <a:ext cx="2649794" cy="3229789"/>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80"/>
            <a:ext cx="3847895" cy="2187670"/>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267370"/>
            <a:ext cx="5037596" cy="2554545"/>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सुसमाचार के लिए अपने उत्साह में उसने अपना जीवन तक खतरे में डाल दिया और वह गंभीर रूप से बीमार पड़ गया (फिलिप्पियों 2:27, 30)। जब फिलिप्पियों ने यह सुना, तो वे उसके लिए चिंतित हो गए। यही मुख्य कारण था कि पौलुस ने उसे पत्र पहुँचाने के लिए उनके पास वापस भेजने का निर्णय लिया (फिलिप्पियों 2:26, 28)।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5" y="2479862"/>
            <a:ext cx="8731966"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इपफ्रुदीतुस ने केवल सहायता ही नहीं पहुँचाई, बल्कि वह पौलुस के साथ भी रहा, उसकी आवश्यकताओं में सहायता की, और सुसमाचार के प्रचार में उसके साथ सहयोग किया।</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818331"/>
            <a:ext cx="5089389"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पौलुस आग्रह करता है कि तुम “ऐसों का आदर किया करना” (फिलिप्पियों 2:29)। निस्संदेह, इपफ्रुदीतुस एक विश्वासयोग्य मसीही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111624" y="988776"/>
            <a:ext cx="7790375" cy="4893647"/>
          </a:xfrm>
          <a:prstGeom prst="rect">
            <a:avLst/>
          </a:prstGeom>
          <a:noFill/>
        </p:spPr>
        <p:txBody>
          <a:bodyPr wrap="square">
            <a:spAutoFit/>
          </a:bodyPr>
          <a:lstStyle/>
          <a:p>
            <a:pPr lvl="0" algn="just">
              <a:spcBef>
                <a:spcPts val="600"/>
              </a:spcBef>
              <a:defRPr/>
            </a:pPr>
            <a:r>
              <a:rPr lang="hi-IN" sz="24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यीशु, हमारा मध्यस्थ, स्वर्ग में हमारे लिए विनती करता है, तब पवित्र आत्मा हमारे भीतर कार्य करता है, ताकि हम उसकी सुइच्छा निमित्त काम करें। समस्त स्वर्ग आत्मा के उद्धार में रुचि रखता है। तब हमारे पास यह संदेह करने का क्या कारण है कि प्रभु हमारी सहायता करना चाहता है और वास्तव में करता भी है? हम जो लोगों को शिक्षा देते हैं, हमारा स्वयं का परमेश्वर के साथ एक जीवंत संबंध होना चाहिए। आत्मा और वचन में, हमें लोगों के लिए एक जीवनदायी सोते के समान होना चाहिए, क्योंकि मसीह हमारे भीतर है—अनन्त जीवन तक बहने वाले जलस्रोत की तरह। दुःख और पीड़ा हमारे धैर्य और हमारे विश्वास की परीक्षा ले सकते हैं; परन्तु अदृश्य की उपस्थिति की चमक हमारे साथ है, और हमें स्वयं को यीशु के पीछे छिपा लेना चाहिए।”</a:t>
            </a:r>
            <a:endParaRPr kumimoji="0" lang="en" sz="24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6016489" y="6110749"/>
            <a:ext cx="4057521" cy="338554"/>
          </a:xfrm>
          <a:prstGeom prst="rect">
            <a:avLst/>
          </a:prstGeom>
          <a:noFill/>
        </p:spPr>
        <p:txBody>
          <a:bodyPr wrap="none" rtlCol="0">
            <a:spAutoFit/>
          </a:bodyPr>
          <a:lstStyle/>
          <a:p>
            <a:pPr lvl="0" algn="r">
              <a:defRPr/>
            </a:pPr>
            <a:r>
              <a:rPr lang="hi-IN"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ई जी व्हाइट (तुम्हें शक्ति प्राप्त होगी, 8 दिसंबर)</a:t>
            </a:r>
            <a:endParaRPr kumimoji="0" lang="en" sz="16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998329" y="240565"/>
            <a:ext cx="4744016" cy="5386090"/>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200" b="1" i="1" dirty="0">
                <a:ln w="12700" cmpd="sng">
                  <a:noFill/>
                  <a:prstDash val="solid"/>
                </a:ln>
                <a:solidFill>
                  <a:srgbClr val="6F5839"/>
                </a:solidFill>
                <a:latin typeface="Nirmala UI" panose="020B0502040204020203" pitchFamily="34" charset="0"/>
                <a:ea typeface="Nirmala UI" panose="020B0502040204020203" pitchFamily="34" charset="0"/>
                <a:cs typeface="Nirmala UI" panose="020B0502040204020203" pitchFamily="34" charset="0"/>
              </a:rPr>
              <a:t>“सब काम बिना कुड़कुड़ाए और बिना विवाद के किया करो, ताकि तुम निर्दोष और भोले होकर टेढ़े और हठीले लोगों के बीच परमेश्‍वर के निष्कलंक सन्तान बने रहो, जिनके बीच में तुम जीवन का वचन लिए हुए जगत में जलते दीपकों के समान दिखाई देते हो।” </a:t>
            </a:r>
            <a:r>
              <a:rPr lang="en-US" sz="3200" b="1" i="1" dirty="0">
                <a:ln w="12700" cmpd="sng">
                  <a:noFill/>
                  <a:prstDash val="solid"/>
                </a:ln>
                <a:solidFill>
                  <a:srgbClr val="6F5839"/>
                </a:solidFill>
                <a:latin typeface="Nirmala UI" panose="020B0502040204020203" pitchFamily="34" charset="0"/>
                <a:ea typeface="Nirmala UI" panose="020B0502040204020203" pitchFamily="34" charset="0"/>
                <a:cs typeface="Nirmala UI" panose="020B0502040204020203" pitchFamily="34" charset="0"/>
              </a:rPr>
              <a:t>           </a:t>
            </a:r>
            <a:r>
              <a:rPr lang="hi-IN" sz="2400" b="1" i="1" dirty="0">
                <a:ln w="12700" cmpd="sng">
                  <a:noFill/>
                  <a:prstDash val="solid"/>
                </a:ln>
                <a:solidFill>
                  <a:srgbClr val="6F5839"/>
                </a:solidFill>
                <a:latin typeface="Nirmala UI" panose="020B0502040204020203" pitchFamily="34" charset="0"/>
                <a:ea typeface="Nirmala UI" panose="020B0502040204020203" pitchFamily="34" charset="0"/>
                <a:cs typeface="Nirmala UI" panose="020B0502040204020203" pitchFamily="34" charset="0"/>
              </a:rPr>
              <a:t>फिलिप्पियों 2:14-15</a:t>
            </a:r>
            <a:endParaRPr kumimoji="0" lang="es-ES" b="1" i="1" u="none" strike="noStrike" kern="1200" cap="none" spc="0" normalizeH="0" baseline="0" noProof="0" dirty="0">
              <a:ln w="12700" cmpd="sng">
                <a:noFill/>
                <a:prstDash val="solid"/>
              </a:ln>
              <a:solidFill>
                <a:srgbClr val="6F5839"/>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372225" cy="2862322"/>
          </a:xfrm>
          <a:prstGeom prst="rect">
            <a:avLst/>
          </a:prstGeom>
          <a:noFill/>
        </p:spPr>
        <p:txBody>
          <a:bodyPr wrap="square" rtlCol="0">
            <a:spAutoFit/>
          </a:bodyPr>
          <a:lstStyle/>
          <a:p>
            <a:pPr lvl="0">
              <a:spcBef>
                <a:spcPts val="600"/>
              </a:spcBef>
              <a:defRPr/>
            </a:pPr>
            <a:r>
              <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Aptos" panose="02110004020202020204"/>
                <a:ea typeface="+mn-ea"/>
                <a:cs typeface="+mn-cs"/>
              </a:rPr>
              <a:t> </a:t>
            </a:r>
            <a:r>
              <a:rPr lang="hi-IN" sz="2000" b="1" dirty="0">
                <a:solidFill>
                  <a:srgbClr val="FFFF66"/>
                </a:solidFill>
                <a:effectLst>
                  <a:outerShdw blurRad="38100" dist="38100" dir="2700000" algn="tl">
                    <a:srgbClr val="000000">
                      <a:alpha val="43137"/>
                    </a:srgbClr>
                  </a:outerShdw>
                </a:effectLst>
                <a:highlight>
                  <a:srgbClr val="D73E9E"/>
                </a:highlight>
                <a:latin typeface="Nirmala UI" panose="020B0502040204020203" pitchFamily="34" charset="0"/>
                <a:ea typeface="Nirmala UI" panose="020B0502040204020203" pitchFamily="34" charset="0"/>
                <a:cs typeface="Nirmala UI" panose="020B0502040204020203" pitchFamily="34" charset="0"/>
              </a:rPr>
              <a:t>संसार में प्रकाशमान व्यक्तित्व:</a:t>
            </a:r>
            <a:endParaRPr kumimoji="0" lang="en" sz="20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का एक प्रतिबिंब (फिलिप्पियों 2:12-13)</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संसार में एक प्रकाश (फिलिप्पियों 2:14-16)</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एक जीवित बलिदान (फिलिप्पियों 2:17-18)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0">
              <a:spcBef>
                <a:spcPts val="1800"/>
              </a:spcBef>
              <a:defRPr/>
            </a:pPr>
            <a:r>
              <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rgbClr val="FFFF00"/>
                </a:solidFill>
                <a:effectLst>
                  <a:outerShdw blurRad="38100" dist="38100" dir="2700000" algn="tl">
                    <a:srgbClr val="000000">
                      <a:alpha val="43137"/>
                    </a:srgbClr>
                  </a:outerShdw>
                </a:effectLst>
                <a:highlight>
                  <a:srgbClr val="A43DDB"/>
                </a:highlight>
                <a:latin typeface="Nirmala UI" panose="020B0502040204020203" pitchFamily="34" charset="0"/>
                <a:ea typeface="Nirmala UI" panose="020B0502040204020203" pitchFamily="34" charset="0"/>
                <a:cs typeface="Nirmala UI" panose="020B0502040204020203" pitchFamily="34" charset="0"/>
              </a:rPr>
              <a:t>प्रकाश के उदाहरण:</a:t>
            </a:r>
            <a:endParaRPr kumimoji="0" lang="en" sz="20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तीमुथियुस (फिलिप्पियों 2:19-24)</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इपफ्रुदीतुस (फिलिप्पियों 2:25-30)</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“उसी प्रकार तुम्हारा उजियाला मनुष्यों के सामने ऐसा चमके कि वे तुम्हारे भले कामों को देखकर तुम्हारे पिता की, जो स्वर्ग में है, बड़ाई करें।”(मत्ती 5:16)।</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एक ऐसी दुनिया में रहते हुए जहाँ परमेश्वर की व्यवस्था को लगातार पैरों तले रौंदा जा रहा है, हम मसीही, जो उसके अनुसार जीवन जीकर परमेश्वर की सेवा करना चाहते हैं, अंधकार में चमकते हुए प्रकाश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फिलिप्पियों 2:12-18 में हम यीशु के इस आदेश का पौलुसीय संस्करण पढ़ सकते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lvl="0" algn="r">
              <a:lnSpc>
                <a:spcPct val="150000"/>
              </a:lnSpc>
              <a:defRPr/>
            </a:pPr>
            <a:r>
              <a:rPr lang="hi-IN" sz="96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संसार में प्रकाशमान व्यक्तित्व </a:t>
            </a:r>
            <a:endParaRPr kumimoji="0" lang="en" sz="96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lvl="0" algn="ctr">
              <a:defRPr/>
            </a:pPr>
            <a:r>
              <a:rPr lang="hi-IN"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एक प्रतिबिंब</a:t>
            </a:r>
            <a:endParaRPr kumimoji="0" lang="en" sz="44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734253"/>
            <a:ext cx="8372475" cy="646331"/>
          </a:xfrm>
          <a:prstGeom prst="rect">
            <a:avLst/>
          </a:prstGeom>
          <a:noFill/>
        </p:spPr>
        <p:txBody>
          <a:bodyPr wrap="square">
            <a:spAutoFit/>
          </a:bodyPr>
          <a:lstStyle/>
          <a:p>
            <a:pPr lvl="0" algn="ctr">
              <a:defRPr/>
            </a:pPr>
            <a:r>
              <a:rPr lang="hi-IN" b="1" i="1" dirty="0">
                <a:solidFill>
                  <a:srgbClr val="339966">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“क्योंकि परमेश्‍वर ही है जिसने अपनी सुइच्छा निमित्त तुम्हारे मन में इच्छा और काम, दोनों बातों के करने का प्रभाव डाला है।” </a:t>
            </a:r>
            <a:r>
              <a:rPr lang="hi-IN" sz="1400" b="1" i="1" dirty="0">
                <a:solidFill>
                  <a:srgbClr val="339966">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2:13)</a:t>
            </a:r>
            <a:endParaRPr kumimoji="0" lang="en" sz="1100" b="1" i="1"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658174"/>
            <a:ext cx="5106305" cy="2862322"/>
          </a:xfrm>
          <a:prstGeom prst="rect">
            <a:avLst/>
          </a:prstGeom>
          <a:noFill/>
        </p:spPr>
        <p:txBody>
          <a:bodyPr wrap="square" rtlCol="0">
            <a:spAutoFit/>
          </a:bodyPr>
          <a:lstStyle/>
          <a:p>
            <a:pPr lvl="0" algn="just">
              <a:spcBef>
                <a:spcPts val="600"/>
              </a:spcBef>
              <a:tabLst>
                <a:tab pos="714375" algn="l"/>
              </a:tabLst>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यीशु के अपमान और उत्थान का कुशलतापूर्वक वर्णन करने के बाद, पौलुस "इसलिए" अभिव्यक्ति जोड़ता है। अर्थात्, क्योंकि यीशु ने स्वयं को विनम्र किया और उसे उठाया गया ताकि “परमेश्‍वर पिता की महिमा के लिये हर एक जीभ अंगीकर कर ले कि यीशु मसीह ही प्रभु है” (फिलिप्पियों 2:11), इसलिए, फिलिप्पियों के विश्वासी (और विस्तार में, हम सभी) को इसके प्रति कुछ करना चाहिए।</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468429"/>
            <a:ext cx="8593393"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हमारा पहला कार्य है “डरते और काँपते” (फिलिप्पियों 2:12) अपने उद्धार के लिए काम करना। यदि उद्धार देने वाला परमेश्वर स्वयं है (तीतुस 2:11), तो हमें इसकी चिंता क्यों करनी चाहिए?</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505816"/>
            <a:ext cx="8593393"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डरते और काँपते, परमेश्वर की सेवा के लिए प्रयुक्त होने वाले पर्यायवाची भाव हैं (भजन संहिता 2:11)। इसलिए, पौलुस यह ज़ोर देता है कि हमारे भीतर भले कार्य करने की इच्छा पैदा करना और उसे वास्तविकता में बदलने की शक्ति देना परमेश्वर का काम है (फिलिप्पियों 2:13)।</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hi-IN" sz="4400" b="1" dirty="0">
                <a:ln/>
                <a:solidFill>
                  <a:srgbClr val="B90E4E"/>
                </a:solidFill>
                <a:latin typeface="Nirmala UI" panose="020B0502040204020203" pitchFamily="34" charset="0"/>
                <a:ea typeface="Nirmala UI" panose="020B0502040204020203" pitchFamily="34" charset="0"/>
                <a:cs typeface="Nirmala UI" panose="020B0502040204020203" pitchFamily="34" charset="0"/>
              </a:rPr>
              <a:t>संसार में एक प्रकाश </a:t>
            </a:r>
            <a:endParaRPr kumimoji="0" lang="en" sz="4400" b="1" i="0" u="none" strike="noStrike" kern="1200" cap="none" spc="0" normalizeH="0" baseline="0" noProof="0" dirty="0">
              <a:ln/>
              <a:solidFill>
                <a:srgbClr val="B90E4E"/>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752233"/>
            <a:ext cx="11572875" cy="646331"/>
          </a:xfrm>
          <a:prstGeom prst="rect">
            <a:avLst/>
          </a:prstGeom>
          <a:noFill/>
        </p:spPr>
        <p:txBody>
          <a:bodyPr wrap="square">
            <a:spAutoFit/>
          </a:bodyPr>
          <a:lstStyle/>
          <a:p>
            <a:pPr lvl="0" algn="ctr">
              <a:defRPr/>
            </a:pPr>
            <a:r>
              <a:rPr lang="hi-IN" b="1" i="1" dirty="0">
                <a:solidFill>
                  <a:srgbClr val="FF330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“ताकि तुम निर्दोष और भोले होकर टेढ़े और हठीले लोगों के बीच परमेश्‍वर के निष्कलंक सन्तान बने रहो, जिनके बीच में तुम जीवन का वचन लिए हुए जगत में जलते दीपकों के समान दिखाई देते हो।” </a:t>
            </a:r>
            <a:r>
              <a:rPr lang="hi-IN" sz="1400" b="1" i="1" dirty="0">
                <a:solidFill>
                  <a:srgbClr val="FF330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2:15)</a:t>
            </a:r>
            <a:endParaRPr kumimoji="0" lang="en" sz="1100" b="1" i="1"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384721"/>
          </a:xfrm>
          <a:prstGeom prst="rect">
            <a:avLst/>
          </a:prstGeom>
          <a:noFill/>
        </p:spPr>
        <p:txBody>
          <a:bodyPr wrap="square" rtlCol="0">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पौलुस तीन ऐसे पहलू प्रस्तुत करता है जो विश्वासियों को संसार में चमकने में सहायता करेंगे:</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3518472105"/>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177407"/>
            <a:ext cx="10604109" cy="677108"/>
          </a:xfrm>
          <a:prstGeom prst="rect">
            <a:avLst/>
          </a:prstGeom>
          <a:noFill/>
        </p:spPr>
        <p:txBody>
          <a:bodyPr wrap="square" rtlCol="0">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जहाँ अंधकार सबसे अधिक होता है, वहीं प्रकाश सबसे अधिक चमकता है। एक ऐसे संसार में जहाँ परमेश्वर को व्यवस्थित रूप से ठुकराया जा रहा है, हम मसीही लोगों को मसीह के प्रकाश से चमकना चाहिए।</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lvl="0" algn="ctr">
              <a:defRPr/>
            </a:pPr>
            <a:r>
              <a:rPr lang="hi-IN"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latin typeface="Nirmala UI" panose="020B0502040204020203" pitchFamily="34" charset="0"/>
                <a:ea typeface="Nirmala UI" panose="020B0502040204020203" pitchFamily="34" charset="0"/>
                <a:cs typeface="Nirmala UI" panose="020B0502040204020203" pitchFamily="34" charset="0"/>
              </a:rPr>
              <a:t>एक जीवित बलिदान</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650674"/>
            <a:ext cx="9782868"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b="1" i="1" dirty="0">
                <a:solidFill>
                  <a:srgbClr val="339966">
                    <a:lumMod val="75000"/>
                  </a:srgbClr>
                </a:solidFill>
                <a:latin typeface="Nirmala UI" panose="020B0502040204020203" pitchFamily="34" charset="0"/>
                <a:ea typeface="Nirmala UI" panose="020B0502040204020203" pitchFamily="34" charset="0"/>
                <a:cs typeface="Nirmala UI" panose="020B0502040204020203" pitchFamily="34" charset="0"/>
              </a:rPr>
              <a:t>“यदि मुझे तुम्हारे विश्‍वास रूपी बलिदान और सेवा के साथ अपना लहू भी बहाना पड़े, तौभी मैं आनन्दित हूँ और तुम सब के साथ आनन्द करता हूँ।” </a:t>
            </a:r>
            <a:r>
              <a:rPr lang="hi-IN" sz="1400" b="1" i="1" dirty="0">
                <a:solidFill>
                  <a:srgbClr val="339966">
                    <a:lumMod val="75000"/>
                  </a:srgbClr>
                </a:solidFill>
                <a:latin typeface="Nirmala UI" panose="020B0502040204020203" pitchFamily="34" charset="0"/>
                <a:ea typeface="Nirmala UI" panose="020B0502040204020203" pitchFamily="34" charset="0"/>
                <a:cs typeface="Nirmala UI" panose="020B0502040204020203" pitchFamily="34" charset="0"/>
              </a:rPr>
              <a:t>(फिलिप्पियों 2:17)</a:t>
            </a:r>
            <a:endParaRPr kumimoji="0" lang="en" sz="1100" b="1" i="1" u="none" strike="noStrike" kern="1200" cap="none" spc="0" normalizeH="0" baseline="0" noProof="0" dirty="0">
              <a:ln>
                <a:noFill/>
              </a:ln>
              <a:solidFill>
                <a:srgbClr val="339966">
                  <a:lumMod val="75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299" y="1388863"/>
            <a:ext cx="6567158" cy="1323439"/>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यद्यपि पौलुस को आशा थी कि वह मुक्त हो जाएगा, फिर भी उसके दोषी ठहराए जाने की संभावना थी। वह इस संभावना को “अर्घ-बलि की तरह उँडेला जाने” के रूप में प्रस्तुत करता है (फिलिप्पियों 2:17)।</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5286376"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पौलुस को मरने का कोई अफसोस नहीं था, क्योंकि उसकी गवाही उन विश्वासियों को और भी अधिक सामर्थ्य देगी, जो पहले से ही सुसमाचार के विश्वासयोग्य साक्षी थे—निडरता से उसका प्रचार कर रहे थे और परमेश्वर की योग्य संतान के रूप में जीवन बिता रहे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659926"/>
            <a:ext cx="3507999"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अर्घ का अर्थ था चढ़ाई जा रही बलि के ऊपर किसी द्रव को उँडेलना (निर्गमन 29:39-40)। इस संदर्भ में, जिस बलि की बात हो रही है, वह फिलिप्पियों के विश्वासी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591741"/>
            <a:ext cx="3408828" cy="224676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क्या फिलिप्पियों मरने वाले थे? बिल्कुल नहीं। उनकी बलि “उनके विश्वास की सेवा” थी। यह एक जीवित बलिदान था—ऐसा बलिदान जिसे हम सभी को परमेश्वर के लिए अर्पित करना चाहिए (रोमियों 12:1)।</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6165416" y="-255932"/>
            <a:ext cx="4694562" cy="6740307"/>
          </a:xfrm>
          <a:prstGeom prst="rect">
            <a:avLst/>
          </a:prstGeom>
          <a:noFill/>
        </p:spPr>
        <p:txBody>
          <a:bodyPr wrap="square">
            <a:spAutoFit/>
            <a:scene3d>
              <a:camera prst="orthographicFront"/>
              <a:lightRig rig="brightRoom" dir="t"/>
            </a:scene3d>
            <a:sp3d extrusionH="57150">
              <a:bevelT w="69850" h="38100" prst="cross"/>
            </a:sp3d>
          </a:bodyPr>
          <a:lstStyle/>
          <a:p>
            <a:pPr lvl="0" algn="ctr">
              <a:lnSpc>
                <a:spcPct val="150000"/>
              </a:lnSpc>
              <a:defRPr/>
            </a:pPr>
            <a:r>
              <a:rPr lang="hi-IN" sz="9600" b="1"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प्रकाश के उदाहरण</a:t>
            </a:r>
            <a:endParaRPr kumimoji="0" lang="en" sz="9600" b="1" i="0" u="none" strike="noStrike" kern="1200" cap="none" spc="0" normalizeH="0" baseline="0" noProof="0"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hi-IN" sz="4400" b="1" spc="600" dirty="0">
                <a:ln w="22225">
                  <a:noFill/>
                  <a:prstDash val="solid"/>
                </a:ln>
                <a:solidFill>
                  <a:srgbClr val="5E7182"/>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तीमुथियुस</a:t>
            </a:r>
            <a:endParaRPr kumimoji="0" lang="en" sz="4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584775"/>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lang="hi-IN" sz="1600" b="1" i="1" dirty="0">
                <a:solidFill>
                  <a:srgbClr val="A26036"/>
                </a:solidFill>
                <a:latin typeface="Nirmala UI" panose="020B0502040204020203" pitchFamily="34" charset="0"/>
                <a:ea typeface="Nirmala UI" panose="020B0502040204020203" pitchFamily="34" charset="0"/>
                <a:cs typeface="Nirmala UI" panose="020B0502040204020203" pitchFamily="34" charset="0"/>
              </a:rPr>
              <a:t>“पर उसको तो तुम ने परखा और जान भी लिया है कि जैसा पुत्र पिता के साथ करता है, वैसा ही उसने सुसमाचार के फैलाने में मेरे साथ परिश्रम किया।” </a:t>
            </a:r>
            <a:r>
              <a:rPr lang="hi-IN" sz="1400" b="1" i="1" dirty="0">
                <a:solidFill>
                  <a:srgbClr val="A26036"/>
                </a:solidFill>
                <a:latin typeface="Nirmala UI" panose="020B0502040204020203" pitchFamily="34" charset="0"/>
                <a:ea typeface="Nirmala UI" panose="020B0502040204020203" pitchFamily="34" charset="0"/>
                <a:cs typeface="Nirmala UI" panose="020B0502040204020203" pitchFamily="34" charset="0"/>
              </a:rPr>
              <a:t>(फिलिप्पियों 2:22)</a:t>
            </a:r>
            <a:endParaRPr kumimoji="0" lang="es-ES" sz="1600" b="1" i="1" u="none" strike="noStrike" kern="1200" cap="none" spc="0" normalizeH="0" baseline="0" noProof="0" dirty="0">
              <a:ln>
                <a:noFill/>
              </a:ln>
              <a:solidFill>
                <a:srgbClr val="A2603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8073280" cy="1261884"/>
          </a:xfrm>
          <a:prstGeom prst="rect">
            <a:avLst/>
          </a:prstGeom>
          <a:noFill/>
        </p:spPr>
        <p:txBody>
          <a:bodyPr wrap="square" rtlCol="0">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तीमुथियुस पौलुस का एक सक्रिय सहकर्मी था और छह पत्रियों का सह-लेखक भी था (2 कुरिन्थियों, फिलिप्पियों, कुलुस्सियों, 1 थिस्सलुनीकियों, 2 थिस्सलुनीकियों, फिलेमोन)। पौलुस ने स्वयं उसे सुसमाचार प्रचारक के रूप में चुना था (प्रेरितों के काम 16:1–3)। इस युवक में पौलुस ने ऐसा क्या विशेष देखा था?</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19" y="2120858"/>
            <a:ext cx="5091725" cy="2431435"/>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सबसे पहले, सब लोग उसके विषय में “अच्छा कहते थे।” उसकी सेवकाई के लिए उपयुक्तता भविष्यद्वाणी के वचनों द्वारा प्रमाणित की गई थी (1 तीमुथियुस 1:18)। एक युवक होने पर भी पौलुस उसे पुत्र के समान मानता था (1 तीमुथियुस 1:2; 4:12)। वहीं तीमुथियुस भी पौलुस के प्रति उसी आदर और स्नेह को रखता था, जैसा एक पुत्र अपने पिता के लिए रखता है (फिलिप्पियों 2:22)।</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704166"/>
            <a:ext cx="5107084" cy="2139047"/>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पौलुस उसे अपने ही समान प्रभावी कार्यकर्ता मानता था (1 कुरिन्थियों 16:10)। उसने उसे कई कलीसियाओं की देखरेख सौंप दी थी, जैसे—कुरिन्थुस (1 कुरिन्थियों 4:17), फिलिप्पी (फिलिप्पियों 2:19), और थिस्सलुनीके (1 थिस्सलुनीकियों 3:2)। पौलुस की तरह उसने भी कारावास का दुःख सहा था (इब्रानियों 13:23)।</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396</TotalTime>
  <Words>1426</Words>
  <Application>Microsoft Office PowerPoint</Application>
  <PresentationFormat>Panorámica</PresentationFormat>
  <Paragraphs>50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11</vt:i4>
      </vt:variant>
    </vt:vector>
  </HeadingPairs>
  <TitlesOfParts>
    <vt:vector size="19" baseType="lpstr">
      <vt:lpstr>Aptos</vt:lpstr>
      <vt:lpstr>Aptos Display</vt:lpstr>
      <vt:lpstr>Arial</vt:lpstr>
      <vt:lpstr>Gill Sans MT</vt:lpstr>
      <vt:lpstr>Nirmala UI</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32</cp:revision>
  <dcterms:created xsi:type="dcterms:W3CDTF">2026-01-05T23:20:28Z</dcterms:created>
  <dcterms:modified xsi:type="dcterms:W3CDTF">2026-01-10T16:41:09Z</dcterms:modified>
</cp:coreProperties>
</file>