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Nirmala UI" panose="020B0502040204020203" pitchFamily="34" charset="0"/>
      <p:regular r:id="rId14"/>
      <p:bold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4" d="100"/>
          <a:sy n="34" d="100"/>
        </p:scale>
        <p:origin x="90"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परमेश्वर की दया को ग्रहण करके (भजन संहिता 31:7)</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उस पर अपना भरोसा रखकर (भजन  संहिता 5:11)</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उद्धार के आशीषों को स्वीकार करके (भजन संहिता 9:14)</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परमेश्वर की व्यवस्था का पालन करके (भ</a:t>
          </a:r>
          <a:r>
            <a:rPr lang="en-US" sz="1600" b="1" dirty="0">
              <a:latin typeface="Nirmala UI" panose="020B0502040204020203" pitchFamily="34" charset="0"/>
              <a:ea typeface="Nirmala UI" panose="020B0502040204020203" pitchFamily="34" charset="0"/>
              <a:cs typeface="Nirmala UI" panose="020B0502040204020203" pitchFamily="34" charset="0"/>
            </a:rPr>
            <a:t>.</a:t>
          </a:r>
          <a:r>
            <a:rPr lang="hi-IN" sz="1600" b="1" dirty="0">
              <a:latin typeface="Nirmala UI" panose="020B0502040204020203" pitchFamily="34" charset="0"/>
              <a:ea typeface="Nirmala UI" panose="020B0502040204020203" pitchFamily="34" charset="0"/>
              <a:cs typeface="Nirmala UI" panose="020B0502040204020203" pitchFamily="34" charset="0"/>
            </a:rPr>
            <a:t>सं</a:t>
          </a:r>
          <a:r>
            <a:rPr lang="en-US" sz="1600" b="1" dirty="0">
              <a:latin typeface="Nirmala UI" panose="020B0502040204020203" pitchFamily="34" charset="0"/>
              <a:ea typeface="Nirmala UI" panose="020B0502040204020203" pitchFamily="34" charset="0"/>
              <a:cs typeface="Nirmala UI" panose="020B0502040204020203" pitchFamily="34" charset="0"/>
            </a:rPr>
            <a:t>.</a:t>
          </a:r>
          <a:r>
            <a:rPr lang="hi-IN" sz="1600" b="1" dirty="0">
              <a:latin typeface="Nirmala UI" panose="020B0502040204020203" pitchFamily="34" charset="0"/>
              <a:ea typeface="Nirmala UI" panose="020B0502040204020203" pitchFamily="34" charset="0"/>
              <a:cs typeface="Nirmala UI" panose="020B0502040204020203" pitchFamily="34" charset="0"/>
            </a:rPr>
            <a:t>119:14; यशा</a:t>
          </a:r>
          <a:r>
            <a:rPr lang="en-US" sz="1600" b="1" dirty="0">
              <a:latin typeface="Nirmala UI" panose="020B0502040204020203" pitchFamily="34" charset="0"/>
              <a:ea typeface="Nirmala UI" panose="020B0502040204020203" pitchFamily="34" charset="0"/>
              <a:cs typeface="Nirmala UI" panose="020B0502040204020203" pitchFamily="34" charset="0"/>
            </a:rPr>
            <a:t>.</a:t>
          </a:r>
          <a:r>
            <a:rPr lang="hi-IN" sz="1600" b="1" dirty="0">
              <a:latin typeface="Nirmala UI" panose="020B0502040204020203" pitchFamily="34" charset="0"/>
              <a:ea typeface="Nirmala UI" panose="020B0502040204020203" pitchFamily="34" charset="0"/>
              <a:cs typeface="Nirmala UI" panose="020B0502040204020203" pitchFamily="34" charset="0"/>
            </a:rPr>
            <a:t> 58:13, 14)</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उसके वचन पर विश्वास करके (भजन संहिता 119:162)</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धर्मी संतान का पालन-पोषण करके (नीतिवचन 23:24, 25)</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आठवें दिन खतना किया गया; धर्मनिष्ठ माता-पिता की संतान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इब्रानियों में इब्रानी; शुद्ध वंश का बिन्यामिनी</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व्यवस्था के विषय में सबसे कठोर फरीसी</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उत्साह के विषय में, वह कलीसिया का उत्पीड़क था</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व्यवस्था का निर्दोष पालन करने वाला</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उसके वचन का अध्ययन करते हैं</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पवित्र आत्मा के मार्गदर्शन में चलते हैं</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उसके दुःखों में सहभागी होते हैं</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लक्ष्य की ओर बढ़ते रहते हैं</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परमेश्वर की दया को ग्रहण करके (भजन संहिता 31:7)</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उस पर अपना भरोसा रखकर (भजन  संहिता 5:11)</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उद्धार के आशीषों को स्वीकार करके (भजन संहिता 9:14)</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परमेश्वर की व्यवस्था का पालन करके (भ</a:t>
          </a:r>
          <a:r>
            <a:rPr lang="en-US" sz="1600" b="1" kern="1200" dirty="0">
              <a:latin typeface="Nirmala UI" panose="020B0502040204020203" pitchFamily="34" charset="0"/>
              <a:ea typeface="Nirmala UI" panose="020B0502040204020203" pitchFamily="34" charset="0"/>
              <a:cs typeface="Nirmala UI" panose="020B0502040204020203" pitchFamily="34" charset="0"/>
            </a:rPr>
            <a:t>.</a:t>
          </a:r>
          <a:r>
            <a:rPr lang="hi-IN" sz="1600" b="1" kern="1200" dirty="0">
              <a:latin typeface="Nirmala UI" panose="020B0502040204020203" pitchFamily="34" charset="0"/>
              <a:ea typeface="Nirmala UI" panose="020B0502040204020203" pitchFamily="34" charset="0"/>
              <a:cs typeface="Nirmala UI" panose="020B0502040204020203" pitchFamily="34" charset="0"/>
            </a:rPr>
            <a:t>सं</a:t>
          </a:r>
          <a:r>
            <a:rPr lang="en-US" sz="1600" b="1" kern="1200" dirty="0">
              <a:latin typeface="Nirmala UI" panose="020B0502040204020203" pitchFamily="34" charset="0"/>
              <a:ea typeface="Nirmala UI" panose="020B0502040204020203" pitchFamily="34" charset="0"/>
              <a:cs typeface="Nirmala UI" panose="020B0502040204020203" pitchFamily="34" charset="0"/>
            </a:rPr>
            <a:t>.</a:t>
          </a:r>
          <a:r>
            <a:rPr lang="hi-IN" sz="1600" b="1" kern="1200" dirty="0">
              <a:latin typeface="Nirmala UI" panose="020B0502040204020203" pitchFamily="34" charset="0"/>
              <a:ea typeface="Nirmala UI" panose="020B0502040204020203" pitchFamily="34" charset="0"/>
              <a:cs typeface="Nirmala UI" panose="020B0502040204020203" pitchFamily="34" charset="0"/>
            </a:rPr>
            <a:t>119:14; यशा</a:t>
          </a:r>
          <a:r>
            <a:rPr lang="en-US" sz="1600" b="1" kern="1200" dirty="0">
              <a:latin typeface="Nirmala UI" panose="020B0502040204020203" pitchFamily="34" charset="0"/>
              <a:ea typeface="Nirmala UI" panose="020B0502040204020203" pitchFamily="34" charset="0"/>
              <a:cs typeface="Nirmala UI" panose="020B0502040204020203" pitchFamily="34" charset="0"/>
            </a:rPr>
            <a:t>.</a:t>
          </a:r>
          <a:r>
            <a:rPr lang="hi-IN" sz="1600" b="1" kern="1200" dirty="0">
              <a:latin typeface="Nirmala UI" panose="020B0502040204020203" pitchFamily="34" charset="0"/>
              <a:ea typeface="Nirmala UI" panose="020B0502040204020203" pitchFamily="34" charset="0"/>
              <a:cs typeface="Nirmala UI" panose="020B0502040204020203" pitchFamily="34" charset="0"/>
            </a:rPr>
            <a:t> 58:13, 14)</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उसके वचन पर विश्वास करके (भजन संहिता 119:162)</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धर्मी संतान का पालन-पोषण करके (नीतिवचन 23:24, 25)</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433011"/>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आठवें दिन खतना किया गया; धर्मनिष्ठ माता-पिता की संतान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757" y="1373204"/>
        <a:ext cx="1645064" cy="1373204"/>
      </dsp:txXfrm>
    </dsp:sp>
    <dsp:sp modelId="{1D9CE686-3970-4C8A-B7F5-25FB1EC212C9}">
      <dsp:nvSpPr>
        <dsp:cNvPr id="0" name=""/>
        <dsp:cNvSpPr/>
      </dsp:nvSpPr>
      <dsp:spPr>
        <a:xfrm>
          <a:off x="252693" y="205980"/>
          <a:ext cx="1143192" cy="114319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433011"/>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इब्रानियों में इब्रानी; शुद्ध वंश का बिन्यामिनी</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696174" y="1373204"/>
        <a:ext cx="1645064" cy="1373204"/>
      </dsp:txXfrm>
    </dsp:sp>
    <dsp:sp modelId="{A7375061-F62C-4302-9206-8E6BEB0D613F}">
      <dsp:nvSpPr>
        <dsp:cNvPr id="0" name=""/>
        <dsp:cNvSpPr/>
      </dsp:nvSpPr>
      <dsp:spPr>
        <a:xfrm>
          <a:off x="1947110" y="205980"/>
          <a:ext cx="1143192" cy="1143192"/>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433011"/>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व्यवस्था के विषय में सबसे कठोर फरीसी</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390590" y="1373204"/>
        <a:ext cx="1645064" cy="1373204"/>
      </dsp:txXfrm>
    </dsp:sp>
    <dsp:sp modelId="{77956109-AA7E-4306-825B-EF93EC33C5FD}">
      <dsp:nvSpPr>
        <dsp:cNvPr id="0" name=""/>
        <dsp:cNvSpPr/>
      </dsp:nvSpPr>
      <dsp:spPr>
        <a:xfrm>
          <a:off x="3641526" y="205980"/>
          <a:ext cx="1143192" cy="1143192"/>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433011"/>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उत्साह के विषय में, वह कलीसिया का उत्पीड़क था</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5085006" y="1373204"/>
        <a:ext cx="1645064" cy="1373204"/>
      </dsp:txXfrm>
    </dsp:sp>
    <dsp:sp modelId="{4FA8565D-20F1-44C2-B921-B09BCCEC5BAF}">
      <dsp:nvSpPr>
        <dsp:cNvPr id="0" name=""/>
        <dsp:cNvSpPr/>
      </dsp:nvSpPr>
      <dsp:spPr>
        <a:xfrm>
          <a:off x="5335942" y="205980"/>
          <a:ext cx="1143192" cy="1143192"/>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433011"/>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व्यवस्था का निर्दोष पालन करने वाला</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779423" y="1373204"/>
        <a:ext cx="1890869" cy="1373204"/>
      </dsp:txXfrm>
    </dsp:sp>
    <dsp:sp modelId="{4505B560-5A0C-4590-8D92-869AA8ADD0A8}">
      <dsp:nvSpPr>
        <dsp:cNvPr id="0" name=""/>
        <dsp:cNvSpPr/>
      </dsp:nvSpPr>
      <dsp:spPr>
        <a:xfrm>
          <a:off x="7153261" y="205980"/>
          <a:ext cx="1143192" cy="1143192"/>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746408"/>
          <a:ext cx="7978286" cy="514951"/>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13"/>
          <a:ext cx="5838883" cy="3237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जब हम उसके वचन का अध्ययन करते हैं</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5805" y="16418"/>
        <a:ext cx="5807273" cy="292150"/>
      </dsp:txXfrm>
    </dsp:sp>
    <dsp:sp modelId="{AC2183AB-1788-4257-BAEC-8F86DBF54A97}">
      <dsp:nvSpPr>
        <dsp:cNvPr id="0" name=""/>
        <dsp:cNvSpPr/>
      </dsp:nvSpPr>
      <dsp:spPr>
        <a:xfrm>
          <a:off x="0" y="333430"/>
          <a:ext cx="5838883" cy="323760"/>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जब हम पवित्र आत्मा के मार्गदर्शन में चलते हैं</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5805" y="349235"/>
        <a:ext cx="5807273" cy="292150"/>
      </dsp:txXfrm>
    </dsp:sp>
    <dsp:sp modelId="{98181CE8-058B-4900-B30A-3A1C2A9FA89B}">
      <dsp:nvSpPr>
        <dsp:cNvPr id="0" name=""/>
        <dsp:cNvSpPr/>
      </dsp:nvSpPr>
      <dsp:spPr>
        <a:xfrm>
          <a:off x="0" y="666247"/>
          <a:ext cx="5838883" cy="323760"/>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जब हम उसके दुःखों में सहभागी होते हैं</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5805" y="682052"/>
        <a:ext cx="5807273" cy="292150"/>
      </dsp:txXfrm>
    </dsp:sp>
    <dsp:sp modelId="{AE6B2F7C-9832-47C0-AE96-1FC8C025600F}">
      <dsp:nvSpPr>
        <dsp:cNvPr id="0" name=""/>
        <dsp:cNvSpPr/>
      </dsp:nvSpPr>
      <dsp:spPr>
        <a:xfrm>
          <a:off x="0" y="999064"/>
          <a:ext cx="5838883" cy="323760"/>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जब हम लक्ष्य की ओर बढ़ते रहते हैं</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5805" y="1014869"/>
        <a:ext cx="5807273" cy="2921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13/01/2026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13/01/2026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60000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hi-I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केवल मसीह में ही भरोसा</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64740"/>
            <a:ext cx="1828255" cy="584775"/>
          </a:xfrm>
          <a:prstGeom prst="rect">
            <a:avLst/>
          </a:prstGeom>
          <a:noFill/>
        </p:spPr>
        <p:txBody>
          <a:bodyPr wrap="square" rtlCol="0">
            <a:spAutoFit/>
          </a:bodyPr>
          <a:lstStyle/>
          <a:p>
            <a:pPr algn="r"/>
            <a:r>
              <a:rPr lang="hi-IN" sz="1600"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6, फरवरी, 7, 2026 के लिए</a:t>
            </a:r>
            <a:endParaRPr lang="en" sz="1600"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4">
            <a:extLst>
              <a:ext uri="{FF2B5EF4-FFF2-40B4-BE49-F238E27FC236}">
                <a16:creationId xmlns:a16="http://schemas.microsoft.com/office/drawing/2014/main" id="{F6D2B405-55D5-AF49-083E-D1C28F955044}"/>
              </a:ext>
            </a:extLst>
          </p:cNvPr>
          <p:cNvSpPr txBox="1"/>
          <p:nvPr/>
        </p:nvSpPr>
        <p:spPr>
          <a:xfrm>
            <a:off x="88921" y="43884"/>
            <a:ext cx="2076763" cy="584775"/>
          </a:xfrm>
          <a:prstGeom prst="rect">
            <a:avLst/>
          </a:prstGeom>
          <a:noFill/>
        </p:spPr>
        <p:txBody>
          <a:bodyPr wrap="square" rtlCol="0">
            <a:spAutoFit/>
          </a:bodyPr>
          <a:lstStyle/>
          <a:p>
            <a:r>
              <a:rPr lang="hi-IN" sz="1600"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a:t>
            </a:r>
            <a:r>
              <a:rPr lang="en-US" sz="1600"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पादरी विजय पाल सिंह</a:t>
            </a:r>
            <a:endParaRPr lang="en" sz="1600" b="1" dirty="0">
              <a:solidFill>
                <a:schemeClr val="accent1">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rgbClr val="954ECA"/>
                </a:solidFill>
                <a:latin typeface="Nirmala UI" panose="020B0502040204020203" pitchFamily="34" charset="0"/>
                <a:ea typeface="Nirmala UI" panose="020B0502040204020203" pitchFamily="34" charset="0"/>
                <a:cs typeface="Nirmala UI" panose="020B0502040204020203" pitchFamily="34" charset="0"/>
              </a:rPr>
              <a:t>मसीह का ज्ञान</a:t>
            </a:r>
            <a:endParaRPr lang="en" sz="4400" b="1" dirty="0">
              <a:ln/>
              <a:solidFill>
                <a:srgbClr val="954ECA"/>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84016"/>
            <a:ext cx="10839450" cy="646331"/>
          </a:xfrm>
          <a:prstGeom prst="rect">
            <a:avLst/>
          </a:prstGeom>
          <a:noFill/>
        </p:spPr>
        <p:txBody>
          <a:bodyPr wrap="square">
            <a:spAutoFit/>
          </a:bodyPr>
          <a:lstStyle/>
          <a:p>
            <a:pPr algn="ctr"/>
            <a:r>
              <a:rPr lang="hi-IN" b="1" i="1" dirty="0">
                <a:solidFill>
                  <a:schemeClr val="tx2">
                    <a:lumMod val="75000"/>
                  </a:schemeClr>
                </a:solidFill>
                <a:latin typeface="Nirmala UI" panose="020B0502040204020203" pitchFamily="34" charset="0"/>
                <a:ea typeface="Nirmala UI" panose="020B0502040204020203" pitchFamily="34" charset="0"/>
                <a:cs typeface="Nirmala UI" panose="020B0502040204020203" pitchFamily="34" charset="0"/>
              </a:rPr>
              <a:t>“ताकि मैं उसको और उसके मृत्युञ्जय की सामर्थ्य को, और उसके साथ दु:खों में सहभागी होने के मर्म को जानूँ, और उसकी मृत्यु की समानता को प्राप्‍त करूँ” </a:t>
            </a:r>
            <a:r>
              <a:rPr lang="hi-IN" sz="1400" b="1" i="1" dirty="0">
                <a:solidFill>
                  <a:schemeClr val="tx2">
                    <a:lumMod val="75000"/>
                  </a:schemeClr>
                </a:solidFill>
                <a:latin typeface="Nirmala UI" panose="020B0502040204020203" pitchFamily="34" charset="0"/>
                <a:ea typeface="Nirmala UI" panose="020B0502040204020203" pitchFamily="34" charset="0"/>
                <a:cs typeface="Nirmala UI" panose="020B0502040204020203" pitchFamily="34" charset="0"/>
              </a:rPr>
              <a:t>(फिलिप्पियों 3:10)</a:t>
            </a:r>
            <a:endParaRPr lang="en" sz="1100" b="1" i="1" dirty="0">
              <a:solidFill>
                <a:schemeClr val="tx2">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मसीह को कैसे जान सकते हैं (फिलिप्पियों 3:10–16)?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1343627548"/>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531450"/>
            <a:ext cx="6114833"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मसीही जीवन एक दौड़ के समान है। हमारा लक्ष्य हमारे सामने स्पष्ट होना चाहिए। हम यहाँ बस रहने और इस जीवन का आनंद लेने के लिए नहीं जीते। हमारी आशा मरे हुओं के पुनरुत्थान तक पहुँचने की है (फिलिप्पियों 3:11)।</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4887652"/>
            <a:ext cx="6195245" cy="1846659"/>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उस समय तक, हम यह प्रयत्न करते रहते हैं कि “उस पदार्थ को पकड़ने के लिये, जिसके लिये मसीह यीशु ने मुझे पकड़ा था, दौड़ा चला जाता हूँ।” (फिलिप्पियों 3:12)। यीशु ने मुझे इसलिए पकड़ा कि वह मुझे एक नगर दे, एक पुरस्कार दे, और उसके साथ रहने के लिए अनन्त जीवन दे (इब्रानियों 11:10; फिलिप्पियों 3:14; 1 थिस्सलुनीकियों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21564" y="1832037"/>
            <a:ext cx="8909101" cy="3862596"/>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“जिस महान उद्देश्य ने पौलुस को कठिनाइयों और कष्टों के बीच भी आगे बढ़ते रहने के लिए प्रेरित किया, वही उद्देश्य हर मसीही सेवक को परमेश्वर की सेवा के लिए स्वयं को पूरी तरह समर्पित करने के लिए प्रेरित करना चाहिए। उद्धारकर्ता से उसका ध्यान हटाने के लिए सांसारिक आकर्षण प्रस्तुत किए जाएँगे, परन्तु उसे लक्ष्य की ओर आगे बढ़ते रहना है—संसार, स्वर्गदूतों और मनुष्यों के सामने यह दिखाते हुए कि परमेश्वर का मुख देखने की आशा उस सारी मेहनत और बलिदान के योग्य है जिसकी माँग इस आशा की प्राप्ति करती है।</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मसीह का सबसे विनम्र शिष्य भी स्वर्ग का निवासी बन सकता है—परमेश्वर का वारिस, एक ऐसी विरासत का अधिकारी जो अविनाशी है।”</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8112236" y="6382214"/>
            <a:ext cx="3794629"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(संघर्ष और साहस, 13 दिसंबर)</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5" y="1065517"/>
            <a:ext cx="5896332" cy="4708981"/>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500" b="1" i="1" dirty="0">
                <a:ln w="12700" cmpd="sng">
                  <a:noFill/>
                  <a:prstDash val="solid"/>
                </a:ln>
                <a:solidFill>
                  <a:srgbClr val="A02B93">
                    <a:lumMod val="75000"/>
                  </a:srgbClr>
                </a:solidFill>
                <a:latin typeface="Nirmala UI" panose="020B0502040204020203" pitchFamily="34" charset="0"/>
                <a:ea typeface="Nirmala UI" panose="020B0502040204020203" pitchFamily="34" charset="0"/>
                <a:cs typeface="Nirmala UI" panose="020B0502040204020203" pitchFamily="34" charset="0"/>
              </a:rPr>
              <a:t>“ताकि मैं उसको और उसके मृत्युञ्जय की सामर्थ्य को, और उसके साथ दु:खों में सहभागी होने के मर्म को जानूँ, और उसकी मृत्यु की समानता को प्राप्‍त करूँ कि मैं किसी भी रीति से मरे हुओं में से जी उठने के पद तक पहुँचूँ।”                        </a:t>
            </a:r>
            <a:r>
              <a:rPr lang="hi-IN" sz="2000" b="1" i="1" dirty="0">
                <a:ln w="12700" cmpd="sng">
                  <a:noFill/>
                  <a:prstDash val="solid"/>
                </a:ln>
                <a:solidFill>
                  <a:srgbClr val="A02B93">
                    <a:lumMod val="75000"/>
                  </a:srgbClr>
                </a:solidFill>
                <a:latin typeface="Nirmala UI" panose="020B0502040204020203" pitchFamily="34" charset="0"/>
                <a:ea typeface="Nirmala UI" panose="020B0502040204020203" pitchFamily="34" charset="0"/>
                <a:cs typeface="Nirmala UI" panose="020B0502040204020203" pitchFamily="34" charset="0"/>
              </a:rPr>
              <a:t>फिलिप्पियों 3:10,11</a:t>
            </a:r>
            <a:endParaRPr kumimoji="0" lang="es-ES" sz="1200" b="1" i="1" u="none" strike="noStrike" kern="1200" cap="none" spc="0" normalizeH="0" baseline="0" noProof="0" dirty="0">
              <a:ln w="12700" cmpd="sng">
                <a:noFill/>
                <a:prstDash val="solid"/>
              </a:ln>
              <a:solidFill>
                <a:srgbClr val="A02B93">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1177004" y="3805154"/>
            <a:ext cx="561292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2B436F"/>
                </a:solidFill>
                <a:latin typeface="Nirmala UI" panose="020B0502040204020203" pitchFamily="34" charset="0"/>
                <a:ea typeface="Nirmala UI" panose="020B0502040204020203" pitchFamily="34" charset="0"/>
                <a:cs typeface="Nirmala UI" panose="020B0502040204020203" pitchFamily="34" charset="0"/>
              </a:rPr>
              <a:t>उद्धार खोने से बचने के सुझाव:</a:t>
            </a:r>
            <a:endParaRPr lang="en" sz="2000" b="1" dirty="0">
              <a:solidFill>
                <a:srgbClr val="2B436F"/>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किससे बचना है (फिलिप्पियों 3:1–3)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 पीछे छोड़ना है (फिलिप्पियों 3:4–6)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सबसे महत्वपूर्ण बात (फिलिप्पियों 3:7–8)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28724D"/>
                </a:solidFill>
                <a:latin typeface="Nirmala UI" panose="020B0502040204020203" pitchFamily="34" charset="0"/>
                <a:ea typeface="Nirmala UI" panose="020B0502040204020203" pitchFamily="34" charset="0"/>
                <a:cs typeface="Nirmala UI" panose="020B0502040204020203" pitchFamily="34" charset="0"/>
              </a:rPr>
              <a:t>उद्धार में बने रहने के सुझाव:</a:t>
            </a:r>
            <a:endParaRPr lang="en" sz="2000" b="1" dirty="0">
              <a:solidFill>
                <a:srgbClr val="28724D"/>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मसीह का विश्वास (फिलिप्पियों 3:9)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मसीह का ज्ञान (फिलिप्पियों 3:10–16)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4775663"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फिलिप्पियों के विश्वासियों को उद्धार का मार्ग ज्ञात था, क्योंकि पौलुस और सीलास ने उस नगर के पहले परिवर्तित लोगों में से एक—दारोगा—को यह स्पष्ट रूप से बताया था (प्रेरितों के काम 16:30–31)।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810432" y="5410272"/>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810432" y="3720158"/>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79403" y="5893873"/>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79403" y="6283635"/>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79403" y="4597734"/>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79403" y="4973136"/>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79403" y="4241073"/>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865758"/>
            <a:ext cx="4775663"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कारण पौलुस उन्हें विश्वास द्वारा उद्धार के मूल स्तंभों की याद दिलाता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692826"/>
            <a:ext cx="490233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अब जब कलीसिया दृढ़ता से स्थापित हो चुकी थी, तो उनके लिए उद्धार के मार्ग से भटक जाने का खतरा उत्पन्न हो गया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554545"/>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hi-IN" sz="80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Nirmala UI" panose="020B0502040204020203" pitchFamily="34" charset="0"/>
                <a:ea typeface="Nirmala UI" panose="020B0502040204020203" pitchFamily="34" charset="0"/>
                <a:cs typeface="Nirmala UI" panose="020B0502040204020203" pitchFamily="34" charset="0"/>
              </a:rPr>
              <a:t>उद्धार खोने से बचने</a:t>
            </a:r>
            <a:r>
              <a:rPr lang="en-US" sz="80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Nirmala UI" panose="020B0502040204020203" pitchFamily="34" charset="0"/>
                <a:ea typeface="Nirmala UI" panose="020B0502040204020203" pitchFamily="34" charset="0"/>
                <a:cs typeface="Nirmala UI" panose="020B0502040204020203" pitchFamily="34" charset="0"/>
              </a:rPr>
              <a:t>       </a:t>
            </a:r>
            <a:r>
              <a:rPr lang="hi-IN" sz="80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Nirmala UI" panose="020B0502040204020203" pitchFamily="34" charset="0"/>
                <a:ea typeface="Nirmala UI" panose="020B0502040204020203" pitchFamily="34" charset="0"/>
                <a:cs typeface="Nirmala UI" panose="020B0502040204020203" pitchFamily="34" charset="0"/>
              </a:rPr>
              <a:t> के सुझाव </a:t>
            </a:r>
            <a:endParaRPr lang="en" sz="80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10453"/>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800" b="1" spc="30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किससे बचना है </a:t>
            </a:r>
            <a:endParaRPr lang="en" sz="4800" b="1" spc="30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808541"/>
            <a:ext cx="11029950"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“कुत्तों से चौकस रहो, उन बुरे काम करनेवालों से चौकस रहो, उन काट कूट करनेवालों से चौकस रहो।” </a:t>
            </a:r>
            <a:r>
              <a:rPr lang="hi-IN" sz="14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(फिलिप्पियों 3:2)</a:t>
            </a:r>
            <a:endParaRPr lang="en" sz="1100" b="1" i="1"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0" y="1236580"/>
            <a:ext cx="3981271" cy="2431435"/>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विश्वास को खतरे में डालने वाली बातों के बारे में बोलने से पहले, पौलुस हमें कुछ सलाह देता है: “प्रभु में आनन्दित रहो” (फिलिप्पियों 3:1ए)। इसके साथ वह एक महत्वपूर्ण बात जोड़ता है—जो सत्य हमारे पास है, उसे दोहराना अच्छा है, चाहे हम उसे भली-भाँति जानते ही क्यों न हों (फिलिप्पियों 3:1बी)।</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5" y="4522575"/>
            <a:ext cx="5334584"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उस समय कलीसिया के लिए सबसे बड़े खतरे की ओर संकेत करता है—झूठे शिक्षक, जो विधि-विधान का कड़ाई से पालन करना सिखाते थे (फिलिप्पियों 3:2)। वह उन्हें तीन अलग-अलग शब्दों में संबोधित करता है: कुत्ते (भजन 22:16; 2 पतरस 2:21–22), ); दुष्ट; और शरीर को विकृत करने वाले (अर्थात खतना पर ज़ोर देने वाले)।</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1928871365"/>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3791125"/>
            <a:ext cx="4015099" cy="384721"/>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हम प्रभु में कैसे आनन्दित हो सकते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0039"/>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spc="600" dirty="0">
                <a:ln/>
                <a:solidFill>
                  <a:schemeClr val="accent4"/>
                </a:solidFill>
                <a:effectLst>
                  <a:outerShdw blurRad="38100" dist="25400" dir="2700000" algn="tl">
                    <a:srgbClr val="000000"/>
                  </a:outerShdw>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क्या पीछे छोड़ना है </a:t>
            </a:r>
            <a:endPar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02066"/>
            <a:ext cx="10982325" cy="646331"/>
          </a:xfrm>
          <a:prstGeom prst="rect">
            <a:avLst/>
          </a:prstGeom>
          <a:noFill/>
        </p:spPr>
        <p:txBody>
          <a:bodyPr wrap="square">
            <a:spAutoFit/>
          </a:bodyPr>
          <a:lstStyle/>
          <a:p>
            <a:pPr algn="ctr"/>
            <a:r>
              <a:rPr lang="hi-IN" b="1" i="1" dirty="0">
                <a:solidFill>
                  <a:srgbClr val="823A36"/>
                </a:solidFill>
                <a:latin typeface="Nirmala UI" panose="020B0502040204020203" pitchFamily="34" charset="0"/>
                <a:ea typeface="Nirmala UI" panose="020B0502040204020203" pitchFamily="34" charset="0"/>
                <a:cs typeface="Nirmala UI" panose="020B0502040204020203" pitchFamily="34" charset="0"/>
              </a:rPr>
              <a:t>“आठवें दिन मेरा खतना हुआ, इस्राएल के वंश, और बिन्यामीन के गोत्र का हूँ; इब्रानियों का इब्रानी हूँ; व्य के विषय में यदि कहो तो फरीसी हूँ।” </a:t>
            </a:r>
            <a:r>
              <a:rPr lang="hi-IN" sz="1400" b="1" i="1" dirty="0">
                <a:solidFill>
                  <a:srgbClr val="823A36"/>
                </a:solidFill>
                <a:latin typeface="Nirmala UI" panose="020B0502040204020203" pitchFamily="34" charset="0"/>
                <a:ea typeface="Nirmala UI" panose="020B0502040204020203" pitchFamily="34" charset="0"/>
                <a:cs typeface="Nirmala UI" panose="020B0502040204020203" pitchFamily="34" charset="0"/>
              </a:rPr>
              <a:t>(फिलिप्पियों 3:5)</a:t>
            </a:r>
            <a:endParaRPr lang="en" sz="1100" b="1" i="1" dirty="0">
              <a:solidFill>
                <a:srgbClr val="823A36"/>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329147"/>
            <a:ext cx="1190625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यरूशलेम की परिषद में यह निर्णय लिया गया था कि अन्यजातियों को यहूदी रीति-रिवाजों और अनुष्ठानिक व्यवस्था के विषय में परेशान न किया जाए (प्रेरितों के काम 15:19–21)। फिर भी कुछ शिक्षक फिलिप्पी आए और खतना की अनिवार्यता की शिक्षा देने लगे (फिलिप्पियों 3:2–3)।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955507398"/>
              </p:ext>
            </p:extLst>
          </p:nvPr>
        </p:nvGraphicFramePr>
        <p:xfrm>
          <a:off x="255639" y="3272589"/>
          <a:ext cx="8672051" cy="3433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131571"/>
            <a:ext cx="3264309" cy="2723823"/>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परन्तु वह यह सब यीशु को जानने से पहले अपने घमंड का कारण मानता था। अब वह जान गया था कि उसने व्यवस्था को वास्तव में समझा ही नहीं था (मत्ती 5:21–22)। अब वह यह भी समझ गया था कि केवल मसीह ही उद्धार देता है (फिलिप्पियों 3:7)।</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325560"/>
            <a:ext cx="878942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अतीत की ओर लौटते हुए, पौलुस उन्हें स्मरण दिलाता है कि जब वह स्वयं उन्हीं शिक्षकों के समान था, तब वह अपने आप को कितना निर्दोष और सिद्ध समझता था (फिलिप्पियों 3:4–6):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142468"/>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7555"/>
            <a:ext cx="12191999" cy="769441"/>
          </a:xfrm>
          <a:prstGeom prst="rect">
            <a:avLst/>
          </a:prstGeom>
          <a:noFill/>
        </p:spPr>
        <p:txBody>
          <a:bodyPr wrap="square">
            <a:spAutoFit/>
          </a:bodyPr>
          <a:lstStyle/>
          <a:p>
            <a:pPr algn="ctr"/>
            <a:r>
              <a:rPr lang="hi-IN" sz="4400" b="1" spc="630" dirty="0">
                <a:ln w="10160">
                  <a:solidFill>
                    <a:srgbClr val="FFFF00"/>
                  </a:solidFill>
                  <a:prstDash val="solid"/>
                </a:ln>
                <a:solidFill>
                  <a:srgbClr val="823A36"/>
                </a:solidFill>
                <a:effectLst>
                  <a:outerShdw blurRad="38100" dist="22860" dir="54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rPr>
              <a:t>सबसे महत्वपूर्ण बात </a:t>
            </a:r>
            <a:endParaRPr lang="en" sz="4400" b="1" spc="630" dirty="0">
              <a:ln w="10160">
                <a:solidFill>
                  <a:srgbClr val="FFFF00"/>
                </a:solidFill>
                <a:prstDash val="solid"/>
              </a:ln>
              <a:solidFill>
                <a:srgbClr val="823A36"/>
              </a:solidFill>
              <a:effectLst>
                <a:outerShdw blurRad="38100" dist="22860" dir="54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hi-IN" b="1" i="1" dirty="0">
                <a:solidFill>
                  <a:srgbClr val="485F2F"/>
                </a:solidFill>
                <a:latin typeface="Nirmala UI" panose="020B0502040204020203" pitchFamily="34" charset="0"/>
                <a:ea typeface="Nirmala UI" panose="020B0502040204020203" pitchFamily="34" charset="0"/>
                <a:cs typeface="Nirmala UI" panose="020B0502040204020203" pitchFamily="34" charset="0"/>
              </a:rPr>
              <a:t>“परन्तु जो जो बातें मेरे लाभ की थीं, उन्हीं को मैं ने मसीह के कारण हानि समझ लिया है।” </a:t>
            </a:r>
            <a:r>
              <a:rPr lang="hi-IN" sz="1400" b="1" i="1" dirty="0">
                <a:solidFill>
                  <a:srgbClr val="485F2F"/>
                </a:solidFill>
                <a:latin typeface="Nirmala UI" panose="020B0502040204020203" pitchFamily="34" charset="0"/>
                <a:ea typeface="Nirmala UI" panose="020B0502040204020203" pitchFamily="34" charset="0"/>
                <a:cs typeface="Nirmala UI" panose="020B0502040204020203" pitchFamily="34" charset="0"/>
              </a:rPr>
              <a:t>(फिलिप्पियों 3:7)</a:t>
            </a:r>
            <a:endParaRPr lang="en" sz="1100" b="1" i="1" dirty="0">
              <a:solidFill>
                <a:srgbClr val="485F2F"/>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122442"/>
            <a:ext cx="7298919"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अपने पूर्व जीवन को अपने वर्तमान जीवन के साथ तौलता है। एक पलड़े में वह अपना समस्त ज्ञान रखता है—गमलीएल का होनहार शिष्य होने के कारण उसका उज्ज्वल भविष्य, तथा अपने उत्कृष्ट फरीसी गुण। यह सब उसे लाभ प्रतीत होता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821228"/>
            <a:ext cx="5417574" cy="2962119"/>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888291" y="4733034"/>
            <a:ext cx="6303707" cy="1938992"/>
          </a:xfrm>
          <a:prstGeom prst="rect">
            <a:avLst/>
          </a:prstGeom>
          <a:noFill/>
        </p:spPr>
        <p:txBody>
          <a:bodyPr wrap="square">
            <a:spAutoFit/>
          </a:bodyPr>
          <a:lstStyle/>
          <a:p>
            <a:pPr algn="just"/>
            <a:r>
              <a:rPr lang="hi-IN" sz="2000" b="1" dirty="0">
                <a:latin typeface="Nirmala UI" panose="020B0502040204020203" pitchFamily="34" charset="0"/>
                <a:ea typeface="Nirmala UI" panose="020B0502040204020203" pitchFamily="34" charset="0"/>
                <a:cs typeface="Nirmala UI" panose="020B0502040204020203" pitchFamily="34" charset="0"/>
              </a:rPr>
              <a:t>स्वर्ग और नई पृथ्वी में अनन्त जीवन से बढ़कर और क्या मूल्यवान हो सकता है? फिर भी सांसारिक मूल्य बहुतों को इस वास्तविकता से अंधा कर देते हैं। यहाँ महत्वपूर्ण समझी जाने वाली बातों और स्वर्ग द्वारा सचमुच मूल्यवान मानी जाने वाली बातों के बीच एक स्वाभाविक संघर्ष है—मसीह-सदृश चरित्र और आत्मा का उद्धार।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207708" y="2397120"/>
            <a:ext cx="7272931"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अब तराज़ू के दूसरे पलड़े में वह मसीह से मिलने के बाद का अपना जीवन रखता है। तब वह समझता है कि जो कुछ पहले लाभ था, वह अब कूड़ा बन गया है, क्योंकि मसीह के प्रेम की तुलना में कोई भी वस्तु मूल्यवान नहीं है (फिलिप्पियों 3:7–8)।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2554545"/>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hi-IN" sz="8000" spc="300" dirty="0">
                <a:latin typeface="Nirmala UI" panose="020B0502040204020203" pitchFamily="34" charset="0"/>
                <a:ea typeface="Nirmala UI" panose="020B0502040204020203" pitchFamily="34" charset="0"/>
                <a:cs typeface="Nirmala UI" panose="020B0502040204020203" pitchFamily="34" charset="0"/>
              </a:rPr>
              <a:t>उद्धार में बने रहने</a:t>
            </a:r>
            <a:r>
              <a:rPr lang="en-US" sz="8000" spc="300" dirty="0">
                <a:latin typeface="Nirmala UI" panose="020B0502040204020203" pitchFamily="34" charset="0"/>
                <a:ea typeface="Nirmala UI" panose="020B0502040204020203" pitchFamily="34" charset="0"/>
                <a:cs typeface="Nirmala UI" panose="020B0502040204020203" pitchFamily="34" charset="0"/>
              </a:rPr>
              <a:t>          </a:t>
            </a:r>
            <a:r>
              <a:rPr lang="hi-IN" sz="8000" spc="300" dirty="0">
                <a:latin typeface="Nirmala UI" panose="020B0502040204020203" pitchFamily="34" charset="0"/>
                <a:ea typeface="Nirmala UI" panose="020B0502040204020203" pitchFamily="34" charset="0"/>
                <a:cs typeface="Nirmala UI" panose="020B0502040204020203" pitchFamily="34" charset="0"/>
              </a:rPr>
              <a:t> के सुझाव </a:t>
            </a:r>
            <a:endParaRPr lang="en" sz="8000" spc="30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769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hi-IN" sz="4400" b="1" spc="600" dirty="0">
                <a:ln w="9525">
                  <a:noFill/>
                  <a:prstDash val="solid"/>
                </a:ln>
                <a:solidFill>
                  <a:srgbClr val="579BC6"/>
                </a:solidFill>
                <a:effectLst>
                  <a:outerShdw blurRad="12700" dist="38100" dir="2700000" algn="tl" rotWithShape="0">
                    <a:srgbClr val="0B4B75"/>
                  </a:outerShdw>
                </a:effectLst>
                <a:latin typeface="Nirmala UI" panose="020B0502040204020203" pitchFamily="34" charset="0"/>
                <a:ea typeface="Nirmala UI" panose="020B0502040204020203" pitchFamily="34" charset="0"/>
                <a:cs typeface="Nirmala UI" panose="020B0502040204020203" pitchFamily="34" charset="0"/>
              </a:rPr>
              <a:t>मसीह का विश्वास</a:t>
            </a:r>
            <a:endParaRPr lang="en" sz="4400" b="1" spc="600" dirty="0">
              <a:ln w="9525">
                <a:noFill/>
                <a:prstDash val="solid"/>
              </a:ln>
              <a:solidFill>
                <a:srgbClr val="579BC6"/>
              </a:solidFill>
              <a:effectLst>
                <a:outerShdw blurRad="12700" dist="38100" dir="2700000" algn="tl" rotWithShape="0">
                  <a:srgbClr val="0B4B75"/>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380C649-91FB-B0BB-0BFB-94AC6B1620FC}"/>
              </a:ext>
            </a:extLst>
          </p:cNvPr>
          <p:cNvSpPr txBox="1"/>
          <p:nvPr/>
        </p:nvSpPr>
        <p:spPr>
          <a:xfrm>
            <a:off x="962522" y="748931"/>
            <a:ext cx="10250002"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“और उसमें पाया जाऊँ; न कि अपनी उस धार्मिकता के साथ, जो व्यवस्था से है, वरन् उस धार्मिकता के साथ जो मसीह पर विश्‍वास करने के कारण है और परमेश्‍वर की ओर से विश्‍वास करने पर मिलती है” </a:t>
            </a:r>
            <a:r>
              <a:rPr lang="hi-IN" sz="1400"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rPr>
              <a:t>(फिलिप्पियों 3:9)</a:t>
            </a:r>
            <a:endParaRPr lang="en" sz="1100" b="1" i="1" dirty="0">
              <a:solidFill>
                <a:schemeClr val="accent3">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70" y="1391131"/>
            <a:ext cx="8259184"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पौलुस, अपनी ही धार्मिकता पर भरोसा करते हुए, “मार्ग” नामक पंथ के विधर्मियों को उद्धार के मार्ग पर लौटाने के लिए दमिश्क गया था (प्रेरितों के काम 9:1–2)। परन्तु वह दमिश्क में एक दूसरी ही धार्मिकता से अभिभूत होकर पहुँचा—परमेश्वर की धार्मिकता से, अर्थात् “जो मसीह पर विश्वास के द्वारा है” (फिलिप्पियों 3:9)।</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209923" y="4085606"/>
            <a:ext cx="5010051"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1 कुरिन्थियों 1:30 के अनुसार, “मसीह में” होना उद्धार की योजना के सम्पूर्ण दायरे को समाहित करता है—हमारी आत्मिक समझ के आरम्भ (बुद्धि) से लेकर विश्वास द्वारा धर्मी ठहराए जाने (धार्मिकता) और स्वर्ग के लिए तैयार किए जाने (पवित्रीकरण) तक, और अंततः दूसरे आगमन पर महिमाकरण (छुटकारा)।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784445341"/>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3" y="3347485"/>
            <a:ext cx="8259182"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वह यह लालसा रखता था कि वह “मसीह में पाया जाए” (फिलिप्पियों 3:9)। इसका क्या अर्थ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73" y="2648095"/>
            <a:ext cx="8259182"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उस क्षण से उसने फिर कभी अपनी धार्मिकता पर भरोसा नहीं किया, क्योंकि उद्धार पाने के लिए अपने कर्मों पर भरोसा करना व्यर्थ है (गलातियों 2:16)।</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804</TotalTime>
  <Words>1435</Words>
  <Application>Microsoft Office PowerPoint</Application>
  <PresentationFormat>Panorámica</PresentationFormat>
  <Paragraphs>60</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Nirmala UI</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91</cp:revision>
  <dcterms:created xsi:type="dcterms:W3CDTF">2026-01-07T16:18:59Z</dcterms:created>
  <dcterms:modified xsi:type="dcterms:W3CDTF">2026-01-13T09:00:05Z</dcterms:modified>
</cp:coreProperties>
</file>