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28" r:id="rId4"/>
    <p:sldId id="257" r:id="rId5"/>
    <p:sldId id="258" r:id="rId6"/>
    <p:sldId id="325" r:id="rId7"/>
    <p:sldId id="259" r:id="rId8"/>
    <p:sldId id="260" r:id="rId9"/>
    <p:sldId id="261" r:id="rId10"/>
    <p:sldId id="326" r:id="rId11"/>
    <p:sldId id="327" r:id="rId12"/>
    <p:sldId id="264" r:id="rId13"/>
    <p:sldId id="324" r:id="rId14"/>
  </p:sldIdLst>
  <p:sldSz cx="12192000" cy="6858000"/>
  <p:notesSz cx="6858000" cy="9144000"/>
  <p:embeddedFontLst>
    <p:embeddedFont>
      <p:font typeface="Nirmala UI" panose="020B0502040204020203" pitchFamily="34" charset="0"/>
      <p:regular r:id="rId16"/>
      <p:bold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44"/>
    <a:srgbClr val="FFFF66"/>
    <a:srgbClr val="9DCC9E"/>
    <a:srgbClr val="E8C543"/>
    <a:srgbClr val="FFCA6A"/>
    <a:srgbClr val="FF00FF"/>
    <a:srgbClr val="FF99FF"/>
    <a:srgbClr val="BE1D1A"/>
    <a:srgbClr val="182C82"/>
    <a:srgbClr val="1C3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36" autoAdjust="0"/>
  </p:normalViewPr>
  <p:slideViewPr>
    <p:cSldViewPr snapToGrid="0">
      <p:cViewPr varScale="1">
        <p:scale>
          <a:sx n="99" d="100"/>
          <a:sy n="99" d="100"/>
        </p:scale>
        <p:origin x="9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वे हृदय से प्रोत्साहित हों</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और प्रेम में एकजुट हों</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ताकि उन्हें पूर्ण समझ का पूरा खजाना प्राप्त हो सके</a:t>
          </a:r>
          <a:endParaRPr lang="es-ES" sz="2000" dirty="0">
            <a:latin typeface="Nirmala UI" panose="020B0502040204020203" pitchFamily="34" charset="0"/>
            <a:ea typeface="Nirmala UI" panose="020B0502040204020203" pitchFamily="34" charset="0"/>
            <a:cs typeface="Nirmala UI" panose="020B0502040204020203" pitchFamily="34" charset="0"/>
          </a:endParaRPr>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अब, सिद्धांत दो प्रकार के होते हैं।</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lang="hi-IN" sz="19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बाइबल में दर्ज मसीह और उसकी शिक्षाओं के अनुसार</a:t>
          </a:r>
          <a:endParaRPr lang="en" sz="19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B7E8364-3528-48D2-8DB9-B773A42F43F4}" type="parTrans" cxnId="{1BDF9138-7C7C-45C9-988D-11E09734C13D}">
      <dgm:prSet custT="1"/>
      <dgm:spPr/>
      <dgm:t>
        <a:bodyPr/>
        <a:lstStyle/>
        <a:p>
          <a:endParaRPr lang="es-ES" sz="2000" b="1">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hi-IN" sz="19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विश्वास में दृढ़ किए जाते हैं और धन्यवाद में भरपूर होते हैं (कुलुस्सियों 2:7)</a:t>
          </a:r>
          <a:endParaRPr lang="en" sz="19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BEC9317-B8FA-43BA-A024-16BD87405BDF}" type="parTrans" cxnId="{AFA8E77A-027F-46C4-A6B6-69C732DD2596}">
      <dgm:prSet custT="1"/>
      <dgm:spPr>
        <a:ln>
          <a:solidFill>
            <a:schemeClr val="accent3">
              <a:lumMod val="50000"/>
            </a:schemeClr>
          </a:solidFill>
        </a:ln>
      </dgm:spPr>
      <dgm:t>
        <a:bodyPr/>
        <a:lstStyle/>
        <a:p>
          <a:endParaRPr lang="es-ES" sz="2000" b="1">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r>
            <a:rPr lang="hi-IN" sz="19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मानवीय दर्शन और खोखली चालाकियों के अनुसार, मनुष्यों की परंपराओं के अनुसार</a:t>
          </a:r>
          <a:endParaRPr lang="en" sz="19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044E686-5B61-4C2D-8B96-C8713EBF41F2}" type="parTrans" cxnId="{B6B2507E-A1CC-4F92-8291-9038498FA3E0}">
      <dgm:prSet custT="1"/>
      <dgm:spPr/>
      <dgm:t>
        <a:bodyPr/>
        <a:lstStyle/>
        <a:p>
          <a:endParaRPr lang="es-ES" sz="2000" b="1">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r>
            <a:rPr lang="hi-IN" sz="19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धोखा खा जाते हैं, हमारे ऊपर न्याय किया जाता है, और हम अपने प्रतिफल से वंचित हो जाते हैं (कुलुस्सियों 2:8, 16, 18)</a:t>
          </a:r>
          <a:endParaRPr lang="en" sz="19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B0606CE-40C2-429D-9064-7E291E09681A}" type="parTrans" cxnId="{0C2CFF3F-7C95-4B48-BBA7-93436CC28D44}">
      <dgm:prSet custT="1"/>
      <dgm:spPr/>
      <dgm:t>
        <a:bodyPr/>
        <a:lstStyle/>
        <a:p>
          <a:endParaRPr lang="es-ES" sz="2000" b="1">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31252">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31252">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r>
            <a:rPr lang="hi-IN" sz="1900" b="1" dirty="0">
              <a:latin typeface="Nirmala UI" panose="020B0502040204020203" pitchFamily="34" charset="0"/>
              <a:ea typeface="Nirmala UI" panose="020B0502040204020203" pitchFamily="34" charset="0"/>
              <a:cs typeface="Nirmala UI" panose="020B0502040204020203" pitchFamily="34" charset="0"/>
            </a:rPr>
            <a:t>उसने हमें जीवन दिया और हमारे पापों को क्षमा किया (कुलुस्सियों 2:13)</a:t>
          </a:r>
          <a:endParaRPr lang="en" sz="1900" b="1" dirty="0">
            <a:latin typeface="Nirmala UI" panose="020B0502040204020203" pitchFamily="34" charset="0"/>
            <a:ea typeface="Nirmala UI" panose="020B0502040204020203" pitchFamily="34" charset="0"/>
            <a:cs typeface="Nirmala UI" panose="020B0502040204020203" pitchFamily="34" charset="0"/>
          </a:endParaRPr>
        </a:p>
      </dgm:t>
    </dgm:pt>
    <dgm:pt modelId="{249BE228-72AD-4782-A29D-0A2CC46E1FAF}" type="parTrans" cxnId="{35D8F171-33B1-4ED9-B11E-8DBF35019808}">
      <dgm:prSet/>
      <dgm:spPr/>
      <dgm:t>
        <a:bodyPr/>
        <a:lstStyle/>
        <a:p>
          <a:endParaRPr lang="es-ES" sz="2000" b="1"/>
        </a:p>
      </dgm:t>
    </dgm:pt>
    <dgm:pt modelId="{F3E369D6-F802-4AB6-9BC5-88E8EF138DB5}" type="sibTrans" cxnId="{35D8F171-33B1-4ED9-B11E-8DBF35019808}">
      <dgm:prSet/>
      <dgm:spPr/>
      <dgm:t>
        <a:bodyPr/>
        <a:lstStyle/>
        <a:p>
          <a:endParaRPr lang="es-ES" sz="2000" b="1"/>
        </a:p>
      </dgm:t>
    </dgm:pt>
    <dgm:pt modelId="{B2957AB7-BB08-4754-B299-2AFE02CDEC39}">
      <dgm:prSet custT="1"/>
      <dgm:spPr>
        <a:solidFill>
          <a:schemeClr val="accent2">
            <a:lumMod val="75000"/>
          </a:schemeClr>
        </a:solidFill>
      </dgm:spPr>
      <dgm:t>
        <a:bodyPr/>
        <a:lstStyle/>
        <a:p>
          <a:r>
            <a:rPr lang="hi-IN" sz="19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उसने हमारे कानूनी ऋण का वह लेखा रद्द कर दिया, जो हमारे विरुद्ध था</a:t>
          </a:r>
          <a:br>
            <a:rPr lang="es-ES" sz="19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br>
          <a:r>
            <a:rPr lang="hi-IN" sz="19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(कुलुस्सियों 2:14)</a:t>
          </a:r>
          <a:endParaRPr lang="en" sz="1900" b="1"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dgm:t>
    </dgm:pt>
    <dgm:pt modelId="{F4AEE23E-C3E6-4506-A622-5C89BA94B4C7}" type="parTrans" cxnId="{D8739C07-DCFF-4E95-9B07-95C69756C21F}">
      <dgm:prSet/>
      <dgm:spPr/>
      <dgm:t>
        <a:bodyPr/>
        <a:lstStyle/>
        <a:p>
          <a:endParaRPr lang="es-ES" sz="2000" b="1"/>
        </a:p>
      </dgm:t>
    </dgm:pt>
    <dgm:pt modelId="{E2789D54-0578-4D47-86CD-76ED096145D0}" type="sibTrans" cxnId="{D8739C07-DCFF-4E95-9B07-95C69756C21F}">
      <dgm:prSet/>
      <dgm:spPr/>
      <dgm:t>
        <a:bodyPr/>
        <a:lstStyle/>
        <a:p>
          <a:endParaRPr lang="es-ES" sz="2000" b="1"/>
        </a:p>
      </dgm:t>
    </dgm:pt>
    <dgm:pt modelId="{6E158DCC-FDF0-4076-867B-C63F36CAD1C7}">
      <dgm:prSet custT="1"/>
      <dgm:spPr>
        <a:solidFill>
          <a:schemeClr val="accent6">
            <a:lumMod val="50000"/>
          </a:schemeClr>
        </a:solidFill>
      </dgm:spPr>
      <dgm:t>
        <a:bodyPr/>
        <a:lstStyle/>
        <a:p>
          <a:r>
            <a:rPr lang="hi-IN" sz="1900" b="1" noProof="0" dirty="0">
              <a:solidFill>
                <a:schemeClr val="bg1"/>
              </a:solidFill>
              <a:latin typeface="Nirmala UI" panose="020B0502040204020203" pitchFamily="34" charset="0"/>
              <a:ea typeface="Nirmala UI" panose="020B0502040204020203" pitchFamily="34" charset="0"/>
              <a:cs typeface="Nirmala UI" panose="020B0502040204020203" pitchFamily="34" charset="0"/>
            </a:rPr>
            <a:t>उसने बुराई की शक्तियों और अधिकारों पर विजय प्राप्त की (कुलुस्सियों 2:15)</a:t>
          </a:r>
          <a:endParaRPr lang="en" sz="1900" b="1"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dgm:t>
    </dgm:pt>
    <dgm:pt modelId="{A086A035-6E1B-4ACB-BFFF-829CBABCD0F4}" type="parTrans" cxnId="{9D3540F4-0139-439E-A7FD-0BB01B2AAEF2}">
      <dgm:prSet/>
      <dgm:spPr/>
      <dgm:t>
        <a:bodyPr/>
        <a:lstStyle/>
        <a:p>
          <a:endParaRPr lang="es-ES" sz="2000" b="1"/>
        </a:p>
      </dgm:t>
    </dgm:pt>
    <dgm:pt modelId="{7C06186A-AF09-4559-B4CF-C880C2C42E99}" type="sibTrans" cxnId="{9D3540F4-0139-439E-A7FD-0BB01B2AAEF2}">
      <dgm:prSet/>
      <dgm:spPr/>
      <dgm:t>
        <a:bodyPr/>
        <a:lstStyle/>
        <a:p>
          <a:endParaRPr lang="es-ES" sz="20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custScaleX="123926">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es-ES"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es-ES"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es-ES"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es-ES"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es-ES"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es-ES"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493"/>
          <a:ext cx="8559564" cy="42059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वे हृदय से प्रोत्साहित हों</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0532" y="21025"/>
        <a:ext cx="8518500" cy="379531"/>
      </dsp:txXfrm>
    </dsp:sp>
    <dsp:sp modelId="{3AC74F1B-8D74-4ECE-829C-7EBFCF5A233D}">
      <dsp:nvSpPr>
        <dsp:cNvPr id="0" name=""/>
        <dsp:cNvSpPr/>
      </dsp:nvSpPr>
      <dsp:spPr>
        <a:xfrm>
          <a:off x="0" y="432888"/>
          <a:ext cx="8559564" cy="420595"/>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और प्रेम में एकजुट हों</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0532" y="453420"/>
        <a:ext cx="8518500" cy="379531"/>
      </dsp:txXfrm>
    </dsp:sp>
    <dsp:sp modelId="{838D3007-E535-4DB8-A0B2-E36AB03A4B57}">
      <dsp:nvSpPr>
        <dsp:cNvPr id="0" name=""/>
        <dsp:cNvSpPr/>
      </dsp:nvSpPr>
      <dsp:spPr>
        <a:xfrm>
          <a:off x="0" y="865282"/>
          <a:ext cx="8559564" cy="42059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i-IN" sz="2000" b="1" kern="1200" dirty="0">
              <a:latin typeface="Nirmala UI" panose="020B0502040204020203" pitchFamily="34" charset="0"/>
              <a:ea typeface="Nirmala UI" panose="020B0502040204020203" pitchFamily="34" charset="0"/>
              <a:cs typeface="Nirmala UI" panose="020B0502040204020203" pitchFamily="34" charset="0"/>
            </a:rPr>
            <a:t>ताकि उन्हें पूर्ण समझ का पूरा खजाना प्राप्त हो सके</a:t>
          </a:r>
          <a:endParaRPr lang="es-ES" sz="20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0532" y="885814"/>
        <a:ext cx="8518500" cy="379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69276"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अब, सिद्धांत दो प्रकार के होते हैं।</a:t>
          </a:r>
          <a:endParaRPr lang="en" sz="20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17010" y="238235"/>
        <a:ext cx="1772082" cy="1534286"/>
      </dsp:txXfrm>
    </dsp:sp>
    <dsp:sp modelId="{AB0CBB47-E424-47FF-8AD8-BA5C37AA2D98}">
      <dsp:nvSpPr>
        <dsp:cNvPr id="0" name=""/>
        <dsp:cNvSpPr/>
      </dsp:nvSpPr>
      <dsp:spPr>
        <a:xfrm rot="19457599">
          <a:off x="1850357"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713919"/>
        <a:ext cx="45997" cy="45997"/>
      </dsp:txXfrm>
    </dsp:sp>
    <dsp:sp modelId="{628B03C1-2108-40C1-A7E4-4B0B7D9A765A}">
      <dsp:nvSpPr>
        <dsp:cNvPr id="0" name=""/>
        <dsp:cNvSpPr/>
      </dsp:nvSpPr>
      <dsp:spPr>
        <a:xfrm>
          <a:off x="2683846"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hi-IN" sz="19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बाइबल में दर्ज मसीह और उसकी शिक्षाओं के अनुसार</a:t>
          </a:r>
          <a:endParaRPr lang="en" sz="19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711195" y="28919"/>
        <a:ext cx="3785526" cy="879077"/>
      </dsp:txXfrm>
    </dsp:sp>
    <dsp:sp modelId="{C199F4D7-3ABA-4133-A056-BAEF2F3D776A}">
      <dsp:nvSpPr>
        <dsp:cNvPr id="0" name=""/>
        <dsp:cNvSpPr/>
      </dsp:nvSpPr>
      <dsp:spPr>
        <a:xfrm>
          <a:off x="6524071"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449782"/>
        <a:ext cx="37351" cy="37351"/>
      </dsp:txXfrm>
    </dsp:sp>
    <dsp:sp modelId="{3C6B2C48-3092-4773-ACB2-D38B34F145FF}">
      <dsp:nvSpPr>
        <dsp:cNvPr id="0" name=""/>
        <dsp:cNvSpPr/>
      </dsp:nvSpPr>
      <dsp:spPr>
        <a:xfrm>
          <a:off x="7271091" y="1570"/>
          <a:ext cx="431874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i-IN" sz="19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विश्वास में दृढ़ किए जाते हैं और धन्यवाद में भरपूर होते हैं (कुलुस्सियों 2:7)</a:t>
          </a:r>
          <a:endParaRPr lang="en" sz="1900" b="1" kern="1200"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7298440" y="28919"/>
        <a:ext cx="4264048" cy="879077"/>
      </dsp:txXfrm>
    </dsp:sp>
    <dsp:sp modelId="{80EEE3D0-C2C4-40CE-9E73-DCDA5330CD5E}">
      <dsp:nvSpPr>
        <dsp:cNvPr id="0" name=""/>
        <dsp:cNvSpPr/>
      </dsp:nvSpPr>
      <dsp:spPr>
        <a:xfrm rot="2142401">
          <a:off x="1850357"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1250839"/>
        <a:ext cx="45997" cy="45997"/>
      </dsp:txXfrm>
    </dsp:sp>
    <dsp:sp modelId="{DD8FD213-494A-48EE-8B01-6F55637C1A93}">
      <dsp:nvSpPr>
        <dsp:cNvPr id="0" name=""/>
        <dsp:cNvSpPr/>
      </dsp:nvSpPr>
      <dsp:spPr>
        <a:xfrm>
          <a:off x="2683846"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44550">
            <a:lnSpc>
              <a:spcPct val="90000"/>
            </a:lnSpc>
            <a:spcBef>
              <a:spcPct val="0"/>
            </a:spcBef>
            <a:spcAft>
              <a:spcPct val="35000"/>
            </a:spcAft>
            <a:buNone/>
          </a:pPr>
          <a:r>
            <a:rPr lang="hi-IN" sz="19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मानवीय दर्शन और खोखली चालाकियों के अनुसार, मनुष्यों की परंपराओं के अनुसार</a:t>
          </a:r>
          <a:endParaRPr lang="en" sz="19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711195" y="1102760"/>
        <a:ext cx="3785526" cy="879077"/>
      </dsp:txXfrm>
    </dsp:sp>
    <dsp:sp modelId="{BA0379AC-B5CE-4DE2-9563-54FF42A75FD8}">
      <dsp:nvSpPr>
        <dsp:cNvPr id="0" name=""/>
        <dsp:cNvSpPr/>
      </dsp:nvSpPr>
      <dsp:spPr>
        <a:xfrm>
          <a:off x="6524071"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1523623"/>
        <a:ext cx="37351" cy="37351"/>
      </dsp:txXfrm>
    </dsp:sp>
    <dsp:sp modelId="{5EF5C1E4-06C3-494E-AC3C-15D7B9D016A6}">
      <dsp:nvSpPr>
        <dsp:cNvPr id="0" name=""/>
        <dsp:cNvSpPr/>
      </dsp:nvSpPr>
      <dsp:spPr>
        <a:xfrm>
          <a:off x="7271091" y="1075411"/>
          <a:ext cx="431874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hi-IN" sz="19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 धोखा खा जाते हैं, हमारे ऊपर न्याय किया जाता है, और हम अपने प्रतिफल से वंचित हो जाते हैं (कुलुस्सियों 2:8, 16, 18)</a:t>
          </a:r>
          <a:endParaRPr lang="en" sz="19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7298440" y="1102760"/>
        <a:ext cx="426404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449876" y="-447938"/>
          <a:ext cx="1743672" cy="2639548"/>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0" tIns="0" rIns="120650" bIns="0" numCol="1" spcCol="1270" anchor="ctr" anchorCtr="0">
          <a:noAutofit/>
        </a:bodyPr>
        <a:lstStyle/>
        <a:p>
          <a:pPr marL="0" lvl="0" indent="0" algn="ctr" defTabSz="844550">
            <a:lnSpc>
              <a:spcPct val="90000"/>
            </a:lnSpc>
            <a:spcBef>
              <a:spcPct val="0"/>
            </a:spcBef>
            <a:spcAft>
              <a:spcPct val="35000"/>
            </a:spcAft>
            <a:buNone/>
          </a:pPr>
          <a:r>
            <a:rPr lang="hi-IN" sz="1900" b="1" kern="1200" dirty="0">
              <a:latin typeface="Nirmala UI" panose="020B0502040204020203" pitchFamily="34" charset="0"/>
              <a:ea typeface="Nirmala UI" panose="020B0502040204020203" pitchFamily="34" charset="0"/>
              <a:cs typeface="Nirmala UI" panose="020B0502040204020203" pitchFamily="34" charset="0"/>
            </a:rPr>
            <a:t>उसने हमें जीवन दिया और हमारे पापों को क्षमा किया (कुलुस्सियों 2:13)</a:t>
          </a:r>
          <a:endParaRPr lang="en" sz="19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1938" y="348734"/>
        <a:ext cx="2639548" cy="1046204"/>
      </dsp:txXfrm>
    </dsp:sp>
    <dsp:sp modelId="{B885D748-65CB-4770-8E25-553E448535E9}">
      <dsp:nvSpPr>
        <dsp:cNvPr id="0" name=""/>
        <dsp:cNvSpPr/>
      </dsp:nvSpPr>
      <dsp:spPr>
        <a:xfrm rot="16200000">
          <a:off x="3603159" y="-763707"/>
          <a:ext cx="1743672" cy="3271086"/>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0" tIns="0" rIns="120650" bIns="0" numCol="1" spcCol="1270" anchor="ctr" anchorCtr="0">
          <a:noAutofit/>
        </a:bodyPr>
        <a:lstStyle/>
        <a:p>
          <a:pPr marL="0" lvl="0" indent="0" algn="ctr" defTabSz="844550">
            <a:lnSpc>
              <a:spcPct val="90000"/>
            </a:lnSpc>
            <a:spcBef>
              <a:spcPct val="0"/>
            </a:spcBef>
            <a:spcAft>
              <a:spcPct val="35000"/>
            </a:spcAft>
            <a:buNone/>
          </a:pPr>
          <a:r>
            <a:rPr lang="hi-IN" sz="1900" b="1"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rPr>
            <a:t>उसने हमारे कानूनी ऋण का वह लेखा रद्द कर दिया, जो हमारे विरुद्ध था</a:t>
          </a:r>
          <a:br>
            <a:rPr lang="es-ES" sz="1900" b="1"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rPr>
          </a:br>
          <a:r>
            <a:rPr lang="hi-IN" sz="1900" b="1"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rPr>
            <a:t>(कुलुस्सियों 2:14)</a:t>
          </a:r>
          <a:endParaRPr lang="en" sz="1900" b="1"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dsp:txBody>
      <dsp:txXfrm rot="5400000">
        <a:off x="2839452" y="348734"/>
        <a:ext cx="3271086" cy="1046204"/>
      </dsp:txXfrm>
    </dsp:sp>
    <dsp:sp modelId="{166E1F6B-A796-46A3-907A-6DDF004D0C02}">
      <dsp:nvSpPr>
        <dsp:cNvPr id="0" name=""/>
        <dsp:cNvSpPr/>
      </dsp:nvSpPr>
      <dsp:spPr>
        <a:xfrm rot="16200000">
          <a:off x="6756442" y="-447938"/>
          <a:ext cx="1743672" cy="2639548"/>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0" tIns="0" rIns="120650" bIns="0" numCol="1" spcCol="1270" anchor="ctr" anchorCtr="0">
          <a:noAutofit/>
        </a:bodyPr>
        <a:lstStyle/>
        <a:p>
          <a:pPr marL="0" lvl="0" indent="0" algn="ctr" defTabSz="844550">
            <a:lnSpc>
              <a:spcPct val="90000"/>
            </a:lnSpc>
            <a:spcBef>
              <a:spcPct val="0"/>
            </a:spcBef>
            <a:spcAft>
              <a:spcPct val="35000"/>
            </a:spcAft>
            <a:buNone/>
          </a:pPr>
          <a:r>
            <a:rPr lang="hi-IN" sz="1900" b="1" kern="1200" noProof="0" dirty="0">
              <a:solidFill>
                <a:schemeClr val="bg1"/>
              </a:solidFill>
              <a:latin typeface="Nirmala UI" panose="020B0502040204020203" pitchFamily="34" charset="0"/>
              <a:ea typeface="Nirmala UI" panose="020B0502040204020203" pitchFamily="34" charset="0"/>
              <a:cs typeface="Nirmala UI" panose="020B0502040204020203" pitchFamily="34" charset="0"/>
            </a:rPr>
            <a:t>उसने बुराई की शक्तियों और अधिकारों पर विजय प्राप्त की (कुलुस्सियों 2:15)</a:t>
          </a:r>
          <a:endParaRPr lang="en" sz="1900" b="1" kern="1200"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dsp:txBody>
      <dsp:txXfrm rot="5400000">
        <a:off x="6308504" y="348734"/>
        <a:ext cx="2639548"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endParaRPr lang="es-ES" sz="22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endParaRPr lang="es-ES" sz="22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endParaRPr lang="es-ES" sz="22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endParaRPr lang="es-ES" sz="22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endParaRPr lang="es-ES" sz="22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endParaRPr lang="es-ES" sz="22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01/02/2026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7</a:t>
            </a:fld>
            <a:endParaRPr lang="es-ES"/>
          </a:p>
        </p:txBody>
      </p:sp>
    </p:spTree>
    <p:extLst>
      <p:ext uri="{BB962C8B-B14F-4D97-AF65-F5344CB8AC3E}">
        <p14:creationId xmlns:p14="http://schemas.microsoft.com/office/powerpoint/2010/main" val="263453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01/02/2026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01/02/2026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01/02/2026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01/02/2026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01/02/2026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01/02/2026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01/02/2026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01/02/2026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01/02/2026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01/02/2026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01/02/2026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01/02/2026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01/02/2026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01/02/2026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01/02/2026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01/02/2026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01/02/2026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01/02/2026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01/02/2026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01/02/2026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01/02/2026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01/02/2026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01/02/2026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01/02/2026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3.png"/><Relationship Id="rId7" Type="http://schemas.openxmlformats.org/officeDocument/2006/relationships/diagramColors" Target="../diagrams/colors4.xml"/><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microsoft.com/office/2007/relationships/hdphoto" Target="../media/hdphoto1.wdp"/><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jp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4.jpeg"/><Relationship Id="rId4" Type="http://schemas.openxmlformats.org/officeDocument/2006/relationships/diagramData" Target="../diagrams/data2.xml"/><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9.png"/><Relationship Id="rId5" Type="http://schemas.openxmlformats.org/officeDocument/2006/relationships/diagramQuickStyle" Target="../diagrams/quickStyle3.xml"/><Relationship Id="rId10" Type="http://schemas.openxmlformats.org/officeDocument/2006/relationships/image" Target="../media/image28.jpeg"/><Relationship Id="rId4" Type="http://schemas.openxmlformats.org/officeDocument/2006/relationships/diagramLayout" Target="../diagrams/layout3.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90DB77-35D0-8ABB-169B-84F7433B918C}"/>
              </a:ext>
            </a:extLst>
          </p:cNvPr>
          <p:cNvSpPr txBox="1"/>
          <p:nvPr/>
        </p:nvSpPr>
        <p:spPr>
          <a:xfrm>
            <a:off x="258198" y="1322842"/>
            <a:ext cx="4372171" cy="3365886"/>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a:r>
              <a:rPr lang="hi-I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मसीह </a:t>
            </a:r>
            <a:endParaRPr lang="en-U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algn="ctr"/>
            <a:r>
              <a:rPr lang="hi-I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 </a:t>
            </a:r>
            <a:endParaRPr lang="en-US"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a:p>
            <a:pPr algn="ctr"/>
            <a:r>
              <a:rPr lang="hi-I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पूर्ण</a:t>
            </a:r>
            <a:endPar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2398181-8462-76F4-B967-749414E9CCFF}"/>
              </a:ext>
            </a:extLst>
          </p:cNvPr>
          <p:cNvSpPr txBox="1"/>
          <p:nvPr/>
        </p:nvSpPr>
        <p:spPr>
          <a:xfrm>
            <a:off x="44183" y="6419248"/>
            <a:ext cx="3049213" cy="338554"/>
          </a:xfrm>
          <a:prstGeom prst="rect">
            <a:avLst/>
          </a:prstGeom>
          <a:noFill/>
        </p:spPr>
        <p:txBody>
          <a:bodyPr wrap="square" rtlCol="0">
            <a:spAutoFit/>
          </a:bodyPr>
          <a:lstStyle/>
          <a:p>
            <a:r>
              <a:rPr lang="hi-IN" sz="1600" b="1" dirty="0">
                <a:solidFill>
                  <a:srgbClr val="93CBDA"/>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10, मार्च, 07, 2026 के लिए</a:t>
            </a:r>
            <a:endParaRPr lang="en" sz="1600" b="1" dirty="0">
              <a:solidFill>
                <a:srgbClr val="93CBDA"/>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22398181-8462-76F4-B967-749414E9CCFF}"/>
              </a:ext>
            </a:extLst>
          </p:cNvPr>
          <p:cNvSpPr txBox="1"/>
          <p:nvPr/>
        </p:nvSpPr>
        <p:spPr>
          <a:xfrm>
            <a:off x="8725711" y="6419248"/>
            <a:ext cx="3466290" cy="338554"/>
          </a:xfrm>
          <a:prstGeom prst="rect">
            <a:avLst/>
          </a:prstGeom>
          <a:noFill/>
        </p:spPr>
        <p:txBody>
          <a:bodyPr wrap="square" rtlCol="0">
            <a:spAutoFit/>
          </a:bodyPr>
          <a:lstStyle/>
          <a:p>
            <a:pPr algn="r"/>
            <a:r>
              <a:rPr lang="hi-IN" sz="1600" b="1" dirty="0">
                <a:solidFill>
                  <a:srgbClr val="93CBDA"/>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93CBDA"/>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111905C-C1CF-1107-A5BF-FF24EA22FB20}"/>
              </a:ext>
            </a:extLst>
          </p:cNvPr>
          <p:cNvSpPr txBox="1"/>
          <p:nvPr/>
        </p:nvSpPr>
        <p:spPr>
          <a:xfrm>
            <a:off x="0" y="0"/>
            <a:ext cx="12192000" cy="769441"/>
          </a:xfrm>
          <a:prstGeom prst="rect">
            <a:avLst/>
          </a:prstGeom>
          <a:noFill/>
        </p:spPr>
        <p:txBody>
          <a:bodyPr wrap="square">
            <a:spAutoFit/>
          </a:bodyPr>
          <a:lstStyle/>
          <a:p>
            <a:pPr algn="ctr"/>
            <a:r>
              <a:rPr lang="hi-IN" sz="4400" b="1"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rPr>
              <a:t>पर्व, नया चाँद, सब्त के दिन </a:t>
            </a:r>
            <a:endParaRPr lang="en" sz="4400" b="1" dirty="0">
              <a:ln w="6600">
                <a:solidFill>
                  <a:schemeClr val="accent2"/>
                </a:solidFill>
                <a:prstDash val="solid"/>
              </a:ln>
              <a:solidFill>
                <a:srgbClr val="FFFFFF"/>
              </a:solidFill>
              <a:effectLst>
                <a:outerShdw dist="38100" dir="2700000" algn="tl" rotWithShape="0">
                  <a:schemeClr val="accent2"/>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8FB28084-C0F0-D1F7-D5C5-9E2C21B6302D}"/>
              </a:ext>
            </a:extLst>
          </p:cNvPr>
          <p:cNvSpPr txBox="1"/>
          <p:nvPr/>
        </p:nvSpPr>
        <p:spPr>
          <a:xfrm>
            <a:off x="1271587" y="847655"/>
            <a:ext cx="9648825" cy="369332"/>
          </a:xfrm>
          <a:prstGeom prst="rect">
            <a:avLst/>
          </a:prstGeom>
          <a:noFill/>
        </p:spPr>
        <p:txBody>
          <a:bodyPr wrap="square">
            <a:spAutoFit/>
          </a:bodyPr>
          <a:lstStyle/>
          <a:p>
            <a:pPr algn="ctr"/>
            <a:r>
              <a:rPr lang="hi-IN" b="1" i="1" dirty="0">
                <a:solidFill>
                  <a:srgbClr val="FFFF66"/>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“इसलिये खाने–पीने या पर्व या नए चाँद, या सब्त के विषय में तुम्हारा कोई फैसला न करे।” </a:t>
            </a:r>
            <a:r>
              <a:rPr lang="hi-IN" sz="1400" b="1" i="1" dirty="0">
                <a:solidFill>
                  <a:srgbClr val="FFFF66"/>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(कुलुस्सियों :16)</a:t>
            </a:r>
            <a:endParaRPr lang="en" sz="1400" b="1" i="1" dirty="0">
              <a:solidFill>
                <a:srgbClr val="FFFF66"/>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465C017-0A21-32CB-C486-A75F72F0FC7E}"/>
              </a:ext>
            </a:extLst>
          </p:cNvPr>
          <p:cNvSpPr txBox="1"/>
          <p:nvPr/>
        </p:nvSpPr>
        <p:spPr>
          <a:xfrm>
            <a:off x="323850" y="1500782"/>
            <a:ext cx="6724650"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खतना के साथ-साथ, कुछ अन्य बिंदु भी थे जो यहूदियों को गैर-यहूदियों से अलग करते थे: धार्मिक अनुष्ठान और उत्सव।...</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988191899"/>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323850" y="4595696"/>
            <a:ext cx="6724650" cy="224676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यहाँ संपूर्ण मन्दिर-सेवा की अनुष्ठानिक व्यवस्था को एक ही वाक्य में संक्षेप करने के लिए होशे 2:11 का उद्धरण देता हुआ प्रतीत होता है। इसका अर्थ यह है कि यहाँ जिन सब्तों का उल्लेख है, वे सात अनुष्ठानिक सब्त हैं (जो सप्ताह के किसी भी दिन पड़ सकते थे), न कि साप्ताहिक सब्त, जो नैतिक व्यवस्था में शामिल है और सार्वभौमिक है, अर्थात यह यहूदियों और अन्यजातियों—सब पर लागू होता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778F6746-B772-2D55-BFDE-36C5C495136E}"/>
              </a:ext>
            </a:extLst>
          </p:cNvPr>
          <p:cNvSpPr txBox="1"/>
          <p:nvPr/>
        </p:nvSpPr>
        <p:spPr>
          <a:xfrm>
            <a:off x="323850" y="2292705"/>
            <a:ext cx="6724650" cy="224676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ने खतना की भूमिका पहले ही स्पष्ट कर दी थी। अब “इसलिए” जैसे शब्द के प्रयोग से पौलुस “लिखित विधियों” (अनुष्ठानिक व्यवस्थाओं) के निरस्त किए जाने के परिणामों की ओर संकेत करता है: उद्धार के लिए अब उन विधियों, रीति-रिवाजों और पर्वों का पालन करना अनिवार्य नहीं रहा, जिन्हें यीशु ने क्रूस पर मृत्यु के द्वारा पूरा कर दिया। (मत्ती 27:51; कुलुस्सियों 2:16)</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hi-IN" sz="4400" b="1" dirty="0">
                <a:ln/>
                <a:solidFill>
                  <a:srgbClr val="FF0000"/>
                </a:solidFill>
                <a:latin typeface="Nirmala UI" panose="020B0502040204020203" pitchFamily="34" charset="0"/>
                <a:ea typeface="Nirmala UI" panose="020B0502040204020203" pitchFamily="34" charset="0"/>
                <a:cs typeface="Nirmala UI" panose="020B0502040204020203" pitchFamily="34" charset="0"/>
              </a:rPr>
              <a:t>मनुष्यों की आज्ञाएँ </a:t>
            </a:r>
            <a:endParaRPr lang="en" sz="4400" b="1" dirty="0">
              <a:ln/>
              <a:solidFill>
                <a:srgbClr val="FF00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ABDBFBC3-D00D-2703-6F2A-9A25EC679054}"/>
              </a:ext>
            </a:extLst>
          </p:cNvPr>
          <p:cNvSpPr txBox="1"/>
          <p:nvPr/>
        </p:nvSpPr>
        <p:spPr>
          <a:xfrm>
            <a:off x="1443036" y="778715"/>
            <a:ext cx="9305925"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“(ये सब वस्तुएँ काम में लाते–लाते नष्‍ट हो जाएँगी) क्योंकि ये मनुष्यों की आज्ञाओं और शिक्षाओं के अनुसार हैं।” </a:t>
            </a:r>
            <a:r>
              <a:rPr lang="hi-IN" sz="1400"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(कुलुस्सियों 2:22)</a:t>
            </a:r>
            <a:endParaRPr lang="en" sz="1100"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C8DBD73-D4CD-7414-5B73-15101FDEB559}"/>
              </a:ext>
            </a:extLst>
          </p:cNvPr>
          <p:cNvSpPr txBox="1"/>
          <p:nvPr/>
        </p:nvSpPr>
        <p:spPr>
          <a:xfrm>
            <a:off x="152400" y="1593652"/>
            <a:ext cx="7222434"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अपने पत्र में जिन झूठे शिक्षकों का बार-बार उल्लेख करता है, वे यहूदी थे जो यह सिखाते थे कि उद्धार पाने के लिए यहूदी व्यवस्था का पालन आवश्यक है (प्रेरितों के काम 15:1, 5)। इन व्यवस्थाओं में रब्बियों द्वारा बनाए गए अनेक नियम भी शामिल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06"/>
          <a:stretch>
            <a:fillRect/>
          </a:stretch>
        </p:blipFill>
        <p:spPr>
          <a:xfrm>
            <a:off x="7374834" y="1632529"/>
            <a:ext cx="4665871" cy="3088937"/>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2001780" y="4893318"/>
            <a:ext cx="8249649"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फिर भी, पौलुस यह स्पष्ट करता है कि जिन यहूदियों को इन रीति-रिवाजों की आदत थी, उनके लिए इनमें कुछ नैतिक अनुशासन का मूल्य अवश्य है, यद्यपि ये हृदय को बदलने में समर्थ नहीं हैं (कुलुस्सियों 2:23)।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2400" y="2963134"/>
            <a:ext cx="7222434"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आइए पौलुस के तर्क का अनुसरण करें। बपतिस्मा में हम “संसार की मूल बातों” के लिए मर गए हैं और मसीह के लिए जीवित हैं। यदि हम अब भी, उदाहरण के लिए, अनुष्ठानिक अशुद्धताओं की चिंता करते रहते हैं, तो हम अभी भी संसार के अनुसार जी रहे हैं और उन बातों में लगे हैं जो उपयोग के साथ नष्ट हो जाती हैं (कुलुस्सियों 2:20–22)।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4" y="6032845"/>
            <a:ext cx="8249648"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संक्षेप में, हमें पवित्रशास्त्र में निहित—ईश्वरीय प्रेरणा से दी गई—शिक्षाओं के अनुसार चलना चाहिए, न कि मानवीय दर्शन या तर्क के अनुसार।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414130" y="1497702"/>
            <a:ext cx="11426686" cy="4678204"/>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“मसीही की तुलना लबानोन के देवदार वृक्ष से की गई है। मैंने पढ़ा है कि यह वृक्ष केवल नरम मिट्टी में कुछ छोटी-छोटी जड़ें ही नहीं फैलाता, बल्कि अपनी मज़बूत जड़ों को गहराई तक धरती में उतार देता है और और भी गहराई में जाकर और अधिक दृढ़ आधार की खोज करता है। और जब आँधी-तूफ़ान के प्रचंड झोंके आते हैं, तब भी वह स्थिर खड़ा रहता है, क्योंकि नीचे फैली उसकी जड़ों का जाल उसे मज़बूती से थामे रहता है।</a:t>
            </a:r>
          </a:p>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उसी प्रकार मसीही अपनी जड़ें मसीह में गहराई तक जमाता है। उसे अपने उद्धारकर्ता पर विश्वास होता है। वह जानता है कि वह किस पर विश्वास करता है। वह इस बात के लिए पूरी तरह आश्वस्त है कि यीशु परमेश्वर का पुत्र और पापियों का उद्धारकर्ता है। … विश्वास की जड़ें बहुत गहराई तक जाती हैं। सच्चे मसीही, लबानोन के देवदार की तरह, सतही और मुलायम मिट्टी में नहीं उगते, बल्कि परमेश्वर में जड़ पकड़ते हैं और पर्वतों की चट्टानों की दरारों में दृढ़ता से जमे रहते हैं।“</a:t>
            </a:r>
          </a:p>
          <a:p>
            <a:pPr algn="just">
              <a:spcBef>
                <a:spcPts val="600"/>
              </a:spcBef>
            </a:pPr>
            <a:endParaRPr lang="en" sz="2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338554"/>
          </a:xfrm>
          <a:prstGeom prst="rect">
            <a:avLst/>
          </a:prstGeom>
          <a:noFill/>
        </p:spPr>
        <p:txBody>
          <a:bodyPr wrap="square" rtlCol="0">
            <a:spAutoFit/>
          </a:bodyPr>
          <a:lstStyle/>
          <a:p>
            <a:pPr algn="ct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(हमारी उच्च बुलाहट, 21 नवंबर)</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5" cstate="print">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00021" y="3900493"/>
            <a:ext cx="4540629" cy="2215991"/>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hi-IN" sz="2400" b="1" i="1" dirty="0">
                <a:ln w="12700" cmpd="sng">
                  <a:noFill/>
                  <a:prstDash val="solid"/>
                </a:ln>
                <a:solidFill>
                  <a:srgbClr val="CC3399">
                    <a:lumMod val="75000"/>
                  </a:srgbClr>
                </a:solidFill>
                <a:latin typeface="Nirmala UI" panose="020B0502040204020203" pitchFamily="34" charset="0"/>
                <a:ea typeface="Nirmala UI" panose="020B0502040204020203" pitchFamily="34" charset="0"/>
                <a:cs typeface="Nirmala UI" panose="020B0502040204020203" pitchFamily="34" charset="0"/>
              </a:rPr>
              <a:t>“इसलिये खाने–पीने या पर्व या नए चाँद, या सब्त के विषय में तुम्हारा कोई फैसला न करे। क्योंकि ये सब आनेवाली बातों की छाया हैं, पर मूल वस्तुएँ मसीह की हैं।” </a:t>
            </a:r>
            <a:r>
              <a:rPr lang="en-US" sz="2400" b="1" i="1" dirty="0">
                <a:ln w="12700" cmpd="sng">
                  <a:noFill/>
                  <a:prstDash val="solid"/>
                </a:ln>
                <a:solidFill>
                  <a:srgbClr val="CC3399">
                    <a:lumMod val="75000"/>
                  </a:srgbClr>
                </a:solidFill>
                <a:latin typeface="Nirmala UI" panose="020B0502040204020203" pitchFamily="34" charset="0"/>
                <a:ea typeface="Nirmala UI" panose="020B0502040204020203" pitchFamily="34" charset="0"/>
                <a:cs typeface="Nirmala UI" panose="020B0502040204020203" pitchFamily="34" charset="0"/>
              </a:rPr>
              <a:t>     </a:t>
            </a:r>
            <a:r>
              <a:rPr lang="hi-IN" b="1" i="1" dirty="0">
                <a:ln w="12700" cmpd="sng">
                  <a:noFill/>
                  <a:prstDash val="solid"/>
                </a:ln>
                <a:solidFill>
                  <a:srgbClr val="CC3399">
                    <a:lumMod val="75000"/>
                  </a:srgbClr>
                </a:solidFill>
                <a:latin typeface="Nirmala UI" panose="020B0502040204020203" pitchFamily="34" charset="0"/>
                <a:ea typeface="Nirmala UI" panose="020B0502040204020203" pitchFamily="34" charset="0"/>
                <a:cs typeface="Nirmala UI" panose="020B0502040204020203" pitchFamily="34" charset="0"/>
              </a:rPr>
              <a:t>कुलुस्सियों 2:16-17</a:t>
            </a:r>
            <a:r>
              <a:rPr lang="en-US" b="1" i="1" dirty="0">
                <a:ln w="12700" cmpd="sng">
                  <a:noFill/>
                  <a:prstDash val="solid"/>
                </a:ln>
                <a:solidFill>
                  <a:srgbClr val="CC3399">
                    <a:lumMod val="75000"/>
                  </a:srgbClr>
                </a:solidFill>
                <a:latin typeface="Nirmala UI" panose="020B0502040204020203" pitchFamily="34" charset="0"/>
                <a:ea typeface="Nirmala UI" panose="020B0502040204020203" pitchFamily="34" charset="0"/>
                <a:cs typeface="Nirmala UI" panose="020B0502040204020203" pitchFamily="34" charset="0"/>
              </a:rPr>
              <a:t>  </a:t>
            </a:r>
            <a:endParaRPr kumimoji="0" lang="es-ES" sz="1400" b="1" i="1" u="none" strike="noStrike" kern="1200" cap="none" spc="0" normalizeH="0" baseline="0" noProof="0" dirty="0">
              <a:ln w="12700" cmpd="sng">
                <a:noFill/>
                <a:prstDash val="solid"/>
              </a:ln>
              <a:solidFill>
                <a:srgbClr val="CC3399">
                  <a:lumMod val="75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8358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3576889" y="3800475"/>
            <a:ext cx="8615111"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rgbClr val="0B8B10"/>
                </a:solidFill>
                <a:latin typeface="Nirmala UI" panose="020B0502040204020203" pitchFamily="34" charset="0"/>
                <a:ea typeface="Nirmala UI" panose="020B0502040204020203" pitchFamily="34" charset="0"/>
                <a:cs typeface="Nirmala UI" panose="020B0502040204020203" pitchFamily="34" charset="0"/>
              </a:rPr>
              <a:t>विश्वास के लाभ:</a:t>
            </a:r>
            <a:endParaRPr lang="en" sz="2000" b="1" dirty="0">
              <a:solidFill>
                <a:srgbClr val="0B8B10"/>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सांत्वना, प्रशंसा और व्यवस्था (कुलुस्सियों 2:1–5)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मसीह में जड़ पकड़े हुए (कुलुस्सियों 2:6–8)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विधियों का लेख मसीह की क्रूस पर कीलों से जड़ा गया (कुलुस्सियों 2:9–15)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500797"/>
                </a:solidFill>
                <a:latin typeface="Nirmala UI" panose="020B0502040204020203" pitchFamily="34" charset="0"/>
                <a:ea typeface="Nirmala UI" panose="020B0502040204020203" pitchFamily="34" charset="0"/>
                <a:cs typeface="Nirmala UI" panose="020B0502040204020203" pitchFamily="34" charset="0"/>
              </a:rPr>
              <a:t>वे समस्याएँ जो विश्वास को डगमगाती हैं:</a:t>
            </a:r>
            <a:endParaRPr lang="en" sz="2000" b="1" dirty="0">
              <a:solidFill>
                <a:srgbClr val="500797"/>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पर्व, नया चाँद, सब्त के दिन (कुलुस्सियों 2:16–19)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मनुष्यों की आज्ञाएँ (कुलुस्सियों 2:20–23)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9E709FED-E1CA-A956-4290-5E5110D53C6A}"/>
              </a:ext>
            </a:extLst>
          </p:cNvPr>
          <p:cNvSpPr txBox="1"/>
          <p:nvPr/>
        </p:nvSpPr>
        <p:spPr>
          <a:xfrm>
            <a:off x="437648" y="171450"/>
            <a:ext cx="7455067"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में विश्वास हमें महान लाभ पहुँचाता है। हमारे पापों की क्षमा के अतिरिक्त, हमें सांत्वना, बुद्धि और बहुत कुछ प्राप्त होता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9718" y="195203"/>
            <a:ext cx="39220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048" y="305752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3207" y="5372323"/>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2963258" y="3694250"/>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38713" y="5010097"/>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38713" y="6308682"/>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38713" y="5924871"/>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38713" y="4238793"/>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38713" y="4626286"/>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437648" y="1918956"/>
            <a:ext cx="745506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वह यह भी चेतावनी देता है कि हमें किस प्रकार जड़ पकड़नी चाहिए: मनुष्यों की दर्शन-शास्त्रों और सिद्धांतों पर नहीं, बल्कि केवल परमेश्वर के जीवित वचन पर।</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0EE89E5B-04AA-F5A8-FE8D-CB1B4B6B721F}"/>
              </a:ext>
            </a:extLst>
          </p:cNvPr>
          <p:cNvSpPr txBox="1"/>
          <p:nvPr/>
        </p:nvSpPr>
        <p:spPr>
          <a:xfrm>
            <a:off x="437647" y="1045203"/>
            <a:ext cx="7455067"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हमें आमंत्रित करता है कि हम उस विश्वास में जड़ पकड़ें, ताकि हम ऐसे वृक्ष बनें जो परमेश्वर के राज्य के लिए अच्छा फल लाएँ।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133475" y="1033375"/>
            <a:ext cx="10420350" cy="1015663"/>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i-IN"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विश्वास के लाभ </a:t>
            </a:r>
            <a:endParaRPr lang="en"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1653704" y="-96726"/>
            <a:ext cx="3600000" cy="1731169"/>
          </a:xfrm>
          <a:prstGeom prst="wedgeEllipseCallout">
            <a:avLst>
              <a:gd name="adj1" fmla="val -37625"/>
              <a:gd name="adj2" fmla="val 67583"/>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“परन्तु बुद्धि कहाँ मिल सकती है? और समझ का स्थान कहाँ है?” (अय्यूब 28:12)</a:t>
            </a:r>
            <a:endParaRPr lang="en" sz="16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B89C18D0-00CD-E4A3-84AC-6B2A27A25F92}"/>
              </a:ext>
            </a:extLst>
          </p:cNvPr>
          <p:cNvSpPr txBox="1"/>
          <p:nvPr/>
        </p:nvSpPr>
        <p:spPr>
          <a:xfrm>
            <a:off x="5417696" y="291808"/>
            <a:ext cx="3940312" cy="1298377"/>
          </a:xfrm>
          <a:prstGeom prst="wedgeEllipseCallout">
            <a:avLst>
              <a:gd name="adj1" fmla="val 61738"/>
              <a:gd name="adj2" fmla="val 7819"/>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hi-IN"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मसीह में बुद्धि और ज्ञान के सारे भण्डार छिपे हुए हैं। (कुलुस्सियों 2:3)</a:t>
            </a:r>
            <a:endParaRPr lang="en" sz="1600"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769441"/>
          </a:xfrm>
          <a:prstGeom prst="rect">
            <a:avLst/>
          </a:prstGeom>
          <a:noFill/>
        </p:spPr>
        <p:txBody>
          <a:bodyPr wrap="square">
            <a:spAutoFit/>
          </a:bodyPr>
          <a:lstStyle/>
          <a:p>
            <a:pPr algn="ctr"/>
            <a:r>
              <a:rPr lang="hi-I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सांत्वना, प्रशंसा और व्यवस्था </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013AA1A-A0B4-7424-A1FF-448AD852ABE3}"/>
              </a:ext>
            </a:extLst>
          </p:cNvPr>
          <p:cNvSpPr txBox="1"/>
          <p:nvPr/>
        </p:nvSpPr>
        <p:spPr>
          <a:xfrm>
            <a:off x="638175" y="702766"/>
            <a:ext cx="10915650" cy="646331"/>
          </a:xfrm>
          <a:prstGeom prst="rect">
            <a:avLst/>
          </a:prstGeom>
          <a:noFill/>
        </p:spPr>
        <p:txBody>
          <a:bodyPr wrap="square">
            <a:spAutoFit/>
          </a:bodyPr>
          <a:lstStyle/>
          <a:p>
            <a:pPr algn="ctr"/>
            <a:r>
              <a:rPr lang="hi-IN" b="1" i="1" dirty="0">
                <a:solidFill>
                  <a:schemeClr val="accent1">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“यद्यपि मैं शरीर के भाव से तुम से दूर हूँ, तौभी आत्मिक भाव से तुम्हारे निकट हूँ, और तुम्हारे व्यवस्थित जीवन को और तुम्हारे विश्‍वास की, जो मसीह में है, दृढ़ता देखकर प्रसन्न होता हूँ।” </a:t>
            </a:r>
            <a:r>
              <a:rPr lang="hi-IN" sz="1400" b="1" i="1" dirty="0">
                <a:solidFill>
                  <a:schemeClr val="accent1">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(कुलुस्सियों 2:5)</a:t>
            </a:r>
            <a:endParaRPr lang="en" sz="1100" b="1" i="1" dirty="0">
              <a:solidFill>
                <a:schemeClr val="accent1">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117BC513-E124-3EC4-6D58-EC50FA118742}"/>
              </a:ext>
            </a:extLst>
          </p:cNvPr>
          <p:cNvSpPr txBox="1"/>
          <p:nvPr/>
        </p:nvSpPr>
        <p:spPr>
          <a:xfrm>
            <a:off x="237924" y="1539584"/>
            <a:ext cx="8405562"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हालाँकि पौलुस कोलोसे में कलीसिया को व्यक्तिगत रूप से नहीं जानता था, फिर भी वह जानता था कि उसे झूठी शिक्षाओं से खतरा है (कुलुस्सियों 2:1, 4)।</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3356682573"/>
              </p:ext>
            </p:extLst>
          </p:nvPr>
        </p:nvGraphicFramePr>
        <p:xfrm>
          <a:off x="295676" y="2997717"/>
          <a:ext cx="8559564" cy="128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632433" y="4391092"/>
            <a:ext cx="8559567"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झूठे सिद्धांतों की पहचान करने से पहले, कुलुस्सियों के लिए दोहरी प्रशंसा है: उनमें अच्छी व्यवस्था है; और वे विश्वास में दृढ़ हैं (कुलुस्सियों 2:5)।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16153158-9EE6-BCAF-275B-DF76449DF528}"/>
              </a:ext>
            </a:extLst>
          </p:cNvPr>
          <p:cNvSpPr txBox="1"/>
          <p:nvPr/>
        </p:nvSpPr>
        <p:spPr>
          <a:xfrm>
            <a:off x="9269130" y="3074659"/>
            <a:ext cx="2855494"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r>
              <a:rPr lang="hi-IN" dirty="0">
                <a:latin typeface="Nirmala UI" panose="020B0502040204020203" pitchFamily="34" charset="0"/>
                <a:ea typeface="Nirmala UI" panose="020B0502040204020203" pitchFamily="34" charset="0"/>
                <a:cs typeface="Nirmala UI" panose="020B0502040204020203" pitchFamily="34" charset="0"/>
              </a:rPr>
              <a:t>ताकि वे परमेश्वर के रहस्य, अर्थात् मसीह को जान सकें।</a:t>
            </a:r>
            <a:endParaRPr lang="en"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8941867" y="2988940"/>
            <a:ext cx="77003" cy="1295149"/>
          </a:xfrm>
          <a:prstGeom prst="accentCallout1">
            <a:avLst>
              <a:gd name="adj1" fmla="val 49963"/>
              <a:gd name="adj2" fmla="val -8333"/>
              <a:gd name="adj3" fmla="val 50074"/>
              <a:gd name="adj4" fmla="val -290537"/>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675" y="4535054"/>
            <a:ext cx="3140544"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कारण वह उन्हें तीन स्पष्ट उद्देश्यों के साथ लिखता है जो उन्हें इस खतरे से निपटने में मदद करेंगे (कुलुस्सियों 2:2):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82CB3316-E9B0-12CC-B35A-7DEEB544E13F}"/>
              </a:ext>
            </a:extLst>
          </p:cNvPr>
          <p:cNvSpPr txBox="1"/>
          <p:nvPr/>
        </p:nvSpPr>
        <p:spPr>
          <a:xfrm>
            <a:off x="3632434" y="5104476"/>
            <a:ext cx="8559565"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यहाँ जिस “व्यवस्था” की बात कर रहा है, उसका तात्पर्य उपासना और कलीसिया की विभिन्न गतिविधियों में अनुशासन से है। नेतृत्व होना चाहिए और उत्तरदायित्वों का स्पष्ट विभाजन होना चाहिए; गतिविधियाँ उचित मर्यादा के साथ संपन्न होनी चाहिए; इत्यादि। इससे सुसमाचार का बेहतर प्रचार होगा और वे गलत शिक्षाओं से बच सकेंगे।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69441"/>
          </a:xfrm>
          <a:prstGeom prst="rect">
            <a:avLst/>
          </a:prstGeom>
          <a:noFill/>
        </p:spPr>
        <p:txBody>
          <a:bodyPr wrap="square">
            <a:spAutoFit/>
          </a:bodyPr>
          <a:lstStyle/>
          <a:p>
            <a:pPr algn="ctr"/>
            <a:r>
              <a:rPr lang="hi-I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मसीह में जड़ पकड़े हुए </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655051"/>
            <a:ext cx="10858500" cy="646331"/>
          </a:xfrm>
          <a:prstGeom prst="rect">
            <a:avLst/>
          </a:prstGeom>
          <a:noFill/>
        </p:spPr>
        <p:txBody>
          <a:bodyPr wrap="square">
            <a:spAutoFit/>
          </a:bodyPr>
          <a:lstStyle/>
          <a:p>
            <a:pPr algn="ctr"/>
            <a:r>
              <a:rPr lang="hi-IN" b="1" i="1" dirty="0">
                <a:solidFill>
                  <a:srgbClr val="FFCA6A"/>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“और उसी में जड़ पकड़ते और बढ़ते जाओ; और जैसे तुम सिखाए गए वैसे ही विश्‍वास में दृढ़ होते जाओ, और अधिकाधिक धन्यवाद करते रहो।” (कुलुस्सियों 2:7)</a:t>
            </a:r>
            <a:endParaRPr lang="en" sz="1400" b="1" i="1" dirty="0">
              <a:solidFill>
                <a:srgbClr val="FFCA6A"/>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B309C27-E062-B27C-4E61-B51DD07AC921}"/>
              </a:ext>
            </a:extLst>
          </p:cNvPr>
          <p:cNvSpPr txBox="1"/>
          <p:nvPr/>
        </p:nvSpPr>
        <p:spPr>
          <a:xfrm>
            <a:off x="2823699" y="1483746"/>
            <a:ext cx="5934075" cy="1554272"/>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हम उद्धार किसी सिद्धांत को स्वीकार करने से नहीं, बल्कि एक व्यक्ति—मसीह—को स्वीकार करने से प्राप्त करते हैं (कुलुस्सियों 2:6)। फिर भी, सिद्धांत आवश्यक हैं। पौलुस हमें उपदेश देता है कि हम मसीह में “और जैसे तुम सिखाए गए वैसे ही विश्‍वास में दृढ़ होते जाओ” (कुलुस्सियों 2:7बी)।</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217027397"/>
              </p:ext>
            </p:extLst>
          </p:nvPr>
        </p:nvGraphicFramePr>
        <p:xfrm>
          <a:off x="266443" y="4742468"/>
          <a:ext cx="11659115"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84756" y="1608840"/>
            <a:ext cx="3255358" cy="288340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608841"/>
            <a:ext cx="257556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823699" y="3111251"/>
            <a:ext cx="5934075" cy="1554272"/>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जब हम यीशु के साथ चलते हैं, तो हम उसी में जड़ पकड़ते हैं। रूपक के रूप में, हम “यहोवा के लगाए हुए हैं, जिससे उसकी महिमा प्रगट हो (यशायाह 61:3)। हम “उस वृक्ष के समान” हैं जो यीशु और उसकी शिक्षाओं से जुड़े रहते हैं (भजन संहिता 1:3)।</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0" y="29184"/>
            <a:ext cx="12192000" cy="646331"/>
          </a:xfrm>
          <a:prstGeom prst="rect">
            <a:avLst/>
          </a:prstGeom>
          <a:noFill/>
        </p:spPr>
        <p:txBody>
          <a:bodyPr wrap="square">
            <a:spAutoFit/>
          </a:bodyPr>
          <a:lstStyle/>
          <a:p>
            <a:pPr algn="ctr"/>
            <a:r>
              <a:rPr lang="hi-IN" sz="3600" b="1" dirty="0">
                <a:ln w="10160">
                  <a:solidFill>
                    <a:schemeClr val="accent6"/>
                  </a:solidFill>
                  <a:prstDash val="solid"/>
                </a:ln>
                <a:solidFill>
                  <a:srgbClr val="FFFFFF"/>
                </a:solidFill>
                <a:effectLst>
                  <a:outerShdw blurRad="38100" dist="22860" dir="5400000" algn="tl" rotWithShape="0">
                    <a:srgbClr val="000000"/>
                  </a:outerShdw>
                </a:effectLst>
                <a:latin typeface="Nirmala UI" panose="020B0502040204020203" pitchFamily="34" charset="0"/>
                <a:ea typeface="Nirmala UI" panose="020B0502040204020203" pitchFamily="34" charset="0"/>
                <a:cs typeface="Nirmala UI" panose="020B0502040204020203" pitchFamily="34" charset="0"/>
              </a:rPr>
              <a:t>विधियों का लेख मसीह की क्रूस पर कीलों से जड़ा गया </a:t>
            </a:r>
            <a:endParaRPr lang="en" sz="3600" b="1" dirty="0">
              <a:ln w="10160">
                <a:solidFill>
                  <a:schemeClr val="accent6"/>
                </a:solidFill>
                <a:prstDash val="solid"/>
              </a:ln>
              <a:solidFill>
                <a:srgbClr val="FFFFFF"/>
              </a:solidFill>
              <a:effectLst>
                <a:outerShdw blurRad="38100" dist="22860" dir="5400000" algn="tl" rotWithShape="0">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644364"/>
            <a:ext cx="9264919" cy="584775"/>
          </a:xfrm>
          <a:prstGeom prst="rect">
            <a:avLst/>
          </a:prstGeom>
          <a:noFill/>
          <a:effectLst>
            <a:outerShdw blurRad="50800" dist="12700" dir="2640000" algn="ctr" rotWithShape="0">
              <a:schemeClr val="bg1"/>
            </a:outerShdw>
          </a:effectLst>
        </p:spPr>
        <p:txBody>
          <a:bodyPr wrap="square">
            <a:spAutoFit/>
          </a:bodyPr>
          <a:lstStyle/>
          <a:p>
            <a:pPr algn="ctr"/>
            <a:r>
              <a:rPr lang="hi-IN" sz="1600" b="1" i="1" dirty="0">
                <a:solidFill>
                  <a:srgbClr val="9CCFFA"/>
                </a:solidFill>
                <a:effectLst>
                  <a:glow rad="127000">
                    <a:srgbClr val="182C8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“और विधियों का वह लेख जो हमारे नाम पर और हमारे विरोध में था मिटा डाला, और उसे क्रूस पर कीलों से जड़कर सामने से हटा दिया है।” (कुलुस्सियों 2:14)</a:t>
            </a:r>
            <a:endParaRPr lang="en" sz="1200" b="1" i="1" dirty="0">
              <a:solidFill>
                <a:srgbClr val="9CCFFA"/>
              </a:solidFill>
              <a:effectLst>
                <a:glow rad="127000">
                  <a:srgbClr val="182C8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60D2E6B5-B064-3AB7-6DFC-68E48AD83701}"/>
              </a:ext>
            </a:extLst>
          </p:cNvPr>
          <p:cNvSpPr txBox="1"/>
          <p:nvPr/>
        </p:nvSpPr>
        <p:spPr>
          <a:xfrm>
            <a:off x="3057926" y="1291448"/>
            <a:ext cx="9134074"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अब्राहम ने खतना के द्वारा परमेश्वर के साथ अपनी वाचा की पुष्टि की (उत्पत्ति 17:11)। हम बपतिस्मा के द्वारा यीशु के साथ अपनी वाचा की पुष्टि करते हैं, जो “मसीह का खतना” है (कुलुस्सियों 2:11–12)। इसका अर्थ यह है कि शारीरिक खतना अब आवश्यक नहीं रहा। इस बात को स्पष्ट करने के बाद, पौलुस क्रूस पर यीशु के कार्य के विषय में बोलता है। यीशु ने क्या पूरा किया?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3337502062"/>
              </p:ext>
            </p:extLst>
          </p:nvPr>
        </p:nvGraphicFramePr>
        <p:xfrm>
          <a:off x="174758" y="2922664"/>
          <a:ext cx="8949991" cy="17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826919" y="4629610"/>
            <a:ext cx="6458553" cy="1261884"/>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इफिसियों 2:14–15 स्पष्ट करता है कि जो “विधियाँ” या “आवश्यकताएँ” हमारे विरुद्ध थीं, वे विधिक (अनुष्ठानिक) व्यवस्था थी, जो यहूदियों और अन्यजातियों के बीच अलगाव की दीवार बनी हुई थीं।</a:t>
            </a:r>
            <a:endParaRPr lang="en" sz="19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4758" y="4831416"/>
            <a:ext cx="2552609"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26881" y="2912664"/>
            <a:ext cx="2690361" cy="3824701"/>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826919" y="5890780"/>
            <a:ext cx="6458553"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इसी कारण, अब हमें पुराने नियम की अनुष्ठानिक व्यवस्थाओं का पालन करने की चिंता करने की आवश्यकता नहीं है, जिनका पूर्ण होना और अंत मसीह में हुआ।</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8" y="616418"/>
            <a:ext cx="9877425" cy="175432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i-IN"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वे समस्याएँ जो विश्वास को डगमगाती हैं </a:t>
            </a:r>
            <a:endParaRPr lang="en"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647</TotalTime>
  <Words>1604</Words>
  <Application>Microsoft Office PowerPoint</Application>
  <PresentationFormat>Panorámica</PresentationFormat>
  <Paragraphs>62</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Nirmala UI</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92</cp:revision>
  <dcterms:created xsi:type="dcterms:W3CDTF">2026-01-27T09:08:36Z</dcterms:created>
  <dcterms:modified xsi:type="dcterms:W3CDTF">2026-02-01T06:42:36Z</dcterms:modified>
</cp:coreProperties>
</file>