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0" d="100"/>
          <a:sy n="30" d="100"/>
        </p:scale>
        <p:origin x="72" y="1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दूत/संदेशवाहक</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hi-IN" sz="2000" b="1" dirty="0">
              <a:latin typeface="Nirmala UI" panose="020B0502040204020203" pitchFamily="34" charset="0"/>
              <a:ea typeface="Nirmala UI" panose="020B0502040204020203" pitchFamily="34" charset="0"/>
              <a:cs typeface="Nirmala UI" panose="020B0502040204020203" pitchFamily="34" charset="0"/>
            </a:rPr>
            <a:t>तुखिकुस और उनेसिमुस (कुलुस्सियों 4:7–9)</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खतना वालों में से </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hi-IN" sz="2000" b="1" dirty="0">
              <a:latin typeface="Nirmala UI" panose="020B0502040204020203" pitchFamily="34" charset="0"/>
              <a:ea typeface="Nirmala UI" panose="020B0502040204020203" pitchFamily="34" charset="0"/>
              <a:cs typeface="Nirmala UI" panose="020B0502040204020203" pitchFamily="34" charset="0"/>
            </a:rPr>
            <a:t>अरिस्तर्खुस, मरकुस, और यीशु (कुलुस्सियों 4:10–11)</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शिक्षक/मार्गदर्शक </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hi-IN" sz="2000" b="1" dirty="0">
              <a:latin typeface="Nirmala UI" panose="020B0502040204020203" pitchFamily="34" charset="0"/>
              <a:ea typeface="Nirmala UI" panose="020B0502040204020203" pitchFamily="34" charset="0"/>
              <a:cs typeface="Nirmala UI" panose="020B0502040204020203" pitchFamily="34" charset="0"/>
            </a:rPr>
            <a:t>इपफ्रास (कुलुस्सियों 4:12–13)</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प्रिय और सांसारिक </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hi-IN" sz="2000" b="1" dirty="0">
              <a:latin typeface="Nirmala UI" panose="020B0502040204020203" pitchFamily="34" charset="0"/>
              <a:ea typeface="Nirmala UI" panose="020B0502040204020203" pitchFamily="34" charset="0"/>
              <a:cs typeface="Nirmala UI" panose="020B0502040204020203" pitchFamily="34" charset="0"/>
            </a:rPr>
            <a:t>लूका और देमास (कुलुस्सियों 4:14)</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कलीसिया के अगुए </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hi-IN" sz="2000" b="1" dirty="0">
              <a:latin typeface="Nirmala UI" panose="020B0502040204020203" pitchFamily="34" charset="0"/>
              <a:ea typeface="Nirmala UI" panose="020B0502040204020203" pitchFamily="34" charset="0"/>
              <a:cs typeface="Nirmala UI" panose="020B0502040204020203" pitchFamily="34" charset="0"/>
            </a:rPr>
            <a:t>नुमफास और अर्खिप्पुस (कुलुस्सियों 4:16–18)</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hi-IN" sz="2000" b="1" spc="3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अरिस्तर्खुस</a:t>
          </a:r>
          <a:endParaRPr lang="en" sz="2000" b="1" spc="3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just"/>
          <a:r>
            <a:rPr lang="hi-IN" sz="1500" b="1" dirty="0">
              <a:latin typeface="Nirmala UI" panose="020B0502040204020203" pitchFamily="34" charset="0"/>
              <a:ea typeface="Nirmala UI" panose="020B0502040204020203" pitchFamily="34" charset="0"/>
              <a:cs typeface="Nirmala UI" panose="020B0502040204020203" pitchFamily="34" charset="0"/>
            </a:rPr>
            <a:t>वह थिस्सलुनीके का निवासी था (प्रेरितों के काम 27:2)। इफिसुस में हुए उपद्रव के समय उसे कठिनाइयों का सामना करना पड़ा (प्रेरितों के काम 19:29)। वह यरूशलेम में भेंट पहुँचाने के लिए पौलुस के साथ गया था (प्रेरितों के काम 20:4)। वह रोम में पौलुस के साथ कैद हुआ और कुलुस्सियों तथा फिलेमोन को नमस्कार भेजा (कुलुस्सियों 4:10; फिलेमोन 1:24)।</a:t>
          </a:r>
          <a:endParaRPr lang="en" sz="1500" b="1" dirty="0">
            <a:latin typeface="Nirmala UI" panose="020B0502040204020203" pitchFamily="34" charset="0"/>
            <a:ea typeface="Nirmala UI" panose="020B0502040204020203" pitchFamily="34" charset="0"/>
            <a:cs typeface="Nirmala UI" panose="020B0502040204020203" pitchFamily="34" charset="0"/>
          </a:endParaRP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hi-IN" sz="2000" b="1" spc="3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मरकुस</a:t>
          </a:r>
          <a:endParaRPr lang="en" sz="2000" b="1" spc="3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just"/>
          <a:r>
            <a:rPr lang="hi-IN" sz="1500" b="1" dirty="0">
              <a:latin typeface="Nirmala UI" panose="020B0502040204020203" pitchFamily="34" charset="0"/>
              <a:ea typeface="Nirmala UI" panose="020B0502040204020203" pitchFamily="34" charset="0"/>
              <a:cs typeface="Nirmala UI" panose="020B0502040204020203" pitchFamily="34" charset="0"/>
            </a:rPr>
            <a:t>यह पौलुस के पहले सहकर्मी बरनाबास का भतीजा था। उसने पंफूलिया में काम को छोड़ दिया था, इसलिए पौलुस ने उसे दूसरी यात्रा में साथ ले जाने से मना कर दिया (प्रेरितों के काम 15:37–38)। बाद में वह अपने मामा के साथ गया और पौलुस के लिए एक उपयोगी सुसमाचार प्रचारक बना (प्रेरितों के काम 15:39; 2 तीमुथियुस 4:11)। पतरस उसे पुत्र के समान मानता था (1 पतरस 5:13)। वह मरकुस के सुसमाचार का लेखक था।</a:t>
          </a:r>
          <a:endParaRPr lang="en" sz="1500" b="1" dirty="0">
            <a:latin typeface="Nirmala UI" panose="020B0502040204020203" pitchFamily="34" charset="0"/>
            <a:ea typeface="Nirmala UI" panose="020B0502040204020203" pitchFamily="34" charset="0"/>
            <a:cs typeface="Nirmala UI" panose="020B0502040204020203" pitchFamily="34" charset="0"/>
          </a:endParaRPr>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just"/>
          <a:r>
            <a:rPr lang="hi-IN" sz="1600" b="1" dirty="0">
              <a:latin typeface="Nirmala UI" panose="020B0502040204020203" pitchFamily="34" charset="0"/>
              <a:ea typeface="Nirmala UI" panose="020B0502040204020203" pitchFamily="34" charset="0"/>
              <a:cs typeface="Nirmala UI" panose="020B0502040204020203" pitchFamily="34" charset="0"/>
            </a:rPr>
            <a:t>उसके बारे में हम केवल इतना जानते हैं कि वह यहूदी था और उसे “युस्तुस” उपनाम से जाना जाता था (कुलुस्सियों 4:11)।</a:t>
          </a:r>
          <a:endParaRPr lang="en" sz="1600" b="1" dirty="0">
            <a:latin typeface="Nirmala UI" panose="020B0502040204020203" pitchFamily="34" charset="0"/>
            <a:ea typeface="Nirmala UI" panose="020B0502040204020203" pitchFamily="34" charset="0"/>
            <a:cs typeface="Nirmala UI" panose="020B0502040204020203" pitchFamily="34" charset="0"/>
          </a:endParaRP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hi-IN" sz="2000" b="1" spc="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यीशु</a:t>
          </a:r>
          <a:endParaRPr lang="en" sz="2000" b="1"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ScaleY="99409" custLinFactNeighborY="-7836"/>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32683" custScaleY="108371" custLinFactNeighborX="-3766" custLinFactNeighborY="1546">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ScaleY="90501" custLinFactNeighborY="-10408"/>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58467" custScaleY="99722" custLinFactNeighborX="1918" custLinFactNeighborY="-11124">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ScaleY="98597" custLinFactNeighborY="981">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hi-IN" sz="2000" b="1" dirty="0">
              <a:latin typeface="Nirmala UI" panose="020B0502040204020203" pitchFamily="34" charset="0"/>
              <a:ea typeface="Nirmala UI" panose="020B0502040204020203" pitchFamily="34" charset="0"/>
              <a:cs typeface="Nirmala UI" panose="020B0502040204020203" pitchFamily="34" charset="0"/>
            </a:rPr>
            <a:t>उसने कुलुस्से की कलीसिया को शिक्षा दी और उनके बीच सुसमाचार का व्यापक प्रचार किया (कुलुस्सियों 1:7)। पौलुस उसे तीन उपाधियाँ देता है: “प्रिय सहकर्मी”; “मसीह यीशु का दास”; और “सहकैदी” (कुलुस्सियों 1:7; 4:12; फिलेमोन 1:23)।</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hi-IN" sz="2000" b="1">
              <a:latin typeface="Nirmala UI" panose="020B0502040204020203" pitchFamily="34" charset="0"/>
              <a:ea typeface="Nirmala UI" panose="020B0502040204020203" pitchFamily="34" charset="0"/>
              <a:cs typeface="Nirmala UI" panose="020B0502040204020203" pitchFamily="34" charset="0"/>
            </a:rPr>
            <a:t>स्थिर रहो</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शत्रु की युक्तियों के सामने भी स्थिर बने रहें (इफिसियों 6:11)।</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hi-IN" sz="2000" b="1" dirty="0">
              <a:latin typeface="Nirmala UI" panose="020B0502040204020203" pitchFamily="34" charset="0"/>
              <a:ea typeface="Nirmala UI" panose="020B0502040204020203" pitchFamily="34" charset="0"/>
              <a:cs typeface="Nirmala UI" panose="020B0502040204020203" pitchFamily="34" charset="0"/>
            </a:rPr>
            <a:t>आप सिद्ध बनो</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hi-IN" sz="19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सिद्धता निःस्वार्थ प्रेम के द्वारा प्राप्त होती है (मत्ती 5:44, 48), यद्यपि इसमें निरंतर बढ़ते जाना होता है (फिलिप्पियों 3:12)।</a:t>
          </a:r>
          <a:endParaRPr lang="es-ES" sz="19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hi-IN" sz="2000" b="1" dirty="0">
              <a:latin typeface="Nirmala UI" panose="020B0502040204020203" pitchFamily="34" charset="0"/>
              <a:ea typeface="Nirmala UI" panose="020B0502040204020203" pitchFamily="34" charset="0"/>
              <a:cs typeface="Nirmala UI" panose="020B0502040204020203" pitchFamily="34" charset="0"/>
            </a:rPr>
            <a:t>आप पूर्ण बनो</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अर्थात् परमेश्वर से जो कुछ भी हम प्राप्त कर सकते हैं, उससे परिपूर्ण हो जाओ।</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custLinFactNeighborX="7541" custLinFactNeighborY="1121"/>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hi-IN" sz="20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लूका</a:t>
          </a:r>
          <a:r>
            <a:rPr lang="es-ES" sz="2400" b="1" dirty="0">
              <a:solidFill>
                <a:schemeClr val="accent2">
                  <a:lumMod val="50000"/>
                </a:schemeClr>
              </a:solidFill>
            </a:rPr>
            <a:t>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लूका के सुसमाचार और प्रेरितों के काम का लेखक होने के कारण उसे पौलुस का जीवनीकार माना जाता है (लूका 1:1–4; प्रेरितों के काम 1:1)। पेशे से वह एक वैद्य था, और पौलुस उसे “प्रिय” कहकर संबोधित करता है। वह पौलुस की मृत्यु तक उसके साथ बना रहा (2 तीमुथियुस 4:11)।</a:t>
          </a:r>
          <a:endParaRPr lang="en" sz="2000" b="1" dirty="0">
            <a:latin typeface="Nirmala UI" panose="020B0502040204020203" pitchFamily="34" charset="0"/>
            <a:ea typeface="Nirmala UI" panose="020B0502040204020203" pitchFamily="34" charset="0"/>
            <a:cs typeface="Nirmala UI" panose="020B0502040204020203" pitchFamily="34" charset="0"/>
          </a:endParaRP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hi-IN" sz="2000" b="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देमास</a:t>
          </a:r>
          <a:endParaRPr lang="en" sz="2000" b="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pPr algn="just"/>
          <a:r>
            <a:rPr lang="hi-IN" sz="2000" b="1" kern="1200" dirty="0">
              <a:latin typeface="Nirmala UI" panose="020B0502040204020203" pitchFamily="34" charset="0"/>
              <a:ea typeface="Nirmala UI" panose="020B0502040204020203" pitchFamily="34" charset="0"/>
              <a:cs typeface="Nirmala UI" panose="020B0502040204020203" pitchFamily="34" charset="0"/>
            </a:rPr>
            <a:t>वह रोम में पौलुस की पहली कैद के समय उसका सहकर्मी था (फिलेमोन 1:24)। परंतु उसकी अंतिम कैद के दौरान उसने पौलुस को छोड़ दिया, क्योंकि वह “इस संसार को प्रिय मानने लगा” था (2 तीमुथियुस 4:10)।</a:t>
          </a:r>
          <a:endParaRPr lang="en" sz="2000" b="1" kern="1200" dirty="0">
            <a:latin typeface="Nirmala UI" panose="020B0502040204020203" pitchFamily="34" charset="0"/>
            <a:ea typeface="Nirmala UI" panose="020B0502040204020203" pitchFamily="34" charset="0"/>
            <a:cs typeface="Nirmala UI" panose="020B0502040204020203" pitchFamily="34" charset="0"/>
          </a:endParaRPr>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pPr algn="just"/>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नुमफास के बारे में हम केवल इतना जानते हैं कि वह लौदीकिया नगर में एक कलीसिया का नेतृत्व करती थी। हम यह भी निश्चित रूप से नहीं जानते कि वह पुरुष थी या स्त्री, क्योंकि कुछ पांडुलिपियों में “उसका घर,” कुछ में “उनका घर,” और अधिकांश में “उसका (स्त्रीलिंग) घर” लिखा हुआ मिलता है।</a:t>
          </a:r>
          <a:endParaRPr lang="e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just" defTabSz="889000">
            <a:lnSpc>
              <a:spcPct val="90000"/>
            </a:lnSpc>
            <a:spcBef>
              <a:spcPct val="0"/>
            </a:spcBef>
            <a:spcAft>
              <a:spcPct val="35000"/>
            </a:spcAft>
            <a:buNone/>
          </a:pPr>
          <a:r>
            <a:rPr lang="hi-I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फिलेमोन का पुत्र, जो कुलुस्से का निवासी था, किसी समय पौलुस का सहकर्मी रहा (फिलेमोन 1:1–2)। पौलुस उससे आग्रह करता है कि वह सेवकाई में कार्य करता रहे (कुलुस्से की कलीसिया में सेवक, पादरी या प्राचीन के रूप में)।</a:t>
          </a:r>
          <a:endParaRPr lang="e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35553"/>
          <a:ext cx="6578961" cy="852862"/>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तुखिकुस और उनेसिमुस (कुलुस्सियों 4:7–9)</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335553"/>
        <a:ext cx="6578961" cy="852862"/>
      </dsp:txXfrm>
    </dsp:sp>
    <dsp:sp modelId="{C16A1F59-2B17-40D4-9031-15B79F27600D}">
      <dsp:nvSpPr>
        <dsp:cNvPr id="0" name=""/>
        <dsp:cNvSpPr/>
      </dsp:nvSpPr>
      <dsp:spPr>
        <a:xfrm>
          <a:off x="328948" y="55113"/>
          <a:ext cx="4605272" cy="56088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दूत/संदेशवाहक</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56328" y="82493"/>
        <a:ext cx="4550512" cy="506120"/>
      </dsp:txXfrm>
    </dsp:sp>
    <dsp:sp modelId="{6B625139-16CA-4A7C-97AC-B8D051656ED2}">
      <dsp:nvSpPr>
        <dsp:cNvPr id="0" name=""/>
        <dsp:cNvSpPr/>
      </dsp:nvSpPr>
      <dsp:spPr>
        <a:xfrm>
          <a:off x="0" y="1571455"/>
          <a:ext cx="6578961" cy="852862"/>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अरिस्तर्खुस, मरकुस, और यीशु (कुलुस्सियों 4:10–11)</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1571455"/>
        <a:ext cx="6578961" cy="852862"/>
      </dsp:txXfrm>
    </dsp:sp>
    <dsp:sp modelId="{22D2FB56-E614-4AE2-A667-F415ABDCE382}">
      <dsp:nvSpPr>
        <dsp:cNvPr id="0" name=""/>
        <dsp:cNvSpPr/>
      </dsp:nvSpPr>
      <dsp:spPr>
        <a:xfrm>
          <a:off x="328948" y="1291015"/>
          <a:ext cx="4605272" cy="56088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खतना वालों में से </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56328" y="1318395"/>
        <a:ext cx="4550512" cy="506120"/>
      </dsp:txXfrm>
    </dsp:sp>
    <dsp:sp modelId="{5781F004-5181-4BE4-A36D-2DB88AE093E6}">
      <dsp:nvSpPr>
        <dsp:cNvPr id="0" name=""/>
        <dsp:cNvSpPr/>
      </dsp:nvSpPr>
      <dsp:spPr>
        <a:xfrm>
          <a:off x="0" y="2807358"/>
          <a:ext cx="6578961" cy="852862"/>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इपफ्रास (कुलुस्सियों 4:12–13)</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2807358"/>
        <a:ext cx="6578961" cy="852862"/>
      </dsp:txXfrm>
    </dsp:sp>
    <dsp:sp modelId="{C0EBFF40-79BF-43FC-B422-5C88725CB91B}">
      <dsp:nvSpPr>
        <dsp:cNvPr id="0" name=""/>
        <dsp:cNvSpPr/>
      </dsp:nvSpPr>
      <dsp:spPr>
        <a:xfrm>
          <a:off x="328948" y="2526918"/>
          <a:ext cx="4605272" cy="56088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शिक्षक/मार्गदर्शक </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56328" y="2554298"/>
        <a:ext cx="4550512" cy="506120"/>
      </dsp:txXfrm>
    </dsp:sp>
    <dsp:sp modelId="{A6DA711B-BA5E-47CF-956E-581AAE891300}">
      <dsp:nvSpPr>
        <dsp:cNvPr id="0" name=""/>
        <dsp:cNvSpPr/>
      </dsp:nvSpPr>
      <dsp:spPr>
        <a:xfrm>
          <a:off x="0" y="4043260"/>
          <a:ext cx="6578961" cy="852862"/>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लूका और देमास (कुलुस्सियों 4:14)</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4043260"/>
        <a:ext cx="6578961" cy="852862"/>
      </dsp:txXfrm>
    </dsp:sp>
    <dsp:sp modelId="{316719C4-FD02-40A5-AA12-5214560F0185}">
      <dsp:nvSpPr>
        <dsp:cNvPr id="0" name=""/>
        <dsp:cNvSpPr/>
      </dsp:nvSpPr>
      <dsp:spPr>
        <a:xfrm>
          <a:off x="328948" y="3762820"/>
          <a:ext cx="4605272" cy="56088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प्रिय और सांसारिक </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56328" y="3790200"/>
        <a:ext cx="4550512" cy="506120"/>
      </dsp:txXfrm>
    </dsp:sp>
    <dsp:sp modelId="{6A217529-102B-491E-A3EE-4D5A3C66E700}">
      <dsp:nvSpPr>
        <dsp:cNvPr id="0" name=""/>
        <dsp:cNvSpPr/>
      </dsp:nvSpPr>
      <dsp:spPr>
        <a:xfrm>
          <a:off x="0" y="5279163"/>
          <a:ext cx="6578961" cy="852862"/>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नुमफास और अर्खिप्पुस (कुलुस्सियों 4:16–18)</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5279163"/>
        <a:ext cx="6578961" cy="852862"/>
      </dsp:txXfrm>
    </dsp:sp>
    <dsp:sp modelId="{17887DA2-8E83-468E-8B4D-F8A5875DF4ED}">
      <dsp:nvSpPr>
        <dsp:cNvPr id="0" name=""/>
        <dsp:cNvSpPr/>
      </dsp:nvSpPr>
      <dsp:spPr>
        <a:xfrm>
          <a:off x="328948" y="4998723"/>
          <a:ext cx="4605272" cy="56088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कलीसिया के अगुए </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56328" y="5026103"/>
        <a:ext cx="4550512"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505051"/>
          <a:ext cx="0" cy="329710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13122" y="503076"/>
          <a:ext cx="2890942" cy="1474928"/>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75817" y="2053688"/>
          <a:ext cx="4034941" cy="184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just" defTabSz="666750">
            <a:lnSpc>
              <a:spcPct val="90000"/>
            </a:lnSpc>
            <a:spcBef>
              <a:spcPct val="0"/>
            </a:spcBef>
            <a:spcAft>
              <a:spcPct val="35000"/>
            </a:spcAft>
            <a:buNone/>
          </a:pPr>
          <a:r>
            <a:rPr lang="hi-IN" sz="1500" b="1" kern="1200" dirty="0">
              <a:latin typeface="Nirmala UI" panose="020B0502040204020203" pitchFamily="34" charset="0"/>
              <a:ea typeface="Nirmala UI" panose="020B0502040204020203" pitchFamily="34" charset="0"/>
              <a:cs typeface="Nirmala UI" panose="020B0502040204020203" pitchFamily="34" charset="0"/>
            </a:rPr>
            <a:t>वह थिस्सलुनीके का निवासी था (प्रेरितों के काम 27:2)। इफिसुस में हुए उपद्रव के समय उसे कठिनाइयों का सामना करना पड़ा (प्रेरितों के काम 19:29)। वह यरूशलेम में भेंट पहुँचाने के लिए पौलुस के साथ गया था (प्रेरितों के काम 20:4)। वह रोम में पौलुस के साथ कैद हुआ और कुलुस्सियों तथा फिलेमोन को नमस्कार भेजा (कुलुस्सियों 4:10; फिलेमोन 1:24)।</a:t>
          </a:r>
          <a:endParaRPr lang="en" sz="15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5817" y="2053688"/>
        <a:ext cx="4034941" cy="1846104"/>
      </dsp:txXfrm>
    </dsp:sp>
    <dsp:sp modelId="{420DB18E-EE8B-4D19-B5F0-DE3A04EC8B31}">
      <dsp:nvSpPr>
        <dsp:cNvPr id="0" name=""/>
        <dsp:cNvSpPr/>
      </dsp:nvSpPr>
      <dsp:spPr>
        <a:xfrm>
          <a:off x="1829" y="138706"/>
          <a:ext cx="4227987" cy="36634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108000" rIns="50800" bIns="50800" numCol="1" spcCol="1270" anchor="ctr" anchorCtr="0">
          <a:noAutofit/>
        </a:bodyPr>
        <a:lstStyle/>
        <a:p>
          <a:pPr marL="0" lvl="0" indent="0" algn="ctr" defTabSz="889000">
            <a:lnSpc>
              <a:spcPct val="90000"/>
            </a:lnSpc>
            <a:spcBef>
              <a:spcPct val="0"/>
            </a:spcBef>
            <a:spcAft>
              <a:spcPct val="35000"/>
            </a:spcAft>
            <a:buNone/>
          </a:pPr>
          <a:r>
            <a:rPr lang="hi-IN" sz="2000" b="1" kern="1200" spc="3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अरिस्तर्खुस</a:t>
          </a:r>
          <a:endParaRPr lang="en" sz="2000" b="1" kern="1200" spc="3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sp:txBody>
      <dsp:txXfrm>
        <a:off x="1829" y="138706"/>
        <a:ext cx="4227987" cy="366344"/>
      </dsp:txXfrm>
    </dsp:sp>
    <dsp:sp modelId="{06E7AA2C-0ADD-4BF7-A908-55D4541A8284}">
      <dsp:nvSpPr>
        <dsp:cNvPr id="0" name=""/>
        <dsp:cNvSpPr/>
      </dsp:nvSpPr>
      <dsp:spPr>
        <a:xfrm>
          <a:off x="4776556" y="505051"/>
          <a:ext cx="0" cy="3297104"/>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597413" y="531000"/>
          <a:ext cx="2890942" cy="1342760"/>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35114" y="1911522"/>
          <a:ext cx="4482060" cy="169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just" defTabSz="666750">
            <a:lnSpc>
              <a:spcPct val="90000"/>
            </a:lnSpc>
            <a:spcBef>
              <a:spcPct val="0"/>
            </a:spcBef>
            <a:spcAft>
              <a:spcPct val="35000"/>
            </a:spcAft>
            <a:buNone/>
          </a:pPr>
          <a:r>
            <a:rPr lang="hi-IN" sz="1500" b="1" kern="1200" dirty="0">
              <a:latin typeface="Nirmala UI" panose="020B0502040204020203" pitchFamily="34" charset="0"/>
              <a:ea typeface="Nirmala UI" panose="020B0502040204020203" pitchFamily="34" charset="0"/>
              <a:cs typeface="Nirmala UI" panose="020B0502040204020203" pitchFamily="34" charset="0"/>
            </a:rPr>
            <a:t>यह पौलुस के पहले सहकर्मी बरनाबास का भतीजा था। उसने पंफूलिया में काम को छोड़ दिया था, इसलिए पौलुस ने उसे दूसरी यात्रा में साथ ले जाने से मना कर दिया (प्रेरितों के काम 15:37–38)। बाद में वह अपने मामा के साथ गया और पौलुस के लिए एक उपयोगी सुसमाचार प्रचारक बना (प्रेरितों के काम 15:39; 2 तीमुथियुस 4:11)। पतरस उसे पुत्र के समान मानता था (1 पतरस 5:13)। वह मरकुस के सुसमाचार का लेखक था।</a:t>
          </a:r>
          <a:endParaRPr lang="en" sz="15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835114" y="1911522"/>
        <a:ext cx="4482060" cy="1698768"/>
      </dsp:txXfrm>
    </dsp:sp>
    <dsp:sp modelId="{CCAFA9B2-8601-4C27-BC07-800636056FEF}">
      <dsp:nvSpPr>
        <dsp:cNvPr id="0" name=""/>
        <dsp:cNvSpPr/>
      </dsp:nvSpPr>
      <dsp:spPr>
        <a:xfrm>
          <a:off x="4764685" y="138706"/>
          <a:ext cx="4470855" cy="3663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108000" rIns="50800" bIns="50800" numCol="1" spcCol="1270" anchor="ctr" anchorCtr="0">
          <a:noAutofit/>
        </a:bodyPr>
        <a:lstStyle/>
        <a:p>
          <a:pPr marL="0" lvl="0" indent="0" algn="ctr" defTabSz="889000">
            <a:lnSpc>
              <a:spcPct val="90000"/>
            </a:lnSpc>
            <a:spcBef>
              <a:spcPct val="0"/>
            </a:spcBef>
            <a:spcAft>
              <a:spcPct val="35000"/>
            </a:spcAft>
            <a:buNone/>
          </a:pPr>
          <a:r>
            <a:rPr lang="hi-IN" sz="2000" b="1" kern="1200" spc="3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मरकुस</a:t>
          </a:r>
          <a:endParaRPr lang="en" sz="2000" b="1" kern="1200" spc="3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764685" y="138706"/>
        <a:ext cx="4470855" cy="366344"/>
      </dsp:txXfrm>
    </dsp:sp>
    <dsp:sp modelId="{3CB5703F-7FED-47A1-ABF0-E52E1ABC6CAA}">
      <dsp:nvSpPr>
        <dsp:cNvPr id="0" name=""/>
        <dsp:cNvSpPr/>
      </dsp:nvSpPr>
      <dsp:spPr>
        <a:xfrm>
          <a:off x="9818783" y="505051"/>
          <a:ext cx="0" cy="3297104"/>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0369" y="536141"/>
          <a:ext cx="1734093" cy="1483697"/>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1031" y="2127313"/>
          <a:ext cx="1872769" cy="1679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just"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उसके बारे में हम केवल इतना जानते हैं कि वह यहूदी था और उसे “युस्तुस” उपनाम से जाना जाता था (कुलुस्सियों 4:11)।</a:t>
          </a:r>
          <a:endParaRPr lang="en"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841031" y="2127313"/>
        <a:ext cx="1872769" cy="1679603"/>
      </dsp:txXfrm>
    </dsp:sp>
    <dsp:sp modelId="{2FD56DAB-68DA-4763-BCE7-531A892BE78F}">
      <dsp:nvSpPr>
        <dsp:cNvPr id="0" name=""/>
        <dsp:cNvSpPr/>
      </dsp:nvSpPr>
      <dsp:spPr>
        <a:xfrm>
          <a:off x="9818783" y="138706"/>
          <a:ext cx="1831724" cy="366344"/>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108000" rIns="50800" bIns="50800" numCol="1" spcCol="1270" anchor="ctr" anchorCtr="0">
          <a:noAutofit/>
        </a:bodyPr>
        <a:lstStyle/>
        <a:p>
          <a:pPr marL="0" lvl="0" indent="0" algn="ctr" defTabSz="889000">
            <a:lnSpc>
              <a:spcPct val="90000"/>
            </a:lnSpc>
            <a:spcBef>
              <a:spcPct val="0"/>
            </a:spcBef>
            <a:spcAft>
              <a:spcPct val="35000"/>
            </a:spcAft>
            <a:buNone/>
          </a:pPr>
          <a:r>
            <a:rPr lang="hi-IN" sz="2000" b="1" kern="1200" spc="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यीशु</a:t>
          </a:r>
          <a:endParaRPr lang="en" sz="2000" b="1" kern="1200"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sp:txBody>
      <dsp:txXfrm>
        <a:off x="9818783" y="138706"/>
        <a:ext cx="1831724" cy="3663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उसने कुलुस्से की कलीसिया को शिक्षा दी और उनके बीच सुसमाचार का व्यापक प्रचार किया (कुलुस्सियों 1:7)। पौलुस उसे तीन उपाधियाँ देता है: “प्रिय सहकर्मी”; “मसीह यीशु का दास”; और “सहकैदी” (कुलुस्सियों 1:7; 4:12; फिलेमोन 1:23)।</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a:latin typeface="Nirmala UI" panose="020B0502040204020203" pitchFamily="34" charset="0"/>
              <a:ea typeface="Nirmala UI" panose="020B0502040204020203" pitchFamily="34" charset="0"/>
              <a:cs typeface="Nirmala UI" panose="020B0502040204020203" pitchFamily="34" charset="0"/>
            </a:rPr>
            <a:t>स्थिर रहो</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शत्रु की युक्तियों के सामने भी स्थिर बने रहें (इफिसियों 6:11)।</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आप सिद्ध बनो</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hi-IN" sz="19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सिद्धता निःस्वार्थ प्रेम के द्वारा प्राप्त होती है (मत्ती 5:44, 48), यद्यपि इसमें निरंतर बढ़ते जाना होता है (फिलिप्पियों 3:12)।</a:t>
          </a:r>
          <a:endParaRPr lang="es-ES" sz="19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593896" y="1182784"/>
        <a:ext cx="1999586" cy="2301296"/>
      </dsp:txXfrm>
    </dsp:sp>
    <dsp:sp modelId="{4248551A-4D59-4A43-8C5E-C03A679A9FD0}">
      <dsp:nvSpPr>
        <dsp:cNvPr id="0" name=""/>
        <dsp:cNvSpPr/>
      </dsp:nvSpPr>
      <dsp:spPr>
        <a:xfrm>
          <a:off x="4906229"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आप पूर्ण बनो</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906229"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अर्थात् परमेश्वर से जो कुछ भी हम प्राप्त कर सकते हैं, उससे परिपूर्ण हो जाओ।</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लूका</a:t>
          </a:r>
          <a:r>
            <a:rPr lang="es-ES" sz="2400" b="1" kern="1200" dirty="0">
              <a:solidFill>
                <a:schemeClr val="accent2">
                  <a:lumMod val="50000"/>
                </a:schemeClr>
              </a:solidFill>
            </a:rPr>
            <a:t> </a:t>
          </a:r>
          <a:endParaRPr lang="en" sz="2400" b="1" kern="1200" dirty="0">
            <a:solidFill>
              <a:schemeClr val="accent2">
                <a:lumMod val="50000"/>
              </a:schemeClr>
            </a:solidFill>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89000">
            <a:lnSpc>
              <a:spcPct val="90000"/>
            </a:lnSpc>
            <a:spcBef>
              <a:spcPct val="0"/>
            </a:spcBef>
            <a:spcAft>
              <a:spcPct val="3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लूका के सुसमाचार और प्रेरितों के काम का लेखक होने के कारण उसे पौलुस का जीवनीकार माना जाता है (लूका 1:1–4; प्रेरितों के काम 1:1)। पेशे से वह एक वैद्य था, और पौलुस उसे “प्रिय” कहकर संबोधित करता है। वह पौलुस की मृत्यु तक उसके साथ बना रहा (2 तीमुथियुस 4:11)।</a:t>
          </a:r>
          <a:endParaRPr lang="en" sz="20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देमास</a:t>
          </a:r>
          <a:endParaRPr lang="en" sz="2000" b="1" kern="1200"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89000">
            <a:lnSpc>
              <a:spcPct val="90000"/>
            </a:lnSpc>
            <a:spcBef>
              <a:spcPct val="0"/>
            </a:spcBef>
            <a:spcAft>
              <a:spcPct val="350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वह रोम में पौलुस की पहली कैद के समय उसका सहकर्मी था (फिलेमोन 1:24)। परंतु उसकी अंतिम कैद के दौरान उसने पौलुस को छोड़ दिया, क्योंकि वह “इस संसार को प्रिय मानने लगा” था (2 तीमुथियुस 4:10)।</a:t>
          </a:r>
          <a:endParaRPr lang="en" sz="20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just"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नुमफास के बारे में हम केवल इतना जानते हैं कि वह लौदीकिया नगर में एक कलीसिया का नेतृत्व करती थी। हम यह भी निश्चित रूप से नहीं जानते कि वह पुरुष थी या स्त्री, क्योंकि कुछ पांडुलिपियों में “उसका घर,” कुछ में “उनका घर,” और अधिकांश में “उसका (स्त्रीलिंग) घर” लिखा हुआ मिलता है।</a:t>
          </a:r>
          <a:endParaRPr lang="e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just" defTabSz="889000">
            <a:lnSpc>
              <a:spcPct val="90000"/>
            </a:lnSpc>
            <a:spcBef>
              <a:spcPct val="0"/>
            </a:spcBef>
            <a:spcAft>
              <a:spcPct val="35000"/>
            </a:spcAft>
            <a:buNone/>
          </a:pPr>
          <a:r>
            <a:rPr lang="hi-I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फिलेमोन का पुत्र, जो कुलुस्से का निवासी था, किसी समय पौलुस का सहकर्मी रहा (फिलेमोन 1:1–2)। पौलुस उससे आग्रह करता है कि वह सेवकाई में कार्य करता रहे (कुलुस्से की कलीसिया में सेवक, पादरी या प्राचीन के रूप में)।</a:t>
          </a:r>
          <a:endParaRPr lang="e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18/02/2026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18/02/2026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18/02/2026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18/02/2026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2123658"/>
          </a:xfrm>
          <a:prstGeom prst="rect">
            <a:avLst/>
          </a:prstGeom>
          <a:noFill/>
        </p:spPr>
        <p:txBody>
          <a:bodyPr wrap="square" rtlCol="0">
            <a:spAutoFit/>
          </a:bodyPr>
          <a:lstStyle/>
          <a:p>
            <a:pPr lvl="0" algn="ctr">
              <a:defRPr/>
            </a:pPr>
            <a:r>
              <a:rPr lang="hi-IN" sz="6600" b="1" dirty="0">
                <a:ln w="6600">
                  <a:solidFill>
                    <a:srgbClr val="FFCC00"/>
                  </a:solidFill>
                  <a:prstDash val="solid"/>
                </a:ln>
                <a:solidFill>
                  <a:srgbClr val="FFFFFF"/>
                </a:solidFill>
                <a:effectLst>
                  <a:outerShdw dist="38100" dir="2700000" algn="tl" rotWithShape="0">
                    <a:srgbClr val="FFCC00"/>
                  </a:outerShdw>
                </a:effectLst>
                <a:latin typeface="Nirmala UI" panose="020B0502040204020203" pitchFamily="34" charset="0"/>
                <a:ea typeface="Nirmala UI" panose="020B0502040204020203" pitchFamily="34" charset="0"/>
                <a:cs typeface="Nirmala UI" panose="020B0502040204020203" pitchFamily="34" charset="0"/>
              </a:rPr>
              <a:t>परमेश्वर की पूरी इच्छा में </a:t>
            </a:r>
            <a:r>
              <a:rPr lang="en-US" sz="6600" b="1" dirty="0">
                <a:ln w="6600">
                  <a:solidFill>
                    <a:srgbClr val="FFCC00"/>
                  </a:solidFill>
                  <a:prstDash val="solid"/>
                </a:ln>
                <a:solidFill>
                  <a:srgbClr val="FFFFFF"/>
                </a:solidFill>
                <a:effectLst>
                  <a:outerShdw dist="38100" dir="2700000" algn="tl" rotWithShape="0">
                    <a:srgbClr val="FFCC00"/>
                  </a:outerShdw>
                </a:effectLst>
                <a:latin typeface="Nirmala UI" panose="020B0502040204020203" pitchFamily="34" charset="0"/>
                <a:ea typeface="Nirmala UI" panose="020B0502040204020203" pitchFamily="34" charset="0"/>
                <a:cs typeface="Nirmala UI" panose="020B0502040204020203" pitchFamily="34" charset="0"/>
              </a:rPr>
              <a:t>         </a:t>
            </a:r>
            <a:r>
              <a:rPr lang="hi-IN" sz="6600" b="1" dirty="0">
                <a:ln w="6600">
                  <a:solidFill>
                    <a:srgbClr val="FFCC00"/>
                  </a:solidFill>
                  <a:prstDash val="solid"/>
                </a:ln>
                <a:solidFill>
                  <a:srgbClr val="FFFFFF"/>
                </a:solidFill>
                <a:effectLst>
                  <a:outerShdw dist="38100" dir="2700000" algn="tl" rotWithShape="0">
                    <a:srgbClr val="FFCC00"/>
                  </a:outerShdw>
                </a:effectLst>
                <a:latin typeface="Nirmala UI" panose="020B0502040204020203" pitchFamily="34" charset="0"/>
                <a:ea typeface="Nirmala UI" panose="020B0502040204020203" pitchFamily="34" charset="0"/>
                <a:cs typeface="Nirmala UI" panose="020B0502040204020203" pitchFamily="34" charset="0"/>
              </a:rPr>
              <a:t>स्थिर रहना</a:t>
            </a:r>
            <a:endParaRPr kumimoji="0" lang="en" sz="66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9319099" y="6519446"/>
            <a:ext cx="2872901" cy="338554"/>
          </a:xfrm>
          <a:prstGeom prst="rect">
            <a:avLst/>
          </a:prstGeom>
          <a:noFill/>
        </p:spPr>
        <p:txBody>
          <a:bodyPr wrap="none" rtlCol="0">
            <a:spAutoFit/>
          </a:bodyPr>
          <a:lstStyle/>
          <a:p>
            <a:pPr lvl="0" algn="r">
              <a:defRPr/>
            </a:pPr>
            <a:r>
              <a:rPr lang="hi-IN" sz="1600" b="1" dirty="0">
                <a:solidFill>
                  <a:srgbClr val="FFFF66">
                    <a:lumMod val="40000"/>
                    <a:lumOff val="60000"/>
                  </a:srgbClr>
                </a:solidFill>
                <a:effectLst>
                  <a:glow rad="127000">
                    <a:srgbClr val="7B882F"/>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पाठ 13, मार्च, 28, 2026 के लिए</a:t>
            </a:r>
            <a:endParaRPr lang="en" sz="1600" b="1" dirty="0">
              <a:solidFill>
                <a:srgbClr val="FFFF66">
                  <a:lumMod val="40000"/>
                  <a:lumOff val="60000"/>
                </a:srgbClr>
              </a:solidFill>
              <a:effectLst>
                <a:glow rad="127000">
                  <a:srgbClr val="7B882F"/>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4">
            <a:extLst>
              <a:ext uri="{FF2B5EF4-FFF2-40B4-BE49-F238E27FC236}">
                <a16:creationId xmlns:a16="http://schemas.microsoft.com/office/drawing/2014/main" id="{3C768A13-D7BB-531F-EC5F-46303EC1965E}"/>
              </a:ext>
            </a:extLst>
          </p:cNvPr>
          <p:cNvSpPr txBox="1"/>
          <p:nvPr/>
        </p:nvSpPr>
        <p:spPr>
          <a:xfrm>
            <a:off x="46356" y="6519446"/>
            <a:ext cx="3403014" cy="338554"/>
          </a:xfrm>
          <a:prstGeom prst="rect">
            <a:avLst/>
          </a:prstGeom>
          <a:noFill/>
        </p:spPr>
        <p:txBody>
          <a:bodyPr wrap="square" rtlCol="0">
            <a:spAutoFit/>
          </a:bodyPr>
          <a:lstStyle/>
          <a:p>
            <a:pPr lvl="0">
              <a:defRPr/>
            </a:pPr>
            <a:r>
              <a:rPr lang="hi-IN" sz="1600" b="1" dirty="0">
                <a:solidFill>
                  <a:srgbClr val="FFFF66">
                    <a:lumMod val="40000"/>
                    <a:lumOff val="60000"/>
                  </a:srgbClr>
                </a:solidFill>
                <a:effectLst>
                  <a:glow rad="127000">
                    <a:srgbClr val="7B882F"/>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 sz="1600" b="1" dirty="0">
              <a:solidFill>
                <a:srgbClr val="FFFF66">
                  <a:lumMod val="40000"/>
                  <a:lumOff val="60000"/>
                </a:srgbClr>
              </a:solidFill>
              <a:effectLst>
                <a:glow rad="127000">
                  <a:srgbClr val="7B882F"/>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305754"/>
            <a:ext cx="5067668" cy="5201424"/>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hi-IN" sz="4800" b="1" i="1" dirty="0">
                <a:ln w="12700" cmpd="sng">
                  <a:noFill/>
                  <a:prstDash val="solid"/>
                </a:ln>
                <a:solidFill>
                  <a:srgbClr val="C00000"/>
                </a:solidFill>
                <a:latin typeface="Nirmala UI" panose="020B0502040204020203" pitchFamily="34" charset="0"/>
                <a:ea typeface="Nirmala UI" panose="020B0502040204020203" pitchFamily="34" charset="0"/>
                <a:cs typeface="Nirmala UI" panose="020B0502040204020203" pitchFamily="34" charset="0"/>
              </a:rPr>
              <a:t>“हर बात में धन्यवाद करो; क्योंकि तुम्हारे लिये मसीह यीशु में परमेश्‍वर की यही इच्छा है।” 1 </a:t>
            </a:r>
            <a:r>
              <a:rPr lang="hi-IN" sz="3600" b="1" i="1" dirty="0">
                <a:ln w="12700" cmpd="sng">
                  <a:noFill/>
                  <a:prstDash val="solid"/>
                </a:ln>
                <a:solidFill>
                  <a:srgbClr val="C00000"/>
                </a:solidFill>
                <a:latin typeface="Nirmala UI" panose="020B0502040204020203" pitchFamily="34" charset="0"/>
                <a:ea typeface="Nirmala UI" panose="020B0502040204020203" pitchFamily="34" charset="0"/>
                <a:cs typeface="Nirmala UI" panose="020B0502040204020203" pitchFamily="34" charset="0"/>
              </a:rPr>
              <a:t>थिस्सलुनीकियों 5:18</a:t>
            </a:r>
            <a:endParaRPr kumimoji="0" lang="es-ES" sz="2400" b="1" i="1" u="none" strike="noStrike" kern="1200" cap="none" spc="0" normalizeH="0" baseline="0" noProof="0" dirty="0">
              <a:ln w="12700" cmpd="sng">
                <a:noFill/>
                <a:prstDash val="solid"/>
              </a:ln>
              <a:solidFill>
                <a:srgbClr val="C0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2638146772"/>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631216"/>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प्रेरित पौलुस ने अनेक सहकर्मियों के साथ मिलकर सेवा की, और उसने उन सभी के कार्य को सराहा जिन्होंने कलीसियाओं को बनाए रखने और सुदृढ़ करने के लिए पूरे मन से स्वयं को समर्पित किया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205814"/>
            <a:ext cx="4631455" cy="2519604"/>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784404"/>
            <a:ext cx="5417215" cy="132343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इसमें एपफ्रास की तीव्र इच्छा का भी उल्लेख है: “कि तुम सिद्ध होकर पूर्ण विश्‍वास के साथ परमेश्‍वर की इच्छा पर स्थिर रहो।” (कुलुस्सियों 4:12)</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551495"/>
            <a:ext cx="5435146" cy="132343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कुलुस्सियों को लिखे पत्र के अंत में, पौलुस अपने सहकर्मियों की ओर से नमस्कार भेजता है और कुलुस्से के विश्वासयोग्य भाइयों को अभिवादन करता है।</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07886"/>
          </a:xfrm>
          <a:prstGeom prst="rect">
            <a:avLst/>
          </a:prstGeom>
          <a:noFill/>
        </p:spPr>
        <p:txBody>
          <a:bodyPr wrap="square">
            <a:spAutoFit/>
          </a:bodyPr>
          <a:lstStyle/>
          <a:p>
            <a:pPr lvl="0" algn="ctr">
              <a:defRPr/>
            </a:pPr>
            <a:r>
              <a:rPr lang="hi-IN" sz="4000" b="1" spc="50" dirty="0">
                <a:ln w="0"/>
                <a:solidFill>
                  <a:srgbClr val="FFFF66"/>
                </a:solidFill>
                <a:effectLst>
                  <a:innerShdw blurRad="63500" dist="50800" dir="13500000">
                    <a:srgbClr val="000000">
                      <a:alpha val="50000"/>
                    </a:srgbClr>
                  </a:innerShdw>
                </a:effectLst>
                <a:latin typeface="Nirmala UI" panose="020B0502040204020203" pitchFamily="34" charset="0"/>
                <a:ea typeface="Nirmala UI" panose="020B0502040204020203" pitchFamily="34" charset="0"/>
                <a:cs typeface="Nirmala UI" panose="020B0502040204020203" pitchFamily="34" charset="0"/>
              </a:rPr>
              <a:t>दूत/संदेशवाहक</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3966344" y="218967"/>
            <a:ext cx="8198498" cy="923330"/>
          </a:xfrm>
          <a:prstGeom prst="rect">
            <a:avLst/>
          </a:prstGeom>
          <a:noFill/>
        </p:spPr>
        <p:txBody>
          <a:bodyPr wrap="square">
            <a:spAutoFit/>
          </a:bodyPr>
          <a:lstStyle/>
          <a:p>
            <a:pPr lvl="0" algn="ctr">
              <a:defRPr/>
            </a:pPr>
            <a:r>
              <a:rPr lang="hi-IN" b="1" i="1" dirty="0">
                <a:solidFill>
                  <a:srgbClr val="FFE7D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“प्रिय भाई और विश्‍वासयोग्य सेवक, तुखिकुस, जो प्रभु में मेरा सहकर्मी है, मेरी सब बातें तुम्हें बता देगा, […] उसके साथ मैं ने उनेसिमुस को भी भेजा है जो विश्‍वासयोग्य और प्रिय भाई और तुम ही में से है; ये तुम्हें यहाँ की सारी बातें बता देंगे।“ </a:t>
            </a:r>
            <a:r>
              <a:rPr lang="hi-IN" sz="1400" b="1" i="1" dirty="0">
                <a:solidFill>
                  <a:srgbClr val="FFE7D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(कुलुस्सियों 4:7, 9)</a:t>
            </a:r>
            <a:endParaRPr kumimoji="0" lang="en" sz="1400" b="1" i="1"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174538"/>
            <a:ext cx="5619327" cy="3522252"/>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6406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hi-IN" sz="3600" b="1" dirty="0">
                  <a:ln/>
                  <a:solidFill>
                    <a:srgbClr val="2FC753">
                      <a:lumMod val="40000"/>
                      <a:lumOff val="60000"/>
                    </a:srgbClr>
                  </a:solidFill>
                  <a:latin typeface="Nirmala UI" panose="020B0502040204020203" pitchFamily="34" charset="0"/>
                  <a:ea typeface="Nirmala UI" panose="020B0502040204020203" pitchFamily="34" charset="0"/>
                  <a:cs typeface="Nirmala UI" panose="020B0502040204020203" pitchFamily="34" charset="0"/>
                </a:rPr>
                <a:t>तुखिकुस</a:t>
              </a:r>
              <a:endParaRPr kumimoji="0" lang="en" sz="3600" b="1" i="0" u="none" strike="noStrike" kern="1200" cap="none" spc="0" normalizeH="0" baseline="0" noProof="0" dirty="0">
                <a:ln/>
                <a:solidFill>
                  <a:srgbClr val="2FC753">
                    <a:lumMod val="40000"/>
                    <a:lumOff val="60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4" y="3957205"/>
            <a:ext cx="5400462" cy="2585323"/>
          </a:xfrm>
          <a:prstGeom prst="rect">
            <a:avLst/>
          </a:prstGeom>
          <a:noFill/>
        </p:spPr>
        <p:txBody>
          <a:bodyPr wrap="square" rtlCol="0">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 तीसरी प्रचार यात्रा के दौरान, वह उसके साथ यरूशलेम में भेंट पहुँचाने गया था (प्रेरितों के काम 20:4)। उसने रोम में पौलुस की सहायता की और इफिसियों तथा कुलुस्सियों के नाम लिखे पत्र पहुँचाए (इफिसियों 6:21; कुलुस्सियों 4:7)। जब पौलुस रिहा हुआ, तो संभव है कि उसने क्रेते में तीतुस का स्थान लिया हो (तीतुस 3:12)। पौलुस की अंतिम कैद के समय, उसे इफिसुस की कलीसिया का पादरी बनाकर भेजा गया (2 तीमुथियुस 4:12)।</a:t>
            </a:r>
            <a:endParaRPr kumimoji="0" lang="e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lvl="0">
                <a:defRPr/>
              </a:pPr>
              <a:r>
                <a:rPr lang="hi-IN" dirty="0">
                  <a:solidFill>
                    <a:srgbClr val="48CEE0">
                      <a:lumMod val="40000"/>
                      <a:lumOff val="60000"/>
                    </a:srgbClr>
                  </a:solidFill>
                  <a:latin typeface="Nirmala UI" panose="020B0502040204020203" pitchFamily="34" charset="0"/>
                  <a:ea typeface="Nirmala UI" panose="020B0502040204020203" pitchFamily="34" charset="0"/>
                  <a:cs typeface="Nirmala UI" panose="020B0502040204020203" pitchFamily="34" charset="0"/>
                </a:rPr>
                <a:t>उनेसिमुस</a:t>
              </a:r>
              <a:endParaRPr kumimoji="0" lang="en" sz="3600" b="1" i="0" u="none" strike="noStrike" kern="1200" cap="none" spc="0" normalizeH="0" baseline="0" noProof="0" dirty="0">
                <a:ln/>
                <a:solidFill>
                  <a:srgbClr val="48CEE0">
                    <a:lumMod val="40000"/>
                    <a:lumOff val="60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58253"/>
            <a:ext cx="5802259" cy="2031325"/>
          </a:xfrm>
          <a:prstGeom prst="rect">
            <a:avLst/>
          </a:prstGeom>
          <a:noFill/>
        </p:spPr>
        <p:txBody>
          <a:bodyPr wrap="square" rtlCol="0">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वह एक दास था जो अपने स्वामी फिलेमोन से भाग गया था। रोम में पौलुस की पहली कैद के दौरान उसका परिवर्तन हुआ। पौलुस ने उसे एक हृदयस्पर्शी पत्र के साथ उसके स्वामी के पास वापस भेजा और फिलेमोन से आग्रह किया कि वह उसे मसीही प्रेम और स्नेह के साथ स्वीकार करे (फिलेमोन 1:10)। तुखिकुस के साथ मिलकर, उसने कुलुस्सियों के नाम लिखी पत्री पहुँचाई (कुलुस्सियों 4:9)।</a:t>
            </a:r>
            <a:endParaRPr kumimoji="0" lang="e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310742"/>
            <a:ext cx="5820321" cy="1554272"/>
          </a:xfrm>
          <a:prstGeom prst="rect">
            <a:avLst/>
          </a:prstGeom>
          <a:noFill/>
        </p:spPr>
        <p:txBody>
          <a:bodyPr wrap="square" rtlCol="0">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रोमी साम्राज्य के सबसे महत्वपूर्ण नगरों में सुसमाचार प्रचार करने के अलावा, पौलुस ने कलीसियाओं के साथ संपर्क बनाए रखने के लिए, या उन विश्वासियों को प्रोत्साहित करने के लिए जिन्हें वह व्यक्तिगत रूप से नहीं जानता था, पत्र लिखे।</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848754"/>
            <a:ext cx="5820321" cy="677108"/>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 पत्र प्रिय और विश्वासयोग्य भाइयों के हाथों भेजे गए (कुलुस्सियों 4:7–9)।</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8329"/>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lvl="0" algn="ctr">
              <a:defRPr/>
            </a:pPr>
            <a:r>
              <a:rPr lang="hi-IN" sz="44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latin typeface="Nirmala UI" panose="020B0502040204020203" pitchFamily="34" charset="0"/>
                <a:ea typeface="Nirmala UI" panose="020B0502040204020203" pitchFamily="34" charset="0"/>
                <a:cs typeface="Nirmala UI" panose="020B0502040204020203" pitchFamily="34" charset="0"/>
              </a:rPr>
              <a:t>खतना वालों में से </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362678" y="628862"/>
            <a:ext cx="8829321" cy="646331"/>
          </a:xfrm>
          <a:prstGeom prst="rect">
            <a:avLst/>
          </a:prstGeom>
          <a:noFill/>
        </p:spPr>
        <p:txBody>
          <a:bodyPr wrap="square">
            <a:spAutoFit/>
          </a:bodyPr>
          <a:lstStyle/>
          <a:p>
            <a:pPr lvl="0" algn="ctr">
              <a:defRPr/>
            </a:pPr>
            <a:r>
              <a:rPr lang="hi-IN" b="1" i="1" dirty="0">
                <a:solidFill>
                  <a:srgbClr val="FFFF6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“…खतना किए हुए लोगों में से केवल ये ही परमेश्‍वर के राज्य के लिये मेरे सहकर्मी और मेरी शान्ति का कारण रहे हैं।” </a:t>
            </a:r>
            <a:r>
              <a:rPr lang="hi-IN" sz="1400" b="1" i="1" dirty="0">
                <a:solidFill>
                  <a:srgbClr val="FFFF6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(कुलुस्सियों 4:11)</a:t>
            </a:r>
            <a:endParaRPr kumimoji="0" lang="en" sz="1100" b="1" i="1"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362678" y="1215213"/>
            <a:ext cx="8647920" cy="1200329"/>
          </a:xfrm>
          <a:prstGeom prst="rect">
            <a:avLst/>
          </a:prstGeom>
          <a:noFill/>
        </p:spPr>
        <p:txBody>
          <a:bodyPr wrap="square" rtlCol="0">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ने कलीसिया को विभाजित करने वाली दीवारों को तोड़ने का प्रयास किया। उसने अपने चारों ओर हर स्थान और विविध पृष्ठभूमियों से आए सहकर्मियों को इकट्ठा किया। यहूदी और अन्यजाति, एशियाई और यूरोपीय—सब मिलकर एकता और सामंजस्य के साथ कार्य करते थे।</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777643010"/>
              </p:ext>
            </p:extLst>
          </p:nvPr>
        </p:nvGraphicFramePr>
        <p:xfrm>
          <a:off x="294967" y="2845836"/>
          <a:ext cx="11715631" cy="401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62848" y="769441"/>
            <a:ext cx="3236982" cy="1815140"/>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362678" y="2332716"/>
            <a:ext cx="8406535" cy="646331"/>
          </a:xfrm>
          <a:prstGeom prst="rect">
            <a:avLst/>
          </a:prstGeom>
          <a:noFill/>
        </p:spPr>
        <p:txBody>
          <a:bodyPr wrap="square">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उसका उद्देश्य एक ऐसी एकजुट कलीसिया का निर्माण करना था जो एक ही सामान्य लक्ष्य की ओर काम करे: सुसमाचार का प्रचार।</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3591846820"/>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36212"/>
            <a:ext cx="12192000" cy="769441"/>
          </a:xfrm>
          <a:prstGeom prst="rect">
            <a:avLst/>
          </a:prstGeom>
          <a:noFill/>
        </p:spPr>
        <p:txBody>
          <a:bodyPr wrap="square">
            <a:spAutoFit/>
          </a:bodyPr>
          <a:lstStyle/>
          <a:p>
            <a:pPr lvl="0" algn="ctr">
              <a:defRPr/>
            </a:pPr>
            <a:r>
              <a:rPr lang="hi-IN" sz="4400" b="1" spc="60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शिक्षक/मार्गदर्शक </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824855"/>
            <a:ext cx="12192000" cy="646331"/>
          </a:xfrm>
          <a:prstGeom prst="rect">
            <a:avLst/>
          </a:prstGeom>
          <a:noFill/>
        </p:spPr>
        <p:txBody>
          <a:bodyPr wrap="square">
            <a:spAutoFit/>
          </a:bodyPr>
          <a:lstStyle/>
          <a:p>
            <a:pPr lvl="0" algn="ctr">
              <a:defRPr/>
            </a:pPr>
            <a:r>
              <a:rPr lang="hi-IN" b="1" i="1" dirty="0">
                <a:solidFill>
                  <a:srgbClr val="D91934">
                    <a:lumMod val="40000"/>
                    <a:lumOff val="60000"/>
                  </a:srgbClr>
                </a:solidFill>
                <a:effectLst>
                  <a:glow rad="127000">
                    <a:srgbClr val="181A5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“इपफ्रास, जो तुम में से है और मसीह यीशु का दास है, तुम्हें नमस्कार कहता है और सदा तुम्हारे लिये प्रार्थनाओं में प्रयत्न करता है, ताकि तुम सिद्ध होकर पूर्ण विश्‍वास के साथ परमेश्‍वर की इच्छा पर स्थिर रहो।” </a:t>
            </a:r>
            <a:r>
              <a:rPr lang="hi-IN" sz="1400" b="1" i="1" dirty="0">
                <a:solidFill>
                  <a:srgbClr val="D91934">
                    <a:lumMod val="40000"/>
                    <a:lumOff val="60000"/>
                  </a:srgbClr>
                </a:solidFill>
                <a:effectLst>
                  <a:glow rad="127000">
                    <a:srgbClr val="181A5D"/>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(कुलुस्सियों 4:12)</a:t>
            </a:r>
            <a:endParaRPr kumimoji="0" lang="en" sz="1100" b="1" i="1"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63289"/>
            <a:ext cx="2268000" cy="394097"/>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hi-IN" sz="2000" b="1"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इपफ्रास</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606707"/>
            <a:ext cx="7246373" cy="1261884"/>
          </a:xfrm>
          <a:prstGeom prst="rect">
            <a:avLst/>
          </a:prstGeom>
          <a:noFill/>
        </p:spPr>
        <p:txBody>
          <a:bodyPr wrap="square" rtlCol="0">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इपफ्रास ने कुलुस्से, हियेरापुलिस और लौदीकिया में सुसमाचार फैलाने में सहायता की—वे कलीसियाएँ जिन्हें वह गहराई से प्रेम करता था (कुलुस्सियों 4:13)। इपफ्रास के नमस्कार के साथ, पौलुस कुलुस्सियों के लिए अपनी यह इच्छा भी प्रकट करता है (कुलुस्सियों 4:12):</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725999614"/>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5937"/>
            <a:ext cx="12192000"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hi-IN"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प्रिय और सांसारिक </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699352"/>
            <a:ext cx="7820025" cy="369332"/>
          </a:xfrm>
          <a:prstGeom prst="rect">
            <a:avLst/>
          </a:prstGeom>
          <a:noFill/>
        </p:spPr>
        <p:txBody>
          <a:bodyPr wrap="square">
            <a:spAutoFit/>
          </a:bodyPr>
          <a:lstStyle/>
          <a:p>
            <a:pPr lvl="0" algn="ctr">
              <a:defRPr/>
            </a:pPr>
            <a:r>
              <a:rPr lang="hi-IN" b="1" i="1"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“प्रिय वैद्य लूका और देमास का तुम्हें नमस्कार।” </a:t>
            </a:r>
            <a:r>
              <a:rPr lang="hi-IN" sz="1400" b="1" i="1"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(कुलुस्सियों 4:14)</a:t>
            </a:r>
            <a:endParaRPr kumimoji="0" lang="en" sz="11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323439"/>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यदि उसका उल्लेख केवल कुलुस्सियों 4:14 में ही होता, तो देमास पौलुस का एक विश्वासयोग्य सहकर्मी ही माना जाता।</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1010057441"/>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688968"/>
            <a:ext cx="4029927"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उसने यीशु से प्रेम करना छोड़ दिया और अपना हृदय संसार को दे दिया (1 यूहन्ना 2:15)।</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311236"/>
            <a:ext cx="4029927" cy="132343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लूका दूसरे आगमन और नई पृथ्वी की आशा में दृढ़ बना रहा। देमास ने आने वाली महिमा से अधिक इस संसार की महिमा से प्रेम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652657"/>
            <a:ext cx="4029927" cy="163121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लूका और देमास के बीच का अंतर समय के साथ स्पष्ट हो गया। लूका अपने कार्य के कारण प्रिय ठहरा, जबकि देमास ने संसार से प्रेम किया और पौलुस को छोड़ दिया।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45265"/>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hi-IN" sz="4400" b="1" dirty="0">
                <a:ln/>
                <a:solidFill>
                  <a:srgbClr val="FF00FF">
                    <a:lumMod val="75000"/>
                  </a:srgbClr>
                </a:solidFill>
                <a:latin typeface="Nirmala UI" panose="020B0502040204020203" pitchFamily="34" charset="0"/>
                <a:ea typeface="Nirmala UI" panose="020B0502040204020203" pitchFamily="34" charset="0"/>
                <a:cs typeface="Nirmala UI" panose="020B0502040204020203" pitchFamily="34" charset="0"/>
              </a:rPr>
              <a:t>कलीसिया के अगुए </a:t>
            </a:r>
            <a:endParaRPr kumimoji="0" lang="es-ES" sz="2800" b="1" i="0" u="none" strike="noStrike" kern="1200" cap="none" spc="0" normalizeH="0" baseline="0" noProof="0" dirty="0">
              <a:ln/>
              <a:solidFill>
                <a:srgbClr val="FF00FF">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765193"/>
            <a:ext cx="10848975" cy="369332"/>
          </a:xfrm>
          <a:prstGeom prst="rect">
            <a:avLst/>
          </a:prstGeom>
          <a:noFill/>
        </p:spPr>
        <p:txBody>
          <a:bodyPr wrap="square">
            <a:spAutoFit/>
          </a:bodyPr>
          <a:lstStyle/>
          <a:p>
            <a:pPr lvl="0" algn="ctr">
              <a:defRPr/>
            </a:pPr>
            <a:r>
              <a:rPr lang="hi-IN" b="1" i="1" dirty="0">
                <a:solidFill>
                  <a:srgbClr val="2FC753">
                    <a:lumMod val="50000"/>
                  </a:srgbClr>
                </a:solidFill>
                <a:latin typeface="Nirmala UI" panose="020B0502040204020203" pitchFamily="34" charset="0"/>
                <a:ea typeface="Nirmala UI" panose="020B0502040204020203" pitchFamily="34" charset="0"/>
                <a:cs typeface="Nirmala UI" panose="020B0502040204020203" pitchFamily="34" charset="0"/>
              </a:rPr>
              <a:t>“लौदीकिया के भाइयों को, और नुमफास और उनके घर की कलीसिया को नमस्कार कहना।” </a:t>
            </a:r>
            <a:r>
              <a:rPr lang="hi-IN" sz="1400" b="1" i="1" dirty="0">
                <a:solidFill>
                  <a:srgbClr val="2FC753">
                    <a:lumMod val="50000"/>
                  </a:srgbClr>
                </a:solidFill>
                <a:latin typeface="Nirmala UI" panose="020B0502040204020203" pitchFamily="34" charset="0"/>
                <a:ea typeface="Nirmala UI" panose="020B0502040204020203" pitchFamily="34" charset="0"/>
                <a:cs typeface="Nirmala UI" panose="020B0502040204020203" pitchFamily="34" charset="0"/>
              </a:rPr>
              <a:t>(कुलुस्सियों 4:15)</a:t>
            </a:r>
            <a:endParaRPr kumimoji="0" lang="en" sz="1100" b="1" i="1" u="none" strike="noStrike" kern="1200" cap="none" spc="0" normalizeH="0" baseline="0" noProof="0" dirty="0">
              <a:ln>
                <a:noFill/>
              </a:ln>
              <a:solidFill>
                <a:srgbClr val="2FC753">
                  <a:lumMod val="50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480331"/>
            <a:ext cx="3866126" cy="1846659"/>
          </a:xfrm>
          <a:prstGeom prst="rect">
            <a:avLst/>
          </a:prstGeom>
          <a:noFill/>
        </p:spPr>
        <p:txBody>
          <a:bodyPr wrap="square" rtlCol="0">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कुलुस्सियों से कहता है कि उसका पत्र लौदीकिया के लोगों को पढ़कर सुनाया जाए, और वे उस पत्र को भी पढ़ें जो उसने लौदीकियावासियों को लिखा था (कुलुस्सियों 4:16)।</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1291102002"/>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hi-IN" sz="2000" b="1" dirty="0">
                <a:solidFill>
                  <a:srgbClr val="FF00FF">
                    <a:lumMod val="50000"/>
                  </a:srgbClr>
                </a:solidFill>
                <a:latin typeface="Nirmala UI" panose="020B0502040204020203" pitchFamily="34" charset="0"/>
                <a:ea typeface="Nirmala UI" panose="020B0502040204020203" pitchFamily="34" charset="0"/>
                <a:cs typeface="Nirmala UI" panose="020B0502040204020203" pitchFamily="34" charset="0"/>
              </a:rPr>
              <a:t>नुमफास</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712831844"/>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hi-IN" sz="2000" b="1" dirty="0">
                <a:solidFill>
                  <a:srgbClr val="2FC753">
                    <a:lumMod val="50000"/>
                  </a:srgbClr>
                </a:solidFill>
                <a:latin typeface="Nirmala UI" panose="020B0502040204020203" pitchFamily="34" charset="0"/>
                <a:ea typeface="Nirmala UI" panose="020B0502040204020203" pitchFamily="34" charset="0"/>
                <a:cs typeface="Nirmala UI" panose="020B0502040204020203" pitchFamily="34" charset="0"/>
              </a:rPr>
              <a:t>अरखिप्पुस</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146593"/>
            <a:ext cx="3866126" cy="1554272"/>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लौदीकियावासियों के लिए पौलुस का संदेश हमें ज्ञात नहीं है, यद्यपि हमें वह संदेश ज्ञात है जो प्रेरित यूहन्ना ने लगभग 30 वर्ष बाद उन्हें लिखा था (प्रकाशितवाक्य 3:14–22)।</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49263"/>
            <a:ext cx="3866126" cy="1554272"/>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इसलिए वह इन कलीसियाओं के दो प्रमुख अगुओं का उल्लेख करता है: लौदीकिया की नुमफास और कुलुस्से का अरखिप्पुस (कुलुस्सियों 4:15, 17)।</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5293757"/>
          </a:xfrm>
          <a:prstGeom prst="rect">
            <a:avLst/>
          </a:prstGeom>
          <a:noFill/>
        </p:spPr>
        <p:txBody>
          <a:bodyPr wrap="square">
            <a:spAutoFit/>
          </a:bodyPr>
          <a:lstStyle/>
          <a:p>
            <a:pPr lvl="0" algn="just">
              <a:spcBef>
                <a:spcPts val="600"/>
              </a:spcBef>
              <a:defRPr/>
            </a:pPr>
            <a:r>
              <a:rPr lang="hi-IN" sz="2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“परमेश्वर की सेवा के लिए संपूर्ण अस्तित्व की आवश्यकता होती है—हृदय, मन, आत्मा और सामर्थ्य। बिना किसी आरक्षण के हमें अपने आप को परमेश्वर को सौंप देना चाहिए, ताकि हम पृथ्वी के स्वरूप के बजाय स्वर्गीय स्वरूप को धारण करें। संवेदनाओं में जागृति आनी चाहिए, ताकि मन पूरी तरह जाग्रत होकर हर वर्ग के लिए—ऊँचे और नीचे, धनी और निर्धन, शिक्षित और अशिक्षित—किए जाने वाले कार्य के प्रति सचेत रहे। हमें उस कोमलता को प्रकट करना है जो महान चरवाहे ने दिखाई, जब वह मेमनों को अपनी बाँहों में लेकर सावधानी से अपने झुंड की रक्षा करता है और उन्हें सुरक्षित मार्गों में ले चलता है। मसीह के अनुयायियों को उसकी कोमलता और सहानुभूति दिखानी है, और साथ ही उन्हें उस प्रबल इच्छा को भी प्रकट करना है जिसके द्वारा वह उन सत्यों को देने के लिए उत्सुक है जो ग्रहण करने वाले के लिए अनन्त जीवन का अर्थ रखते हैं।”</a:t>
            </a:r>
            <a:endParaRPr kumimoji="0" lang="en" sz="2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7733968" y="5986911"/>
            <a:ext cx="3376245" cy="338554"/>
          </a:xfrm>
          <a:prstGeom prst="rect">
            <a:avLst/>
          </a:prstGeom>
          <a:noFill/>
        </p:spPr>
        <p:txBody>
          <a:bodyPr wrap="none" rtlCol="0">
            <a:spAutoFit/>
          </a:bodyPr>
          <a:lstStyle/>
          <a:p>
            <a:pPr lvl="0" algn="r">
              <a:defRPr/>
            </a:pPr>
            <a:r>
              <a:rPr lang="hi-IN" sz="1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ई जी व्हाइट (विजयी मसीह, 9 फ़रवरी)</a:t>
            </a:r>
            <a:endParaRPr kumimoji="0" lang="en" sz="1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194</TotalTime>
  <Words>1618</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Aptos Display</vt:lpstr>
      <vt:lpstr>Arial</vt:lpstr>
      <vt:lpstr>Impact</vt:lpstr>
      <vt:lpstr>Nirmala UI</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46</cp:revision>
  <dcterms:created xsi:type="dcterms:W3CDTF">2026-02-16T22:58:20Z</dcterms:created>
  <dcterms:modified xsi:type="dcterms:W3CDTF">2026-02-18T14:06:17Z</dcterms:modified>
</cp:coreProperties>
</file>