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Nirmala UI" panose="020B0502040204020203" pitchFamily="34" charset="0"/>
      <p:regular r:id="rId17"/>
      <p:bold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नियमित था—दिन में तीन बार प्रार्थना करता था</a:t>
          </a:r>
          <a:endParaRPr lang="e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निश्चित था—यरूशलेम की ओर खिड़की खोलकर प्रार्थना करता था</a:t>
          </a:r>
          <a:endParaRPr lang="e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उसकी विशेष आदतें—वह घुटनों के बल प्रार्थना करता था</a:t>
          </a:r>
          <a:endParaRPr lang="e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hi-I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उसकी प्रार्थना धन्यवाद और विनती पर केंद्रित थी</a:t>
          </a:r>
          <a:endParaRPr lang="en" sz="1800" b="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hi-IN" sz="1900" b="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यहोशापात ने लोगों के सामने खड़े होकर प्रार्थना की (2 इतिहास 20:5)</a:t>
          </a:r>
          <a:endParaRPr lang="en" sz="1900" b="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hi-IN" sz="1900"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दाऊद ने परमेश्वर के सामने बैठकर धन्यवाद किया (2 शमूएल 7:18)</a:t>
          </a:r>
          <a:endParaRPr lang="en" sz="1900"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hi-IN" sz="1900" b="1"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rPr>
            <a:t>सुलैमान ने घुटनों के बल और हाथ उठाकर प्रार्थना की (1 राजाओं 8:54)</a:t>
          </a:r>
          <a:endParaRPr lang="en" sz="1900" b="1"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hi-IN" sz="1900" b="1" dirty="0">
              <a:ln>
                <a:solidFill>
                  <a:schemeClr val="accent4">
                    <a:lumMod val="50000"/>
                  </a:schemeClr>
                </a:solidFill>
              </a:ln>
              <a:latin typeface="Nirmala UI" panose="020B0502040204020203" pitchFamily="34" charset="0"/>
              <a:ea typeface="Nirmala UI" panose="020B0502040204020203" pitchFamily="34" charset="0"/>
              <a:cs typeface="Nirmala UI" panose="020B0502040204020203" pitchFamily="34" charset="0"/>
            </a:rPr>
            <a:t>लोगों ने भूमि की ओर झुककर प्रार्थना की (नहेम्याह 8:6)</a:t>
          </a:r>
          <a:endParaRPr lang="en" sz="1900" b="1" dirty="0">
            <a:ln>
              <a:solidFill>
                <a:schemeClr val="accent4">
                  <a:lumMod val="50000"/>
                </a:schemeClr>
              </a:solidFill>
            </a:ln>
            <a:latin typeface="Nirmala UI" panose="020B0502040204020203" pitchFamily="34" charset="0"/>
            <a:ea typeface="Nirmala UI" panose="020B0502040204020203" pitchFamily="34" charset="0"/>
            <a:cs typeface="Nirmala UI" panose="020B0502040204020203" pitchFamily="34" charset="0"/>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hi-IN" sz="19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दाऊद ने अपने बिस्तर पर दण्डवत होकर प्रार्थना की (1 राजाओं 1:47)</a:t>
          </a:r>
          <a:endParaRPr lang="en" sz="19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hi-IN" sz="19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नहेम्याह ने राजा के सामने खड़े होकर मन ही मन प्रार्थना की (नहेम्याह 2:1-4)</a:t>
          </a:r>
          <a:endParaRPr lang="en" sz="19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hi-IN" sz="2000" b="1" dirty="0">
              <a:solidFill>
                <a:schemeClr val="accent3"/>
              </a:solidFill>
              <a:latin typeface="Nirmala UI" panose="020B0502040204020203" pitchFamily="34" charset="0"/>
              <a:ea typeface="Nirmala UI" panose="020B0502040204020203" pitchFamily="34" charset="0"/>
              <a:cs typeface="Nirmala UI" panose="020B0502040204020203" pitchFamily="34" charset="0"/>
            </a:rPr>
            <a:t>अपने परिवार के लिए</a:t>
          </a:r>
          <a:endParaRPr lang="en" sz="2000" b="1" dirty="0">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हारून के पाप के कारण (व्यवस्थाविवरण 9:20)</a:t>
          </a:r>
          <a:endParaRPr lang="e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19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मरियम के कुड़कुड़ाने के कारण (गिनती 12:10-13)</a:t>
          </a:r>
          <a:endParaRPr lang="e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hi-IN" sz="20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लोगों के लिए</a:t>
          </a:r>
          <a:endParaRPr lang="en" sz="20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1900"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वे प्यासे थे (निर्गमन </a:t>
          </a:r>
          <a:r>
            <a:rPr lang="en-US"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15:24-25)</a:t>
          </a:r>
          <a:endParaRPr lang="e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1900" b="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वे भूखे थे (गिनती </a:t>
          </a:r>
          <a:r>
            <a:rPr lang="en-US"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11:11-13)</a:t>
          </a:r>
          <a:endParaRPr lang="e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1900" b="1" dirty="0">
              <a:solidFill>
                <a:schemeClr val="tx2"/>
              </a:solidFill>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उन्होंने पाप किया (निर्गमन </a:t>
          </a:r>
          <a:r>
            <a:rPr lang="en-US"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32:30-32)</a:t>
          </a:r>
          <a:endParaRPr lang="e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316660"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नियमित था—दिन में तीन बार प्रार्थना करता था</a:t>
          </a:r>
          <a:endParaRPr lang="e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वह निश्चित था—यरूशलेम की ओर खिड़की खोलकर प्रार्थना करता था</a:t>
          </a:r>
          <a:endParaRPr lang="e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उसकी विशेष आदतें—वह घुटनों के बल प्रार्थना करता था</a:t>
          </a:r>
          <a:endParaRPr lang="e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उसकी प्रार्थना धन्यवाद और विनती पर केंद्रित थी</a:t>
          </a:r>
          <a:endParaRPr lang="en" sz="1800" b="1" kern="1200"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118286"/>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945108"/>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scene3d>
            <a:camera prst="orthographicFront"/>
            <a:lightRig rig="threePt" dir="t"/>
          </a:scene3d>
          <a:sp3d extrusionH="57150">
            <a:bevelT w="38100" h="38100"/>
          </a:sp3d>
        </a:bodyPr>
        <a:lstStyle/>
        <a:p>
          <a:pPr marL="0" lvl="0" indent="0" algn="ctr" defTabSz="844550">
            <a:lnSpc>
              <a:spcPct val="90000"/>
            </a:lnSpc>
            <a:spcBef>
              <a:spcPct val="0"/>
            </a:spcBef>
            <a:spcAft>
              <a:spcPct val="35000"/>
            </a:spcAft>
            <a:buNone/>
          </a:pPr>
          <a:r>
            <a:rPr lang="hi-IN" sz="1900" b="1" kern="1200"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यहोशापात ने लोगों के सामने खड़े होकर प्रार्थना की (2 इतिहास 20:5)</a:t>
          </a:r>
          <a:endParaRPr lang="en" sz="1900" b="1" kern="1200"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972" y="1945108"/>
        <a:ext cx="1740149" cy="645595"/>
      </dsp:txXfrm>
    </dsp:sp>
    <dsp:sp modelId="{EDB4A37D-8561-4929-99F8-AC235B3239EA}">
      <dsp:nvSpPr>
        <dsp:cNvPr id="0" name=""/>
        <dsp:cNvSpPr/>
      </dsp:nvSpPr>
      <dsp:spPr>
        <a:xfrm>
          <a:off x="1915209" y="118286"/>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945108"/>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scene3d>
            <a:camera prst="orthographicFront"/>
            <a:lightRig rig="threePt" dir="t"/>
          </a:scene3d>
          <a:sp3d extrusionH="57150">
            <a:bevelT w="38100" h="38100"/>
          </a:sp3d>
        </a:bodyPr>
        <a:lstStyle/>
        <a:p>
          <a:pPr marL="0" lvl="0" indent="0" algn="ctr" defTabSz="844550">
            <a:lnSpc>
              <a:spcPct val="90000"/>
            </a:lnSpc>
            <a:spcBef>
              <a:spcPct val="0"/>
            </a:spcBef>
            <a:spcAft>
              <a:spcPct val="35000"/>
            </a:spcAft>
            <a:buNone/>
          </a:pPr>
          <a:r>
            <a:rPr lang="hi-IN" sz="1900" b="1" kern="120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दाऊद ने परमेश्वर के सामने बैठकर धन्यवाद किया (2 शमूएल 7:18)</a:t>
          </a:r>
          <a:endParaRPr lang="en" sz="1900" b="1" kern="120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1915209" y="1945108"/>
        <a:ext cx="1740149" cy="645595"/>
      </dsp:txXfrm>
    </dsp:sp>
    <dsp:sp modelId="{EC92B07E-2904-41D0-9661-42C1AFD2B2F2}">
      <dsp:nvSpPr>
        <dsp:cNvPr id="0" name=""/>
        <dsp:cNvSpPr/>
      </dsp:nvSpPr>
      <dsp:spPr>
        <a:xfrm>
          <a:off x="3898470" y="118286"/>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945108"/>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scene3d>
            <a:camera prst="orthographicFront"/>
            <a:lightRig rig="threePt" dir="t"/>
          </a:scene3d>
          <a:sp3d extrusionH="57150">
            <a:bevelT w="38100" h="38100"/>
          </a:sp3d>
        </a:bodyPr>
        <a:lstStyle/>
        <a:p>
          <a:pPr marL="0" lvl="0" indent="0" algn="ctr" defTabSz="844550">
            <a:lnSpc>
              <a:spcPct val="90000"/>
            </a:lnSpc>
            <a:spcBef>
              <a:spcPct val="0"/>
            </a:spcBef>
            <a:spcAft>
              <a:spcPct val="35000"/>
            </a:spcAft>
            <a:buNone/>
          </a:pPr>
          <a:r>
            <a:rPr lang="hi-IN" sz="1900" b="1" kern="1200"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rPr>
            <a:t>सुलैमान ने घुटनों के बल और हाथ उठाकर प्रार्थना की (1 राजाओं 8:54)</a:t>
          </a:r>
          <a:endParaRPr lang="en" sz="1900" b="1" kern="1200" dirty="0">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3829447" y="1945108"/>
        <a:ext cx="1878195" cy="645595"/>
      </dsp:txXfrm>
    </dsp:sp>
    <dsp:sp modelId="{E04F557E-0620-4279-8185-F3D5DA5EFC90}">
      <dsp:nvSpPr>
        <dsp:cNvPr id="0" name=""/>
        <dsp:cNvSpPr/>
      </dsp:nvSpPr>
      <dsp:spPr>
        <a:xfrm>
          <a:off x="5881731" y="118286"/>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945108"/>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scene3d>
            <a:camera prst="orthographicFront"/>
            <a:lightRig rig="threePt" dir="t"/>
          </a:scene3d>
          <a:sp3d extrusionH="57150">
            <a:bevelT w="38100" h="38100"/>
          </a:sp3d>
        </a:bodyPr>
        <a:lstStyle/>
        <a:p>
          <a:pPr marL="0" lvl="0" indent="0" algn="ctr" defTabSz="844550">
            <a:lnSpc>
              <a:spcPct val="90000"/>
            </a:lnSpc>
            <a:spcBef>
              <a:spcPct val="0"/>
            </a:spcBef>
            <a:spcAft>
              <a:spcPct val="35000"/>
            </a:spcAft>
            <a:buNone/>
          </a:pPr>
          <a:r>
            <a:rPr lang="hi-IN" sz="1900" b="1" kern="1200" dirty="0">
              <a:ln>
                <a:solidFill>
                  <a:schemeClr val="accent4">
                    <a:lumMod val="50000"/>
                  </a:schemeClr>
                </a:solidFill>
              </a:ln>
              <a:latin typeface="Nirmala UI" panose="020B0502040204020203" pitchFamily="34" charset="0"/>
              <a:ea typeface="Nirmala UI" panose="020B0502040204020203" pitchFamily="34" charset="0"/>
              <a:cs typeface="Nirmala UI" panose="020B0502040204020203" pitchFamily="34" charset="0"/>
            </a:rPr>
            <a:t>लोगों ने भूमि की ओर झुककर प्रार्थना की (नहेम्याह 8:6)</a:t>
          </a:r>
          <a:endParaRPr lang="en" sz="1900" b="1" kern="1200" dirty="0">
            <a:ln>
              <a:solidFill>
                <a:schemeClr val="accent4">
                  <a:lumMod val="50000"/>
                </a:schemeClr>
              </a:solidFill>
            </a:ln>
            <a:latin typeface="Nirmala UI" panose="020B0502040204020203" pitchFamily="34" charset="0"/>
            <a:ea typeface="Nirmala UI" panose="020B0502040204020203" pitchFamily="34" charset="0"/>
            <a:cs typeface="Nirmala UI" panose="020B0502040204020203" pitchFamily="34" charset="0"/>
          </a:endParaRPr>
        </a:p>
      </dsp:txBody>
      <dsp:txXfrm>
        <a:off x="5881731" y="1945108"/>
        <a:ext cx="1740149" cy="645595"/>
      </dsp:txXfrm>
    </dsp:sp>
    <dsp:sp modelId="{409CBAFB-D84F-4FB1-8ADF-A849DF484FB6}">
      <dsp:nvSpPr>
        <dsp:cNvPr id="0" name=""/>
        <dsp:cNvSpPr/>
      </dsp:nvSpPr>
      <dsp:spPr>
        <a:xfrm>
          <a:off x="7795969" y="118286"/>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945108"/>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scene3d>
            <a:camera prst="orthographicFront"/>
            <a:lightRig rig="threePt" dir="t"/>
          </a:scene3d>
          <a:sp3d extrusionH="57150">
            <a:bevelT w="38100" h="38100"/>
          </a:sp3d>
        </a:bodyPr>
        <a:lstStyle/>
        <a:p>
          <a:pPr marL="0" lvl="0" indent="0" algn="ctr" defTabSz="844550">
            <a:lnSpc>
              <a:spcPct val="90000"/>
            </a:lnSpc>
            <a:spcBef>
              <a:spcPct val="0"/>
            </a:spcBef>
            <a:spcAft>
              <a:spcPct val="35000"/>
            </a:spcAft>
            <a:buNone/>
          </a:pPr>
          <a:r>
            <a:rPr lang="hi-IN" sz="1900" b="1" kern="1200"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दाऊद ने अपने बिस्तर पर दण्डवत होकर प्रार्थना की (1 राजाओं 1:47)</a:t>
          </a:r>
          <a:endParaRPr lang="en" sz="1900" b="1" kern="1200"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7795969" y="1945108"/>
        <a:ext cx="1740149" cy="645595"/>
      </dsp:txXfrm>
    </dsp:sp>
    <dsp:sp modelId="{FAC1B06F-82D6-44E5-8A3F-A94EDA2109E5}">
      <dsp:nvSpPr>
        <dsp:cNvPr id="0" name=""/>
        <dsp:cNvSpPr/>
      </dsp:nvSpPr>
      <dsp:spPr>
        <a:xfrm>
          <a:off x="9897187" y="118286"/>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945108"/>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scene3d>
            <a:camera prst="orthographicFront"/>
            <a:lightRig rig="threePt" dir="t"/>
          </a:scene3d>
          <a:sp3d extrusionH="57150">
            <a:bevelT w="38100" h="38100"/>
          </a:sp3d>
        </a:bodyPr>
        <a:lstStyle/>
        <a:p>
          <a:pPr marL="0" lvl="0" indent="0" algn="ctr" defTabSz="844550">
            <a:lnSpc>
              <a:spcPct val="90000"/>
            </a:lnSpc>
            <a:spcBef>
              <a:spcPct val="0"/>
            </a:spcBef>
            <a:spcAft>
              <a:spcPct val="35000"/>
            </a:spcAft>
            <a:buNone/>
          </a:pPr>
          <a:r>
            <a:rPr lang="hi-IN" sz="1900" b="1" kern="1200"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नहेम्याह ने राजा के सामने खड़े होकर मन ही मन प्रार्थना की (नहेम्याह 2:1-4)</a:t>
          </a:r>
          <a:endParaRPr lang="en" sz="1900" b="1" kern="1200"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9710207" y="1945108"/>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912595" y="399800"/>
          <a:ext cx="2641510" cy="300471"/>
        </a:xfrm>
        <a:custGeom>
          <a:avLst/>
          <a:gdLst/>
          <a:ahLst/>
          <a:cxnLst/>
          <a:rect l="0" t="0" r="0" b="0"/>
          <a:pathLst>
            <a:path>
              <a:moveTo>
                <a:pt x="0" y="0"/>
              </a:moveTo>
              <a:lnTo>
                <a:pt x="0" y="238002"/>
              </a:lnTo>
              <a:lnTo>
                <a:pt x="2641510" y="238002"/>
              </a:lnTo>
              <a:lnTo>
                <a:pt x="2641510" y="30047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912595" y="399800"/>
          <a:ext cx="203748" cy="300471"/>
        </a:xfrm>
        <a:custGeom>
          <a:avLst/>
          <a:gdLst/>
          <a:ahLst/>
          <a:cxnLst/>
          <a:rect l="0" t="0" r="0" b="0"/>
          <a:pathLst>
            <a:path>
              <a:moveTo>
                <a:pt x="0" y="0"/>
              </a:moveTo>
              <a:lnTo>
                <a:pt x="0" y="238002"/>
              </a:lnTo>
              <a:lnTo>
                <a:pt x="203748" y="238002"/>
              </a:lnTo>
              <a:lnTo>
                <a:pt x="203748" y="30047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742126" y="399800"/>
          <a:ext cx="2170468" cy="300471"/>
        </a:xfrm>
        <a:custGeom>
          <a:avLst/>
          <a:gdLst/>
          <a:ahLst/>
          <a:cxnLst/>
          <a:rect l="0" t="0" r="0" b="0"/>
          <a:pathLst>
            <a:path>
              <a:moveTo>
                <a:pt x="2170468" y="0"/>
              </a:moveTo>
              <a:lnTo>
                <a:pt x="2170468" y="238002"/>
              </a:lnTo>
              <a:lnTo>
                <a:pt x="0" y="238002"/>
              </a:lnTo>
              <a:lnTo>
                <a:pt x="0" y="30047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84453" y="399800"/>
          <a:ext cx="1433722" cy="300471"/>
        </a:xfrm>
        <a:custGeom>
          <a:avLst/>
          <a:gdLst/>
          <a:ahLst/>
          <a:cxnLst/>
          <a:rect l="0" t="0" r="0" b="0"/>
          <a:pathLst>
            <a:path>
              <a:moveTo>
                <a:pt x="0" y="0"/>
              </a:moveTo>
              <a:lnTo>
                <a:pt x="0" y="238002"/>
              </a:lnTo>
              <a:lnTo>
                <a:pt x="1433722" y="238002"/>
              </a:lnTo>
              <a:lnTo>
                <a:pt x="1433722" y="300471"/>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888056" y="399800"/>
          <a:ext cx="996396" cy="300471"/>
        </a:xfrm>
        <a:custGeom>
          <a:avLst/>
          <a:gdLst/>
          <a:ahLst/>
          <a:cxnLst/>
          <a:rect l="0" t="0" r="0" b="0"/>
          <a:pathLst>
            <a:path>
              <a:moveTo>
                <a:pt x="996396" y="0"/>
              </a:moveTo>
              <a:lnTo>
                <a:pt x="996396" y="238002"/>
              </a:lnTo>
              <a:lnTo>
                <a:pt x="0" y="238002"/>
              </a:lnTo>
              <a:lnTo>
                <a:pt x="0" y="300471"/>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84553" y="0"/>
          <a:ext cx="399800" cy="39980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79954" y="80965"/>
          <a:ext cx="4240041" cy="39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hi-IN" sz="2000" b="1" kern="1200" dirty="0">
              <a:solidFill>
                <a:schemeClr val="accent3"/>
              </a:solidFill>
              <a:latin typeface="Nirmala UI" panose="020B0502040204020203" pitchFamily="34" charset="0"/>
              <a:ea typeface="Nirmala UI" panose="020B0502040204020203" pitchFamily="34" charset="0"/>
              <a:cs typeface="Nirmala UI" panose="020B0502040204020203" pitchFamily="34" charset="0"/>
            </a:rPr>
            <a:t>अपने परिवार के लिए</a:t>
          </a:r>
          <a:endParaRPr lang="en" sz="2000" b="1" kern="1200" dirty="0">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dsp:txBody>
      <dsp:txXfrm>
        <a:off x="2079954" y="80965"/>
        <a:ext cx="4240041" cy="399800"/>
      </dsp:txXfrm>
    </dsp:sp>
    <dsp:sp modelId="{9D111C27-E043-480C-8A20-BEB0A7F7A350}">
      <dsp:nvSpPr>
        <dsp:cNvPr id="0" name=""/>
        <dsp:cNvSpPr/>
      </dsp:nvSpPr>
      <dsp:spPr>
        <a:xfrm>
          <a:off x="7143" y="700271"/>
          <a:ext cx="1761826" cy="1115602"/>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58883" y="2237186"/>
          <a:ext cx="1899010" cy="39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हारून के पाप के कारण (व्यवस्थाविवरण 9:20)</a:t>
          </a:r>
          <a:endParaRPr lang="e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8883" y="2237186"/>
        <a:ext cx="1899010" cy="399800"/>
      </dsp:txXfrm>
    </dsp:sp>
    <dsp:sp modelId="{88F1BAE8-136E-42BF-9207-09B358BAB561}">
      <dsp:nvSpPr>
        <dsp:cNvPr id="0" name=""/>
        <dsp:cNvSpPr/>
      </dsp:nvSpPr>
      <dsp:spPr>
        <a:xfrm>
          <a:off x="2437262" y="700271"/>
          <a:ext cx="1761826" cy="1115602"/>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495170" y="2237186"/>
          <a:ext cx="1886674" cy="39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मरियम के कुड़कुड़ाने के कारण (गिनती 12:10-13)</a:t>
          </a:r>
          <a:endParaRPr lang="e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2495170" y="2237186"/>
        <a:ext cx="1886674" cy="399800"/>
      </dsp:txXfrm>
    </dsp:sp>
    <dsp:sp modelId="{2FB7C8D9-58F1-4B12-A15B-42E3B531EF11}">
      <dsp:nvSpPr>
        <dsp:cNvPr id="0" name=""/>
        <dsp:cNvSpPr/>
      </dsp:nvSpPr>
      <dsp:spPr>
        <a:xfrm>
          <a:off x="7712695" y="0"/>
          <a:ext cx="399800" cy="39980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101772" y="80965"/>
          <a:ext cx="2505199" cy="39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hi-IN" sz="2000" b="1" kern="1200"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लोगों के लिए</a:t>
          </a:r>
          <a:endParaRPr lang="en" sz="2000" b="1" kern="1200"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dsp:txBody>
      <dsp:txXfrm>
        <a:off x="8101772" y="80965"/>
        <a:ext cx="2505199" cy="399800"/>
      </dsp:txXfrm>
    </dsp:sp>
    <dsp:sp modelId="{E15C53C2-DCBA-4343-9AC7-09FB8C81C12F}">
      <dsp:nvSpPr>
        <dsp:cNvPr id="0" name=""/>
        <dsp:cNvSpPr/>
      </dsp:nvSpPr>
      <dsp:spPr>
        <a:xfrm>
          <a:off x="4861212" y="700271"/>
          <a:ext cx="1761826" cy="1115602"/>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968853" y="2237186"/>
          <a:ext cx="1787208" cy="39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वे प्यासे थे (निर्गमन </a:t>
          </a:r>
          <a:r>
            <a:rPr lang="en-US"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15:24-25)</a:t>
          </a:r>
          <a:endParaRPr lang="e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4968853" y="2237186"/>
        <a:ext cx="1787208" cy="399800"/>
      </dsp:txXfrm>
    </dsp:sp>
    <dsp:sp modelId="{DB6B9390-5F47-4F37-A57D-3476786C6143}">
      <dsp:nvSpPr>
        <dsp:cNvPr id="0" name=""/>
        <dsp:cNvSpPr/>
      </dsp:nvSpPr>
      <dsp:spPr>
        <a:xfrm>
          <a:off x="7235430" y="700271"/>
          <a:ext cx="1761826" cy="1115602"/>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79527" y="2237186"/>
          <a:ext cx="1914296" cy="39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वे भूखे थे (गिनती </a:t>
          </a:r>
          <a:r>
            <a:rPr lang="en-US"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11:11-13)</a:t>
          </a:r>
          <a:endParaRPr lang="e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7279527" y="2237186"/>
        <a:ext cx="1914296" cy="399800"/>
      </dsp:txXfrm>
    </dsp:sp>
    <dsp:sp modelId="{CD389D96-F776-43A9-A232-CA0484CC1C83}">
      <dsp:nvSpPr>
        <dsp:cNvPr id="0" name=""/>
        <dsp:cNvSpPr/>
      </dsp:nvSpPr>
      <dsp:spPr>
        <a:xfrm>
          <a:off x="9673191" y="700271"/>
          <a:ext cx="1761826" cy="1115602"/>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64815" y="2237186"/>
          <a:ext cx="1819244" cy="39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tx2"/>
              </a:solidFill>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उन्होंने पाप किया (निर्गमन </a:t>
          </a:r>
          <a:r>
            <a:rPr lang="en-US"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32:30-32)</a:t>
          </a:r>
          <a:endParaRPr lang="en" sz="19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9764815" y="2237186"/>
        <a:ext cx="1819244" cy="39980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7652084" y="548640"/>
            <a:ext cx="4406566"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hi-I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Nirmala UI" panose="020B0502040204020203" pitchFamily="34" charset="0"/>
                <a:ea typeface="Nirmala UI" panose="020B0502040204020203" pitchFamily="34" charset="0"/>
                <a:cs typeface="Nirmala UI" panose="020B0502040204020203" pitchFamily="34" charset="0"/>
              </a:rPr>
              <a:t>प्रार्थना योद्धा</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38500" y="6480946"/>
            <a:ext cx="3479478" cy="338554"/>
          </a:xfrm>
          <a:prstGeom prst="rect">
            <a:avLst/>
          </a:prstGeom>
          <a:noFill/>
        </p:spPr>
        <p:txBody>
          <a:bodyPr wrap="square" rtlCol="0">
            <a:spAutoFit/>
          </a:bodyPr>
          <a:lstStyle/>
          <a:p>
            <a:r>
              <a:rPr lang="hi-IN" sz="1600" b="1" dirty="0">
                <a:solidFill>
                  <a:srgbClr val="FEF5A8"/>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पाठ 6, मई 09, 2026 के लिए</a:t>
            </a:r>
            <a:endParaRPr lang="en" sz="1600" b="1" dirty="0">
              <a:solidFill>
                <a:srgbClr val="FEF5A8"/>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9CBB66A7-5E94-20D4-0E9A-52FB6551D002}"/>
              </a:ext>
            </a:extLst>
          </p:cNvPr>
          <p:cNvSpPr txBox="1"/>
          <p:nvPr/>
        </p:nvSpPr>
        <p:spPr>
          <a:xfrm>
            <a:off x="8682616" y="6508217"/>
            <a:ext cx="3429145" cy="338554"/>
          </a:xfrm>
          <a:prstGeom prst="rect">
            <a:avLst/>
          </a:prstGeom>
          <a:noFill/>
        </p:spPr>
        <p:txBody>
          <a:bodyPr wrap="none" rtlCol="0">
            <a:spAutoFit/>
          </a:bodyPr>
          <a:lstStyle/>
          <a:p>
            <a:pPr algn="r"/>
            <a:r>
              <a:rPr lang="hi-IN" sz="1600" b="1" dirty="0">
                <a:solidFill>
                  <a:srgbClr val="FEF5A8"/>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FEF5A8"/>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hi-I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प्रार्थना का जीवन</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hi-IN"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“हनोक परमेश्‍वर के साथ साथ चलता था; फिर वह लोप हो गया क्योंकि परमेश्‍वर ने उसे उठा लिया।” </a:t>
            </a:r>
            <a:r>
              <a:rPr lang="hi-IN" sz="1400"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(उत्पत्ति 5:24)</a:t>
            </a:r>
            <a:endParaRPr lang="en" sz="1100"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हनोक कठिन समय में जी रहा था, जब प्रलय-पूर्व लोगों की दुष्टता बढ़ती जा रही थी। अपने पुत्र के जन्म के साथ, परमेश्वर के प्रति उसकी समझ और गहरी हो गई, और उसके साथ उसका संबंध और अधिक प्रगाढ़ हो गया (उत्पत्ति 5:21-24)।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586541"/>
            <a:ext cx="9716727"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 संबंध में प्रार्थना एक महत्वपूर्ण तत्व थी। जैसे-जैसे उसका कार्य अधिक गंभीर और आवश्यक होता गया, उसकी प्रार्थनाएँ भी उतनी ही निरंतर और उत्साहपूर्ण होती गईं। कभी-कभी वह एकांत स्थानों में चला जाता था ताकि परमेश्वर के साथ और गहरा संबंध बना सके। फिर भी, वह हमेशा लोगों के पास लौटता था ताकि उनके साथ परमेश्वर के बारे में अपना ज्ञान साझा कर सके।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94261"/>
            <a:ext cx="5167141" cy="2723823"/>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परमेश्वर हमें दैनिक जीवन की व्यस्तता में भी सुनता है और एकांत की शांति में भी। पृथ्वी पर ऐसा कोई स्थान नहीं है जहाँ वह हमें देख और सुन न सके। हम अपनी प्रार्थना को शब्दों के साथ व्यक्त कर सकते हैं (जो हमें ध्यान केंद्रित करने में सहायता करते हैं), या हम इसे मौन में भी कर सकते हैं (जो हमारे विचारों को व्यक्त करने में मदद करता है)। महत्वपूर्ण बात यह है कि हम प्रार्थना में परमेश्वर के साथ संवाद करना कभी बंद न करें।</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7200" b="1" spc="300" dirty="0">
                <a:ln/>
                <a:solidFill>
                  <a:srgbClr val="9A23BC"/>
                </a:solidFill>
                <a:effectLst>
                  <a:outerShdw blurRad="38100" dist="12700" dir="2700000" algn="tl">
                    <a:srgbClr val="000000"/>
                  </a:outerShdw>
                  <a:reflection blurRad="6350" stA="60000" endA="900" endPos="58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मूसा</a:t>
            </a:r>
            <a:endPar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9225"/>
            <a:ext cx="12191999" cy="830997"/>
          </a:xfrm>
          <a:prstGeom prst="rect">
            <a:avLst/>
          </a:prstGeom>
          <a:noFill/>
        </p:spPr>
        <p:txBody>
          <a:bodyPr wrap="square">
            <a:spAutoFit/>
          </a:bodyPr>
          <a:lstStyle/>
          <a:p>
            <a:pPr algn="ctr"/>
            <a:r>
              <a:rPr lang="hi-I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परमेश्वर से बातचीत करना</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898264"/>
            <a:ext cx="12192000" cy="369332"/>
          </a:xfrm>
          <a:prstGeom prst="rect">
            <a:avLst/>
          </a:prstGeom>
          <a:noFill/>
        </p:spPr>
        <p:txBody>
          <a:bodyPr wrap="square">
            <a:spAutoFit/>
          </a:bodyPr>
          <a:lstStyle/>
          <a:p>
            <a:pPr algn="ctr"/>
            <a:r>
              <a:rPr lang="hi-IN" b="1" i="1" dirty="0">
                <a:solidFill>
                  <a:srgbClr val="FECC75"/>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मूसा के तुल्य इस्राएल में ऐसा कोई नबी नहीं उठा, जिससे यहोवा ने आमने–सामने बातें कीं।”  </a:t>
            </a:r>
            <a:r>
              <a:rPr lang="hi-IN" sz="1400" b="1" i="1" dirty="0">
                <a:solidFill>
                  <a:srgbClr val="FECC75"/>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(व्यवस्थाविवरण 34:10)</a:t>
            </a:r>
            <a:endParaRPr lang="en" sz="1100" b="1" i="1" dirty="0">
              <a:solidFill>
                <a:srgbClr val="FECC75"/>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 name="CuadroTexto 1">
            <a:extLst>
              <a:ext uri="{FF2B5EF4-FFF2-40B4-BE49-F238E27FC236}">
                <a16:creationId xmlns:a16="http://schemas.microsoft.com/office/drawing/2014/main" id="{3D44DF05-91D5-E534-6B05-85B39076CCCC}"/>
              </a:ext>
            </a:extLst>
          </p:cNvPr>
          <p:cNvSpPr txBox="1"/>
          <p:nvPr/>
        </p:nvSpPr>
        <p:spPr>
          <a:xfrm>
            <a:off x="1" y="1512688"/>
            <a:ext cx="1061085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इस्राएल के लोगों ने सीनै पर्वत से परमेश्वर की आवाज़ सुनी, तो उन्होंने निवेदन किया कि वह उनसे फिर सीधे बात न करे, क्योंकि उन्हें उसकी आवाज़ से मर जाने का भय था (निर्गमन 20:18-19)।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09483"/>
            <a:ext cx="791329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मूसा के साथ ऐसा नहीं था, जो परमेश्वर से आमने-सामने बात करता था (व्यवस्थाविवरण 34:10)। चालीस वर्षों तक (जलती हुई झाड़ी से लेकर उसकी मृत्यु तक), मूसा और परमेश्वर के बीच नियमित व्यक्तिगत संवाद होते रहे (निर्गमन 33:9-11)।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पास परमेश्वर से आमने-सामने बात करने का विशेषाधिकार नहीं है, लेकिन प्रार्थना इस कमी को पूरा करती है, क्योंकि इसके द्वारा हम सीधे उसके साथ संवाद कर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686184"/>
            <a:ext cx="4699463"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में कई चालीस दिनों की अवधियों का उल्लेख है, जिनके दौरान परमेश्वर ने मूसा को पवित्रस्थान के निर्माण के बारे में विशेष निर्देश दिए और विभिन्न व्यवस्थाएँ उसे बताईं। इन संवादों के दौरान, मूसा ने लोगों के लिए मध्यस्थता भी 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69441"/>
          </a:xfrm>
          <a:prstGeom prst="rect">
            <a:avLst/>
          </a:prstGeom>
          <a:noFill/>
        </p:spPr>
        <p:txBody>
          <a:bodyPr wrap="square">
            <a:spAutoFit/>
          </a:bodyPr>
          <a:lstStyle/>
          <a:p>
            <a:pPr algn="ctr"/>
            <a:r>
              <a:rPr lang="hi-I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मध्यस्थता की प्रार्थना</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923330"/>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“और यहोवा हारून से इतना कोपित हुआ कि उसका भी सत्यानाश करना चाहा; परन्तु उसी समय मैं ने हारून के लिये भी प्रार्थना की।” </a:t>
            </a:r>
            <a:endParaRPr lang="en-US" b="1" i="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pPr algn="ctr"/>
            <a:r>
              <a:rPr lang="hi-IN"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a:t>
            </a:r>
            <a:r>
              <a:rPr lang="hi-IN" sz="14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व्यवस्थाविवरण 9:20)</a:t>
            </a:r>
            <a:endParaRPr lang="en" sz="11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474783"/>
            <a:ext cx="7127871"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मध्यस्थता की प्रार्थना वह है जिसमें हम दूसरों के लिए प्रार्थना करते हैं (याकूब 5:16; मत्ती 5:44; 1 तीमुथियुस 2:1-4)।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848238704"/>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को दूसरों के लिए प्रार्थना करने के लिए किस बात ने प्रेरित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94335"/>
            <a:ext cx="7106713"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मूसा ने कई अवसरों पर और विभिन्न कारणों से दूसरों के लिए परमेश्वर से प्रार्थना की:</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 बात हमें भी प्रेरित करनी चाहिए: उन लोगों के प्रति प्रेम, जिनके लिए हम प्रार्थना करते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4832092"/>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“हमें परिवार के साथ प्रार्थना करनी चाहिए, और सबसे बढ़कर हमें गुप्त प्रार्थना की उपेक्षा नहीं करनी चाहिए, क्योंकि यही आत्मा का जीवन है। जब प्रार्थना की उपेक्षा की जाती है, तो आत्मा का उन्नति करना असंभव है। केवल पारिवारिक या सार्वजनिक प्रार्थना पर्याप्त नहीं है। एकांत में आत्मा को परमेश्वर की जाँचती हुई दृष्टि के सामने खोल देना चाहिए। गुप्त प्रार्थना केवल उस परमेश्वर द्वारा सुनी जाती है जो प्रार्थना को सुनता है। किसी जिज्ञासु कान को ऐसी प्रार्थनाओं का भार सुनने को नहीं मिलना चाहिए। गुप्त प्रार्थना में आत्मा आसपास के प्रभावों से मुक्त होती है, उत्तेजना से मुक्त होती है। शांतिपूर्वक, फिर भी उत्साहपूर्वक, वह परमेश्वर की ओर बढ़ती है। उस परमेश्वर की ओर से आने वाला प्रभाव मधुर और स्थायी होगा जो गुप्त में देखता है, जिसका कान हृदय से उठने वाली प्रार्थना को सुनने के लिए खुला है।”</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(मसीह की ओर कदम, पृष्ठ 98)</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99622"/>
            <a:ext cx="7105650" cy="1200329"/>
          </a:xfrm>
          <a:prstGeom prst="rect">
            <a:avLst/>
          </a:prstGeom>
          <a:noFill/>
        </p:spPr>
        <p:txBody>
          <a:bodyPr wrap="square">
            <a:spAutoFit/>
          </a:bodyPr>
          <a:lstStyle/>
          <a:p>
            <a:pPr lvl="0" algn="ctr">
              <a:defRPr/>
            </a:pPr>
            <a:r>
              <a:rPr lang="hi-IN" sz="2400" i="1" dirty="0">
                <a:ln w="0"/>
                <a:solidFill>
                  <a:srgbClr val="663300"/>
                </a:solidFill>
                <a:effectLst>
                  <a:outerShdw blurRad="38100" dist="19050" dir="2700000" algn="tl" rotWithShape="0">
                    <a:prstClr val="black">
                      <a:alpha val="40000"/>
                    </a:prstClr>
                  </a:outerShdw>
                </a:effectLst>
                <a:latin typeface="Nirmala UI" panose="020B0502040204020203" pitchFamily="34" charset="0"/>
                <a:ea typeface="Nirmala UI" panose="020B0502040204020203" pitchFamily="34" charset="0"/>
                <a:cs typeface="Nirmala UI" panose="020B0502040204020203" pitchFamily="34" charset="0"/>
              </a:rPr>
              <a:t>“मैं प्रेम रखता हूँ, इसलिये कि यहोवा ने मेरे गिड़गिड़ाने को सुना है। उसने जो मेरी ओर कान लगाया है, इसलिये मैं जीवन भर उसको पुकारा करूँगा।” </a:t>
            </a:r>
            <a:r>
              <a:rPr lang="hi-IN" i="1" dirty="0">
                <a:ln w="0"/>
                <a:solidFill>
                  <a:srgbClr val="663300"/>
                </a:solidFill>
                <a:effectLst>
                  <a:outerShdw blurRad="38100" dist="19050" dir="2700000" algn="tl" rotWithShape="0">
                    <a:prstClr val="black">
                      <a:alpha val="40000"/>
                    </a:prstClr>
                  </a:outerShdw>
                </a:effectLst>
                <a:latin typeface="Nirmala UI" panose="020B0502040204020203" pitchFamily="34" charset="0"/>
                <a:ea typeface="Nirmala UI" panose="020B0502040204020203" pitchFamily="34" charset="0"/>
                <a:cs typeface="Nirmala UI" panose="020B0502040204020203" pitchFamily="34" charset="0"/>
              </a:rPr>
              <a:t>(भजन संहिता 116:1-2)</a:t>
            </a:r>
            <a:endParaRPr kumimoji="0" lang="es-ES" b="0" i="1"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00BB2C"/>
                </a:solidFill>
                <a:latin typeface="Nirmala UI" panose="020B0502040204020203" pitchFamily="34" charset="0"/>
                <a:ea typeface="Nirmala UI" panose="020B0502040204020203" pitchFamily="34" charset="0"/>
                <a:cs typeface="Nirmala UI" panose="020B0502040204020203" pitchFamily="34" charset="0"/>
              </a:rPr>
              <a:t>दानिय्येल:</a:t>
            </a:r>
            <a:endParaRPr lang="en" sz="2000" b="1" dirty="0">
              <a:solidFill>
                <a:srgbClr val="00BB2C"/>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खतरनाक समय में प्रार्थना करना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उचित मुद्रा में प्रार्थना करना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0070BB"/>
                </a:solidFill>
                <a:latin typeface="Nirmala UI" panose="020B0502040204020203" pitchFamily="34" charset="0"/>
                <a:ea typeface="Nirmala UI" panose="020B0502040204020203" pitchFamily="34" charset="0"/>
                <a:cs typeface="Nirmala UI" panose="020B0502040204020203" pitchFamily="34" charset="0"/>
              </a:rPr>
              <a:t>हनोक:</a:t>
            </a:r>
            <a:endParaRPr lang="en" sz="2000" b="1" dirty="0">
              <a:solidFill>
                <a:srgbClr val="0070BB"/>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प्रार्थना का जीवन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BB4B00"/>
                </a:solidFill>
                <a:latin typeface="Nirmala UI" panose="020B0502040204020203" pitchFamily="34" charset="0"/>
                <a:ea typeface="Nirmala UI" panose="020B0502040204020203" pitchFamily="34" charset="0"/>
                <a:cs typeface="Nirmala UI" panose="020B0502040204020203" pitchFamily="34" charset="0"/>
              </a:rPr>
              <a:t>मूसा:</a:t>
            </a:r>
            <a:endParaRPr lang="en" sz="2000" b="1" dirty="0">
              <a:solidFill>
                <a:srgbClr val="BB4B00"/>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से बातचीत करना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मध्यस्थता की प्रार्थना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सभी प्राणियों को, मनुष्यों सहित, परमेश्वर ने एक-दूसरे के साथ और उसके साथ संवाद करने की क्षमता के साथ बनाया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454105"/>
            <a:ext cx="7075369"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दानिय्येल, हनोक और मूसा इस शक्तिशाली उपहार का उपयोग करने के उदाहरण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610680"/>
            <a:ext cx="7075369"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लेकिन परमेश्वर ने हमें एक उपहार दिया—एक “टेलीफोन” जो हमें उसके साथ संवाद जारी रखने की अनुमति देता है: प्रार्थना।</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34865"/>
            <a:ext cx="7075368"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दुर्भाग्यवश, जब आदम और हव्वा ने पाप किया, तब मनुष्यों ने परमेश्वर के साथ सीधे संवाद करने की क्षमता खो दी।</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दानिय्येल</a:t>
            </a:r>
            <a:endPar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19750"/>
            <a:ext cx="12192000" cy="769441"/>
          </a:xfrm>
          <a:prstGeom prst="rect">
            <a:avLst/>
          </a:prstGeom>
          <a:noFill/>
        </p:spPr>
        <p:txBody>
          <a:bodyPr wrap="square">
            <a:spAutoFit/>
          </a:bodyPr>
          <a:lstStyle/>
          <a:p>
            <a:pPr algn="ctr"/>
            <a:r>
              <a:rPr lang="hi-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खतरनाक समय में प्रार्थना करना</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0" y="626906"/>
            <a:ext cx="12192000" cy="615553"/>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hi-IN" sz="16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तब मैं अपना मुख प्रभु परमेश्‍वर की ओर करके गिड़गिड़ाहट के साथ प्रार्थना करने लगा, और उपवास कर, टाट पहिन, राख में बैठकर वरदान माँगने लगा।” </a:t>
            </a:r>
            <a:r>
              <a:rPr lang="hi-IN" sz="12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(दानिय्येल 9:3)</a:t>
            </a:r>
            <a:endParaRPr lang="es-ES" sz="12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32847" y="3267077"/>
            <a:ext cx="769343" cy="3515911"/>
            <a:chOff x="132847" y="3143252"/>
            <a:chExt cx="769343"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248117" y="3871654"/>
              <a:ext cx="542906" cy="1091902"/>
            </a:xfrm>
            <a:prstGeom prst="rect">
              <a:avLst/>
            </a:prstGeom>
            <a:noFill/>
          </p:spPr>
          <p:txBody>
            <a:bodyPr vert="wordArtVert" wrap="none" rtlCol="0">
              <a:spAutoFit/>
            </a:bodyPr>
            <a:lstStyle/>
            <a:p>
              <a:pPr algn="just"/>
              <a:r>
                <a:rPr lang="hi-IN" b="1" spc="-1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अच्छा प्रशासक</a:t>
              </a:r>
              <a:endParaRPr lang="en" b="1" spc="-1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542906" cy="155792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i-IN" spc="0" dirty="0">
                  <a:latin typeface="Nirmala UI" panose="020B0502040204020203" pitchFamily="34" charset="0"/>
                  <a:ea typeface="Nirmala UI" panose="020B0502040204020203" pitchFamily="34" charset="0"/>
                  <a:cs typeface="Nirmala UI" panose="020B0502040204020203" pitchFamily="34" charset="0"/>
                </a:rPr>
                <a:t>ईमानदारी</a:t>
              </a:r>
              <a:endParaRPr lang="en" sz="2000" spc="0" dirty="0">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42906" cy="107882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i-IN" spc="-600" dirty="0">
                  <a:latin typeface="Nirmala UI" panose="020B0502040204020203" pitchFamily="34" charset="0"/>
                  <a:ea typeface="Nirmala UI" panose="020B0502040204020203" pitchFamily="34" charset="0"/>
                  <a:cs typeface="Nirmala UI" panose="020B0502040204020203" pitchFamily="34" charset="0"/>
                </a:rPr>
                <a:t>परिश्रमी</a:t>
              </a:r>
              <a:endParaRPr lang="en" spc="-600" dirty="0">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42906" cy="49257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i-IN" dirty="0">
                  <a:latin typeface="Nirmala UI" panose="020B0502040204020203" pitchFamily="34" charset="0"/>
                  <a:ea typeface="Nirmala UI" panose="020B0502040204020203" pitchFamily="34" charset="0"/>
                  <a:cs typeface="Nirmala UI" panose="020B0502040204020203" pitchFamily="34" charset="0"/>
                </a:rPr>
                <a:t>अभ्रष्ट</a:t>
              </a:r>
              <a:endParaRPr lang="en" dirty="0">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42906" cy="127970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i-IN" spc="-600" dirty="0">
                  <a:latin typeface="Nirmala UI" panose="020B0502040204020203" pitchFamily="34" charset="0"/>
                  <a:ea typeface="Nirmala UI" panose="020B0502040204020203" pitchFamily="34" charset="0"/>
                  <a:cs typeface="Nirmala UI" panose="020B0502040204020203" pitchFamily="34" charset="0"/>
                </a:rPr>
                <a:t>विश्वसनीय</a:t>
              </a:r>
              <a:endParaRPr lang="en" spc="-600" dirty="0">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42906" cy="116262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i-IN" spc="0" dirty="0">
                  <a:latin typeface="Nirmala UI" panose="020B0502040204020203" pitchFamily="34" charset="0"/>
                  <a:ea typeface="Nirmala UI" panose="020B0502040204020203" pitchFamily="34" charset="0"/>
                  <a:cs typeface="Nirmala UI" panose="020B0502040204020203" pitchFamily="34" charset="0"/>
                </a:rPr>
                <a:t>सम्मानित</a:t>
              </a:r>
              <a:endParaRPr lang="en" spc="0" dirty="0">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843213" cy="3515913"/>
            <a:chOff x="4733213" y="3143250"/>
            <a:chExt cx="843213"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821379"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i-IN" sz="1600" spc="-800" dirty="0">
                  <a:latin typeface="Nirmala UI" panose="020B0502040204020203" pitchFamily="34" charset="0"/>
                  <a:ea typeface="Nirmala UI" panose="020B0502040204020203" pitchFamily="34" charset="0"/>
                  <a:cs typeface="Nirmala UI" panose="020B0502040204020203" pitchFamily="34" charset="0"/>
                </a:rPr>
                <a:t>विश्वासयोग्य </a:t>
              </a:r>
              <a:endParaRPr lang="en-US" sz="1600" spc="-800" dirty="0">
                <a:latin typeface="Nirmala UI" panose="020B0502040204020203" pitchFamily="34" charset="0"/>
                <a:ea typeface="Nirmala UI" panose="020B0502040204020203" pitchFamily="34" charset="0"/>
                <a:cs typeface="Nirmala UI" panose="020B0502040204020203" pitchFamily="34" charset="0"/>
              </a:endParaRPr>
            </a:p>
            <a:p>
              <a:pPr algn="l"/>
              <a:r>
                <a:rPr lang="hi-IN" sz="1600" spc="-800" dirty="0">
                  <a:latin typeface="Nirmala UI" panose="020B0502040204020203" pitchFamily="34" charset="0"/>
                  <a:ea typeface="Nirmala UI" panose="020B0502040204020203" pitchFamily="34" charset="0"/>
                  <a:cs typeface="Nirmala UI" panose="020B0502040204020203" pitchFamily="34" charset="0"/>
                </a:rPr>
                <a:t>और निष्ठावान</a:t>
              </a:r>
              <a:endParaRPr lang="en" sz="1600" spc="-800" dirty="0">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515914"/>
            <a:chOff x="5437057" y="3143250"/>
            <a:chExt cx="826525"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821379" cy="125643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i-IN" sz="1600" spc="-600" dirty="0">
                  <a:latin typeface="Nirmala UI" panose="020B0502040204020203" pitchFamily="34" charset="0"/>
                  <a:ea typeface="Nirmala UI" panose="020B0502040204020203" pitchFamily="34" charset="0"/>
                  <a:cs typeface="Nirmala UI" panose="020B0502040204020203" pitchFamily="34" charset="0"/>
                </a:rPr>
                <a:t>बुरी आदतों </a:t>
              </a:r>
              <a:endParaRPr lang="en-US" sz="1600" spc="-600" dirty="0">
                <a:latin typeface="Nirmala UI" panose="020B0502040204020203" pitchFamily="34" charset="0"/>
                <a:ea typeface="Nirmala UI" panose="020B0502040204020203" pitchFamily="34" charset="0"/>
                <a:cs typeface="Nirmala UI" panose="020B0502040204020203" pitchFamily="34" charset="0"/>
              </a:endParaRPr>
            </a:p>
            <a:p>
              <a:pPr algn="l"/>
              <a:r>
                <a:rPr lang="hi-IN" sz="1600" spc="-600" dirty="0">
                  <a:latin typeface="Nirmala UI" panose="020B0502040204020203" pitchFamily="34" charset="0"/>
                  <a:ea typeface="Nirmala UI" panose="020B0502040204020203" pitchFamily="34" charset="0"/>
                  <a:cs typeface="Nirmala UI" panose="020B0502040204020203" pitchFamily="34" charset="0"/>
                </a:rPr>
                <a:t>से रहित</a:t>
              </a:r>
              <a:endParaRPr lang="en" sz="1600" spc="-600" dirty="0">
                <a:latin typeface="Nirmala UI" panose="020B0502040204020203" pitchFamily="34" charset="0"/>
                <a:ea typeface="Nirmala UI" panose="020B0502040204020203" pitchFamily="34" charset="0"/>
                <a:cs typeface="Nirmala UI" panose="020B0502040204020203" pitchFamily="34" charset="0"/>
              </a:endParaRP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20842"/>
            <a:ext cx="8828116"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पर अपने विश्वास के कारण, दानिय्येल को ज्ञान, स्वप्नों का अर्थ समझने की क्षमता और बुद्धि प्राप्त हुई (दानिय्येल 1:8, 17, 20)। जब उसका जीवन और उसके मित्रों का जीवन खतरे में था, तब उसने प्रार्थना में परमेश्वर की ओर रुख किया (दानिय्येल 2:17-23)।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515912"/>
            <a:ext cx="504669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प्रार्थना भरे जीवन के बाद, दानिय्येल ने कौन-सी विशेषताएँ प्राप्त कीं (दानिय्येल 6:3-5)?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95989" y="1276708"/>
            <a:ext cx="621814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स्वर्ग दानिय्येल की प्रार्थना पर ध्यान देता था दानिय्येल 9:20-23; 10:12)। केवल इस संबंध को तोड़कर ही उसके शत्रु उसे हानि पहुँचा सकते थे (दानिय्येल 6:5-7)।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2392875001"/>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9025"/>
            <a:ext cx="12192000" cy="769441"/>
          </a:xfrm>
          <a:prstGeom prst="rect">
            <a:avLst/>
          </a:prstGeom>
          <a:noFill/>
        </p:spPr>
        <p:txBody>
          <a:bodyPr wrap="square">
            <a:spAutoFit/>
          </a:bodyPr>
          <a:lstStyle/>
          <a:p>
            <a:pPr algn="ctr"/>
            <a:r>
              <a:rPr lang="hi-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खतरनाक समय में प्रार्थना करना</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0" y="666863"/>
            <a:ext cx="12192000" cy="615553"/>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hi-IN" sz="16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तब मैं अपना मुख प्रभु परमेश्‍वर की ओर करके गिड़गिड़ाहट के साथ प्रार्थना करने लगा, और उपवास कर, टाट पहिन, राख में बैठकर वरदान माँगने लगा।” </a:t>
            </a:r>
            <a:r>
              <a:rPr lang="hi-IN" sz="12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(दानिय्येल 9:3)</a:t>
            </a:r>
            <a:endParaRPr lang="es-ES" sz="12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95989" y="2263496"/>
            <a:ext cx="6218148"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मृत्यु के इस नए खतरे का सामना करते हुए भी, दानिय्येल ने अपनी प्रार्थना की आदतों को बनाए रखा (दानिय्येल 6:10):</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dirty="0">
                <a:ln/>
                <a:solidFill>
                  <a:schemeClr val="accent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उचित मुद्रा में प्रार्थना करना</a:t>
            </a:r>
            <a:endParaRPr lang="en" sz="4400" b="1" dirty="0">
              <a:ln/>
              <a:solidFill>
                <a:schemeClr val="accent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hi-IN"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दानिय्येल को मालूम हुआ कि उस पत्र पर हस्ताक्षर किया गया है, तब वह अपने घर में गया जिसकी उपरौठी कोठरी की खिड़कियाँ यरूशलेम की ओर खुली रहती थीं, और अपनी रीति के अनुसार जैसा वह दिन में तीन बार अपने परमेश्‍वर के सामने घुटने टेककर प्रार्थना और धन्यवाद करता था, वैसा ही तब भी करता रहा।” </a:t>
            </a:r>
            <a:r>
              <a:rPr lang="hi-IN" sz="1400"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(दानिय्येल 6:10)</a:t>
            </a:r>
            <a:endParaRPr lang="en" sz="1100"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प्रार्थना करते हैं, तो हम परमेश्वर से ऐसे बात करते हैं जैसे हम किसी मित्र से बात कर रहे हों। फिर भी, परमेश्वर हमारे जैसा नहीं है। वह पूरे ब्रह्मांड का राजा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085162"/>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4908829"/>
            <a:ext cx="5995985"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आँखें बंद करने से हमें प्रार्थना में अधिक ध्यान केंद्रित करने में सहायता मिलती है, लेकिन कुछ परिस्थितियों में यह संभव नहीं होता (जैसे चलते समय, वाहन चलाते समय आदि)।</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चूँकि हम किसी भी परिस्थिति में और किसी भी समय परमेश्वर से प्रार्थना कर सकते हैं, इसलिए हमेशा इस प्रकार करना संभव या आवश्यक नहीं होता।</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 कारण, दानिय्येल की आदत थी कि वह प्रार्थना करते समय उसके सामने घुटने टेकता था, इस प्रकार वह उसे अपना सर्वोच्च शासक मानता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165117"/>
            <a:ext cx="5995983"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महत्वपूर्ण बात यह है कि हमारी प्रार्थनाएँ उस आदर के साथ की जाएँ, जिसके वह योग्य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में हम ऐसे लोगों के उदाहरण पाते हैं जिन्होंने अपनी विशेष परिस्थितियों के अनुसार अलग-अलग तरीकों से प्रार्थना 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3794603549"/>
              </p:ext>
            </p:extLst>
          </p:nvPr>
        </p:nvGraphicFramePr>
        <p:xfrm>
          <a:off x="278606" y="2310065"/>
          <a:ext cx="11825288" cy="3580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चाहे हमारी मुद्रा कैसी भी हो, बाइबल हमें निरंतर (1 थिस्सलुनीकियों 5:17), धैर्यपूर्वक (कुलुस्सियों 4:2) और लगातार (रोमियों 12:12) प्रार्थना करने के लिए प्रोत्साहित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dirty="0">
                <a:ln/>
                <a:solidFill>
                  <a:schemeClr val="accent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उचित मुद्रा में प्रार्थना करना</a:t>
            </a:r>
            <a:endParaRPr lang="en" sz="4400" b="1" dirty="0">
              <a:ln/>
              <a:solidFill>
                <a:schemeClr val="accent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hi-IN"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“जब दानिय्येल को मालूम हुआ कि उस पत्र पर हस्ताक्षर किया गया है, तब वह अपने घर में गया जिसकी उपरौठी कोठरी की खिड़कियाँ यरूशलेम की ओर खुली रहती थीं, और अपनी रीति के अनुसार जैसा वह दिन में तीन बार अपने परमेश्‍वर के सामने घुटने टेककर प्रार्थना और धन्यवाद करता था, वैसा ही तब भी करता रहा।” </a:t>
            </a:r>
            <a:r>
              <a:rPr lang="hi-IN" sz="1400"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(दानिय्येल 6:10)</a:t>
            </a:r>
            <a:endParaRPr lang="en" sz="1100" b="1" i="1" dirty="0">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hi-IN" sz="7200" b="1" spc="300" dirty="0">
                <a:ln/>
                <a:solidFill>
                  <a:srgbClr val="26B246"/>
                </a:solidFill>
                <a:effectLst>
                  <a:outerShdw blurRad="38100" dist="12700" dir="2700000" algn="tl">
                    <a:srgbClr val="000000"/>
                  </a:outerShdw>
                  <a:reflection blurRad="6350" stA="60000" endA="900" endPos="58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हनोक</a:t>
            </a:r>
            <a:endPar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1283</TotalTime>
  <Words>1639</Words>
  <Application>Microsoft Office PowerPoint</Application>
  <PresentationFormat>Panorámica</PresentationFormat>
  <Paragraphs>85</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14</vt:i4>
      </vt:variant>
    </vt:vector>
  </HeadingPairs>
  <TitlesOfParts>
    <vt:vector size="20" baseType="lpstr">
      <vt:lpstr>Aptos Display</vt:lpstr>
      <vt:lpstr>Aptos</vt:lpstr>
      <vt:lpstr>Nirmala UI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2026-03-23T08:04:11Z</dcterms:created>
  <dcterms:modified xsi:type="dcterms:W3CDTF">2026-03-26T10:11:02Z</dcterms:modified>
</cp:coreProperties>
</file>