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प्रेरितों का विश्वास</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पतरस का विश्वास</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पिता का विश्वास</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कनानी स्त्री का विश्वास</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सूबेदार का विश्वास</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स्तिफनुस का विश्वास</a:t>
          </a:r>
          <a:endParaRPr lang="es-ES" sz="18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hi-IN" sz="1750" b="1" kern="1200" dirty="0">
              <a:latin typeface="Nirmala UI" panose="020B0502040204020203" pitchFamily="34" charset="0"/>
              <a:ea typeface="Nirmala UI" panose="020B0502040204020203" pitchFamily="34" charset="0"/>
              <a:cs typeface="Nirmala UI" panose="020B0502040204020203" pitchFamily="34" charset="0"/>
            </a:rPr>
            <a:t>“क्या तुम्हें अब तक विश्‍वास नहीं?” (मरकुस 4:40)</a:t>
          </a:r>
          <a:endParaRPr lang="es-ES" sz="1750" kern="1200" dirty="0">
            <a:latin typeface="Nirmala UI" panose="020B0502040204020203" pitchFamily="34" charset="0"/>
            <a:ea typeface="Nirmala UI" panose="020B0502040204020203" pitchFamily="34" charset="0"/>
            <a:cs typeface="Nirmala UI" panose="020B0502040204020203" pitchFamily="34" charset="0"/>
          </a:endParaRPr>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“अल्पविश्वासी!” (मत्ती 14:31)</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“मेरे अविश्‍वास का उपाय कर।” (मरकुस 9:24)</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“तेरा विश्वास बड़ा है” </a:t>
          </a:r>
          <a:r>
            <a:rPr lang="en-US" sz="1800" b="1" dirty="0">
              <a:latin typeface="Nirmala UI" panose="020B0502040204020203" pitchFamily="34" charset="0"/>
              <a:ea typeface="Nirmala UI" panose="020B0502040204020203" pitchFamily="34" charset="0"/>
              <a:cs typeface="Nirmala UI" panose="020B0502040204020203" pitchFamily="34" charset="0"/>
            </a:rPr>
            <a:t>  </a:t>
          </a:r>
          <a:r>
            <a:rPr lang="hi-IN" sz="1800" b="1" dirty="0">
              <a:latin typeface="Nirmala UI" panose="020B0502040204020203" pitchFamily="34" charset="0"/>
              <a:ea typeface="Nirmala UI" panose="020B0502040204020203" pitchFamily="34" charset="0"/>
              <a:cs typeface="Nirmala UI" panose="020B0502040204020203" pitchFamily="34" charset="0"/>
            </a:rPr>
            <a:t>(मत्ती 15:28)</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इस्राएल में भी ऐसा बड़ा विश्वास नहीं पाया” </a:t>
          </a:r>
          <a:r>
            <a:rPr lang="en-US"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(लूका 7:9)</a:t>
          </a:r>
          <a:endParaRPr lang="es-ES" sz="20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“विश्‍वास से परिपूर्ण मनुष्य” (प्रेरितों के काम 6:5)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hi-IN" sz="1400" b="1" dirty="0">
              <a:latin typeface="Nirmala UI" panose="020B0502040204020203" pitchFamily="34" charset="0"/>
              <a:ea typeface="Nirmala UI" panose="020B0502040204020203" pitchFamily="34" charset="0"/>
              <a:cs typeface="Nirmala UI" panose="020B0502040204020203" pitchFamily="34" charset="0"/>
            </a:rPr>
            <a:t>अपने विश्वास का अभ्यास करें, चाहे वह कितना ही छोटा क्यों न हो (मत्ती 17:20)</a:t>
          </a:r>
          <a:endParaRPr lang="es-ES" sz="1400" dirty="0">
            <a:latin typeface="Nirmala UI" panose="020B0502040204020203" pitchFamily="34" charset="0"/>
            <a:ea typeface="Nirmala UI" panose="020B0502040204020203" pitchFamily="34" charset="0"/>
            <a:cs typeface="Nirmala UI" panose="020B0502040204020203" pitchFamily="34" charset="0"/>
          </a:endParaRPr>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बाइबल का अध्ययन करें (रोमियों 10:17)</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से उसे बढ़ाने की प्रार्थना करें (लूका 17:5)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संदेह के आगे न झुकें (मरकुस 9:23–24)</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अपने विश्वास को दूसरों के विश्वास पर आधारित न करें (मत्ती 25:8)</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पवित्र आत्मा के प्रति प्रतिक्रिया दें (गलातियों 5:22)</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अपने विश्वास का निरंतर अभ्यास करें (2 कुरिन्थियों 5:7)</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और उसके वचन के प्रति आज्ञाकारी होना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के साथ प्रतिदिन का व्यक्तिगत अनुभव करना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को अपने जीवन का केंद्र बनाना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विश्वास के अनुसार जीवन जीना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पर अपने विश्वास की नींव रखना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जीवन में यीशु को प्रतिबिंबित करना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hi-IN" sz="18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उसके अनुग्रह के दान को स्वीकार करना</a:t>
          </a:r>
          <a:endParaRPr lang="es-ES" sz="18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777875">
            <a:lnSpc>
              <a:spcPct val="90000"/>
            </a:lnSpc>
            <a:spcBef>
              <a:spcPct val="0"/>
            </a:spcBef>
            <a:spcAft>
              <a:spcPct val="35000"/>
            </a:spcAft>
            <a:buNone/>
          </a:pPr>
          <a:r>
            <a:rPr lang="hi-IN" sz="1750" b="1" kern="1200" dirty="0">
              <a:latin typeface="Nirmala UI" panose="020B0502040204020203" pitchFamily="34" charset="0"/>
              <a:ea typeface="Nirmala UI" panose="020B0502040204020203" pitchFamily="34" charset="0"/>
              <a:cs typeface="Nirmala UI" panose="020B0502040204020203" pitchFamily="34" charset="0"/>
            </a:rPr>
            <a:t>“क्या तुम्हें अब तक विश्‍वास नहीं?” (मरकुस 4:40)</a:t>
          </a:r>
          <a:endParaRPr lang="es-ES" sz="175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प्रेरितों का विश्वास</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“अल्पविश्वासी!” (मत्ती 14:31)</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पतरस का विश्वास</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“मेरे अविश्‍वास का उपाय कर।” (मरकुस 9:24)</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पिता का विश्वास</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“तेरा विश्वास बड़ा है” </a:t>
          </a:r>
          <a:r>
            <a:rPr lang="en-US"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(मत्ती 15:28)</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कनानी स्त्री का विश्वास</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“मैंने इस्राएल में भी ऐसा बड़ा विश्वास नहीं पाया” </a:t>
          </a:r>
          <a:r>
            <a:rPr lang="en-US"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(लूका 7:9)</a:t>
          </a:r>
          <a:endParaRPr lang="es-ES" sz="20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सूबेदार का विश्वास</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“विश्‍वास से परिपूर्ण मनुष्य” (प्रेरितों के काम 6:5)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स्तिफनुस का विश्वास</a:t>
          </a:r>
          <a:endParaRPr lang="es-ES" sz="18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53340" rIns="53340" bIns="53340" numCol="1" spcCol="1270" anchor="ctr" anchorCtr="0">
          <a:noAutofit/>
        </a:bodyPr>
        <a:lstStyle/>
        <a:p>
          <a:pPr marL="0" lvl="0" indent="0" algn="l" defTabSz="622300">
            <a:lnSpc>
              <a:spcPct val="90000"/>
            </a:lnSpc>
            <a:spcBef>
              <a:spcPct val="0"/>
            </a:spcBef>
            <a:spcAft>
              <a:spcPct val="35000"/>
            </a:spcAft>
            <a:buNone/>
          </a:pPr>
          <a:r>
            <a:rPr lang="hi-IN" sz="1400" b="1" kern="1200" dirty="0">
              <a:latin typeface="Nirmala UI" panose="020B0502040204020203" pitchFamily="34" charset="0"/>
              <a:ea typeface="Nirmala UI" panose="020B0502040204020203" pitchFamily="34" charset="0"/>
              <a:cs typeface="Nirmala UI" panose="020B0502040204020203" pitchFamily="34" charset="0"/>
            </a:rPr>
            <a:t>अपने विश्वास का अभ्यास करें, चाहे वह कितना ही छोटा क्यों न हो (मत्ती 17:20)</a:t>
          </a:r>
          <a:endParaRPr lang="es-ES" sz="14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बाइबल का अध्ययन करें (रोमियों 10:17)</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से उसे बढ़ाने की प्रार्थना करें (लूका 17:5)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संदेह के आगे न झुकें (मरकुस 9:23–24)</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अपने विश्वास को दूसरों के विश्वास पर आधारित न करें (मत्ती 25:8)</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पवित्र आत्मा के प्रति प्रतिक्रिया दें (गलातियों 5:22)</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अपने विश्वास का निरंतर अभ्यास करें (2 कुरिन्थियों 5:7)</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096000" cy="3931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और उसके वचन के प्रति आज्ञाकारी होना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0"/>
        <a:ext cx="4837481" cy="393183"/>
      </dsp:txXfrm>
    </dsp:sp>
    <dsp:sp modelId="{E835C4C8-F2C2-42FA-9602-AAF342B613DA}">
      <dsp:nvSpPr>
        <dsp:cNvPr id="0" name=""/>
        <dsp:cNvSpPr/>
      </dsp:nvSpPr>
      <dsp:spPr>
        <a:xfrm>
          <a:off x="227166" y="39318"/>
          <a:ext cx="582741" cy="314546"/>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32502"/>
          <a:ext cx="6096000" cy="393183"/>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के साथ प्रतिदिन का व्यक्तिगत अनुभव करना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432502"/>
        <a:ext cx="4837481" cy="393183"/>
      </dsp:txXfrm>
    </dsp:sp>
    <dsp:sp modelId="{AEF0314F-F1E8-4B53-ACB8-4DD5EEE46E7B}">
      <dsp:nvSpPr>
        <dsp:cNvPr id="0" name=""/>
        <dsp:cNvSpPr/>
      </dsp:nvSpPr>
      <dsp:spPr>
        <a:xfrm>
          <a:off x="227166" y="471820"/>
          <a:ext cx="582741" cy="314546"/>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65004"/>
          <a:ext cx="6096000" cy="393183"/>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को अपने जीवन का केंद्र बनाना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865004"/>
        <a:ext cx="4837481" cy="393183"/>
      </dsp:txXfrm>
    </dsp:sp>
    <dsp:sp modelId="{29130CAC-5C1C-4F14-BE19-F526D819B4BE}">
      <dsp:nvSpPr>
        <dsp:cNvPr id="0" name=""/>
        <dsp:cNvSpPr/>
      </dsp:nvSpPr>
      <dsp:spPr>
        <a:xfrm>
          <a:off x="227166" y="904322"/>
          <a:ext cx="582741" cy="314546"/>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97506"/>
          <a:ext cx="6096000" cy="393183"/>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विश्वास के अनुसार जीवन जीना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1297506"/>
        <a:ext cx="4837481" cy="393183"/>
      </dsp:txXfrm>
    </dsp:sp>
    <dsp:sp modelId="{D4445071-C11D-4914-ABA6-58CDEDE87975}">
      <dsp:nvSpPr>
        <dsp:cNvPr id="0" name=""/>
        <dsp:cNvSpPr/>
      </dsp:nvSpPr>
      <dsp:spPr>
        <a:xfrm>
          <a:off x="227166" y="1336824"/>
          <a:ext cx="582741" cy="314546"/>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30008"/>
          <a:ext cx="6096000" cy="393183"/>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पर अपने विश्वास की नींव रखना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1730008"/>
        <a:ext cx="4837481" cy="393183"/>
      </dsp:txXfrm>
    </dsp:sp>
    <dsp:sp modelId="{7D3FD46A-4E62-4938-8AB3-965BC35CB05A}">
      <dsp:nvSpPr>
        <dsp:cNvPr id="0" name=""/>
        <dsp:cNvSpPr/>
      </dsp:nvSpPr>
      <dsp:spPr>
        <a:xfrm>
          <a:off x="227166" y="1769326"/>
          <a:ext cx="582741" cy="314546"/>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62510"/>
          <a:ext cx="6096000" cy="393183"/>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जीवन में यीशु को प्रतिबिंबित करना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2162510"/>
        <a:ext cx="4837481" cy="393183"/>
      </dsp:txXfrm>
    </dsp:sp>
    <dsp:sp modelId="{5E78D2C8-1D37-434A-BD66-82348607AEE1}">
      <dsp:nvSpPr>
        <dsp:cNvPr id="0" name=""/>
        <dsp:cNvSpPr/>
      </dsp:nvSpPr>
      <dsp:spPr>
        <a:xfrm>
          <a:off x="227166" y="2201828"/>
          <a:ext cx="582741" cy="314546"/>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95012"/>
          <a:ext cx="6096000" cy="393183"/>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उसके अनुग्रह के दान को स्वीकार करना</a:t>
          </a:r>
          <a:endParaRPr lang="es-ES" sz="18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58518" y="2595012"/>
        <a:ext cx="4837481" cy="393183"/>
      </dsp:txXfrm>
    </dsp:sp>
    <dsp:sp modelId="{C4C89F38-D772-4667-8CF5-2685CE87D1D2}">
      <dsp:nvSpPr>
        <dsp:cNvPr id="0" name=""/>
        <dsp:cNvSpPr/>
      </dsp:nvSpPr>
      <dsp:spPr>
        <a:xfrm>
          <a:off x="227166" y="2634330"/>
          <a:ext cx="582741" cy="314546"/>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15/04/2026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hi-IN" b="1" dirty="0">
                <a:ln/>
                <a:solidFill>
                  <a:schemeClr val="accent5">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विश्वास रखना</a:t>
            </a:r>
            <a:endParaRPr lang="en-US" b="1" noProof="0" dirty="0">
              <a:ln/>
              <a:solidFill>
                <a:schemeClr val="accent5">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543447" y="2334944"/>
            <a:ext cx="3324949" cy="400110"/>
          </a:xfrm>
          <a:prstGeom prst="rect">
            <a:avLst/>
          </a:prstGeom>
          <a:noFill/>
        </p:spPr>
        <p:txBody>
          <a:bodyPr wrap="square" rtlCol="0">
            <a:spAutoFit/>
          </a:bodyPr>
          <a:lstStyle/>
          <a:p>
            <a:pPr algn="r"/>
            <a:r>
              <a:rPr lang="hi-IN" sz="2000" b="1" dirty="0">
                <a:solidFill>
                  <a:schemeClr val="accent3">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8, मई 23, 2026 के लिए</a:t>
            </a:r>
            <a:endParaRPr lang="en" sz="2000" b="1" dirty="0">
              <a:solidFill>
                <a:schemeClr val="accent3">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48716890-660A-44E1-60CA-70CFD7F19B9B}"/>
              </a:ext>
            </a:extLst>
          </p:cNvPr>
          <p:cNvSpPr txBox="1"/>
          <p:nvPr/>
        </p:nvSpPr>
        <p:spPr>
          <a:xfrm rot="20657153">
            <a:off x="7337966" y="2864917"/>
            <a:ext cx="4230413" cy="400110"/>
          </a:xfrm>
          <a:prstGeom prst="rect">
            <a:avLst/>
          </a:prstGeom>
          <a:noFill/>
        </p:spPr>
        <p:txBody>
          <a:bodyPr wrap="square" rtlCol="0">
            <a:spAutoFit/>
          </a:bodyPr>
          <a:lstStyle/>
          <a:p>
            <a:pPr algn="r"/>
            <a:r>
              <a:rPr lang="hi-IN" sz="2000" b="1" dirty="0">
                <a:solidFill>
                  <a:schemeClr val="accent3">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2000" b="1" dirty="0">
              <a:solidFill>
                <a:schemeClr val="accent3">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यीशु का विश्वास</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hi-IN" b="1" i="1" dirty="0">
                <a:solidFill>
                  <a:schemeClr val="accent3">
                    <a:lumMod val="75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“पवित्र लोगों का धीरज इसी में है, जो परमेश्‍वर की आज्ञाओं को मानते और यीशु का विश्‍वास रखते हैं।” </a:t>
            </a:r>
            <a:r>
              <a:rPr lang="hi-IN" sz="1400" b="1" i="1" dirty="0">
                <a:solidFill>
                  <a:schemeClr val="accent3">
                    <a:lumMod val="75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(प्रकाशितवाक्य 14:12)</a:t>
            </a:r>
            <a:endParaRPr lang="en" sz="1100" b="1" i="1" dirty="0">
              <a:solidFill>
                <a:schemeClr val="accent3">
                  <a:lumMod val="75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395407"/>
            <a:ext cx="7277100"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जो विश्वासयोग्य हैं और यीशु के लौटने के समय के निकट जी रहे हैं, दो बातों के द्वारा पहचाने जाते हैं जिन्हें हमें “मानना” (अर्थात् पालन करना या सुरक्षित रखना) है: आज्ञाएँ और यीशु का विश्वास (प्रकाशितवाक्य 14:12)।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682085192"/>
              </p:ext>
            </p:extLst>
          </p:nvPr>
        </p:nvGraphicFramePr>
        <p:xfrm>
          <a:off x="47625" y="3830853"/>
          <a:ext cx="6096000" cy="2993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096000" y="5809305"/>
            <a:ext cx="60960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में विश्वास करने के द्वारा हम धर्मी ठहराए जाते हैं (रोमियों 5:1), पवित्र किए जाते हैं (प्रेरितों के काम 26:18), और परमेश्वर की सन्तान बनते हैं (यूहन्ना 1:12)।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1011" y="1492486"/>
            <a:ext cx="4488058" cy="4022490"/>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717710"/>
            <a:ext cx="7543800" cy="1015663"/>
          </a:xfrm>
          <a:prstGeom prst="rect">
            <a:avLst/>
          </a:prstGeom>
          <a:noFill/>
        </p:spPr>
        <p:txBody>
          <a:bodyPr wrap="square">
            <a:spAutoFit/>
          </a:bodyPr>
          <a:lstStyle/>
          <a:p>
            <a:pPr lvl="0" algn="just">
              <a:spcBef>
                <a:spcPts val="600"/>
              </a:spcBef>
              <a:defRPr/>
            </a:pPr>
            <a:r>
              <a:rPr lang="hi-IN" sz="20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व्यवस्था (आज्ञाएँ) और सुसमाचार (विश्वास) एक-दूसरे से जुड़े हुए हैं। बिना विश्वास के आज्ञाकारिता संभव नहीं, और बिना आज्ञाकारिता के सच्चा विश्वास भी संभव नहीं। लेकिन “यीशु का विश्वास” का क्या अर्थ है?</a:t>
            </a:r>
            <a:endParaRPr kumimoji="0" lang="en" sz="2000"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401205"/>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“फिर प्रभु यीशु पर भरोसा रखो कि वह तुम्हें कदम-ब-कदम सही मार्ग में ले चले। तुम हर कदम पर जब आगे बढ़ोगे, तुम्हें आश्वासन और सामर्थ्य प्राप्त होगी, क्योंकि तुम निश्चय कर सकते हो कि तुम्हारा हाथ उसके हाथ में है। तुम ‘दौड़ोगे और श्रमित न होगे, चलोगे और थकित न होगे; क्योंकि विश्वास के द्वारा तुम यह जान सकते हो कि तुम्हारा हाथ मसीह के हाथ में है। तुम निराशा के नीचे नहीं डूबोगे, क्योंकि जब तुम प्रभु को जानने के लिए आगे बढ़ते रहोगे और उस पर भरोसा रखोगे, तब तुम्हें यह विश्वास होगा कि जो उन लोगों को कभी नहीं छोड़ता जो उस पर पूरी तरह भरोसा रखते हैं, वही तुम्हारा निरंतर सहायक है।”</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6704539" y="5558649"/>
            <a:ext cx="4759636"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(हमारा पिता परवाह करता है, 27 अक्टूबर)</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479857" y="343539"/>
            <a:ext cx="3620033" cy="5262979"/>
          </a:xfrm>
          <a:prstGeom prst="rect">
            <a:avLst/>
          </a:prstGeom>
          <a:noFill/>
        </p:spPr>
        <p:txBody>
          <a:bodyPr wrap="square">
            <a:spAutoFit/>
          </a:bodyPr>
          <a:lstStyle/>
          <a:p>
            <a:pPr lvl="0" algn="ctr">
              <a:defRPr/>
            </a:pPr>
            <a:r>
              <a:rPr lang="hi-IN" sz="4400" b="1" i="1" dirty="0">
                <a:ln w="6600">
                  <a:solidFill>
                    <a:srgbClr val="F2711A"/>
                  </a:solidFill>
                  <a:prstDash val="solid"/>
                </a:ln>
                <a:solidFill>
                  <a:srgbClr val="FFFFFF"/>
                </a:solidFill>
                <a:effectLst>
                  <a:outerShdw dist="38100" dir="2700000" algn="tl" rotWithShape="0">
                    <a:srgbClr val="C4550B"/>
                  </a:outerShdw>
                </a:effectLst>
                <a:latin typeface="Nirmala UI" panose="020B0502040204020203" pitchFamily="34" charset="0"/>
                <a:ea typeface="Nirmala UI" panose="020B0502040204020203" pitchFamily="34" charset="0"/>
                <a:cs typeface="Nirmala UI" panose="020B0502040204020203" pitchFamily="34" charset="0"/>
              </a:rPr>
              <a:t>“अब विश्‍वास आशा की हुई वस्तुओं का निश्‍चय, और अनदेखी वस्तुओं का प्रमाण है।” </a:t>
            </a:r>
            <a:r>
              <a:rPr lang="hi-IN" sz="2800" b="1" i="1" dirty="0">
                <a:ln w="6600">
                  <a:solidFill>
                    <a:srgbClr val="F2711A"/>
                  </a:solidFill>
                  <a:prstDash val="solid"/>
                </a:ln>
                <a:solidFill>
                  <a:srgbClr val="FFFFFF"/>
                </a:solidFill>
                <a:effectLst>
                  <a:outerShdw dist="38100" dir="2700000" algn="tl" rotWithShape="0">
                    <a:srgbClr val="C4550B"/>
                  </a:outerShdw>
                </a:effectLst>
                <a:latin typeface="Nirmala UI" panose="020B0502040204020203" pitchFamily="34" charset="0"/>
                <a:ea typeface="Nirmala UI" panose="020B0502040204020203" pitchFamily="34" charset="0"/>
                <a:cs typeface="Nirmala UI" panose="020B0502040204020203" pitchFamily="34" charset="0"/>
              </a:rPr>
              <a:t>(इब्रानियों 11:1)</a:t>
            </a:r>
            <a:endParaRPr kumimoji="0" lang="es-ES" sz="2800" b="1" i="1"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a:t>
            </a:r>
            <a:r>
              <a:rPr lang="hi-IN" sz="2000" b="1" dirty="0">
                <a:solidFill>
                  <a:schemeClr val="bg1"/>
                </a:solidFill>
                <a:effectLst>
                  <a:outerShdw blurRad="38100" dist="38100" dir="2700000" algn="tl">
                    <a:srgbClr val="000000">
                      <a:alpha val="43137"/>
                    </a:srgbClr>
                  </a:outerShdw>
                </a:effectLst>
                <a:highlight>
                  <a:srgbClr val="BC4037"/>
                </a:highlight>
                <a:latin typeface="Nirmala UI" panose="020B0502040204020203" pitchFamily="34" charset="0"/>
                <a:ea typeface="Nirmala UI" panose="020B0502040204020203" pitchFamily="34" charset="0"/>
                <a:cs typeface="Nirmala UI" panose="020B0502040204020203" pitchFamily="34" charset="0"/>
              </a:rPr>
              <a:t>विश्वास के विभिन्न प्रकार:</a:t>
            </a:r>
            <a:endParaRPr lang="en" sz="2000" b="1" dirty="0">
              <a:solidFill>
                <a:schemeClr val="bg1"/>
              </a:solidFill>
              <a:effectLst>
                <a:outerShdw blurRad="38100" dist="38100" dir="2700000" algn="tl">
                  <a:srgbClr val="000000">
                    <a:alpha val="43137"/>
                  </a:srgbClr>
                </a:outerShdw>
              </a:effectLst>
              <a:highlight>
                <a:srgbClr val="BC4037"/>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और चिन्ह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की मात्रा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और भावनाएँ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1"/>
                </a:solidFill>
                <a:effectLst>
                  <a:outerShdw blurRad="38100" dist="38100" dir="2700000" algn="tl">
                    <a:srgbClr val="000000">
                      <a:alpha val="43137"/>
                    </a:srgbClr>
                  </a:outerShdw>
                </a:effectLst>
                <a:highlight>
                  <a:srgbClr val="375BBD"/>
                </a:highlight>
                <a:latin typeface="Nirmala UI" panose="020B0502040204020203" pitchFamily="34" charset="0"/>
                <a:ea typeface="Nirmala UI" panose="020B0502040204020203" pitchFamily="34" charset="0"/>
                <a:cs typeface="Nirmala UI" panose="020B0502040204020203" pitchFamily="34" charset="0"/>
              </a:rPr>
              <a:t>विश्वास क्या है?</a:t>
            </a:r>
            <a:endParaRPr lang="en" sz="2000" b="1" dirty="0">
              <a:solidFill>
                <a:schemeClr val="bg1"/>
              </a:solidFill>
              <a:effectLst>
                <a:outerShdw blurRad="38100" dist="38100" dir="2700000" algn="tl">
                  <a:srgbClr val="000000">
                    <a:alpha val="43137"/>
                  </a:srgbClr>
                </a:outerShdw>
              </a:effectLst>
              <a:highlight>
                <a:srgbClr val="375BBD"/>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की परिभाषा और विकास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विश्वास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ज्ञान, बाइबल का अध्ययन और प्रार्थना—इन सभी में एक समान तत्व होना आवश्यक है, ताकि वे हमारे जीवन में परिवर्तन लाने वाले बन सकें: वह है विश्वास।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323439"/>
          </a:xfrm>
          <a:prstGeom prst="rect">
            <a:avLst/>
          </a:prstGeom>
          <a:noFill/>
        </p:spPr>
        <p:txBody>
          <a:bodyPr wrap="square">
            <a:spAutoFit/>
          </a:bodyPr>
          <a:lstStyle/>
          <a:p>
            <a:pPr lvl="0" algn="just">
              <a:spcBef>
                <a:spcPts val="600"/>
              </a:spcBef>
              <a:defRPr/>
            </a:pPr>
            <a:r>
              <a:rPr lang="hi-IN" sz="20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लेकिन विश्वास के साथ, यही बातें शक्तिशाली साधन बन जाती हैं, जो हमें हमारे आत्मिक अनुभव की ऊँचाइयों तक ले जाती हैं: “विश्‍वास करनेवाले के लिए सब कुछ हो सकता है।” (मरकुस 9:23)।</a:t>
            </a:r>
            <a:endParaRPr kumimoji="0" lang="en" sz="2000"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lvl="0" algn="just">
              <a:spcBef>
                <a:spcPts val="600"/>
              </a:spcBef>
              <a:defRPr/>
            </a:pPr>
            <a:r>
              <a:rPr lang="hi-IN" sz="20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विश्वास के बिना, ये सब केवल ज्ञान या अर्थहीन रीति-रिवाज बनकर रह जाते हैं।</a:t>
            </a:r>
            <a:endParaRPr kumimoji="0" lang="en" sz="2000"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3279214" y="1618600"/>
            <a:ext cx="8503211" cy="3046988"/>
          </a:xfrm>
          <a:prstGeom prst="rect">
            <a:avLst/>
          </a:prstGeom>
          <a:noFill/>
        </p:spPr>
        <p:txBody>
          <a:bodyPr wrap="square">
            <a:spAutoFit/>
          </a:bodyPr>
          <a:lstStyle/>
          <a:p>
            <a:pPr algn="ctr"/>
            <a:r>
              <a:rPr lang="hi-IN" sz="9600" b="1" dirty="0">
                <a:ln w="9525">
                  <a:solidFill>
                    <a:schemeClr val="bg1"/>
                  </a:solidFill>
                  <a:prstDash val="solid"/>
                </a:ln>
                <a:solidFill>
                  <a:srgbClr val="731717"/>
                </a:solidFill>
                <a:effectLst>
                  <a:outerShdw blurRad="12700" dist="38100" dir="2700000" algn="tl" rotWithShape="0">
                    <a:srgbClr val="70A138"/>
                  </a:outerShdw>
                </a:effectLst>
                <a:latin typeface="Nirmala UI" panose="020B0502040204020203" pitchFamily="34" charset="0"/>
                <a:ea typeface="Nirmala UI" panose="020B0502040204020203" pitchFamily="34" charset="0"/>
                <a:cs typeface="Nirmala UI" panose="020B0502040204020203" pitchFamily="34" charset="0"/>
              </a:rPr>
              <a:t>विश्वास के विभिन्न प्रकार </a:t>
            </a:r>
            <a:endParaRPr lang="en" sz="9600" b="1" dirty="0">
              <a:ln w="9525">
                <a:solidFill>
                  <a:schemeClr val="bg1"/>
                </a:solidFill>
                <a:prstDash val="solid"/>
              </a:ln>
              <a:solidFill>
                <a:srgbClr val="731717"/>
              </a:solidFill>
              <a:effectLst>
                <a:outerShdw blurRad="12700" dist="38100" dir="2700000" algn="tl" rotWithShape="0">
                  <a:srgbClr val="70A138"/>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hi-I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विश्वास और चिन्ह</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2A3C64"/>
                </a:solidFill>
                <a:latin typeface="Nirmala UI" panose="020B0502040204020203" pitchFamily="34" charset="0"/>
                <a:ea typeface="Nirmala UI" panose="020B0502040204020203" pitchFamily="34" charset="0"/>
                <a:cs typeface="Nirmala UI" panose="020B0502040204020203" pitchFamily="34" charset="0"/>
              </a:rPr>
              <a:t>“यीशु ने उससे कहा, “जब तक तुम चिह्न और अद्भुत काम न देखोगे तब तक कदापि विश्‍वास न करोगे।” </a:t>
            </a:r>
            <a:r>
              <a:rPr lang="hi-IN" sz="1400" b="1" i="1" dirty="0">
                <a:solidFill>
                  <a:srgbClr val="2A3C64"/>
                </a:solidFill>
                <a:latin typeface="Nirmala UI" panose="020B0502040204020203" pitchFamily="34" charset="0"/>
                <a:ea typeface="Nirmala UI" panose="020B0502040204020203" pitchFamily="34" charset="0"/>
                <a:cs typeface="Nirmala UI" panose="020B0502040204020203" pitchFamily="34" charset="0"/>
              </a:rPr>
              <a:t>(यूहन्ना 4:48)</a:t>
            </a:r>
            <a:endParaRPr lang="en" sz="1100" b="1" i="1" dirty="0">
              <a:solidFill>
                <a:srgbClr val="2A3C6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554272"/>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एक “चिन्ह” एक विशिष्ट संकेत या प्रमाण होता है, जो किसी प्रेरित संदेश की पुष्टि करने या दिव्य अधिकार को सिद्ध करने के लिए दिया जाता है। यद्यपि सामान्यतः चिन्ह को एक चमत्कारी घटना के रूप में समझा जाता है—जैसे काना का विवाह (यूहन्ना 2:11)—लेकिन यह तथ्य कि इस्राएल ने परमेश्वर की आराधना करने के लिए सीनै पर्वत के सामने डेरा डाला (निर्गमन 3:12), यह भी एक चिन्ह के रूप में दिया गया था।</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261884"/>
          </a:xfrm>
          <a:prstGeom prst="rect">
            <a:avLst/>
          </a:prstGeom>
          <a:noFill/>
        </p:spPr>
        <p:txBody>
          <a:bodyPr wrap="square">
            <a:spAutoFit/>
          </a:bodyPr>
          <a:lstStyle/>
          <a:p>
            <a:pPr lvl="0" algn="just">
              <a:spcBef>
                <a:spcPts val="600"/>
              </a:spcBef>
              <a:defRPr/>
            </a:pPr>
            <a:r>
              <a:rPr lang="hi-IN" sz="19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फरीसियों ने यीशु से माँग की कि वह उन्हें कोई चिन्ह दिखाए जिससे यह सिद्ध हो सके कि वह मसीहा है, ताकि वे उस पर विश्वास कर सकें (मरकुस 8:11)।</a:t>
            </a:r>
            <a:endParaRPr kumimoji="0" lang="en" sz="1900"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261884"/>
          </a:xfrm>
          <a:prstGeom prst="rect">
            <a:avLst/>
          </a:prstGeom>
          <a:noFill/>
        </p:spPr>
        <p:txBody>
          <a:bodyPr wrap="square">
            <a:spAutoFit/>
          </a:bodyPr>
          <a:lstStyle/>
          <a:p>
            <a:pPr lvl="0" algn="just">
              <a:spcBef>
                <a:spcPts val="600"/>
              </a:spcBef>
              <a:defRPr/>
            </a:pPr>
            <a:r>
              <a:rPr lang="hi-IN" sz="19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परमेश्वर ने अपने वचन और प्रकृति में हमें पर्याप्त प्रमाण दिए हैं, ताकि जो कोई विश्वास करना चाहता है, वह विश्वास कर सके। फिर भी, संदेह के लिए हमेशा कुछ स्थान बना रहता है। यही कारण है कि यीशु ने उन लोगों को विशेष आशीष दी “जिन्होंने बिना देखे विश्‍वास किया।” (यूहन्ना 20:29)।</a:t>
            </a:r>
            <a:endParaRPr kumimoji="0" lang="en" sz="1900"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554272"/>
          </a:xfrm>
          <a:prstGeom prst="rect">
            <a:avLst/>
          </a:prstGeom>
          <a:noFill/>
        </p:spPr>
        <p:txBody>
          <a:bodyPr wrap="square">
            <a:spAutoFit/>
          </a:bodyPr>
          <a:lstStyle/>
          <a:p>
            <a:pPr lvl="0" algn="just">
              <a:spcBef>
                <a:spcPts val="600"/>
              </a:spcBef>
              <a:defRPr/>
            </a:pPr>
            <a:r>
              <a:rPr lang="hi-IN" sz="1900"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जब उन्होंने अपने अविश्वास को उचित ठहराने के लिए चिन्ह माँगा, तो यीशु अत्यंत खिन्न हुआ (मरकुस 8:12)। जब कोई विश्वास करना ही नहीं चाहता, तो कोई भी चिन्ह उसे विश्वास दिलाने में सक्षम नहीं होता।</a:t>
            </a:r>
            <a:endParaRPr kumimoji="0" lang="en" sz="1900"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300" dirty="0">
                <a:ln/>
                <a:solidFill>
                  <a:srgbClr val="CC9900"/>
                </a:solidFill>
                <a:latin typeface="Nirmala UI" panose="020B0502040204020203" pitchFamily="34" charset="0"/>
                <a:ea typeface="Nirmala UI" panose="020B0502040204020203" pitchFamily="34" charset="0"/>
                <a:cs typeface="Nirmala UI" panose="020B0502040204020203" pitchFamily="34" charset="0"/>
              </a:rPr>
              <a:t>विश्वास की मात्रा</a:t>
            </a:r>
            <a:endParaRPr lang="en" sz="4400" b="1" spc="300" dirty="0">
              <a:ln/>
              <a:solidFill>
                <a:srgbClr val="CC99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46331"/>
          </a:xfrm>
          <a:prstGeom prst="rect">
            <a:avLst/>
          </a:prstGeom>
          <a:noFill/>
        </p:spPr>
        <p:txBody>
          <a:bodyPr wrap="square">
            <a:spAutoFit/>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प्रभु ने कहा, “यदि तुम को राई के दाने के बराबर भी विश्‍वास होता, तो तुम इस शहतूत के पेड़ से कहते कि जड़ से उखड़कर समुद्र में लग जा, तो वह तुम्हारी मान लेता।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(लूका 17:6)</a:t>
            </a:r>
            <a:endParaRPr lang="en" sz="11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2673033529"/>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की विभिन्न मात्राएँ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240587"/>
            <a:ext cx="974768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स्पष्ट है कि जब अविश्वास की जड़ें उखाड़ी जाती हैं, तो विश्वास बढ़ सकता है। संदेह की जगह धीरे-धीरे दृढ़ विश्वास को लेनी चाहिए। हमारी प्रार्थना यह होनी चाहिए: “हमारा विश्वास बढ़ा” (लूका 17:5)।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140974"/>
            <a:ext cx="974768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पवित्र आत्मा के कार्य, बाइबल के अध्ययन, और परमेश्वर के साथ हमारे अनुभव के द्वारा हम यह देख सकेंगे कि “हमारा विश्‍वास बहुत बढ़ता जाता है” (2 थिस्सलुनीकियों 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hi-IN" sz="4400" b="1" spc="600" dirty="0">
                <a:ln w="9525">
                  <a:noFill/>
                  <a:prstDash val="solid"/>
                </a:ln>
                <a:solidFill>
                  <a:schemeClr val="accent5"/>
                </a:solidFill>
                <a:effectLst>
                  <a:outerShdw blurRad="12700" dist="25400" dir="2700000" algn="tl" rotWithShape="0">
                    <a:srgbClr val="C00000"/>
                  </a:outerShdw>
                </a:effectLst>
                <a:latin typeface="Nirmala UI" panose="020B0502040204020203" pitchFamily="34" charset="0"/>
                <a:ea typeface="Nirmala UI" panose="020B0502040204020203" pitchFamily="34" charset="0"/>
                <a:cs typeface="Nirmala UI" panose="020B0502040204020203" pitchFamily="34" charset="0"/>
              </a:rPr>
              <a:t>विश्वास और भावनाएँ</a:t>
            </a:r>
            <a:endParaRPr lang="en" sz="4400" b="1" spc="600" dirty="0">
              <a:ln w="9525">
                <a:noFill/>
                <a:prstDash val="solid"/>
              </a:ln>
              <a:solidFill>
                <a:schemeClr val="accent5"/>
              </a:solidFill>
              <a:effectLst>
                <a:outerShdw blurRad="12700" dist="25400" dir="2700000" algn="tl" rotWithShape="0">
                  <a:srgbClr val="C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solidFill>
                <a:latin typeface="Nirmala UI" panose="020B0502040204020203" pitchFamily="34" charset="0"/>
                <a:ea typeface="Nirmala UI" panose="020B0502040204020203" pitchFamily="34" charset="0"/>
                <a:cs typeface="Nirmala UI" panose="020B0502040204020203" pitchFamily="34" charset="0"/>
              </a:rPr>
              <a:t>क्योंकि विश्‍वास के द्वारा अनुग्रह ही से तुम्हारा उद्धार हुआ है; और यह तुम्हारी ओर से नहीं, वरन् परमेश्‍वर का दान है। </a:t>
            </a:r>
            <a:r>
              <a:rPr lang="hi-IN" sz="1400" b="1" i="1" dirty="0">
                <a:solidFill>
                  <a:schemeClr val="accent1"/>
                </a:solidFill>
                <a:latin typeface="Nirmala UI" panose="020B0502040204020203" pitchFamily="34" charset="0"/>
                <a:ea typeface="Nirmala UI" panose="020B0502040204020203" pitchFamily="34" charset="0"/>
                <a:cs typeface="Nirmala UI" panose="020B0502040204020203" pitchFamily="34" charset="0"/>
              </a:rPr>
              <a:t>(इफिसियों 2:8)</a:t>
            </a:r>
            <a:endParaRPr lang="es-ES" sz="1400" b="1" i="1" dirty="0">
              <a:solidFill>
                <a:schemeClr val="accent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369332"/>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क्या विश्वास एक भावना है या एक तर्कसंगत कार्य?</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028444"/>
            <a:ext cx="6238874" cy="1754326"/>
          </a:xfrm>
          <a:prstGeom prst="rect">
            <a:avLst/>
          </a:prstGeom>
          <a:noFill/>
        </p:spPr>
        <p:txBody>
          <a:bodyPr wrap="square">
            <a:spAutoFit/>
          </a:bodyPr>
          <a:lstStyle/>
          <a:p>
            <a:pPr lvl="0" algn="just">
              <a:spcBef>
                <a:spcPts val="600"/>
              </a:spcBef>
              <a:defRPr/>
            </a:pPr>
            <a:r>
              <a:rPr lang="hi-IN"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लेकिन स्वयं विश्वास कोई भावना नहीं है; यह “आशा की हुई वस्तुओं का निश्‍चय, और अनदेखी वस्तुओं का प्रमाण है।”(इब्रानियों 11:1)। यह किसी मनःस्थिति या भावनाओं पर निर्भर नहीं करता। जब मैं स्वयं को कमजोर महसूस करता हूँ, या मुझे लगता है कि मेरा उद्धार दूर है—तभी मुझे सबसे अधिक विश्वास का अभ्यास करना चाहिए।</a:t>
            </a:r>
            <a:endParaRPr kumimoji="0" lang="en"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284444" cy="923330"/>
          </a:xfrm>
          <a:prstGeom prst="rect">
            <a:avLst/>
          </a:prstGeom>
          <a:noFill/>
        </p:spPr>
        <p:txBody>
          <a:bodyPr wrap="square">
            <a:spAutoFit/>
          </a:bodyPr>
          <a:lstStyle/>
          <a:p>
            <a:pPr lvl="0" algn="just">
              <a:spcBef>
                <a:spcPts val="600"/>
              </a:spcBef>
              <a:defRPr/>
            </a:pPr>
            <a:r>
              <a:rPr lang="hi-IN"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जब हम इस दान के प्रति सकारात्मक प्रतिक्रिया देते हैं—अर्थात जब हम विश्वास का अभ्यास करना शुरू करते हैं—तो यह विश्वास हमारे अंदर आनंद, शांति, आत्मिक राहत जैसी भावनाएँ उत्पन्न करता है।</a:t>
            </a:r>
            <a:endParaRPr kumimoji="0" lang="en"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923330"/>
          </a:xfrm>
          <a:prstGeom prst="rect">
            <a:avLst/>
          </a:prstGeom>
          <a:noFill/>
        </p:spPr>
        <p:txBody>
          <a:bodyPr wrap="square">
            <a:spAutoFit/>
          </a:bodyPr>
          <a:lstStyle/>
          <a:p>
            <a:pPr lvl="0" algn="just">
              <a:spcBef>
                <a:spcPts val="600"/>
              </a:spcBef>
              <a:defRPr/>
            </a:pPr>
            <a:r>
              <a:rPr lang="hi-IN"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लेकिन शुरुआत से समझते हैं। विश्वास का स्रोत क्या है? विश्वास परमेश्वर से आता है और वह हमें इसे एक दान के रूप में देता है (रोमियों 12:3; इफिसियों 2:8)।</a:t>
            </a:r>
            <a:endParaRPr kumimoji="0" lang="en"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923330"/>
          </a:xfrm>
          <a:prstGeom prst="rect">
            <a:avLst/>
          </a:prstGeom>
          <a:noFill/>
        </p:spPr>
        <p:txBody>
          <a:bodyPr wrap="square">
            <a:spAutoFit/>
          </a:bodyPr>
          <a:lstStyle/>
          <a:p>
            <a:pPr lvl="0" algn="just">
              <a:spcBef>
                <a:spcPts val="600"/>
              </a:spcBef>
              <a:defRPr/>
            </a:pPr>
            <a:r>
              <a:rPr lang="hi-IN" b="1" dirty="0">
                <a:solidFill>
                  <a:srgbClr val="000000"/>
                </a:solidFill>
                <a:latin typeface="Nirmala UI" panose="020B0502040204020203" pitchFamily="34" charset="0"/>
                <a:ea typeface="Nirmala UI" panose="020B0502040204020203" pitchFamily="34" charset="0"/>
                <a:cs typeface="Nirmala UI" panose="020B0502040204020203" pitchFamily="34" charset="0"/>
              </a:rPr>
              <a:t>इस प्रश्न का उत्तर बहुत महत्वपूर्ण है। “मैं महसूस करता हूँ कि मैं उद्धार पाया हूँ” कहना और “मैं जानता हूँ कि मैं उद्धार पाया हूँ” कहना—दोनों एक समान नहीं हैं।</a:t>
            </a:r>
            <a:endParaRPr kumimoji="0" lang="en" b="1" i="0" u="none" strike="noStrike" kern="1200" cap="none" spc="0" normalizeH="0" baseline="0" noProof="0" dirty="0">
              <a:ln>
                <a:noFill/>
              </a:ln>
              <a:solidFill>
                <a:srgbClr val="00000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hi-I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latin typeface="Nirmala UI" panose="020B0502040204020203" pitchFamily="34" charset="0"/>
                <a:ea typeface="Nirmala UI" panose="020B0502040204020203" pitchFamily="34" charset="0"/>
                <a:cs typeface="Nirmala UI" panose="020B0502040204020203" pitchFamily="34" charset="0"/>
              </a:rPr>
              <a:t>विश्वास क्या है?</a:t>
            </a:r>
            <a:endPar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hi-IN" sz="36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विश्वास की परिभाषा और विकास</a:t>
            </a:r>
            <a:endParaRPr lang="en" sz="36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200329"/>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i-IN" b="1" i="1" dirty="0">
                <a:latin typeface="Nirmala UI" panose="020B0502040204020203" pitchFamily="34" charset="0"/>
                <a:ea typeface="Nirmala UI" panose="020B0502040204020203" pitchFamily="34" charset="0"/>
                <a:cs typeface="Nirmala UI" panose="020B0502040204020203" pitchFamily="34" charset="0"/>
              </a:rPr>
              <a:t>“अब विश्‍वास आशा की हुई वस्तुओं का निश्‍चय, और अनदेखी वस्तुओं का प्रमाण है।” </a:t>
            </a:r>
            <a:r>
              <a:rPr lang="hi-IN" sz="1400" b="1" i="1" dirty="0">
                <a:latin typeface="Nirmala UI" panose="020B0502040204020203" pitchFamily="34" charset="0"/>
                <a:ea typeface="Nirmala UI" panose="020B0502040204020203" pitchFamily="34" charset="0"/>
                <a:cs typeface="Nirmala UI" panose="020B0502040204020203" pitchFamily="34" charset="0"/>
              </a:rPr>
              <a:t>(इब्रानियों 11:1)</a:t>
            </a:r>
            <a:endParaRPr lang="en" sz="1100" b="1" i="1"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323439"/>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832215"/>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इब्रानियों 11:1, 3 और 6 हमें विश्वास की एक व्यापक परिभाषा देते हैं। विश्वास का हमारी परमेश्वर की समझ से गहरा संबंध है। यह हमें उसे सृष्टिकर्ता और प्रतिफल देने वाला मानने के लिए प्रेरित करता है।</a:t>
            </a:r>
            <a:endParaRPr lang="en" sz="2000" b="1" dirty="0">
              <a:solidFill>
                <a:schemeClr val="bg1"/>
              </a:solidFill>
              <a:effectLst>
                <a:glow rad="127000">
                  <a:srgbClr val="832215"/>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3903342017"/>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388651" cy="707886"/>
          </a:xfrm>
          <a:prstGeom prst="rect">
            <a:avLst/>
          </a:prstGeom>
          <a:noFill/>
        </p:spPr>
        <p:txBody>
          <a:bodyPr wrap="square">
            <a:spAutoFit/>
          </a:bodyPr>
          <a:lstStyle/>
          <a:p>
            <a:pPr lvl="0" algn="just">
              <a:spcBef>
                <a:spcPts val="600"/>
              </a:spcBef>
              <a:defRPr/>
            </a:pPr>
            <a:r>
              <a:rPr lang="hi-IN" sz="2000" b="1" dirty="0">
                <a:solidFill>
                  <a:prstClr val="white"/>
                </a:solidFill>
                <a:effectLst>
                  <a:glow rad="127000">
                    <a:srgbClr val="832215"/>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जैसा कि हमने देखा, हम सभी का विश्वास एक समान नहीं होता है। तो हम अपने विश्वास—चाहे वह छोटा हो या बड़ा—को कैसे विकसित करें?</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5504211" cy="1323439"/>
          </a:xfrm>
          <a:prstGeom prst="rect">
            <a:avLst/>
          </a:prstGeom>
          <a:noFill/>
        </p:spPr>
        <p:txBody>
          <a:bodyPr wrap="square">
            <a:spAutoFit/>
          </a:bodyPr>
          <a:lstStyle/>
          <a:p>
            <a:pPr lvl="0" algn="just">
              <a:spcBef>
                <a:spcPts val="600"/>
              </a:spcBef>
              <a:defRPr/>
            </a:pPr>
            <a:r>
              <a:rPr lang="hi-IN" sz="2000" b="1" dirty="0">
                <a:solidFill>
                  <a:prstClr val="white"/>
                </a:solidFill>
                <a:effectLst>
                  <a:glow rad="127000">
                    <a:srgbClr val="832215"/>
                  </a:glow>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 अध्याय के बाकी भाग में, पौलुस अनेक स्त्री-पुरुषों के विश्वास का वर्णन करता है, जो हमारे लिए उदाहरण और प्रोत्साहन हैं, ताकि हम प्रतिफल की प्रतीक्षा करते हुए निराश न हों।</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730</TotalTime>
  <Words>1422</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Aptos</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2026-04-05T13:32:58Z</dcterms:created>
  <dcterms:modified xsi:type="dcterms:W3CDTF">2026-04-15T19:39:14Z</dcterms:modified>
</cp:coreProperties>
</file>