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hi-IN" sz="22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अपनी भलाई के कारण हमें पश्चाताप के लिए बुलाता है </a:t>
          </a:r>
          <a:endParaRPr lang="en-US" sz="22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a:p>
          <a:r>
            <a:rPr lang="hi-IN" sz="22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2:4)।</a:t>
          </a:r>
          <a:endParaRPr lang="es-ES" sz="2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hi-IN" sz="24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 उसके बुलावे का उत्तर देते हैं:</a:t>
          </a:r>
          <a:endParaRPr lang="es-ES" sz="24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hi-IN" sz="22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किए गए पापों के लिए सच्चे दुःख के साथ</a:t>
          </a:r>
          <a:endParaRPr lang="es-ES" sz="2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hi-IN" sz="22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पाप को छोड़ने के ईमानदार निर्णय के साथ</a:t>
          </a:r>
          <a:endParaRPr lang="es-ES" sz="2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hi-IN" sz="22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हमारे पापों को उस लहू के कारण क्षमा करता है जो यीशु ने क्रूस पर बहाया (कुलुस्सियों 1:13-14)।</a:t>
          </a:r>
          <a:endParaRPr lang="es-ES" sz="2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hi-IN" sz="24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पाप और अनुग्रह के बीच संबंध</a:t>
          </a:r>
          <a:endParaRPr lang="en" sz="24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5:8</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5:</a:t>
          </a:r>
          <a:r>
            <a:rPr lang="en-US"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20</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5:</a:t>
          </a:r>
          <a:r>
            <a:rPr lang="en-US"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21</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a:t>
          </a:r>
          <a:r>
            <a:rPr lang="en-US"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6</a:t>
          </a:r>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a:t>
          </a:r>
          <a:r>
            <a:rPr lang="en-US"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23</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“जब हम अभी पापी ही थे”</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“मसीह हमारे लिए मरा”</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“जहाँ पाप बहुत हुआ”</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“वहाँ अनुग्रह उससे भी कहीं अधिक हुआ”</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“जैसा पाप ने मृत्यु फैलाते हुए राज्य किया”</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“अनुग्रह भी अनन्त जीवन के लिये राज्य करे।”</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“पाप की मजदूरी तो मृत्यु है”</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hi-IN" sz="19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“परन्तु परमेश्‍वर का वरदान अनन्त जीवन है।”</a:t>
          </a:r>
          <a:endParaRPr lang="en" sz="19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अपनी भलाई के कारण हमें पश्चाताप के लिए बुलाता है </a:t>
          </a:r>
          <a:endParaRPr lang="en-US" sz="22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a:p>
          <a:pPr marL="0" lvl="0" indent="0" algn="ctr" defTabSz="977900">
            <a:lnSpc>
              <a:spcPct val="90000"/>
            </a:lnSpc>
            <a:spcBef>
              <a:spcPct val="0"/>
            </a:spcBef>
            <a:spcAft>
              <a:spcPct val="35000"/>
            </a:spcAft>
            <a:buNone/>
          </a:pPr>
          <a:r>
            <a:rPr lang="hi-IN" sz="22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2:4)।</a:t>
          </a:r>
          <a:endParaRPr lang="es-ES" sz="22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i-IN" sz="24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 उसके बुलावे का उत्तर देते हैं:</a:t>
          </a:r>
          <a:endParaRPr lang="es-ES" sz="24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किए गए पापों के लिए सच्चे दुःख के साथ</a:t>
          </a:r>
          <a:endParaRPr lang="es-ES" sz="22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पाप को छोड़ने के ईमानदार निर्णय के साथ</a:t>
          </a:r>
          <a:endParaRPr lang="es-ES" sz="22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हमारे पापों को उस लहू के कारण क्षमा करता है जो यीशु ने क्रूस पर बहाया (कुलुस्सियों 1:13-14)।</a:t>
          </a:r>
          <a:endParaRPr lang="es-ES" sz="22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i-IN" sz="24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पाप और अनुग्रह के बीच संबंध</a:t>
          </a:r>
          <a:endParaRPr lang="en" sz="24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5:8</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“जब हम अभी पापी ही थे”</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“मसीह हमारे लिए मरा”</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5:</a:t>
          </a:r>
          <a:r>
            <a:rPr lang="en-US"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20</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“जहाँ पाप बहुत हुआ”</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“वहाँ अनुग्रह उससे भी कहीं अधिक हुआ”</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5:</a:t>
          </a:r>
          <a:r>
            <a:rPr lang="en-US"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21</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“जैसा पाप ने मृत्यु फैलाते हुए राज्य किया”</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“अनुग्रह भी अनन्त जीवन के लिये राज्य करे।”</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a:t>
          </a:r>
          <a:r>
            <a:rPr lang="en-US"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6</a:t>
          </a: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a:t>
          </a:r>
          <a:r>
            <a:rPr lang="en-US"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23</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“पाप की मजदूरी तो मृत्यु है”</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hi-IN" sz="19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“परन्तु परमेश्‍वर का वरदान अनन्त जीवन है।”</a:t>
          </a:r>
          <a:endParaRPr lang="en" sz="19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24/04/2026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24/04/2026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24/04/2026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24/04/2026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hi-IN" sz="5400" b="1" dirty="0">
                <a:ln w="22225">
                  <a:noFill/>
                  <a:prstDash val="solid"/>
                </a:ln>
                <a:solidFill>
                  <a:schemeClr val="accent2">
                    <a:lumMod val="40000"/>
                    <a:lumOff val="60000"/>
                  </a:schemeClr>
                </a:solidFill>
                <a:effectLst>
                  <a:outerShdw blurRad="38100" dist="254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पश्चाताप और क्षमा</a:t>
            </a:r>
            <a:endParaRPr lang="en" sz="5400" b="1" dirty="0">
              <a:ln w="22225">
                <a:noFill/>
                <a:prstDash val="solid"/>
              </a:ln>
              <a:solidFill>
                <a:schemeClr val="accent2">
                  <a:lumMod val="40000"/>
                  <a:lumOff val="60000"/>
                </a:schemeClr>
              </a:solidFill>
              <a:effectLst>
                <a:outerShdw blurRad="38100" dist="254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86D9867-5C09-DB2F-559C-3B3A2F491D40}"/>
              </a:ext>
            </a:extLst>
          </p:cNvPr>
          <p:cNvSpPr txBox="1"/>
          <p:nvPr/>
        </p:nvSpPr>
        <p:spPr>
          <a:xfrm>
            <a:off x="577515" y="6519446"/>
            <a:ext cx="3878981" cy="338554"/>
          </a:xfrm>
          <a:prstGeom prst="rect">
            <a:avLst/>
          </a:prstGeom>
          <a:noFill/>
        </p:spPr>
        <p:txBody>
          <a:bodyPr wrap="square" rtlCol="0">
            <a:spAutoFit/>
          </a:bodyPr>
          <a:lstStyle/>
          <a:p>
            <a:pPr algn="ctr"/>
            <a:r>
              <a:rPr lang="hi-IN" sz="1600" b="1" dirty="0">
                <a:solidFill>
                  <a:srgbClr val="D5F7EE"/>
                </a:solidFill>
                <a:effectLst>
                  <a:glow rad="127000">
                    <a:srgbClr val="204F7B"/>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10, जून 06, 2026 के लिए</a:t>
            </a:r>
            <a:endParaRPr lang="en" sz="1600" b="1" dirty="0">
              <a:solidFill>
                <a:srgbClr val="D5F7EE"/>
              </a:solidFill>
              <a:effectLst>
                <a:glow rad="127000">
                  <a:srgbClr val="204F7B"/>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286D9867-5C09-DB2F-559C-3B3A2F491D40}"/>
              </a:ext>
            </a:extLst>
          </p:cNvPr>
          <p:cNvSpPr txBox="1"/>
          <p:nvPr/>
        </p:nvSpPr>
        <p:spPr>
          <a:xfrm>
            <a:off x="7303989" y="6508217"/>
            <a:ext cx="3878981" cy="338554"/>
          </a:xfrm>
          <a:prstGeom prst="rect">
            <a:avLst/>
          </a:prstGeom>
          <a:noFill/>
        </p:spPr>
        <p:txBody>
          <a:bodyPr wrap="square" rtlCol="0">
            <a:spAutoFit/>
          </a:bodyPr>
          <a:lstStyle/>
          <a:p>
            <a:pPr algn="ctr"/>
            <a:r>
              <a:rPr lang="hi-IN" sz="1600" b="1" dirty="0">
                <a:solidFill>
                  <a:srgbClr val="D5F7EE"/>
                </a:solidFill>
                <a:effectLst>
                  <a:glow rad="127000">
                    <a:srgbClr val="204F7B"/>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D5F7EE"/>
              </a:solidFill>
              <a:effectLst>
                <a:glow rad="127000">
                  <a:srgbClr val="204F7B"/>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hi-IN" sz="4400" b="1" spc="300" dirty="0">
                <a:ln w="22225">
                  <a:no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क्षमा का अनुग्रह</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831509"/>
            <a:ext cx="8722265" cy="369332"/>
          </a:xfrm>
          <a:prstGeom prst="rect">
            <a:avLst/>
          </a:prstGeom>
          <a:noFill/>
        </p:spPr>
        <p:txBody>
          <a:bodyPr wrap="square">
            <a:spAutoFit/>
          </a:bodyPr>
          <a:lstStyle/>
          <a:p>
            <a:pPr algn="ctr"/>
            <a:r>
              <a:rPr lang="hi-IN"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“हे यहोवा, अपने नाम के निमित्त मेरे अधर्म को जो बहुत हैं क्षमा कर।” </a:t>
            </a:r>
            <a:r>
              <a:rPr lang="hi-IN" sz="14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(भजन संहिता 25:11)</a:t>
            </a:r>
            <a:endParaRPr lang="en" sz="11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पाप और अनुग्रह के बीच क्या संबंध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1999191715"/>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spc="300" dirty="0">
                <a:ln/>
                <a:solidFill>
                  <a:srgbClr val="0070C0"/>
                </a:solidFill>
                <a:latin typeface="Nirmala UI" panose="020B0502040204020203" pitchFamily="34" charset="0"/>
                <a:ea typeface="Nirmala UI" panose="020B0502040204020203" pitchFamily="34" charset="0"/>
                <a:cs typeface="Nirmala UI" panose="020B0502040204020203" pitchFamily="34" charset="0"/>
              </a:rPr>
              <a:t>क्षमा के वस्त्र</a:t>
            </a:r>
            <a:endParaRPr lang="en" sz="4400" b="1" spc="300" dirty="0">
              <a:ln/>
              <a:solidFill>
                <a:srgbClr val="0070C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4C8A507-4968-32BA-0DDD-593FC85812F1}"/>
              </a:ext>
            </a:extLst>
          </p:cNvPr>
          <p:cNvSpPr txBox="1"/>
          <p:nvPr/>
        </p:nvSpPr>
        <p:spPr>
          <a:xfrm>
            <a:off x="2217174" y="650998"/>
            <a:ext cx="7757652" cy="646331"/>
          </a:xfrm>
          <a:prstGeom prst="rect">
            <a:avLst/>
          </a:prstGeom>
          <a:noFill/>
        </p:spPr>
        <p:txBody>
          <a:bodyPr wrap="square">
            <a:spAutoFit/>
          </a:bodyPr>
          <a:lstStyle/>
          <a:p>
            <a:pPr algn="ctr"/>
            <a:r>
              <a:rPr lang="hi-I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“उसने उससे पूछा, ‘हे मित्र; तू विवाह का वस्त्र पहिने बिना यहाँ क्यों आ गया?’ उसका मुँह बंद हो गया।”  </a:t>
            </a:r>
            <a:r>
              <a:rPr lang="hi-I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(मत्ती 22:12)</a:t>
            </a:r>
            <a:endParaRPr lang="en" sz="11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1200329"/>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परमेश्वर की कलीसिया—और इसलिए उसके प्रत्येक सदस्य—“शुद्ध और चमकदार महीन मलमल” पहने हुए हैं और “उनमें न कलंक, न झुर्री, न कोई और ऐसी वस्तु है वरन् पवित्र और निर्दोष हैं” (प्रकाशितवाक्य 19:8; इफिसियों 5:27)।</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384213"/>
            <a:ext cx="5044888" cy="286232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आदम और हव्वा ने पाप किया, तो उन्होंने अपनी नग्नता को अपने ही कामों से ढाँकने का प्रयास किया। फिर भी वे परमेश्वर के सामने अपने आपको नग्न ही समझते रहे (उत्पत्ति 3:7-10)। परमेश्वर ने जो वस्त्र उन्हें दिए, वे उस “विवाह के वस्त्र” का प्रतीक थे जो मसीह हमें देता है—उसकी सिद्ध धार्मिकता, जो हमारे पापों को मिटा देती है (उत्पत्ति 3:21; भजन संहिता 51:7-10)।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507894"/>
            <a:ext cx="7298187" cy="923330"/>
          </a:xfrm>
          <a:prstGeom prst="rect">
            <a:avLst/>
          </a:prstGeom>
          <a:noFill/>
        </p:spPr>
        <p:txBody>
          <a:bodyPr wrap="square">
            <a:spAutoFit/>
          </a:bodyPr>
          <a:lstStyle/>
          <a:p>
            <a:pPr lvl="0" algn="just">
              <a:spcBef>
                <a:spcPts val="600"/>
              </a:spcBef>
              <a:defRPr/>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शुद्ध और चमकदार महीन मलमल “पवित्र लोगों के धर्म के काम” का प्रतीक है (प्रकाशितवाक्य 19:8</a:t>
            </a:r>
            <a:r>
              <a:rPr lang="en-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b)। </a:t>
            </a: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परन्तु यह धार्मिकता उनकी अपनी नहीं है; यह उन्हें मसीह के द्वारा दी गई है (प्रकाशितवाक्य 7:14)।</a:t>
            </a:r>
            <a:endParaRPr kumimoji="0" lang="en"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1" y="6165170"/>
            <a:ext cx="4971904"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उस वस्त्र के बिना कोई भी स्वर्ग में प्रवेश नहीं करेगा (मत्ती 22:1-14)।</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397056" cy="4893647"/>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“जो कोई परमेश्वर की सन्तान बनना चाहता है, उसे इस सत्य को ग्रहण करना होगा कि पश्चाताप और क्षमा केवल मसीह के प्रायश्चित के द्वारा ही प्राप्त किए जा सकते हैं। इस बात का आश्वासन पाकर पापी को उसके लिए किए गए कार्य के साथ सामंजस्य रखते हुए प्रयास करना चाहिए, और उसे निरन्तर विनती करते हुए अनुग्रह के सिंहासन के सामने प्रार्थना करनी चाहिए, ताकि परमेश्वर की नवीन बनाने वाली शक्ति उसकी आत्मा में आ सके। मसीह केवल पश्चाताप करने वालों को ही क्षमा करता है, और जिन्हें वह क्षमा करता है, उन्हें पहले पश्चातापी बनाता है। जो व्यवस्था की गई है वह पूर्ण है, और मसीह की अनन्त धार्मिकता हर एक विश्वास करने वाली आत्मा के खाते में रखी जाती है। वह बहुमूल्य, निष्कलंक वस्त्र, जो स्वर्ग के करघे पर बुना गया है, पश्चाताप करने वाले, विश्वास करने वाले पापी के लिए प्रदान किया गया है।”</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A807B9E3-EE53-4327-0010-62036C709F30}"/>
              </a:ext>
            </a:extLst>
          </p:cNvPr>
          <p:cNvSpPr txBox="1"/>
          <p:nvPr/>
        </p:nvSpPr>
        <p:spPr>
          <a:xfrm>
            <a:off x="6356698" y="6477561"/>
            <a:ext cx="3986990"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(चयनित संदेश, खंड 1, पृष्ठ 393)</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42193" y="383453"/>
            <a:ext cx="4368307" cy="6195060"/>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lvl="0" algn="ctr">
              <a:defRPr/>
            </a:pPr>
            <a:r>
              <a:rPr lang="hi-IN" sz="4000" b="1" i="1" dirty="0">
                <a:solidFill>
                  <a:srgbClr val="B24232"/>
                </a:solidFill>
                <a:latin typeface="Nirmala UI" panose="020B0502040204020203" pitchFamily="34" charset="0"/>
                <a:ea typeface="Nirmala UI" panose="020B0502040204020203" pitchFamily="34" charset="0"/>
                <a:cs typeface="Nirmala UI" panose="020B0502040204020203" pitchFamily="34" charset="0"/>
              </a:rPr>
              <a:t>“यदि हम अपने पापों को मान लें, तो वह हमारे पापों को क्षमा करने और हमें सब अधर्म से शुद्ध करने में विश्‍वासयोग्य </a:t>
            </a:r>
            <a:r>
              <a:rPr lang="en-US" sz="4000" b="1" i="1" dirty="0">
                <a:solidFill>
                  <a:srgbClr val="B24232"/>
                </a:solidFill>
                <a:latin typeface="Nirmala UI" panose="020B0502040204020203" pitchFamily="34" charset="0"/>
                <a:ea typeface="Nirmala UI" panose="020B0502040204020203" pitchFamily="34" charset="0"/>
                <a:cs typeface="Nirmala UI" panose="020B0502040204020203" pitchFamily="34" charset="0"/>
              </a:rPr>
              <a:t>  </a:t>
            </a:r>
            <a:r>
              <a:rPr lang="hi-IN" sz="4000" b="1" i="1" dirty="0">
                <a:solidFill>
                  <a:srgbClr val="B24232"/>
                </a:solidFill>
                <a:latin typeface="Nirmala UI" panose="020B0502040204020203" pitchFamily="34" charset="0"/>
                <a:ea typeface="Nirmala UI" panose="020B0502040204020203" pitchFamily="34" charset="0"/>
                <a:cs typeface="Nirmala UI" panose="020B0502040204020203" pitchFamily="34" charset="0"/>
              </a:rPr>
              <a:t>और धर्मी है।” </a:t>
            </a:r>
            <a:endParaRPr lang="en-US" sz="4000" b="1" i="1" dirty="0">
              <a:solidFill>
                <a:srgbClr val="B24232"/>
              </a:solidFill>
              <a:latin typeface="Nirmala UI" panose="020B0502040204020203" pitchFamily="34" charset="0"/>
              <a:ea typeface="Nirmala UI" panose="020B0502040204020203" pitchFamily="34" charset="0"/>
              <a:cs typeface="Nirmala UI" panose="020B0502040204020203" pitchFamily="34" charset="0"/>
            </a:endParaRPr>
          </a:p>
          <a:p>
            <a:pPr lvl="0" algn="ctr">
              <a:defRPr/>
            </a:pPr>
            <a:r>
              <a:rPr lang="hi-IN" sz="2400" b="1" i="1" dirty="0">
                <a:solidFill>
                  <a:srgbClr val="B24232"/>
                </a:solidFill>
                <a:latin typeface="Nirmala UI" panose="020B0502040204020203" pitchFamily="34" charset="0"/>
                <a:ea typeface="Nirmala UI" panose="020B0502040204020203" pitchFamily="34" charset="0"/>
                <a:cs typeface="Nirmala UI" panose="020B0502040204020203" pitchFamily="34" charset="0"/>
              </a:rPr>
              <a:t>(1 यूहन्ना 1:9)</a:t>
            </a:r>
            <a:endParaRPr kumimoji="0" lang="es-ES" b="1" i="1" u="none" strike="noStrike" kern="1200" cap="none" spc="0" normalizeH="0" baseline="0" noProof="0" dirty="0">
              <a:ln>
                <a:noFill/>
              </a:ln>
              <a:solidFill>
                <a:srgbClr val="B24232"/>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पश्चाताप:</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rgbClr val="7B259E"/>
                </a:solidFill>
                <a:latin typeface="Nirmala UI" panose="020B0502040204020203" pitchFamily="34" charset="0"/>
                <a:ea typeface="Nirmala UI" panose="020B0502040204020203" pitchFamily="34" charset="0"/>
                <a:cs typeface="Nirmala UI" panose="020B0502040204020203" pitchFamily="34" charset="0"/>
              </a:rPr>
              <a:t>पश्चाताप में विलंब</a:t>
            </a:r>
            <a:endParaRPr lang="en" sz="2000" b="1" dirty="0">
              <a:solidFill>
                <a:srgbClr val="7B259E"/>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rgbClr val="25889E"/>
                </a:solidFill>
                <a:latin typeface="Nirmala UI" panose="020B0502040204020203" pitchFamily="34" charset="0"/>
                <a:ea typeface="Nirmala UI" panose="020B0502040204020203" pitchFamily="34" charset="0"/>
                <a:cs typeface="Nirmala UI" panose="020B0502040204020203" pitchFamily="34" charset="0"/>
              </a:rPr>
              <a:t>सच्चा पश्चाताप</a:t>
            </a:r>
            <a:endParaRPr lang="en" sz="2000" b="1" dirty="0">
              <a:solidFill>
                <a:srgbClr val="25889E"/>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rgbClr val="BE2B39"/>
                </a:solidFill>
                <a:latin typeface="Nirmala UI" panose="020B0502040204020203" pitchFamily="34" charset="0"/>
                <a:ea typeface="Nirmala UI" panose="020B0502040204020203" pitchFamily="34" charset="0"/>
                <a:cs typeface="Nirmala UI" panose="020B0502040204020203" pitchFamily="34" charset="0"/>
              </a:rPr>
              <a:t>पश्चाताप का आह्वान</a:t>
            </a:r>
            <a:endParaRPr lang="en" sz="2000" b="1" dirty="0">
              <a:solidFill>
                <a:srgbClr val="BE2B39"/>
              </a:solidFill>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क्षमा:</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rgbClr val="264F9F"/>
                </a:solidFill>
                <a:latin typeface="Nirmala UI" panose="020B0502040204020203" pitchFamily="34" charset="0"/>
                <a:ea typeface="Nirmala UI" panose="020B0502040204020203" pitchFamily="34" charset="0"/>
                <a:cs typeface="Nirmala UI" panose="020B0502040204020203" pitchFamily="34" charset="0"/>
              </a:rPr>
              <a:t>क्षमा का अनुग्रह</a:t>
            </a:r>
            <a:endParaRPr lang="en" sz="2000" b="1" dirty="0">
              <a:solidFill>
                <a:srgbClr val="264F9F"/>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rgbClr val="4BA128"/>
                </a:solidFill>
                <a:latin typeface="Nirmala UI" panose="020B0502040204020203" pitchFamily="34" charset="0"/>
                <a:ea typeface="Nirmala UI" panose="020B0502040204020203" pitchFamily="34" charset="0"/>
                <a:cs typeface="Nirmala UI" panose="020B0502040204020203" pitchFamily="34" charset="0"/>
              </a:rPr>
              <a:t>क्षमा के वस्त्र</a:t>
            </a:r>
            <a:endParaRPr lang="en" sz="2000" b="1" dirty="0">
              <a:solidFill>
                <a:srgbClr val="4BA128"/>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28650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घोषित करती है कि “सब ने पाप किया है और परमेश्‍वर की महिमा से रहित हैं” (रोमियों 3:23)।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652280"/>
            <a:ext cx="6286499" cy="400110"/>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केवल एक ही शर्त है: पश्चाताप।</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616475"/>
            <a:ext cx="6367181" cy="1015663"/>
          </a:xfrm>
          <a:prstGeom prst="rect">
            <a:avLst/>
          </a:prstGeom>
          <a:noFill/>
        </p:spPr>
        <p:txBody>
          <a:bodyPr wrap="square">
            <a:spAutoFit/>
          </a:bodyPr>
          <a:lstStyle/>
          <a:p>
            <a:pPr lvl="0">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परन्तु परमेश्वर हमारे पापों को क्षमा करने के लिए तैयार है। कोई भी पाप इतना बड़ा या भयानक नहीं है कि परमेश्वर उसे क्षमा करने के लिए तैयार न हो (यशायाह 1:18)।</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9" y="888448"/>
            <a:ext cx="6286497"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भी कहा गया है कि हम अपने पाप से बचने या उसे स्वयं दूर करने में असमर्थ हैं (यिर्मयाह 13:23; 2:22)।</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hi-I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Nirmala UI" panose="020B0502040204020203" pitchFamily="34" charset="0"/>
                <a:ea typeface="Nirmala UI" panose="020B0502040204020203" pitchFamily="34" charset="0"/>
                <a:cs typeface="Nirmala UI" panose="020B0502040204020203" pitchFamily="34" charset="0"/>
              </a:rPr>
              <a:t>पश्चाताप </a:t>
            </a:r>
            <a:endPar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hi-I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पश्चाताप में विलंब</a:t>
            </a:r>
            <a:endPar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96122"/>
            <a:ext cx="9086850" cy="584775"/>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“प्रभु ने उसे उत्तर दिया, “मार्था, हे मार्था; तू बहुत बातों के लिये चिन्ता करती और घबराती है।” </a:t>
            </a:r>
            <a:r>
              <a:rPr lang="hi-IN" sz="1400" b="1" i="1"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(लूका 10:41)</a:t>
            </a:r>
            <a:endParaRPr lang="es-ES" sz="1400" b="1" i="1"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लाज़र के घर पर यीशु ने उद्धार के लिए अत्यंत महत्वपूर्ण बातों के बारे में बताया। परन्तु मरथा ने नहीं सुना। उसके पास समय नहीं था। करने के लिए बहुत से काम थे! (लूका 10:40-41)।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627655"/>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365732"/>
            <a:ext cx="5933837"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ऐसा हमारे साथ भी होता है। जब हम पाप करते हैं और पवित्र आत्मा हमें पश्चाताप के लिए बुलाता है, तो शैतान हमें गतिविधियों, चिंताओं या अन्य किसी भी प्रकार के ध्यान भटकाने वाली बातों में उलझा देता है, ताकि हम अपनी पापमय स्थिति पर विचार न कर सकें और क्षमा न खोजें।</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139317"/>
            <a:ext cx="3993423" cy="2723823"/>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परन्तु परमेश्वर हार नहीं मानता। वह अपने बुलावे में बना रहता है (यहेजकेल 33:11)। वह हमारे पापों की तुलना मैले चिथड़ों से करता है (यशायाह 64:6)। वह एक अदला-बदली का प्रस्ताव देता है: हमारे मैले चिथड़ों के बदले अपने शुद्ध वस्त्र (जकर्याह 3:4), ऐसे वस्त्र जो यीशु के लहू में धोए गए हैं (प्रकाशितवाक्य 7:14)।</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hi-I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Nirmala UI" panose="020B0502040204020203" pitchFamily="34" charset="0"/>
                <a:ea typeface="Nirmala UI" panose="020B0502040204020203" pitchFamily="34" charset="0"/>
                <a:cs typeface="Nirmala UI" panose="020B0502040204020203" pitchFamily="34" charset="0"/>
              </a:rPr>
              <a:t>सच्चा पश्चाताप</a:t>
            </a:r>
            <a:endPar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579BC5C-2A55-7670-5E45-6A0BD8847FC0}"/>
              </a:ext>
            </a:extLst>
          </p:cNvPr>
          <p:cNvSpPr txBox="1"/>
          <p:nvPr/>
        </p:nvSpPr>
        <p:spPr>
          <a:xfrm>
            <a:off x="1876424" y="678624"/>
            <a:ext cx="8439150" cy="646331"/>
          </a:xfrm>
          <a:prstGeom prst="rect">
            <a:avLst/>
          </a:prstGeom>
          <a:noFill/>
        </p:spPr>
        <p:txBody>
          <a:bodyPr wrap="square">
            <a:spAutoFit/>
          </a:bodyPr>
          <a:lstStyle/>
          <a:p>
            <a:pPr algn="ctr"/>
            <a:r>
              <a:rPr lang="hi-IN"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“चलो, हम यहोवा की ओर फिरें; क्योंकि उसी ने फाड़ा, और वही चंगा भी करेगा; उसी ने मारा, और वही हमारे घावों पर पट्टी बाँधेगा” </a:t>
            </a:r>
            <a:r>
              <a:rPr lang="hi-IN" sz="14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(होशे 6:1)</a:t>
            </a:r>
            <a:endParaRPr lang="en" sz="11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444026"/>
            <a:ext cx="6857996"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पश्चाताप क्या है? सच्चे पश्चाताप और दिखावटी पश्चाताप में क्या अंतर है? (2 कुरिन्थियों 7:10)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00917"/>
            <a:ext cx="6858000"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हम पाप करते हैं, तो पवित्र आत्मा हमें गहरे दुःख का अनुभव कराते हुए मानो “फाड़ देता है” और “मारता है।” यदि हम सच्चे पश्चाताप के साथ प्रतिक्रिया देते हैं, तो परमेश्वर हमें चंगा करता है और हमारे पापों को क्षमा करता है (होशे 6:1)।</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3806242"/>
            <a:ext cx="6858000"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केवल पाप करने का तथ्य ही हमें दुःख देता है, और हमारे भीतर क्षमा पाने की गहरी इच्छा उत्पन्न होती है (चाहे नकारात्मक परिणाम हुए हों या नहीं), तब हम सच्चे पश्चाताप का अनुभव करते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171165"/>
            <a:ext cx="6857999"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किसी पाप के तुरंत और अवांछित परिणाम सामने आते हैं, तो हमें पछतावा होता है। हमें शर्म आती है क्योंकि जो हमने किया वह अच्छा परिणाम नहीं लाया। यदि नकारात्मक परिणाम न होते, तो हमें अपने कार्यों के लिए दुःख महसूस नहीं होता। यह सच्चा पश्चाताप नहीं है।</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पश्चाताप का आह्वान</a:t>
            </a:r>
            <a:endParaRPr lang="e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642922"/>
            <a:ext cx="9267825" cy="646331"/>
          </a:xfrm>
          <a:prstGeom prst="rect">
            <a:avLst/>
          </a:prstGeom>
          <a:noFill/>
        </p:spPr>
        <p:txBody>
          <a:bodyPr wrap="square">
            <a:spAutoFit/>
          </a:bodyPr>
          <a:lstStyle/>
          <a:p>
            <a:pPr algn="ctr"/>
            <a:r>
              <a:rPr lang="hi-IN"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“इसलिये, मन फिराओ और लौट आओ कि तुम्हारे पाप मिटाए जाएँ, जिससे प्रभु के सम्मुख से विश्रान्ति के दिन आएँ” </a:t>
            </a:r>
            <a:r>
              <a:rPr lang="hi-IN" sz="14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(प्रेरितों के काम 3:19)</a:t>
            </a:r>
            <a:endParaRPr lang="es-ES" sz="14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यूहन्ना बपतिस्मा देनेवाले ने और यीशु ने अपने सेवकाई की शुरुआत एक ही संदेश से की: “मन फिराओ” (मत्ती 3:1-2; 4:17)।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2378718058"/>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ध्यान दें कि पश्चाताप और क्षमा हमेशा हमें सुधार की ओर ले जाने चाहिए—ऐसा मन परिवर्तन जो हमें पाप करना छोड़ने के लिए प्रेरित करे (यूहन्ना 5:14)।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110729"/>
            <a:ext cx="8373782"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पश्चाताप क्यों महत्वपूर्ण है? क्योंकि इसके बिना पापों की क्षमा नहीं है (प्रेरितों के काम 2:38; 3:19)। यह प्रक्रिया कैसे होती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hi-I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Nirmala UI" panose="020B0502040204020203" pitchFamily="34" charset="0"/>
                <a:ea typeface="Nirmala UI" panose="020B0502040204020203" pitchFamily="34" charset="0"/>
                <a:cs typeface="Nirmala UI" panose="020B0502040204020203" pitchFamily="34" charset="0"/>
              </a:rPr>
              <a:t>क्षमा </a:t>
            </a:r>
            <a:endPar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hi-IN" sz="4400" b="1" spc="300" dirty="0">
                <a:ln w="22225">
                  <a:no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क्षमा का अनुग्रह</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A4E3F82-A589-6EED-2918-7FAD788900BB}"/>
              </a:ext>
            </a:extLst>
          </p:cNvPr>
          <p:cNvSpPr txBox="1"/>
          <p:nvPr/>
        </p:nvSpPr>
        <p:spPr>
          <a:xfrm>
            <a:off x="1744226" y="835823"/>
            <a:ext cx="8747309" cy="369332"/>
          </a:xfrm>
          <a:prstGeom prst="rect">
            <a:avLst/>
          </a:prstGeom>
          <a:noFill/>
        </p:spPr>
        <p:txBody>
          <a:bodyPr wrap="square">
            <a:spAutoFit/>
          </a:bodyPr>
          <a:lstStyle/>
          <a:p>
            <a:pPr algn="ctr"/>
            <a:r>
              <a:rPr lang="hi-IN"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“हे यहोवा, अपने नाम के निमित्त मेरे अधर्म को जो बहुत हैं क्षमा कर।” (भजन संहिता 25:11)</a:t>
            </a:r>
            <a:endParaRPr lang="en" sz="14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316923"/>
            <a:ext cx="6722238" cy="224676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ऐसा कुछ भी नहीं है जो परमेश्वर को हमें क्षमा करने के लिए बाध्य करे। ऐसा कुछ भी नहीं है जो हम कर सकें जिससे हम उस क्षमा के योग्य बन जाएँ। परमेश्वर हमें क्षमा अपने अनुग्रह से, अपने असीम प्रेम के कारण देता है। वह क्षमा करता है क्योंकि वह “भला और क्षमा करनेवाला है, और जितने तुझे पुकारते हैं उन सभों के लिये वह अति करुणामय है।” (भजन संहिता 86:5; देखें निर्गमन 34:6-7)।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31216"/>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अपने पापों को क्रूस के चरणों में लाते हैं, तो यीशु हमें उस बोझ से मुक्त कर देता है जो हमें दबाए रखता है (इब्रानियों 12:1-2)।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491966"/>
            <a:ext cx="6722239"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उसका प्रेम उसे क्रूस पर स्वयं को अर्पित करने और उस पाप के ऋण को चुकाने के लिए ले गया जिसे हम चुका नहीं सकते (इफिसियों 2:4-5)।</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1315</TotalTime>
  <Words>1428</Words>
  <Application>Microsoft Office PowerPoint</Application>
  <PresentationFormat>Panorámica</PresentationFormat>
  <Paragraphs>69</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Arial</vt:lpstr>
      <vt:lpstr>Nirmala UI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2026-04-18T15:41:31Z</dcterms:created>
  <dcterms:modified xsi:type="dcterms:W3CDTF">2026-04-24T05:53:36Z</dcterms:modified>
</cp:coreProperties>
</file>