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5" r:id="rId4"/>
    <p:sldId id="257" r:id="rId5"/>
    <p:sldId id="258" r:id="rId6"/>
    <p:sldId id="259" r:id="rId7"/>
    <p:sldId id="260" r:id="rId8"/>
    <p:sldId id="261" r:id="rId9"/>
    <p:sldId id="280" r:id="rId10"/>
    <p:sldId id="263" r:id="rId11"/>
    <p:sldId id="264" r:id="rId12"/>
    <p:sldId id="276" r:id="rId13"/>
    <p:sldId id="278" r:id="rId14"/>
  </p:sldIdLst>
  <p:sldSz cx="12192000" cy="6858000"/>
  <p:notesSz cx="6858000" cy="9144000"/>
  <p:embeddedFontLst>
    <p:embeddedFont>
      <p:font typeface="Constantia" panose="02030602050306030303" pitchFamily="18" charset="0"/>
      <p:regular r:id="rId15"/>
      <p:bold r:id="rId16"/>
      <p:italic r:id="rId17"/>
      <p:boldItalic r:id="rId18"/>
    </p:embeddedFont>
    <p:embeddedFont>
      <p:font typeface="Nirmala UI" panose="020B0502040204020203" pitchFamily="34" charset="0"/>
      <p:regular r:id="rId19"/>
      <p:bold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229"/>
    <a:srgbClr val="FFFF99"/>
    <a:srgbClr val="A47032"/>
    <a:srgbClr val="CF9E63"/>
    <a:srgbClr val="DF7E8A"/>
    <a:srgbClr val="FEEAED"/>
    <a:srgbClr val="748CB2"/>
    <a:srgbClr val="357E90"/>
    <a:srgbClr val="429EB4"/>
    <a:srgbClr val="A8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8" d="100"/>
          <a:sy n="28" d="100"/>
        </p:scale>
        <p:origin x="60" y="140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किसी व्यक्ति को जानें और समय के साथ उसके साथ मित्रता विकसित करें।</a:t>
          </a:r>
          <a:endParaRPr lang="en-US"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99B177B-A36E-43E1-811D-4E363AA6E46F}" type="parTrans" cxnId="{B861699A-B3B7-4A6D-A5BE-B8DE66EE9462}">
      <dgm:prSet/>
      <dgm:spPr/>
      <dgm:t>
        <a:bodyPr/>
        <a:lstStyle/>
        <a:p>
          <a:endParaRPr lang="es-ES" sz="2000">
            <a:effectLst>
              <a:outerShdw blurRad="38100" dist="38100" dir="2700000" algn="tl">
                <a:srgbClr val="000000"/>
              </a:outerShdw>
            </a:effectLst>
          </a:endParaRPr>
        </a:p>
      </dgm:t>
    </dgm:pt>
    <dgm:pt modelId="{ED666F7B-7110-43F7-871C-CBBEF7A7091B}" type="sibTrans" cxnId="{B861699A-B3B7-4A6D-A5BE-B8DE66EE9462}">
      <dgm:prSet/>
      <dgm:spPr/>
      <dgm:t>
        <a:bodyPr/>
        <a:lstStyle/>
        <a:p>
          <a:endParaRPr lang="es-ES" sz="2000">
            <a:effectLst>
              <a:outerShdw blurRad="38100" dist="38100" dir="2700000" algn="tl">
                <a:srgbClr val="000000"/>
              </a:outerShdw>
            </a:effectLst>
          </a:endParaRPr>
        </a:p>
      </dgm:t>
    </dgm:pt>
    <dgm:pt modelId="{5623834A-696B-42E4-9A6B-0AE7528945CC}">
      <dgm:prSet custT="1"/>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पवित्र आत्मा से प्रार्थना करें कि वह उस व्यक्ति के हृदय में कार्य करे। उनसे मिलने और बात करने के सही अवसरों के लिए भी प्रार्थना करें।</a:t>
          </a:r>
          <a:endParaRPr lang="en-US"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754B505-0AF2-4801-AFDE-CAFE463F550D}" type="parTrans" cxnId="{594BCB3B-85B7-4165-8C70-6231FF76E017}">
      <dgm:prSet/>
      <dgm:spPr/>
      <dgm:t>
        <a:bodyPr/>
        <a:lstStyle/>
        <a:p>
          <a:endParaRPr lang="es-ES" sz="2000">
            <a:effectLst>
              <a:outerShdw blurRad="38100" dist="38100" dir="2700000" algn="tl">
                <a:srgbClr val="000000"/>
              </a:outerShdw>
            </a:effectLst>
          </a:endParaRPr>
        </a:p>
      </dgm:t>
    </dgm:pt>
    <dgm:pt modelId="{65999D84-A189-42D3-8A8B-E54B4EE67E30}" type="sibTrans" cxnId="{594BCB3B-85B7-4165-8C70-6231FF76E017}">
      <dgm:prSet/>
      <dgm:spPr/>
      <dgm:t>
        <a:bodyPr/>
        <a:lstStyle/>
        <a:p>
          <a:endParaRPr lang="es-ES" sz="2000">
            <a:effectLst>
              <a:outerShdw blurRad="38100" dist="38100" dir="2700000" algn="tl">
                <a:srgbClr val="000000"/>
              </a:outerShdw>
            </a:effectLst>
          </a:endParaRPr>
        </a:p>
      </dgm:t>
    </dgm:pt>
    <dgm:pt modelId="{FBECE91F-0254-4111-9EE1-87914741E100}">
      <dgm:prSet custT="1"/>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स्वाभाविक रूप से अपने विश्वास के अनुभव साझा करने के अवसर खोजें या उनके लिए प्रार्थना करने की पेशकश करें।</a:t>
          </a:r>
          <a:endParaRPr lang="en-US"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77B4CE9-5EDB-4D64-B58C-892408C38E71}" type="parTrans" cxnId="{C8C1CDF2-5541-44A9-A529-0D3480D6ED59}">
      <dgm:prSet/>
      <dgm:spPr/>
      <dgm:t>
        <a:bodyPr/>
        <a:lstStyle/>
        <a:p>
          <a:endParaRPr lang="es-ES" sz="2000">
            <a:effectLst>
              <a:outerShdw blurRad="38100" dist="38100" dir="2700000" algn="tl">
                <a:srgbClr val="000000"/>
              </a:outerShdw>
            </a:effectLst>
          </a:endParaRPr>
        </a:p>
      </dgm:t>
    </dgm:pt>
    <dgm:pt modelId="{67E83CC1-FF9E-4D37-9707-F0057E200D44}" type="sibTrans" cxnId="{C8C1CDF2-5541-44A9-A529-0D3480D6ED59}">
      <dgm:prSet/>
      <dgm:spPr/>
      <dgm:t>
        <a:bodyPr/>
        <a:lstStyle/>
        <a:p>
          <a:endParaRPr lang="es-ES" sz="2000">
            <a:effectLst>
              <a:outerShdw blurRad="38100" dist="38100" dir="2700000" algn="tl">
                <a:srgbClr val="000000"/>
              </a:outerShdw>
            </a:effectLst>
          </a:endParaRPr>
        </a:p>
      </dgm:t>
    </dgm:pt>
    <dgm:pt modelId="{5EDD4311-015B-414E-ADD2-AB3A98181F82}">
      <dgm:prSet custT="1"/>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अपने नए मित्र को अपनी कलीसिया के अन्य लोगों से जोड़ने के तरीके खोजें।</a:t>
          </a:r>
          <a:endParaRPr lang="en-US"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50B5F03-46CF-4A33-B673-9F8631F4CAB3}" type="parTrans" cxnId="{026F1979-D1DB-4AF5-BCD6-978F5C4BF3E9}">
      <dgm:prSet/>
      <dgm:spPr/>
      <dgm:t>
        <a:bodyPr/>
        <a:lstStyle/>
        <a:p>
          <a:endParaRPr lang="es-ES" sz="2000">
            <a:effectLst>
              <a:outerShdw blurRad="38100" dist="38100" dir="2700000" algn="tl">
                <a:srgbClr val="000000"/>
              </a:outerShdw>
            </a:effectLst>
          </a:endParaRPr>
        </a:p>
      </dgm:t>
    </dgm:pt>
    <dgm:pt modelId="{8FAEAE1D-CB61-40A9-A514-19C60508B04F}" type="sibTrans" cxnId="{026F1979-D1DB-4AF5-BCD6-978F5C4BF3E9}">
      <dgm:prSet/>
      <dgm:spPr/>
      <dgm:t>
        <a:bodyPr/>
        <a:lstStyle/>
        <a:p>
          <a:endParaRPr lang="es-ES" sz="2000">
            <a:effectLst>
              <a:outerShdw blurRad="38100" dist="38100" dir="2700000" algn="tl">
                <a:srgbClr val="000000"/>
              </a:outerShdw>
            </a:effectLst>
          </a:endParaRPr>
        </a:p>
      </dgm:t>
    </dgm:pt>
    <dgm:pt modelId="{13AC2F98-65BF-4C8E-A025-DE2F56A8CAC8}">
      <dgm:prSet custT="1"/>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अपने मित्र की विशेष आवश्यकताओं या प्रश्नों के लिए प्रार्थना करें।</a:t>
          </a:r>
          <a:endParaRPr lang="en-US"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05FD29F-E527-4683-8CBD-05C9D9D432D7}" type="parTrans" cxnId="{A709E344-C082-4817-845C-FE1F7413E21C}">
      <dgm:prSet/>
      <dgm:spPr/>
      <dgm:t>
        <a:bodyPr/>
        <a:lstStyle/>
        <a:p>
          <a:endParaRPr lang="es-ES" sz="2000">
            <a:effectLst>
              <a:outerShdw blurRad="38100" dist="38100" dir="2700000" algn="tl">
                <a:srgbClr val="000000"/>
              </a:outerShdw>
            </a:effectLst>
          </a:endParaRPr>
        </a:p>
      </dgm:t>
    </dgm:pt>
    <dgm:pt modelId="{23AAFE81-72FA-462B-97CC-21976C026699}" type="sibTrans" cxnId="{A709E344-C082-4817-845C-FE1F7413E21C}">
      <dgm:prSet/>
      <dgm:spPr/>
      <dgm:t>
        <a:bodyPr/>
        <a:lstStyle/>
        <a:p>
          <a:endParaRPr lang="es-ES" sz="2000">
            <a:effectLst>
              <a:outerShdw blurRad="38100" dist="38100" dir="2700000" algn="tl">
                <a:srgbClr val="000000"/>
              </a:outerShdw>
            </a:effectLst>
          </a:endParaRPr>
        </a:p>
      </dgm:t>
    </dgm:pt>
    <dgm:pt modelId="{16E11919-8E5B-454A-BEB2-E5FE04D70AFE}">
      <dgm:prSet custT="1"/>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ऐसे अवसर खोजें जहाँ आप दिखा सकें कि बाइबल हमारे जीवन में कैसे सांत्वना, सलाह और मार्गदर्शन देती है।</a:t>
          </a:r>
          <a:endParaRPr lang="en-US"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93C67D1-1B46-4795-AD69-4931CBC95E7B}" type="parTrans" cxnId="{C3328019-209D-4A91-8140-95726B662B1A}">
      <dgm:prSet/>
      <dgm:spPr/>
      <dgm:t>
        <a:bodyPr/>
        <a:lstStyle/>
        <a:p>
          <a:endParaRPr lang="es-ES" sz="2000">
            <a:effectLst>
              <a:outerShdw blurRad="38100" dist="38100" dir="2700000" algn="tl">
                <a:srgbClr val="000000"/>
              </a:outerShdw>
            </a:effectLst>
          </a:endParaRPr>
        </a:p>
      </dgm:t>
    </dgm:pt>
    <dgm:pt modelId="{2CDF5409-4F58-4987-8750-198D7EF2E3FB}" type="sibTrans" cxnId="{C3328019-209D-4A91-8140-95726B662B1A}">
      <dgm:prSet/>
      <dgm:spPr/>
      <dgm:t>
        <a:bodyPr/>
        <a:lstStyle/>
        <a:p>
          <a:endParaRPr lang="es-ES" sz="2000">
            <a:effectLst>
              <a:outerShdw blurRad="38100" dist="38100" dir="2700000" algn="tl">
                <a:srgbClr val="000000"/>
              </a:outerShdw>
            </a:effectLst>
          </a:endParaRPr>
        </a:p>
      </dgm:t>
    </dgm:pt>
    <dgm:pt modelId="{4917D731-CAC8-4AE0-8849-99951B9BC504}">
      <dgm:prSet custT="1"/>
      <dgm:spPr/>
      <dgm:t>
        <a:bodyPr/>
        <a:lstStyle/>
        <a:p>
          <a:r>
            <a:rPr lang="hi-IN" sz="17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एक समय ऐसा आएगा जब आप अपने मित्र से पूछना चाहेंगे कि क्या वह आपके साथ बाइबल अध्ययन करना चाहता है। बाद में, आपका मित्र बपतिस्मा लेने की इच्छा भी कर सकता है।</a:t>
          </a:r>
          <a:endParaRPr lang="en-US" sz="17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863C23D-B956-4C9F-B7E6-20ECDE5173DF}" type="parTrans" cxnId="{7A095C87-5DB0-4F1A-9137-626430982818}">
      <dgm:prSet/>
      <dgm:spPr/>
      <dgm:t>
        <a:bodyPr/>
        <a:lstStyle/>
        <a:p>
          <a:endParaRPr lang="es-ES" sz="2000">
            <a:effectLst>
              <a:outerShdw blurRad="38100" dist="38100" dir="2700000" algn="tl">
                <a:srgbClr val="000000"/>
              </a:outerShdw>
            </a:effectLst>
          </a:endParaRPr>
        </a:p>
      </dgm:t>
    </dgm:pt>
    <dgm:pt modelId="{01DAA21B-C823-45B6-A707-8E99EB46CFFD}" type="sibTrans" cxnId="{7A095C87-5DB0-4F1A-9137-626430982818}">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custScaleY="115060"/>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0" y="0"/>
          <a:ext cx="6366841" cy="86610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किसी व्यक्ति को जानें और समय के साथ उसके साथ मित्रता विकसित करें।</a:t>
          </a:r>
          <a:endParaRPr lang="en-US"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359978" y="0"/>
        <a:ext cx="5006862" cy="866102"/>
      </dsp:txXfrm>
    </dsp:sp>
    <dsp:sp modelId="{9538B107-EE65-49D0-9F5D-5598CD715114}">
      <dsp:nvSpPr>
        <dsp:cNvPr id="0" name=""/>
        <dsp:cNvSpPr/>
      </dsp:nvSpPr>
      <dsp:spPr>
        <a:xfrm>
          <a:off x="86610" y="86610"/>
          <a:ext cx="1273368" cy="692881"/>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952712"/>
          <a:ext cx="6366841" cy="866102"/>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पवित्र आत्मा से प्रार्थना करें कि वह उस व्यक्ति के हृदय में कार्य करे। उनसे मिलने और बात करने के सही अवसरों के लिए भी प्रार्थना करें।</a:t>
          </a:r>
          <a:endParaRPr lang="en-US"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359978" y="952712"/>
        <a:ext cx="5006862" cy="866102"/>
      </dsp:txXfrm>
    </dsp:sp>
    <dsp:sp modelId="{7CC3D154-8893-4B64-A075-0FFEF94DB834}">
      <dsp:nvSpPr>
        <dsp:cNvPr id="0" name=""/>
        <dsp:cNvSpPr/>
      </dsp:nvSpPr>
      <dsp:spPr>
        <a:xfrm>
          <a:off x="86610" y="1039322"/>
          <a:ext cx="1273368" cy="692881"/>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1905424"/>
          <a:ext cx="6366841" cy="866102"/>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स्वाभाविक रूप से अपने विश्वास के अनुभव साझा करने के अवसर खोजें या उनके लिए प्रार्थना करने की पेशकश करें।</a:t>
          </a:r>
          <a:endParaRPr lang="en-US"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359978" y="1905424"/>
        <a:ext cx="5006862" cy="866102"/>
      </dsp:txXfrm>
    </dsp:sp>
    <dsp:sp modelId="{DDB3EC3B-5C73-4A6D-A5F5-14CA1F2861F5}">
      <dsp:nvSpPr>
        <dsp:cNvPr id="0" name=""/>
        <dsp:cNvSpPr/>
      </dsp:nvSpPr>
      <dsp:spPr>
        <a:xfrm>
          <a:off x="86610" y="1992034"/>
          <a:ext cx="1273368" cy="692881"/>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858136"/>
          <a:ext cx="6366841" cy="866102"/>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अपने नए मित्र को अपनी कलीसिया के अन्य लोगों से जोड़ने के तरीके खोजें।</a:t>
          </a:r>
          <a:endParaRPr lang="en-US"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359978" y="2858136"/>
        <a:ext cx="5006862" cy="866102"/>
      </dsp:txXfrm>
    </dsp:sp>
    <dsp:sp modelId="{496CCAE7-4740-4432-8899-C78F2FF5B981}">
      <dsp:nvSpPr>
        <dsp:cNvPr id="0" name=""/>
        <dsp:cNvSpPr/>
      </dsp:nvSpPr>
      <dsp:spPr>
        <a:xfrm>
          <a:off x="86610" y="2944746"/>
          <a:ext cx="1273368" cy="692881"/>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10848"/>
          <a:ext cx="6366841" cy="866102"/>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अपने मित्र की विशेष आवश्यकताओं या प्रश्नों के लिए प्रार्थना करें।</a:t>
          </a:r>
          <a:endParaRPr lang="en-US"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359978" y="3810848"/>
        <a:ext cx="5006862" cy="866102"/>
      </dsp:txXfrm>
    </dsp:sp>
    <dsp:sp modelId="{25CE39D9-4230-44D9-938B-F184DE13B44C}">
      <dsp:nvSpPr>
        <dsp:cNvPr id="0" name=""/>
        <dsp:cNvSpPr/>
      </dsp:nvSpPr>
      <dsp:spPr>
        <a:xfrm>
          <a:off x="86610" y="3897459"/>
          <a:ext cx="1273368" cy="692881"/>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763561"/>
          <a:ext cx="6366841" cy="866102"/>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ऐसे अवसर खोजें जहाँ आप दिखा सकें कि बाइबल हमारे जीवन में कैसे सांत्वना, सलाह और मार्गदर्शन देती है।</a:t>
          </a:r>
          <a:endParaRPr lang="en-US"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359978" y="4763561"/>
        <a:ext cx="5006862" cy="866102"/>
      </dsp:txXfrm>
    </dsp:sp>
    <dsp:sp modelId="{986B36D1-2F6A-41B8-8185-EA2760C30A97}">
      <dsp:nvSpPr>
        <dsp:cNvPr id="0" name=""/>
        <dsp:cNvSpPr/>
      </dsp:nvSpPr>
      <dsp:spPr>
        <a:xfrm>
          <a:off x="86610" y="4850171"/>
          <a:ext cx="1273368" cy="692881"/>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716273"/>
          <a:ext cx="6366841" cy="996536"/>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i-IN" sz="17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एक समय ऐसा आएगा जब आप अपने मित्र से पूछना चाहेंगे कि क्या वह आपके साथ बाइबल अध्ययन करना चाहता है। बाद में, आपका मित्र बपतिस्मा लेने की इच्छा भी कर सकता है।</a:t>
          </a:r>
          <a:endParaRPr lang="en-US" sz="17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359978" y="5716273"/>
        <a:ext cx="5006862" cy="996536"/>
      </dsp:txXfrm>
    </dsp:sp>
    <dsp:sp modelId="{4E30D802-0189-48E3-BCE3-D227D650C5ED}">
      <dsp:nvSpPr>
        <dsp:cNvPr id="0" name=""/>
        <dsp:cNvSpPr/>
      </dsp:nvSpPr>
      <dsp:spPr>
        <a:xfrm>
          <a:off x="86610" y="5868100"/>
          <a:ext cx="1273368" cy="692881"/>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06/05/2026</a:t>
            </a:fld>
            <a:endParaRPr lang="es-ES"/>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06/05/2026</a:t>
            </a:fld>
            <a:endParaRPr lang="es-ES"/>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3EC94AA-C3C2-2BDF-A139-7149B23303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 name="Straight Connector 10">
            <a:extLst>
              <a:ext uri="{FF2B5EF4-FFF2-40B4-BE49-F238E27FC236}">
                <a16:creationId xmlns:a16="http://schemas.microsoft.com/office/drawing/2014/main" id="{74BED776-3D84-607E-5D7A-467E9DE3E49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EDAF6142-B076-D604-F418-135083AEF1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AD79BC-A7DA-4245-8E60-05BB191E10C7}"/>
              </a:ext>
            </a:extLst>
          </p:cNvPr>
          <p:cNvSpPr txBox="1"/>
          <p:nvPr/>
        </p:nvSpPr>
        <p:spPr>
          <a:xfrm>
            <a:off x="9344746" y="6471821"/>
            <a:ext cx="2847254" cy="338554"/>
          </a:xfrm>
          <a:prstGeom prst="rect">
            <a:avLst/>
          </a:prstGeom>
          <a:noFill/>
        </p:spPr>
        <p:txBody>
          <a:bodyPr wrap="none" rtlCol="0">
            <a:spAutoFit/>
          </a:bodyPr>
          <a:lstStyle/>
          <a:p>
            <a:pPr algn="r"/>
            <a:r>
              <a:rPr lang="hi-IN" sz="1600" b="1" dirty="0">
                <a:solidFill>
                  <a:srgbClr val="FFFF99"/>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पाठ 12, जून 20, 2026 के लिए</a:t>
            </a:r>
            <a:endParaRPr lang="en-US" sz="1600" b="1" noProof="0" dirty="0">
              <a:solidFill>
                <a:srgbClr val="FFFF99"/>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30CCAE40-E535-E258-EDF4-82E3ECB91426}"/>
              </a:ext>
            </a:extLst>
          </p:cNvPr>
          <p:cNvSpPr txBox="1"/>
          <p:nvPr/>
        </p:nvSpPr>
        <p:spPr>
          <a:xfrm>
            <a:off x="25046" y="5553481"/>
            <a:ext cx="12192000" cy="830997"/>
          </a:xfrm>
          <a:prstGeom prst="rect">
            <a:avLst/>
          </a:prstGeom>
          <a:noFill/>
        </p:spPr>
        <p:txBody>
          <a:bodyPr wrap="square" rtlCol="0">
            <a:spAutoFit/>
            <a:scene3d>
              <a:camera prst="orthographicFront"/>
              <a:lightRig rig="sunset" dir="t"/>
            </a:scene3d>
            <a:sp3d extrusionH="57150" contourW="12700">
              <a:bevelT h="25400" prst="softRound"/>
              <a:contourClr>
                <a:schemeClr val="bg1"/>
              </a:contourClr>
            </a:sp3d>
          </a:bodyPr>
          <a:lstStyle/>
          <a:p>
            <a:pPr algn="ctr"/>
            <a:r>
              <a:rPr lang="hi-IN" sz="4800" b="1" spc="1000" dirty="0">
                <a:ln w="9525">
                  <a:noFill/>
                  <a:prstDash val="solid"/>
                </a:ln>
                <a:solidFill>
                  <a:schemeClr val="accent3">
                    <a:lumMod val="50000"/>
                  </a:schemeClr>
                </a:solidFill>
                <a:effectLst>
                  <a:outerShdw blurRad="12700" dist="38100" dir="2700000" algn="tl" rotWithShape="0">
                    <a:srgbClr val="7030A0"/>
                  </a:outerShdw>
                </a:effectLst>
                <a:latin typeface="Nirmala UI" panose="020B0502040204020203" pitchFamily="34" charset="0"/>
                <a:ea typeface="Nirmala UI" panose="020B0502040204020203" pitchFamily="34" charset="0"/>
                <a:cs typeface="Nirmala UI" panose="020B0502040204020203" pitchFamily="34" charset="0"/>
              </a:rPr>
              <a:t>उसका संदेश दूसरों से साझा करें</a:t>
            </a:r>
            <a:endParaRPr lang="en-US" sz="4800" b="1" spc="1000" noProof="0" dirty="0">
              <a:ln w="9525">
                <a:noFill/>
                <a:prstDash val="solid"/>
              </a:ln>
              <a:solidFill>
                <a:schemeClr val="accent3">
                  <a:lumMod val="50000"/>
                </a:schemeClr>
              </a:solidFill>
              <a:effectLst>
                <a:outerShdw blurRad="12700" dist="38100" dir="2700000" algn="tl" rotWithShape="0">
                  <a:srgbClr val="7030A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4">
            <a:extLst>
              <a:ext uri="{FF2B5EF4-FFF2-40B4-BE49-F238E27FC236}">
                <a16:creationId xmlns:a16="http://schemas.microsoft.com/office/drawing/2014/main" id="{3AAD79BC-A7DA-4245-8E60-05BB191E10C7}"/>
              </a:ext>
            </a:extLst>
          </p:cNvPr>
          <p:cNvSpPr txBox="1"/>
          <p:nvPr/>
        </p:nvSpPr>
        <p:spPr>
          <a:xfrm>
            <a:off x="79237" y="6479841"/>
            <a:ext cx="3429144" cy="338554"/>
          </a:xfrm>
          <a:prstGeom prst="rect">
            <a:avLst/>
          </a:prstGeom>
          <a:noFill/>
        </p:spPr>
        <p:txBody>
          <a:bodyPr wrap="square" rtlCol="0">
            <a:spAutoFit/>
          </a:bodyPr>
          <a:lstStyle/>
          <a:p>
            <a:r>
              <a:rPr lang="hi-IN" sz="1600" b="1" dirty="0">
                <a:solidFill>
                  <a:srgbClr val="FFFF99"/>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US" sz="1600" b="1" noProof="0" dirty="0">
              <a:solidFill>
                <a:srgbClr val="FFFF99"/>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071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0324" y="1653559"/>
            <a:ext cx="4860177" cy="2653748"/>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2512"/>
            <a:ext cx="12192000" cy="769441"/>
          </a:xfrm>
          <a:prstGeom prst="rect">
            <a:avLst/>
          </a:prstGeom>
          <a:noFill/>
        </p:spPr>
        <p:txBody>
          <a:bodyPr wrap="square">
            <a:spAutoFit/>
          </a:bodyPr>
          <a:lstStyle/>
          <a:p>
            <a:pPr algn="ctr"/>
            <a:r>
              <a:rPr lang="hi-IN" sz="4400"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परमेश्वर अपने बच्चों को खोजता है</a:t>
            </a:r>
            <a:endParaRPr lang="en-US" sz="4400" spc="3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646FC66-F9A6-3ABA-B052-2C75D3FC6354}"/>
              </a:ext>
            </a:extLst>
          </p:cNvPr>
          <p:cNvSpPr txBox="1"/>
          <p:nvPr/>
        </p:nvSpPr>
        <p:spPr>
          <a:xfrm>
            <a:off x="827773" y="698528"/>
            <a:ext cx="10404909" cy="923330"/>
          </a:xfrm>
          <a:prstGeom prst="rect">
            <a:avLst/>
          </a:prstGeom>
          <a:noFill/>
        </p:spPr>
        <p:txBody>
          <a:bodyPr wrap="square">
            <a:spAutoFit/>
          </a:bodyPr>
          <a:lstStyle/>
          <a:p>
            <a:pPr algn="ctr"/>
            <a:r>
              <a:rPr lang="hi-I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“क्या एप्रैम मेरा प्रिय पुत्र नहीं है? क्या वह मेरा दुलारा लड़का नहीं है? जब जब मैं उसके विरुद्ध बातें करता हूँ, तब तब मुझे उसका स्मरण हो आता है। इसलिये मेरा मन उसके कारण भर आता है; और मैं निश्‍चय उस पर दया करूँगा, यहोवा की यही वाणी है। (यिर्मयाह 31:20)</a:t>
            </a:r>
            <a:endParaRPr lang="en-US" sz="1400" b="1" i="1" noProof="0"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A48FE12C-C9B7-0B2F-6761-22A02139524C}"/>
              </a:ext>
            </a:extLst>
          </p:cNvPr>
          <p:cNvSpPr txBox="1"/>
          <p:nvPr/>
        </p:nvSpPr>
        <p:spPr>
          <a:xfrm>
            <a:off x="4620126" y="1620032"/>
            <a:ext cx="4818391"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समय ऐसा आया जब परमेश्वर की प्रजा विभाजित हो गई: एप्रैम (उत्तरी राज्य) ने परमेश्वर को छोड़ दिया, जबकि यहूदा (दक्षिणी राज्य) विश्वासयोग्य बना रहा।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557569" y="1884112"/>
            <a:ext cx="2494107" cy="21733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258851" y="4697240"/>
            <a:ext cx="2687914" cy="201593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0" y="4570342"/>
            <a:ext cx="9153939"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 लोग परमेश्वर की सेवा करते थे और फिर उसे छोड़ देते हैं, उन्हें भी परमेश्वर प्रेम से पुकारता रहता है। वे उसके बच्चे हैं, और वह उनसे प्रेम करता है तथा लगातार उन्हें अपने पास लौटने के लिए बुलाता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4EBC4B57-529E-F917-4BFE-11E0CBD8A6F6}"/>
              </a:ext>
            </a:extLst>
          </p:cNvPr>
          <p:cNvSpPr txBox="1"/>
          <p:nvPr/>
        </p:nvSpPr>
        <p:spPr>
          <a:xfrm>
            <a:off x="4620126" y="2936601"/>
            <a:ext cx="4818391" cy="163121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उसके भटक जाने के बावजूद, परमेश्वर एप्रैम को अपना प्रिय पुत्र ही मानता रहा (यिर्मयाह 31:20)। उसने उसकी माता राहेल को अपने पुत्रों के लिए जो अपने पापों में नष्ट हो गए थे, रोते हुए भी चित्रित किया (यिर्मयाह 31:15)।</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79C8B7EF-096B-DACC-75FE-CED3A04B284F}"/>
              </a:ext>
            </a:extLst>
          </p:cNvPr>
          <p:cNvSpPr txBox="1"/>
          <p:nvPr/>
        </p:nvSpPr>
        <p:spPr>
          <a:xfrm>
            <a:off x="0" y="5569506"/>
            <a:ext cx="9086850"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संभव है कि हमारे अपने कुछ बच्चे, जिन्होंने कभी विश्वास को जाना था, अब उससे दूर हो गए हों। हमें उनसे मुँह मोड़ने के बजाय, उन्हें प्रेम करते रहना चाहिए और उनसे कोमलता से बात करनी चाहिए। परमेश्वर हमें याद दिलाता है कि वे उसकी कोमल दया के पात्र हैं, और वह गंभीरता से चाहता है कि वे उसके पास लौट आएँ।</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F0240B7-AA4C-E3D9-0F84-8701F865D3A0}"/>
              </a:ext>
            </a:extLst>
          </p:cNvPr>
          <p:cNvSpPr txBox="1"/>
          <p:nvPr/>
        </p:nvSpPr>
        <p:spPr>
          <a:xfrm>
            <a:off x="0" y="0"/>
            <a:ext cx="12192000" cy="769441"/>
          </a:xfrm>
          <a:prstGeom prst="rect">
            <a:avLst/>
          </a:prstGeom>
          <a:noFill/>
        </p:spPr>
        <p:txBody>
          <a:bodyPr wrap="square">
            <a:spAutoFit/>
          </a:bodyPr>
          <a:lstStyle/>
          <a:p>
            <a:pPr algn="ctr"/>
            <a:r>
              <a:rPr lang="hi-IN" sz="4400" b="1"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 उस एक को खोजते हैं जो भटक गया है</a:t>
            </a:r>
            <a:endParaRPr lang="en-US" sz="4400" b="1" noProof="0"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7E83A46-25C2-2230-7C6D-834EBEDA3963}"/>
              </a:ext>
            </a:extLst>
          </p:cNvPr>
          <p:cNvSpPr txBox="1"/>
          <p:nvPr/>
        </p:nvSpPr>
        <p:spPr>
          <a:xfrm>
            <a:off x="688789" y="691565"/>
            <a:ext cx="10630933" cy="646331"/>
          </a:xfrm>
          <a:prstGeom prst="rect">
            <a:avLst/>
          </a:prstGeom>
          <a:noFill/>
        </p:spPr>
        <p:txBody>
          <a:bodyPr wrap="square">
            <a:spAutoFit/>
          </a:bodyPr>
          <a:lstStyle/>
          <a:p>
            <a:pPr algn="ctr"/>
            <a:r>
              <a:rPr lang="hi-IN" b="1" i="1" dirty="0">
                <a:solidFill>
                  <a:srgbClr val="FEEAED"/>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“यद्यपि मैं उन्हें जाति–जाति के लोगों के बीच बिखेर दूँगा तौभी वे दूर दूर देशों में मुझे स्मरण करेंगे, और अपने बालकों समेत जीवित लौट आएँगे।” </a:t>
            </a:r>
            <a:r>
              <a:rPr lang="hi-IN" sz="1400" b="1" i="1" dirty="0">
                <a:solidFill>
                  <a:srgbClr val="FEEAED"/>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(जकर्याह 10:9)</a:t>
            </a:r>
            <a:endParaRPr lang="en-US" sz="1100" b="1" i="1" noProof="0" dirty="0">
              <a:solidFill>
                <a:srgbClr val="FEEAED"/>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4F4EF59-0A4E-8CF6-76EE-7EF6E721D4A8}"/>
              </a:ext>
            </a:extLst>
          </p:cNvPr>
          <p:cNvSpPr txBox="1"/>
          <p:nvPr/>
        </p:nvSpPr>
        <p:spPr>
          <a:xfrm>
            <a:off x="3962816" y="1411681"/>
            <a:ext cx="8229184"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हमारा जीवनसाथी; हमारा पुत्र; हमारी पुत्री; हमारा मित्र; हमारा पड़ोसी; वह भाई या बहन जो कभी उसी बेंच पर हमारे साथ बैठते थे… एक समय वे हमारे साथ आराधना करते थे, पर अब वे कहाँ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56129" y="1500782"/>
            <a:ext cx="3694030"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56129" y="4171398"/>
            <a:ext cx="3694030"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454500" y="3703215"/>
            <a:ext cx="3514432" cy="2978969"/>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3962815" y="3490541"/>
            <a:ext cx="4379027"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हमारा कर्तव्य है कि हम जाकर उन्हें खोजें और उन्हें फिर से झुंड में वापस लाएँ। यह हम कैसे करें? सबसे पहले, प्रार्थना के द्वारा। दूसरे, उनके प्रति प्रेम और दया का उदाहरण बनकर।</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21AE42B6-F5AD-1309-E9BB-A72739EB3A9C}"/>
              </a:ext>
            </a:extLst>
          </p:cNvPr>
          <p:cNvSpPr txBox="1"/>
          <p:nvPr/>
        </p:nvSpPr>
        <p:spPr>
          <a:xfrm>
            <a:off x="3962817" y="2430912"/>
            <a:ext cx="8229183"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लोगों के कलीसिया को छोड़ने के कई कारण हो सकते हैं। हमें उनके कारणों का न्याय करने, उनकी नीयत की आलोचना करने, या उन्हें भुला देने के लिए नहीं बुलाया गया है।</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09021739-B33C-8BDF-66A8-E362590B705F}"/>
              </a:ext>
            </a:extLst>
          </p:cNvPr>
          <p:cNvSpPr txBox="1"/>
          <p:nvPr/>
        </p:nvSpPr>
        <p:spPr>
          <a:xfrm>
            <a:off x="3962815" y="5139099"/>
            <a:ext cx="4379027" cy="163121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आपके जीवन की गवाही—आपके कार्य, आपके शब्द, और उस व्यक्ति के लिए जो परमेश्वर से दूर हो गया है, की गई आपकी प्रार्थनाएँ—उसके जीवन और भविष्य को पूरी तरह बदल सकती हैं।</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F41FDC-7537-8A33-F9CF-CEABA759919C}"/>
              </a:ext>
            </a:extLst>
          </p:cNvPr>
          <p:cNvSpPr txBox="1"/>
          <p:nvPr/>
        </p:nvSpPr>
        <p:spPr>
          <a:xfrm>
            <a:off x="1171575" y="623052"/>
            <a:ext cx="9848850" cy="5786199"/>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“परमेश्वर सुसमाचार का संदेश और प्रेमपूर्ण सेवकाई के सभी कार्य स्वर्गदूतों को सौंप सकता था। वह अपने उद्देश्य को पूरा करने के लिए अन्य साधनों का उपयोग भी कर सकता था। लेकिन अपने अनंत प्रेम में उसने हमें अपने साथ, मसीह और स्वर्गदूतों के साथ सहकर्मी बनने के लिए चुना, ताकि हम उस निःस्वार्थ सेवकाई से उत्पन्न होने वाले आशीर्वाद, आनंद और आत्मिक उन्नति में सहभागी हो सकें। […]</a:t>
            </a:r>
          </a:p>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यदि आप उस रीति से कार्य करेंगे जैसा मसीह चाहता है कि उसके शिष्य करें, और उसके लिए आत्माओं को जीतेंगे, तो आपको एक गहरे अनुभव और दिव्य विषयों के अधिक ज्ञान की आवश्यकता महसूस होगी, और आप धार्मिकता के लिए भूखे और प्यासे बनेंगे। आप परमेश्वर से प्रार्थना करेंगे, और आपका विश्वास मजबूत होगा, तथा आपकी आत्मा उद्धार के कुएँ से और गहरी प्यास बुझाएगी। विरोध और परीक्षाओं का सामना करना आपको बाइबल और प्रार्थना की ओर ले जाएगा। आप अनुग्रह और मसीह के ज्ञान में बढ़ेंगे, और एक समृद्ध आत्मिक अनुभव विकसित करेंगे।”</a:t>
            </a:r>
          </a:p>
          <a:p>
            <a:pPr>
              <a:spcBef>
                <a:spcPts val="600"/>
              </a:spcBef>
            </a:pPr>
            <a:endParaRPr lang="en-US"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9336F1C7-6B6A-AEB4-7143-EE3CB823570A}"/>
              </a:ext>
            </a:extLst>
          </p:cNvPr>
          <p:cNvSpPr txBox="1"/>
          <p:nvPr/>
        </p:nvSpPr>
        <p:spPr>
          <a:xfrm>
            <a:off x="6862335" y="6065671"/>
            <a:ext cx="3996608"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(मसीह की ओर मार्ग, पृष्ठ 79–80)</a:t>
            </a:r>
            <a:endParaRPr lang="en-US" sz="16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316057" y="537915"/>
            <a:ext cx="4015310" cy="4893647"/>
          </a:xfrm>
          <a:prstGeom prst="rect">
            <a:avLst/>
          </a:prstGeom>
          <a:noFill/>
        </p:spPr>
        <p:txBody>
          <a:bodyPr wrap="square">
            <a:spAutoFit/>
          </a:bodyPr>
          <a:lstStyle/>
          <a:p>
            <a:pPr lvl="0" algn="ctr">
              <a:defRPr/>
            </a:pPr>
            <a:r>
              <a:rPr lang="hi-IN" sz="3200" b="1" i="1" dirty="0">
                <a:solidFill>
                  <a:prstClr val="white"/>
                </a:solidFill>
                <a:effectLst>
                  <a:glow rad="127000">
                    <a:srgbClr val="563056"/>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“‘प्रभु यहोवा ने मुझे सीखनेवालों की जीभ दी है कि मैं थके हुए को अपने वचन के द्वारा संभालना जानूँ। भोर को वह नित मुझे जगाता और मेरा कान खोलता है कि मैं शिष्य के समान सुनूँ।’” </a:t>
            </a:r>
            <a:r>
              <a:rPr lang="hi-IN" sz="2400" b="1" i="1" dirty="0">
                <a:solidFill>
                  <a:prstClr val="white"/>
                </a:solidFill>
                <a:effectLst>
                  <a:glow rad="127000">
                    <a:srgbClr val="563056"/>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(यशायाह 50:4)</a:t>
            </a:r>
            <a:endParaRPr kumimoji="0" lang="en-US" sz="2400" b="1" i="1"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B85925-7D12-7EC5-FBC8-270BAC587D8B}"/>
              </a:ext>
            </a:extLst>
          </p:cNvPr>
          <p:cNvSpPr txBox="1"/>
          <p:nvPr/>
        </p:nvSpPr>
        <p:spPr>
          <a:xfrm>
            <a:off x="7191374" y="3429000"/>
            <a:ext cx="5000625" cy="338554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A70FDB"/>
                </a:solidFill>
                <a:latin typeface="Nirmala UI" panose="020B0502040204020203" pitchFamily="34" charset="0"/>
                <a:ea typeface="Nirmala UI" panose="020B0502040204020203" pitchFamily="34" charset="0"/>
                <a:cs typeface="Nirmala UI" panose="020B0502040204020203" pitchFamily="34" charset="0"/>
              </a:rPr>
              <a:t>हमें क्या साझा करना चाहिए?</a:t>
            </a:r>
            <a:endParaRPr lang="en-US" sz="2000" b="1" noProof="0" dirty="0">
              <a:solidFill>
                <a:srgbClr val="A70FDB"/>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महान आदेश</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00A44E"/>
                </a:solidFill>
                <a:latin typeface="Nirmala UI" panose="020B0502040204020203" pitchFamily="34" charset="0"/>
                <a:ea typeface="Nirmala UI" panose="020B0502040204020203" pitchFamily="34" charset="0"/>
                <a:cs typeface="Nirmala UI" panose="020B0502040204020203" pitchFamily="34" charset="0"/>
              </a:rPr>
              <a:t>हम कैसे साझा कर सकते हैं?</a:t>
            </a:r>
            <a:endParaRPr lang="en-US" sz="2000" b="1" noProof="0" dirty="0">
              <a:solidFill>
                <a:srgbClr val="00A44E"/>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का अनुकरण करके</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मित्रता विकसित करके</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C64D1C"/>
                </a:solidFill>
                <a:latin typeface="Nirmala UI" panose="020B0502040204020203" pitchFamily="34" charset="0"/>
                <a:ea typeface="Nirmala UI" panose="020B0502040204020203" pitchFamily="34" charset="0"/>
                <a:cs typeface="Nirmala UI" panose="020B0502040204020203" pitchFamily="34" charset="0"/>
              </a:rPr>
              <a:t>जो लोग चले गए हैं, उन्हें कैसे वापस लाएँ?</a:t>
            </a:r>
            <a:endParaRPr lang="en-US" sz="2000" b="1" noProof="0" dirty="0">
              <a:solidFill>
                <a:srgbClr val="C64D1C"/>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अपने बच्चों को खोजता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हम उस एक को खोजते हैं जो भटक गया है</a:t>
            </a:r>
            <a:endParaRPr lang="en-US" sz="19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05743553-52EE-062D-DA4B-FBB11CAD17A2}"/>
              </a:ext>
            </a:extLst>
          </p:cNvPr>
          <p:cNvSpPr txBox="1"/>
          <p:nvPr/>
        </p:nvSpPr>
        <p:spPr>
          <a:xfrm>
            <a:off x="427985" y="358096"/>
            <a:ext cx="819150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हज़ारों लोग वास्तव में यीशु को नहीं जानते। हम उन्हें “खोई हुई भेड़ें” कहते हैं, पर वे यह भी नहीं जानते कि वे खोए हुए हैं। और वे कैसे जानेंगे कि उन्हें यीशु की आवश्यकता है, यदि कोई उन्हें समझाए नहीं?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98144" y="306411"/>
            <a:ext cx="3379851" cy="2973873"/>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400299" y="3428999"/>
            <a:ext cx="4039829" cy="3318421"/>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85" y="3428999"/>
            <a:ext cx="1868675"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317708" y="6097548"/>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317708" y="3898714"/>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317708" y="4816157"/>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317708" y="6479639"/>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7317708" y="5186875"/>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727976" y="4343754"/>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6727423" y="5640663"/>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6727976" y="3427268"/>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427985" y="2649206"/>
            <a:ext cx="8191500"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परमेश्वर ने इन सभी लोगों तक पहुँचने का माध्यम हमें बनाया है। यही हमारा “महान आदेश” है।</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F4431EA7-4B44-D2E3-F33D-CC1FC9E39ECD}"/>
              </a:ext>
            </a:extLst>
          </p:cNvPr>
          <p:cNvSpPr txBox="1"/>
          <p:nvPr/>
        </p:nvSpPr>
        <p:spPr>
          <a:xfrm>
            <a:off x="427984" y="1349763"/>
            <a:ext cx="8191499"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परमेश्वर इस पृथ्वी के हर व्यक्ति की परवाह करता है और “चाहता है कि सब मनुष्यों का उद्धार हो, और वे सत्य को भली भाँति पहचान लें।” (1 तीमुथियुस 2:4)। इसमें वे भी शामिल हैं जो उसे नहीं जानते और वे भी जो उसे जानकर उसके मार्ग से भटक गए हैं।</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5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5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8"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E2429B-4CE5-0178-556C-927D8179D3EE}"/>
              </a:ext>
            </a:extLst>
          </p:cNvPr>
          <p:cNvSpPr txBox="1"/>
          <p:nvPr/>
        </p:nvSpPr>
        <p:spPr>
          <a:xfrm>
            <a:off x="0" y="190550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r>
              <a:rPr lang="hi-IN" sz="8800" b="1" spc="600" dirty="0">
                <a:ln w="15875">
                  <a:no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हमें क्या साझा करना चाहिए?</a:t>
            </a:r>
            <a:endParaRPr lang="en-US" sz="8800" b="1" spc="600" noProof="0" dirty="0">
              <a:ln w="15875">
                <a:no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E40D9DDA-20EF-5589-29DE-B6989682B541}"/>
              </a:ext>
            </a:extLst>
          </p:cNvPr>
          <p:cNvSpPr txBox="1"/>
          <p:nvPr/>
        </p:nvSpPr>
        <p:spPr>
          <a:xfrm>
            <a:off x="2802834" y="0"/>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hi-IN" sz="4400" b="1" dirty="0">
                <a:ln/>
                <a:solidFill>
                  <a:schemeClr val="accent2">
                    <a:lumMod val="75000"/>
                  </a:schemeClr>
                </a:solidFill>
                <a:effectLst>
                  <a:outerShdw blurRad="50800" dist="50800" dir="3300000" algn="ctr" rotWithShape="0">
                    <a:schemeClr val="bg1">
                      <a:alpha val="68000"/>
                    </a:schemeClr>
                  </a:outerShdw>
                </a:effectLst>
                <a:latin typeface="Nirmala UI" panose="020B0502040204020203" pitchFamily="34" charset="0"/>
                <a:ea typeface="Nirmala UI" panose="020B0502040204020203" pitchFamily="34" charset="0"/>
                <a:cs typeface="Nirmala UI" panose="020B0502040204020203" pitchFamily="34" charset="0"/>
              </a:rPr>
              <a:t>महान आदेश</a:t>
            </a:r>
            <a:endParaRPr lang="en-US" sz="4400" b="1" noProof="0" dirty="0">
              <a:ln/>
              <a:solidFill>
                <a:schemeClr val="accent2">
                  <a:lumMod val="75000"/>
                </a:schemeClr>
              </a:solidFill>
              <a:effectLst>
                <a:outerShdw blurRad="50800" dist="50800" dir="3300000" algn="ctr" rotWithShape="0">
                  <a:schemeClr val="bg1">
                    <a:alpha val="68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45AFB70-95FA-DEB3-96F3-E0B8898C211E}"/>
              </a:ext>
            </a:extLst>
          </p:cNvPr>
          <p:cNvSpPr txBox="1"/>
          <p:nvPr/>
        </p:nvSpPr>
        <p:spPr>
          <a:xfrm>
            <a:off x="3167062" y="685682"/>
            <a:ext cx="8524875"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“इसलिये तुम जाओ, सब जातियों के लोगों को चेला बनाओ; और उन्हें पिता, और पुत्र, और पवित्र आत्मा के नाम से बपतिस्मा दो” </a:t>
            </a:r>
            <a:r>
              <a:rPr lang="hi-IN" sz="1400"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(मत्ती 28:19)</a:t>
            </a:r>
            <a:endParaRPr lang="en-US" sz="1100" b="1" i="1" noProof="0"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BD03547-B7B0-FA5F-42A3-9ABB42E5C9B6}"/>
              </a:ext>
            </a:extLst>
          </p:cNvPr>
          <p:cNvSpPr txBox="1"/>
          <p:nvPr/>
        </p:nvSpPr>
        <p:spPr>
          <a:xfrm>
            <a:off x="2412304" y="1479450"/>
            <a:ext cx="6769796"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“तुम… सब जातियों के पास जाओ” यह वह आदेश था जो यीशु ने अपने पुनरुत्थान के बाद उनसे मिलने आए लोगों को दिया (मत्ती 28:18-19ए)।</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09549" y="135393"/>
            <a:ext cx="2133903" cy="313809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250952" y="1545133"/>
            <a:ext cx="2753129" cy="2893693"/>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32285DB-A4A6-7759-2529-5610539322BB}"/>
              </a:ext>
            </a:extLst>
          </p:cNvPr>
          <p:cNvGrpSpPr/>
          <p:nvPr/>
        </p:nvGrpSpPr>
        <p:grpSpPr>
          <a:xfrm>
            <a:off x="7694605" y="4656906"/>
            <a:ext cx="4170182" cy="1993240"/>
            <a:chOff x="6207347" y="4838746"/>
            <a:chExt cx="3705187" cy="1770984"/>
          </a:xfrm>
          <a:effectLst>
            <a:outerShdw blurRad="50800" dist="38100" dir="2700000" algn="tl" rotWithShape="0">
              <a:prstClr val="black">
                <a:alpha val="40000"/>
              </a:prstClr>
            </a:outerShdw>
          </a:effectLst>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3028" y="4907113"/>
              <a:ext cx="700356" cy="583994"/>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440879" y="4572660"/>
            <a:ext cx="5184874" cy="224676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पतरस और यूहन्ना की तरह, “यह तो हम से हो नहीं सकता कि जो हम ने देखा और सुना है, वह न कहें।” (प्रेरितों के काम 4:20)। हम मंच से बोल सकते हैं, सड़कों पर प्रचार कर सकते हैं, सोशल मीडिया पर अपनी गवाही साझा कर सकते हैं, या बस किसी एक व्यक्ति के साथ साझा कर सकते हैं। हम सभी इसमें शामिल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0E479DA4-CD49-5E3F-0143-06F611B0F7A3}"/>
              </a:ext>
            </a:extLst>
          </p:cNvPr>
          <p:cNvSpPr txBox="1"/>
          <p:nvPr/>
        </p:nvSpPr>
        <p:spPr>
          <a:xfrm>
            <a:off x="2412304" y="3557631"/>
            <a:ext cx="6769796"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वे चेले आगे और चेलों को सिखाते गए… और यह क्रम दो हज़ार वर्षों तक चलता रहा… आज तक। अब हम वे लोग हैं जिन्हें यीशु का यह आदेश प्राप्त हुआ है।</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412304" y="2494478"/>
            <a:ext cx="6838648"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उन्हें क्या करना था? उन्हें जाकर चेला बनाना था—अर्थात लोगों तक पहुँचना, उन्हें बपतिस्मा देना, और उन्हें यीशु के चेले बनने की शिक्षा देना (मत्ती 28:19-20)।</a:t>
            </a:r>
            <a:endParaRPr kumimoji="0" lang="en-U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00A8F-39F2-EEA3-E272-125414AA1BE1}"/>
              </a:ext>
            </a:extLst>
          </p:cNvPr>
          <p:cNvSpPr txBox="1"/>
          <p:nvPr/>
        </p:nvSpPr>
        <p:spPr>
          <a:xfrm>
            <a:off x="0" y="202861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hi-IN" dirty="0">
                <a:latin typeface="Nirmala UI" panose="020B0502040204020203" pitchFamily="34" charset="0"/>
                <a:ea typeface="Nirmala UI" panose="020B0502040204020203" pitchFamily="34" charset="0"/>
                <a:cs typeface="Nirmala UI" panose="020B0502040204020203" pitchFamily="34" charset="0"/>
              </a:rPr>
              <a:t>हम कैसे साझा कर सकते हैं?</a:t>
            </a:r>
            <a:endParaRPr lang="en-US"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969B0983-D3D3-5AC3-B23A-E831A884AB20}"/>
              </a:ext>
            </a:extLst>
          </p:cNvPr>
          <p:cNvSpPr txBox="1"/>
          <p:nvPr/>
        </p:nvSpPr>
        <p:spPr>
          <a:xfrm>
            <a:off x="0" y="0"/>
            <a:ext cx="12191999" cy="769441"/>
          </a:xfrm>
          <a:prstGeom prst="rect">
            <a:avLst/>
          </a:prstGeom>
          <a:noFill/>
        </p:spPr>
        <p:txBody>
          <a:bodyPr wrap="square">
            <a:spAutoFit/>
          </a:bodyPr>
          <a:lstStyle/>
          <a:p>
            <a:pPr algn="ctr"/>
            <a:r>
              <a:rPr lang="hi-IN" sz="4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latin typeface="Nirmala UI" panose="020B0502040204020203" pitchFamily="34" charset="0"/>
                <a:ea typeface="Nirmala UI" panose="020B0502040204020203" pitchFamily="34" charset="0"/>
                <a:cs typeface="Nirmala UI" panose="020B0502040204020203" pitchFamily="34" charset="0"/>
              </a:rPr>
              <a:t>यीशु का अनुकरण करके </a:t>
            </a:r>
            <a:endParaRPr lang="en-US" sz="4400" b="1" spc="60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5E3C8AA-46D6-50C7-77AB-06C5F8B6FD5D}"/>
              </a:ext>
            </a:extLst>
          </p:cNvPr>
          <p:cNvSpPr txBox="1"/>
          <p:nvPr/>
        </p:nvSpPr>
        <p:spPr>
          <a:xfrm>
            <a:off x="1501539" y="723886"/>
            <a:ext cx="9166407" cy="646331"/>
          </a:xfrm>
          <a:prstGeom prst="rect">
            <a:avLst/>
          </a:prstGeom>
          <a:noFill/>
        </p:spPr>
        <p:txBody>
          <a:bodyPr wrap="square">
            <a:spAutoFit/>
          </a:bodyPr>
          <a:lstStyle/>
          <a:p>
            <a:pPr algn="ctr"/>
            <a:r>
              <a:rPr lang="hi-IN" b="1" i="1" dirty="0">
                <a:solidFill>
                  <a:srgbClr val="FFFF99"/>
                </a:solidFill>
                <a:effectLst>
                  <a:outerShdw blurRad="38100" dist="254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“क्योंकि मसीह का प्रेम हमें विवश कर देता है; इसलिये कि हम यह समझते हैं कि जब एक सब के लिये मरा तो सब मर गए।” </a:t>
            </a:r>
            <a:r>
              <a:rPr lang="hi-IN" sz="1400" b="1" i="1" dirty="0">
                <a:solidFill>
                  <a:srgbClr val="FFFF99"/>
                </a:solidFill>
                <a:effectLst>
                  <a:outerShdw blurRad="38100" dist="254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(2 कुरिन्थियों  5:14) </a:t>
            </a:r>
            <a:endParaRPr lang="en-US" sz="1400" b="1" i="1" noProof="0" dirty="0">
              <a:solidFill>
                <a:srgbClr val="FFFF99"/>
              </a:solidFill>
              <a:effectLst>
                <a:outerShdw blurRad="38100" dist="254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278A6810-60FB-6F95-AF29-D95584B59CC8}"/>
              </a:ext>
            </a:extLst>
          </p:cNvPr>
          <p:cNvSpPr txBox="1"/>
          <p:nvPr/>
        </p:nvSpPr>
        <p:spPr>
          <a:xfrm>
            <a:off x="26318" y="1430015"/>
            <a:ext cx="6749658" cy="677108"/>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यीशु को “खोई हुई भेड़” को खोजने के लिए किस बात ने प्रेरित किया? (मत्ती 15:24)</a:t>
            </a:r>
            <a:endParaRPr lang="en-US" sz="19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6116" y="1845776"/>
            <a:ext cx="2030495" cy="2720864"/>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9142543" y="1640424"/>
            <a:ext cx="2899315" cy="2926216"/>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56862" y="3946679"/>
            <a:ext cx="5438868" cy="2739829"/>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26317" y="2095270"/>
            <a:ext cx="6750459" cy="1846659"/>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निस्संदेह, यह हमसे उसका प्रेम था (मत्ती 9:36; इफिसियों 5:2)। उसने अपना वही प्रेम हमारे भीतर भी रखा है, ताकि हम उसे उन लोगों के साथ साझा कर सकें जो अभी तक यीशु को नहीं जानते। कभी-कभी लोग अपने भले के लिए उन्हें जबरदस्ती यीशु को स्वीकार करने के लिए मजबूर करने की कोशिश करते हैं, लेकिन यह परमेश्वर का तरीका नहीं है।</a:t>
            </a:r>
            <a:endParaRPr lang="en-US" sz="19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C40CFEC2-9C53-862E-BC45-198D541CFC13}"/>
              </a:ext>
            </a:extLst>
          </p:cNvPr>
          <p:cNvSpPr txBox="1"/>
          <p:nvPr/>
        </p:nvSpPr>
        <p:spPr>
          <a:xfrm>
            <a:off x="5728051" y="4663190"/>
            <a:ext cx="6463948" cy="1477328"/>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परमेश्वर ने आदम और हव्वा को पाप करने से जबरदस्ती नहीं रोका। उसने जलप्रलय से पहले के लोगों को जहाज़ में प्रवेश करने के लिए मजबूर नहीं किया। उसने नीनवे के लोगों को भी उसे स्वीकार करने के लिए बाध्य नहीं किया। उसने प्रेम से उनसे बात की और उन्हें उनके अपने मार्ग पर चलने के परिणामों के बारे में चेतावनी दी।</a:t>
            </a:r>
            <a:endParaRPr lang="en-US"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263CA16F-9840-D7B9-9E46-45DD3783EC04}"/>
              </a:ext>
            </a:extLst>
          </p:cNvPr>
          <p:cNvSpPr txBox="1"/>
          <p:nvPr/>
        </p:nvSpPr>
        <p:spPr>
          <a:xfrm>
            <a:off x="5728051" y="6150114"/>
            <a:ext cx="6457119" cy="646331"/>
          </a:xfrm>
          <a:prstGeom prst="rect">
            <a:avLst/>
          </a:prstGeom>
          <a:noFill/>
        </p:spPr>
        <p:txBody>
          <a:bodyPr wrap="square">
            <a:spAutoFit/>
          </a:bodyPr>
          <a:lstStyle/>
          <a:p>
            <a:pPr lvl="0" algn="just">
              <a:spcBef>
                <a:spcPts val="600"/>
              </a:spcBef>
              <a:defRPr/>
            </a:pPr>
            <a:r>
              <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जब हम यीशु का अनुकरण करते हैं, तो हम दूसरों के प्रति उसका प्रेम प्रकट करते हैं और उन्हें उसके पीछे चलने के लिए आमंत्रित करते हैं।</a:t>
            </a:r>
            <a:endParaRPr kumimoji="0" lang="en-US"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a:extLst>
            <a:ext uri="{FF2B5EF4-FFF2-40B4-BE49-F238E27FC236}">
              <a16:creationId xmlns:a16="http://schemas.microsoft.com/office/drawing/2014/main" id="{485EAF4E-10FF-B8C0-972C-1C616FC949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18E099E-2FDF-B19B-0C80-7DFA2AC03A14}"/>
              </a:ext>
            </a:extLst>
          </p:cNvPr>
          <p:cNvSpPr txBox="1"/>
          <p:nvPr/>
        </p:nvSpPr>
        <p:spPr>
          <a:xfrm>
            <a:off x="0" y="48125"/>
            <a:ext cx="5705060" cy="646331"/>
          </a:xfrm>
          <a:prstGeom prst="rect">
            <a:avLst/>
          </a:prstGeom>
          <a:noFill/>
        </p:spPr>
        <p:txBody>
          <a:bodyPr wrap="square">
            <a:spAutoFit/>
            <a:scene3d>
              <a:camera prst="orthographicFront"/>
              <a:lightRig rig="threePt" dir="t"/>
            </a:scene3d>
            <a:sp3d extrusionH="57150">
              <a:bevelT w="38100" h="38100"/>
            </a:sp3d>
          </a:bodyPr>
          <a:lstStyle/>
          <a:p>
            <a:pPr algn="ctr"/>
            <a:r>
              <a:rPr lang="hi-IN" sz="3600" dirty="0">
                <a:ln w="0"/>
                <a:solidFill>
                  <a:srgbClr val="429EB4"/>
                </a:solidFill>
                <a:effectLst>
                  <a:outerShdw blurRad="38100" dist="25400" dir="5400000" algn="ctr" rotWithShape="0">
                    <a:srgbClr val="6E747A"/>
                  </a:outerShdw>
                </a:effectLst>
                <a:latin typeface="Nirmala UI" panose="020B0502040204020203" pitchFamily="34" charset="0"/>
                <a:ea typeface="Nirmala UI" panose="020B0502040204020203" pitchFamily="34" charset="0"/>
                <a:cs typeface="Nirmala UI" panose="020B0502040204020203" pitchFamily="34" charset="0"/>
              </a:rPr>
              <a:t>मित्रता विकसित करके</a:t>
            </a:r>
            <a:endParaRPr lang="en-US" sz="3600" noProof="0" dirty="0">
              <a:ln w="0"/>
              <a:solidFill>
                <a:srgbClr val="429EB4"/>
              </a:solidFill>
              <a:effectLst>
                <a:outerShdw blurRad="38100" dist="25400" dir="5400000" algn="ctr" rotWithShape="0">
                  <a:srgbClr val="6E747A"/>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5617273-C8D6-7B9D-8B98-64A12E55D453}"/>
              </a:ext>
            </a:extLst>
          </p:cNvPr>
          <p:cNvSpPr txBox="1"/>
          <p:nvPr/>
        </p:nvSpPr>
        <p:spPr>
          <a:xfrm>
            <a:off x="-1" y="717037"/>
            <a:ext cx="5615609" cy="923330"/>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“…जो कोई तुम से तुम्हारी आशा के विषय में कुछ पूछे, उसे उत्तर देने के लिये सर्वदा तैयार रहो, पर नम्रता और भय के साथ।” </a:t>
            </a:r>
            <a:r>
              <a:rPr lang="hi-IN" sz="14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(1 पतरस 3:15)</a:t>
            </a:r>
            <a:endParaRPr lang="en-US" sz="1100" b="1" i="1" noProof="0"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49ED23A-9378-C7E5-DA40-A4E936467BDF}"/>
              </a:ext>
            </a:extLst>
          </p:cNvPr>
          <p:cNvSpPr txBox="1"/>
          <p:nvPr/>
        </p:nvSpPr>
        <p:spPr>
          <a:xfrm>
            <a:off x="198783" y="1830160"/>
            <a:ext cx="5416825"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सब यीशु के प्रचारक हैं और हमें इसके लिए तैयार रहने की आज्ञा दी गई है (1 पतरस 3:15)। लेकिन हम में से सभी नहीं जानते कि कैसे प्रचार करें। फिर भी हमारे पास यह प्रतिज्ञा है कि स्वयं परमेश्वर हमें आवश्यक शब्द देगा (यशायाह 50:4)।</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247D2ED1-1FFA-85C2-57DC-900E58B02487}"/>
              </a:ext>
            </a:extLst>
          </p:cNvPr>
          <p:cNvGraphicFramePr/>
          <p:nvPr>
            <p:extLst>
              <p:ext uri="{D42A27DB-BD31-4B8C-83A1-F6EECF244321}">
                <p14:modId xmlns:p14="http://schemas.microsoft.com/office/powerpoint/2010/main" val="3585212032"/>
              </p:ext>
            </p:extLst>
          </p:nvPr>
        </p:nvGraphicFramePr>
        <p:xfrm>
          <a:off x="5705060" y="139148"/>
          <a:ext cx="6366841" cy="6718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DCD403D3-89F6-0817-BEF7-6EFA563005F5}"/>
              </a:ext>
            </a:extLst>
          </p:cNvPr>
          <p:cNvSpPr txBox="1"/>
          <p:nvPr/>
        </p:nvSpPr>
        <p:spPr>
          <a:xfrm>
            <a:off x="198783" y="5774962"/>
            <a:ext cx="5416825"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कुछ सरल सुझाव दिए गए हैं, जिन्हें ध्यान में रखते हुए आप दूसरों के साथ यीशु को साझा करने के लिए अधिक जागरूक हो सकते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a:extLst>
              <a:ext uri="{FF2B5EF4-FFF2-40B4-BE49-F238E27FC236}">
                <a16:creationId xmlns:a16="http://schemas.microsoft.com/office/drawing/2014/main" id="{141CC5EC-BF30-6E85-8BEC-EE5AF4B2AA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94509" y="3561346"/>
            <a:ext cx="3820877" cy="1970386"/>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C9B89B0-EDBC-454E-EEC6-76EB6CC68EC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59027" y="3570974"/>
            <a:ext cx="1353798" cy="2018513"/>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5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564CD2-F66A-F97D-3DCB-364334905924}"/>
              </a:ext>
            </a:extLst>
          </p:cNvPr>
          <p:cNvSpPr txBox="1"/>
          <p:nvPr/>
        </p:nvSpPr>
        <p:spPr>
          <a:xfrm>
            <a:off x="1" y="2151727"/>
            <a:ext cx="12191999" cy="2554545"/>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hi-IN" sz="8000" dirty="0">
                <a:latin typeface="Nirmala UI" panose="020B0502040204020203" pitchFamily="34" charset="0"/>
                <a:ea typeface="Nirmala UI" panose="020B0502040204020203" pitchFamily="34" charset="0"/>
                <a:cs typeface="Nirmala UI" panose="020B0502040204020203" pitchFamily="34" charset="0"/>
              </a:rPr>
              <a:t>जो लोग चले गए हैं, उन्हें कैसे वापस लाएँ?</a:t>
            </a:r>
            <a:endParaRPr lang="en-US" sz="8000"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606</TotalTime>
  <Words>1624</Words>
  <Application>Microsoft Office PowerPoint</Application>
  <PresentationFormat>Panorámica</PresentationFormat>
  <Paragraphs>56</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Nirmala UI</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108</cp:revision>
  <dcterms:created xsi:type="dcterms:W3CDTF">2026-05-02T16:09:24Z</dcterms:created>
  <dcterms:modified xsi:type="dcterms:W3CDTF">2026-05-06T04:56:29Z</dcterms:modified>
</cp:coreProperties>
</file>