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4" d="100"/>
          <a:sy n="34" d="100"/>
        </p:scale>
        <p:origin x="60" y="15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hi-I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पौलुस की बुलाहट</a:t>
          </a:r>
          <a:endParaRPr lang="e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hi-I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यात्रा</a:t>
          </a:r>
          <a:endParaRPr lang="e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hi-I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नगर</a:t>
          </a:r>
          <a:endParaRPr lang="e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hi-I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विश्वासी</a:t>
          </a:r>
          <a:endParaRPr lang="e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hi-I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कुरिन्थियों के नाम पत्रियाँ</a:t>
          </a:r>
          <a:endParaRPr lang="en" sz="26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hi-IN" sz="2000" b="1" i="0" baseline="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पौलुस प्रेरित कैसे बना?</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यीशु द्वारा चुने जाने से (गलातियों 1:1)</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कब चुना गया था?</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अपनी माता के गर्भ से ही (गलातियों 1:15)</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कब बुलाया गया?</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hi-IN" sz="1900" b="1" noProof="0" dirty="0">
              <a:latin typeface="Nirmala UI" panose="020B0502040204020203" pitchFamily="34" charset="0"/>
              <a:ea typeface="Nirmala UI" panose="020B0502040204020203" pitchFamily="34" charset="0"/>
              <a:cs typeface="Nirmala UI" panose="020B0502040204020203" pitchFamily="34" charset="0"/>
            </a:rPr>
            <a:t>दमिश्क के मार्ग पर (प्रेरितों के काम 22:6-7)</a:t>
          </a:r>
          <a:endParaRPr lang="en" sz="19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किसका प्रेरित था?</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अन्यजातियों के लिए (गलातियों 2:9)</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कुरिन्थियों 1-6</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lgn="just">
            <a:buNone/>
          </a:pPr>
          <a:r>
            <a:rPr lang="hi-IN" sz="1800" b="1" noProof="0" dirty="0">
              <a:latin typeface="Nirmala UI" panose="020B0502040204020203" pitchFamily="34" charset="0"/>
              <a:ea typeface="Nirmala UI" panose="020B0502040204020203" pitchFamily="34" charset="0"/>
              <a:cs typeface="Nirmala UI" panose="020B0502040204020203" pitchFamily="34" charset="0"/>
            </a:rPr>
            <a:t>खलोए से कलीसिया में विद्यमान कई समस्याओं के विषय में जानकारी प्राप्त करने के बाद, पौलुस ने उन्हें इन बातों के विषय में चेतावनी दी: गुटबन्दी; यौन अनैतिकता; मुक़द्दमेबाजी; और वेश्यागमन।</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कुरिन्थियों </a:t>
          </a:r>
          <a:r>
            <a:rPr lang="en-US"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7</a:t>
          </a:r>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en-US"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a:t>
          </a:r>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6</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lgn="just">
            <a:buNone/>
          </a:pPr>
          <a:r>
            <a:rPr lang="hi-IN" sz="1800" b="1" noProof="0" dirty="0">
              <a:latin typeface="Nirmala UI" panose="020B0502040204020203" pitchFamily="34" charset="0"/>
              <a:ea typeface="Nirmala UI" panose="020B0502040204020203" pitchFamily="34" charset="0"/>
              <a:cs typeface="Nirmala UI" panose="020B0502040204020203" pitchFamily="34" charset="0"/>
            </a:rPr>
            <a:t>खलोए के परिवार के लोग उसके पास कलीसिया की ओर से एक पत्र भी लाए थे, जिसमें कई प्रश्न पूछे गए थे। पौलुस ने उनके उत्तर देते हुए इन विषयों पर शिक्षा दी: विवाह; तलाक; अविवाहित रहना; मूरतों को चढ़ाए गए भोजन; आराधना में आचरण; आत्मिक वरदानों का उपयोग; और पुनरुत्थान।</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 </a:t>
          </a:r>
          <a:r>
            <a:rPr lang="hi-IN" sz="2000" b="1"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कुरिन्थियों</a:t>
          </a:r>
          <a:endParaRPr lang="en" sz="20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lgn="just">
            <a:buNone/>
          </a:pPr>
          <a:r>
            <a:rPr lang="hi-IN" sz="1800" b="1" noProof="0" dirty="0">
              <a:latin typeface="Nirmala UI" panose="020B0502040204020203" pitchFamily="34" charset="0"/>
              <a:ea typeface="Nirmala UI" panose="020B0502040204020203" pitchFamily="34" charset="0"/>
              <a:cs typeface="Nirmala UI" panose="020B0502040204020203" pitchFamily="34" charset="0"/>
            </a:rPr>
            <a:t>यह दूसरी पत्री है जो सुरक्षित रखी गई है, यद्यपि पौलुस ने और भी कई पत्रियाँ लिखी थीं (संभवतः इन दोनों सुरक्षित पत्रियों से पहले और/या इनके बीच के समय में)। वह कुरिन्थियों की प्रशंसा करता है कि उन्होंने कुछ समस्याओं का समाधान जिस प्रकार किया, वह अच्छा था; परन्तु वह उन्हें यह भी प्रोत्साहित करता है कि वे अपने आसपास की संस्कृति के प्रभाव से बचते हुए संसार को सुसमाचार की दृष्टि से देखें।</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custScaleY="100327" custLinFactNeighborY="7608">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i-I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पौलुस की बुलाहट</a:t>
          </a:r>
          <a:endParaRPr lang="e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i-I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यात्रा</a:t>
          </a:r>
          <a:endParaRPr lang="e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i-I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नगर</a:t>
          </a:r>
          <a:endParaRPr lang="e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i-I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विश्वासी</a:t>
          </a:r>
          <a:endParaRPr lang="e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i-I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कुरिन्थियों के नाम पत्रियाँ</a:t>
          </a:r>
          <a:endParaRPr lang="en" sz="26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यीशु द्वारा चुने जाने से (गलातियों 1:1)</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i="0" kern="1200" baseline="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पौलुस प्रेरित कैसे बना?</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अपनी माता के गर्भ से ही (गलातियों 1:15)</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कब चुना गया था?</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44550">
            <a:lnSpc>
              <a:spcPct val="90000"/>
            </a:lnSpc>
            <a:spcBef>
              <a:spcPct val="0"/>
            </a:spcBef>
            <a:spcAft>
              <a:spcPct val="15000"/>
            </a:spcAft>
            <a:buNone/>
          </a:pPr>
          <a:r>
            <a:rPr lang="hi-IN" sz="1900" b="1" kern="1200" noProof="0" dirty="0">
              <a:latin typeface="Nirmala UI" panose="020B0502040204020203" pitchFamily="34" charset="0"/>
              <a:ea typeface="Nirmala UI" panose="020B0502040204020203" pitchFamily="34" charset="0"/>
              <a:cs typeface="Nirmala UI" panose="020B0502040204020203" pitchFamily="34" charset="0"/>
            </a:rPr>
            <a:t>दमिश्क के मार्ग पर (प्रेरितों के काम 22:6-7)</a:t>
          </a:r>
          <a:endParaRPr lang="en" sz="19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कब बुलाया गया?</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अन्यजातियों के लिए (गलातियों 2:9)</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किसका प्रेरित था?</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14638"/>
          <a:ext cx="7980720" cy="125685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just" defTabSz="800100">
            <a:lnSpc>
              <a:spcPct val="90000"/>
            </a:lnSpc>
            <a:spcBef>
              <a:spcPct val="0"/>
            </a:spcBef>
            <a:spcAft>
              <a:spcPct val="1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खलोए से कलीसिया में विद्यमान कई समस्याओं के विषय में जानकारी प्राप्त करने के बाद, पौलुस ने उन्हें इन बातों के विषय में चेतावनी दी: गुटबन्दी; यौन अनैतिकता; मुक़द्दमेबाजी; और वेश्यागमन।</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0" y="214638"/>
        <a:ext cx="7980720" cy="1256850"/>
      </dsp:txXfrm>
    </dsp:sp>
    <dsp:sp modelId="{4F3DFAC6-32B5-4FF7-80EC-1BCA53706CDB}">
      <dsp:nvSpPr>
        <dsp:cNvPr id="0" name=""/>
        <dsp:cNvSpPr/>
      </dsp:nvSpPr>
      <dsp:spPr>
        <a:xfrm>
          <a:off x="399036" y="7998"/>
          <a:ext cx="5586504" cy="41328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कुरिन्थियों 1-6</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19211" y="28173"/>
        <a:ext cx="5546154" cy="372930"/>
      </dsp:txXfrm>
    </dsp:sp>
    <dsp:sp modelId="{4356964C-7D4C-4136-BFD4-003022A3A988}">
      <dsp:nvSpPr>
        <dsp:cNvPr id="0" name=""/>
        <dsp:cNvSpPr/>
      </dsp:nvSpPr>
      <dsp:spPr>
        <a:xfrm>
          <a:off x="0" y="1753728"/>
          <a:ext cx="7980720" cy="15435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just" defTabSz="800100">
            <a:lnSpc>
              <a:spcPct val="90000"/>
            </a:lnSpc>
            <a:spcBef>
              <a:spcPct val="0"/>
            </a:spcBef>
            <a:spcAft>
              <a:spcPct val="1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खलोए के परिवार के लोग उसके पास कलीसिया की ओर से एक पत्र भी लाए थे, जिसमें कई प्रश्न पूछे गए थे। पौलुस ने उनके उत्तर देते हुए इन विषयों पर शिक्षा दी: विवाह; तलाक; अविवाहित रहना; मूरतों को चढ़ाए गए भोजन; आराधना में आचरण; आत्मिक वरदानों का उपयोग; और पुनरुत्थान।</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0" y="1753728"/>
        <a:ext cx="7980720" cy="1543500"/>
      </dsp:txXfrm>
    </dsp:sp>
    <dsp:sp modelId="{2F0E2FE6-2CF5-496B-BA7C-3E702B20CEB1}">
      <dsp:nvSpPr>
        <dsp:cNvPr id="0" name=""/>
        <dsp:cNvSpPr/>
      </dsp:nvSpPr>
      <dsp:spPr>
        <a:xfrm>
          <a:off x="399036" y="1547088"/>
          <a:ext cx="5586504" cy="41328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कुरिन्थियों </a:t>
          </a:r>
          <a:r>
            <a:rPr lang="en-US"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7</a:t>
          </a: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en-US"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a:t>
          </a: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6</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19211" y="1567263"/>
        <a:ext cx="5546154" cy="372930"/>
      </dsp:txXfrm>
    </dsp:sp>
    <dsp:sp modelId="{BF2165CA-3783-4C74-A25A-6E59360B8C21}">
      <dsp:nvSpPr>
        <dsp:cNvPr id="0" name=""/>
        <dsp:cNvSpPr/>
      </dsp:nvSpPr>
      <dsp:spPr>
        <a:xfrm>
          <a:off x="0" y="3587466"/>
          <a:ext cx="7980720" cy="1814012"/>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291592" rIns="180000" bIns="128016" numCol="1" spcCol="1270" anchor="t" anchorCtr="0">
          <a:noAutofit/>
        </a:bodyPr>
        <a:lstStyle/>
        <a:p>
          <a:pPr marL="0" lvl="1" indent="0" algn="just" defTabSz="800100">
            <a:lnSpc>
              <a:spcPct val="90000"/>
            </a:lnSpc>
            <a:spcBef>
              <a:spcPct val="0"/>
            </a:spcBef>
            <a:spcAft>
              <a:spcPct val="1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यह दूसरी पत्री है जो सुरक्षित रखी गई है, यद्यपि पौलुस ने और भी कई पत्रियाँ लिखी थीं (संभवतः इन दोनों सुरक्षित पत्रियों से पहले और/या इनके बीच के समय में)। वह कुरिन्थियों की प्रशंसा करता है कि उन्होंने कुछ समस्याओं का समाधान जिस प्रकार किया, वह अच्छा था; परन्तु वह उन्हें यह भी प्रोत्साहित करता है कि वे अपने आसपास की संस्कृति के प्रभाव से बचते हुए संसार को सुसमाचार की दृष्टि से देखें।</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0" y="3587466"/>
        <a:ext cx="7980720" cy="1814012"/>
      </dsp:txXfrm>
    </dsp:sp>
    <dsp:sp modelId="{D60E5BAA-BA57-4680-A2E7-E8124F89EBA6}">
      <dsp:nvSpPr>
        <dsp:cNvPr id="0" name=""/>
        <dsp:cNvSpPr/>
      </dsp:nvSpPr>
      <dsp:spPr>
        <a:xfrm>
          <a:off x="399036" y="3372828"/>
          <a:ext cx="5586504" cy="41328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 </a:t>
          </a:r>
          <a:r>
            <a:rPr lang="hi-IN" sz="2000" b="1"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कुरिन्थियों</a:t>
          </a:r>
          <a:endParaRPr lang="en" sz="2000" kern="1200" noProof="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19211" y="3393003"/>
        <a:ext cx="554615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lvl="0" algn="ctr">
              <a:defRPr/>
            </a:pPr>
            <a:r>
              <a:rPr lang="hi-IN" sz="4800" b="1"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कुरिन्थुस में पौलुस की सेवकाई</a:t>
            </a:r>
            <a:endPar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2852063" cy="338554"/>
          </a:xfrm>
          <a:prstGeom prst="rect">
            <a:avLst/>
          </a:prstGeom>
          <a:noFill/>
        </p:spPr>
        <p:txBody>
          <a:bodyPr wrap="none" rtlCol="0">
            <a:spAutoFit/>
          </a:bodyPr>
          <a:lstStyle/>
          <a:p>
            <a:pPr lvl="0">
              <a:defRPr/>
            </a:pPr>
            <a:r>
              <a:rPr lang="hi-IN" sz="1600" b="1" dirty="0">
                <a:solidFill>
                  <a:srgbClr val="4F5F6E"/>
                </a:solidFill>
                <a:latin typeface="Nirmala UI" panose="020B0502040204020203" pitchFamily="34" charset="0"/>
                <a:ea typeface="Nirmala UI" panose="020B0502040204020203" pitchFamily="34" charset="0"/>
                <a:cs typeface="Nirmala UI" panose="020B0502040204020203" pitchFamily="34" charset="0"/>
              </a:rPr>
              <a:t>पाठ 1, जुलाई 04, 2026 के लिए</a:t>
            </a:r>
            <a:endParaRPr kumimoji="0" lang="en" sz="1600" b="1" i="0" u="none" strike="noStrike" kern="1200" cap="none" spc="0" normalizeH="0" baseline="0" noProof="0" dirty="0">
              <a:ln>
                <a:noFill/>
              </a:ln>
              <a:solidFill>
                <a:srgbClr val="4F5F6E"/>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6">
            <a:extLst>
              <a:ext uri="{FF2B5EF4-FFF2-40B4-BE49-F238E27FC236}">
                <a16:creationId xmlns:a16="http://schemas.microsoft.com/office/drawing/2014/main" id="{A13B7889-06E2-BCB2-8C1D-1500A04D4F8C}"/>
              </a:ext>
            </a:extLst>
          </p:cNvPr>
          <p:cNvSpPr txBox="1"/>
          <p:nvPr/>
        </p:nvSpPr>
        <p:spPr>
          <a:xfrm>
            <a:off x="8744151" y="16601"/>
            <a:ext cx="3429144" cy="338554"/>
          </a:xfrm>
          <a:prstGeom prst="rect">
            <a:avLst/>
          </a:prstGeom>
          <a:noFill/>
        </p:spPr>
        <p:txBody>
          <a:bodyPr wrap="square" rtlCol="0">
            <a:spAutoFit/>
          </a:bodyPr>
          <a:lstStyle/>
          <a:p>
            <a:pPr lvl="0" algn="r">
              <a:defRPr/>
            </a:pPr>
            <a:r>
              <a:rPr lang="hi-IN" sz="1600" b="1" dirty="0">
                <a:solidFill>
                  <a:srgbClr val="4F5F6E"/>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kumimoji="0" lang="en" sz="1600" b="1" i="0" u="none" strike="noStrike" kern="1200" cap="none" spc="0" normalizeH="0" baseline="0" noProof="0" dirty="0">
              <a:ln>
                <a:noFill/>
              </a:ln>
              <a:solidFill>
                <a:srgbClr val="4F5F6E"/>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646509"/>
            <a:ext cx="2771774" cy="4462760"/>
          </a:xfrm>
          <a:prstGeom prst="rect">
            <a:avLst/>
          </a:prstGeom>
          <a:noFill/>
        </p:spPr>
        <p:txBody>
          <a:bodyPr wrap="square">
            <a:spAutoFit/>
          </a:bodyPr>
          <a:lstStyle/>
          <a:p>
            <a:pPr lvl="0" algn="ctr">
              <a:defRPr/>
            </a:pPr>
            <a:r>
              <a:rPr lang="hi-IN" sz="2400" b="1" i="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“प्रभु ने एक रात दर्शन के द्वारा पौलुस से कहा, “मत डर, वरन् कहे जा और चुप मत रह; क्योंकि मैं तेरे साथ हूँ, और कोई तुझ पर चढ़ाई करके तेरी हानि न करेगा; क्योंकि इस नगर में मेरे बहुत से लोग हैं।” </a:t>
            </a:r>
            <a:r>
              <a:rPr lang="en-US" sz="2400" b="1" i="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i="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(प्रेरितों के काम 18:9-10)</a:t>
            </a:r>
            <a:endParaRPr kumimoji="0" lang="es-ES"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3403458958"/>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रोमियों की पत्री के बाद, कुरिन्थियों के नाम पौलुस द्वारा लिखी गई पत्रियाँ सबसे लम्बी पत्रियाँ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279481"/>
            <a:ext cx="717232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उनके संदेश को सही रूप से समझने के लिए, हमें पहले उस परिस्थिति को जानना होगा जिसमें ये पत्रियाँ लिखी गई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927197"/>
            <a:ext cx="7172323"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 दोनों सुरक्षित बची हुई पत्रियाँ केवल कुछ ही सप्ताहों के अन्तराल में लिखी गई थीं। इनमें हमें उन कठिन परिस्थितियों को सुलझाने के लिए व्यावहारिक सलाह मिलती है जो विश्वासियों के बीच आपसी मतभेदों और तनाव के कारण उत्पन्न होती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0"/>
            <a:ext cx="8534399" cy="769441"/>
          </a:xfrm>
          <a:prstGeom prst="rect">
            <a:avLst/>
          </a:prstGeom>
          <a:noFill/>
        </p:spPr>
        <p:txBody>
          <a:bodyPr wrap="square">
            <a:spAutoFit/>
            <a:scene3d>
              <a:camera prst="orthographicFront"/>
              <a:lightRig rig="threePt" dir="t"/>
            </a:scene3d>
            <a:sp3d extrusionH="57150">
              <a:bevelT h="25400" prst="softRound"/>
            </a:sp3d>
          </a:bodyPr>
          <a:lstStyle/>
          <a:p>
            <a:pPr lvl="0" algn="ctr">
              <a:defRPr/>
            </a:pPr>
            <a:r>
              <a:rPr lang="hi-IN"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पौलुस की बुलाहट</a:t>
            </a:r>
            <a:endPar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3811509" y="760814"/>
            <a:ext cx="8380490"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8D30F4">
                    <a:lumMod val="50000"/>
                  </a:srgbClr>
                </a:solidFill>
                <a:latin typeface="Nirmala UI" panose="020B0502040204020203" pitchFamily="34" charset="0"/>
                <a:ea typeface="Nirmala UI" panose="020B0502040204020203" pitchFamily="34" charset="0"/>
                <a:cs typeface="Nirmala UI" panose="020B0502040204020203" pitchFamily="34" charset="0"/>
              </a:rPr>
              <a:t>“पौलुस की–जो न मनुष्यों की ओर से और न मनुष्य के द्वारा, वरन् यीशु मसीह और परमेश्‍वर पिता के द्वारा, जिसने उसको मरे हुओं में से जिलाया, प्रेरित है—” </a:t>
            </a:r>
            <a:r>
              <a:rPr lang="hi-IN" sz="1400" b="1" i="1" dirty="0">
                <a:solidFill>
                  <a:srgbClr val="8D30F4">
                    <a:lumMod val="50000"/>
                  </a:srgbClr>
                </a:solidFill>
                <a:latin typeface="Nirmala UI" panose="020B0502040204020203" pitchFamily="34" charset="0"/>
                <a:ea typeface="Nirmala UI" panose="020B0502040204020203" pitchFamily="34" charset="0"/>
                <a:cs typeface="Nirmala UI" panose="020B0502040204020203" pitchFamily="34" charset="0"/>
              </a:rPr>
              <a:t>(गलातियों 1:1)</a:t>
            </a:r>
            <a:endParaRPr kumimoji="0" lang="en" sz="1100" b="1" i="1" u="none" strike="noStrike" kern="1200" cap="none" spc="0" normalizeH="0" baseline="0" noProof="0" dirty="0">
              <a:ln>
                <a:noFill/>
              </a:ln>
              <a:solidFill>
                <a:srgbClr val="8D30F4">
                  <a:lumMod val="5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4AA3248-347B-4795-4EEA-6B836DAD3631}"/>
              </a:ext>
            </a:extLst>
          </p:cNvPr>
          <p:cNvSpPr txBox="1"/>
          <p:nvPr/>
        </p:nvSpPr>
        <p:spPr>
          <a:xfrm>
            <a:off x="144855" y="1462682"/>
            <a:ext cx="7358603" cy="1015663"/>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यीशु द्वारा चुने गए बारह प्रेरितों के अतिरिक्त, बाइबल अन्य प्रेरितों का भी उल्लेख करती है, जैसे मत्तियाह (प्रेरितों के काम 1:26), बरनबास (प्रेरितों के काम 14:4), याकूब और पौलुस (1 कुरिन्थियों 15:7-9)।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3677153675"/>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4906978" y="5121379"/>
            <a:ext cx="7285022" cy="1400383"/>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अपनी बुलाहट के क्षण से ही पौलुस का जीवन यीशु पर केन्द्रित था। वह यीशु के विषय में सोचता था, यीशु के विषय में बोलता था, और हर किसी के साथ यीशु को साझा करता था।</a:t>
            </a:r>
          </a:p>
          <a:p>
            <a:pPr lvl="0" algn="just">
              <a:spcBef>
                <a:spcPts val="600"/>
              </a:spcBef>
              <a:defRPr/>
            </a:pPr>
            <a:endPar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4906978" y="6137492"/>
            <a:ext cx="7285021"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 कारण, जब वह पहली बार कुरिन्थुस पहुँचा, तब से ही यीशु उसके संदेश का केन्द्र था (1 कुरिन्थियों 2:2)।</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lvl="0" algn="ctr">
              <a:defRPr/>
            </a:pPr>
            <a:r>
              <a:rPr lang="hi-IN" sz="4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latin typeface="Nirmala UI" panose="020B0502040204020203" pitchFamily="34" charset="0"/>
                <a:ea typeface="Nirmala UI" panose="020B0502040204020203" pitchFamily="34" charset="0"/>
                <a:cs typeface="Nirmala UI" panose="020B0502040204020203" pitchFamily="34" charset="0"/>
              </a:rPr>
              <a:t>कुरिन्थुस की यात्रा</a:t>
            </a:r>
            <a:endPar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738489"/>
            <a:ext cx="9077631"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00CC00">
                    <a:lumMod val="75000"/>
                  </a:srgbClr>
                </a:solidFill>
                <a:latin typeface="Nirmala UI" panose="020B0502040204020203" pitchFamily="34" charset="0"/>
                <a:ea typeface="Nirmala UI" panose="020B0502040204020203" pitchFamily="34" charset="0"/>
                <a:cs typeface="Nirmala UI" panose="020B0502040204020203" pitchFamily="34" charset="0"/>
              </a:rPr>
              <a:t>“इसके बाद पौलुस एथेंस को छोड़कर कुरिन्थुस में आया।” </a:t>
            </a:r>
            <a:r>
              <a:rPr lang="hi-IN" sz="1400" b="1" i="1" dirty="0">
                <a:solidFill>
                  <a:srgbClr val="00CC00">
                    <a:lumMod val="75000"/>
                  </a:srgbClr>
                </a:solidFill>
                <a:latin typeface="Nirmala UI" panose="020B0502040204020203" pitchFamily="34" charset="0"/>
                <a:ea typeface="Nirmala UI" panose="020B0502040204020203" pitchFamily="34" charset="0"/>
                <a:cs typeface="Nirmala UI" panose="020B0502040204020203" pitchFamily="34" charset="0"/>
              </a:rPr>
              <a:t>(प्रेरितों के काम 18:1)</a:t>
            </a:r>
            <a:endParaRPr kumimoji="0" lang="en" sz="1100" b="1" i="1" u="none" strike="noStrike" kern="1200" cap="none" spc="0" normalizeH="0" baseline="0" noProof="0" dirty="0">
              <a:ln>
                <a:noFill/>
              </a:ln>
              <a:solidFill>
                <a:srgbClr val="00CC00">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923330"/>
          </a:xfrm>
          <a:prstGeom prst="rect">
            <a:avLst/>
          </a:prstGeom>
          <a:noFill/>
        </p:spPr>
        <p:txBody>
          <a:bodyPr wrap="square" rtlCol="0">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अपनी दूसरी प्रचार यात्रा के दौरान, पौलुस पवित्र आत्मा द्वारा यूरोप जाने के लिए प्रेरित किया गया (प्रेरितों के काम 16:6-10)। वहाँ उसे फिलिप्पी से निकाल दिया गया (प्रेरितों के काम 16:12, 38-39), थिस्सलुनीके से भी निकाल दिया गया (प्रेरितों के काम 17:1, 5, 9-10), और बेरिया से भी (प्रेरितों के काम 17:13-14)।</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099299"/>
            <a:ext cx="6650304" cy="1554272"/>
          </a:xfrm>
          <a:prstGeom prst="rect">
            <a:avLst/>
          </a:prstGeom>
          <a:noFill/>
        </p:spPr>
        <p:txBody>
          <a:bodyPr wrap="square">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एथेंस में, आराधनालय में यहूदियों और बाज़ार में अन्यजातियों को प्रचार करने के बाद, उसे अरियुपगुस में उपदेश देने के लिए बुलाया गया (प्रेरितों के काम 17:16-21)। उसके प्रभावशाली भाषण के बाद, केवल कुछ ही लोगों ने यीशु को स्वीकार किया (प्रेरितों के काम 17:34)।</a:t>
            </a:r>
          </a:p>
          <a:p>
            <a:pPr lvl="0" algn="just">
              <a:spcBef>
                <a:spcPts val="600"/>
              </a:spcBef>
              <a:defRPr/>
            </a:pPr>
            <a:endPar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274361"/>
            <a:ext cx="4722891" cy="2585323"/>
          </a:xfrm>
          <a:prstGeom prst="rect">
            <a:avLst/>
          </a:prstGeom>
          <a:noFill/>
        </p:spPr>
        <p:txBody>
          <a:bodyPr wrap="square">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जैसा कि उसकी रीति थी, उसने पहले आराधनालय में यहूदियों को प्रचार करना आरम्भ किया और फिर अन्यजातियों को (प्रेरितों के काम 18:4-8)। कुरिन्थुस में अपने प्रवास के दौरान, और एथेंस की “निराशा” के बाद, पौलुस ने निश्चय किया कि वह मानवीय बुद्धि का सहारा नहीं लेगा, बल्कि केवल “यीशु मसीह, और वह भी क्रूस पर चढ़ाया हुआ” का प्रचार करेगा (1 कुरिन्थियों 2:2)।</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427793"/>
            <a:ext cx="6650305" cy="923330"/>
          </a:xfrm>
          <a:prstGeom prst="rect">
            <a:avLst/>
          </a:prstGeom>
          <a:noFill/>
        </p:spPr>
        <p:txBody>
          <a:bodyPr wrap="square">
            <a:spAutoFit/>
          </a:bodyPr>
          <a:lstStyle/>
          <a:p>
            <a:pPr lvl="0" algn="just">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एथेंस छोड़कर, पौलुस कुरिन्थुस गया और अक्विला तथा प्रिस्किल्ला के साथ रहने लगा, जिनके साथ वह तम्बू बनाने का काम करता था (प्रेरितों के काम 18:1-3)।</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lvl="0" algn="ctr">
              <a:defRPr/>
            </a:pPr>
            <a:r>
              <a:rPr lang="hi-IN" sz="4400" b="1" spc="300" dirty="0">
                <a:ln w="10160">
                  <a:solidFill>
                    <a:srgbClr val="8D30F4"/>
                  </a:solidFill>
                  <a:prstDash val="solid"/>
                </a:ln>
                <a:solidFill>
                  <a:srgbClr val="FFFFFF"/>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 का नगर</a:t>
            </a:r>
            <a:endPar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1124949" y="708739"/>
            <a:ext cx="6884272"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CC0066">
                    <a:lumMod val="75000"/>
                  </a:srgbClr>
                </a:solidFill>
                <a:latin typeface="Nirmala UI" panose="020B0502040204020203" pitchFamily="34" charset="0"/>
                <a:ea typeface="Nirmala UI" panose="020B0502040204020203" pitchFamily="34" charset="0"/>
                <a:cs typeface="Nirmala UI" panose="020B0502040204020203" pitchFamily="34" charset="0"/>
              </a:rPr>
              <a:t>“जैसा कि बहुत से ईश्‍वर और बहुत से प्रभु हैं’ ” </a:t>
            </a:r>
            <a:r>
              <a:rPr lang="hi-IN" sz="1400" b="1" i="1" dirty="0">
                <a:solidFill>
                  <a:srgbClr val="CC0066">
                    <a:lumMod val="75000"/>
                  </a:srgbClr>
                </a:solidFill>
                <a:latin typeface="Nirmala UI" panose="020B0502040204020203" pitchFamily="34" charset="0"/>
                <a:ea typeface="Nirmala UI" panose="020B0502040204020203" pitchFamily="34" charset="0"/>
                <a:cs typeface="Nirmala UI" panose="020B0502040204020203" pitchFamily="34" charset="0"/>
              </a:rPr>
              <a:t>(1 कुरिन्थियों 8:5बी)</a:t>
            </a:r>
            <a:endParaRPr kumimoji="0" lang="en" sz="1400" b="1" i="1" u="none" strike="noStrike" kern="1200" cap="none" spc="0" normalizeH="0" baseline="0" noProof="0" dirty="0">
              <a:ln>
                <a:noFill/>
              </a:ln>
              <a:solidFill>
                <a:srgbClr val="CC0066">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057669"/>
            <a:ext cx="7738973" cy="1261884"/>
          </a:xfrm>
          <a:prstGeom prst="rect">
            <a:avLst/>
          </a:prstGeom>
          <a:noFill/>
        </p:spPr>
        <p:txBody>
          <a:bodyPr wrap="square" rtlCol="0">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146 ईसा पूर्व में रोम ने कुरिन्थुस को नष्ट कर दिया था। बाद में, 46 ईसा पूर्व में, जूलियस कैसर ने वहाँ पूर्व सैनिकों और स्वतंत्र लोगों की एक बस्ती बसाई। अंततः, 44 ईसा पूर्व तक नगर पूरी तरह से पुनर्स्थापित हो गया। जब पौलुस वहाँ पहुँचा, तब तक वह एक महत्वपूर्ण व्यापारिक केन्द्र बन चुका था।</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644427"/>
            <a:ext cx="3952568" cy="2049307"/>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hi-IN" sz="1400" b="1" dirty="0">
                  <a:solidFill>
                    <a:prstClr val="white"/>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कुरिन्थुस</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hi-IN" sz="1400" b="1" dirty="0">
                  <a:solidFill>
                    <a:srgbClr val="FFFF00"/>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लखायुम</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hi-IN" sz="1400" b="1" dirty="0">
                  <a:solidFill>
                    <a:srgbClr val="FFFF00"/>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केन्ख्रिया </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224676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मूर्तिपूजा और यौन अनैतिकता नगर में व्याप्त थीं और उसकी संस्कृति में गहराई तक समाई हुई थीं। कुरिन्थियों के लिए पौलुस के संदेश का बड़ा भाग इन समस्याओं को दूर करने के लिए था, जो धीरे-धीरे कलीसिया में भी प्रवेश कर रही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544336"/>
            <a:ext cx="7767482"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व्यापारिक गतिविधियों के कारण पौलुस को तम्बू बनाने का कार्य करने का अवसर मिला। परन्तु कुरिन्थुस की समृद्धि (जो एथेंस की समृद्धि की टक्कर की थी) के साथ कई समस्याएँ भी थीं।</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306725"/>
            <a:ext cx="7738972" cy="1277273"/>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146 ईसा पूर्व में रोम ने कुरिन्थुस को नष्ट कर दिया था। बाद में, 46 ईसा पूर्व में, जूलियस कैसर ने वहाँ पूर्व सैनिकों और स्वतंत्र लोगों की एक बस्ती बसाई। अंततः, 44 ईसा पूर्व तक नगर पूरी तरह से पुनर्स्थापित हो गया। जब पौलुस वहाँ पहुँचा, तब तक वह एक महत्वपूर्ण व्यापारिक केन्द्र बन चुका था।</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lvl="0" algn="ctr">
              <a:defRPr/>
            </a:pPr>
            <a:r>
              <a:rPr lang="hi-IN" sz="4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latin typeface="Nirmala UI" panose="020B0502040204020203" pitchFamily="34" charset="0"/>
                <a:ea typeface="Nirmala UI" panose="020B0502040204020203" pitchFamily="34" charset="0"/>
                <a:cs typeface="Nirmala UI" panose="020B0502040204020203" pitchFamily="34" charset="0"/>
              </a:rPr>
              <a:t>कुरिन्थुस के विश्वासी</a:t>
            </a:r>
            <a:endPar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789888"/>
            <a:ext cx="8485239" cy="584775"/>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lang="hi-IN" b="1" i="1" dirty="0">
                <a:solidFill>
                  <a:srgbClr val="CC0066">
                    <a:lumMod val="75000"/>
                  </a:srgbClr>
                </a:solidFill>
                <a:latin typeface="Nirmala UI" panose="020B0502040204020203" pitchFamily="34" charset="0"/>
                <a:ea typeface="Nirmala UI" panose="020B0502040204020203" pitchFamily="34" charset="0"/>
                <a:cs typeface="Nirmala UI" panose="020B0502040204020203" pitchFamily="34" charset="0"/>
              </a:rPr>
              <a:t>“प्रभु ने एक रात दर्शन के द्वारा पौलुस से कहा, “मत डर, वरन् कहे जा और चुप मत रह’” </a:t>
            </a:r>
            <a:r>
              <a:rPr lang="hi-IN" sz="1400" b="1" i="1" dirty="0">
                <a:solidFill>
                  <a:srgbClr val="CC0066">
                    <a:lumMod val="75000"/>
                  </a:srgbClr>
                </a:solidFill>
                <a:latin typeface="Nirmala UI" panose="020B0502040204020203" pitchFamily="34" charset="0"/>
                <a:ea typeface="Nirmala UI" panose="020B0502040204020203" pitchFamily="34" charset="0"/>
                <a:cs typeface="Nirmala UI" panose="020B0502040204020203" pitchFamily="34" charset="0"/>
              </a:rPr>
              <a:t>(प्रेरितों के काम 18:9)</a:t>
            </a:r>
            <a:endParaRPr kumimoji="0" lang="en" sz="1100" b="1" i="1" u="none" strike="noStrike" kern="1200" cap="none" spc="0" normalizeH="0" baseline="0" noProof="0" dirty="0">
              <a:ln>
                <a:noFill/>
              </a:ln>
              <a:solidFill>
                <a:srgbClr val="CC0066">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261884"/>
          </a:xfrm>
          <a:prstGeom prst="rect">
            <a:avLst/>
          </a:prstGeom>
          <a:noFill/>
        </p:spPr>
        <p:txBody>
          <a:bodyPr wrap="square" rtlCol="0">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कुरिन्थुस के यहूदियों ने संदेश को अस्वीकार कर दिया, जिसके कारण पौलुस को आराधनालय छोड़ना पड़ा और वह अन्यजातियों के साथ आराधनालय के पास स्थित एक घर में सभाएँ करने लगा (प्रेरितों के काम 18:4-7)।</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261884"/>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समय, यीशु ने रात के एक दर्शन में पौलुस को प्रोत्साहित करने के लिए दर्शन दिया कि वह कुरिन्थियों के बीच अपना कार्य जारी रखे, और उसे आश्वासन दिया कि वहाँ बहुत से लोग हैं जो संदेश को ग्रहण करेंगे (प्रेरितों के काम 18:9-10)।</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499901"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 दर्शन से सशक्त होकर, पौलुस डेढ़ वर्ष तक कुरिन्थुस में रहा (प्रेरितों के काम 18:11)। अन्त में, यहूदी पौलुस को न्यायालय में ले गए (प्रेरितों के काम 18:12-13)। जब तक वह कुरिन्थुस से रवाना हुआ, तब तक वहाँ एक बड़ी कलीसिया स्थापित हो चुकी थी (प्रेरितों के काम 18:18)।</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846659"/>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“अन्यजातियों के बीच जो भ्रष्टता उसने देखी, और यहूदियों से जो तिरस्कार और अपमान उसे सहना पड़ा, उससे उसका मन अत्यन्त व्यथित हो गया। उसे संदेह होने लगा कि जिन लोगों के बीच वह कार्य कर रहा था, उनसे एक कलीसिया स्थापित करने का प्रयास करना बुद्धिमानी है या नहीं।” (ई. जी. व्हाइट, प्रेरितों के काम, पृष्ठ 250)</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lvl="0" algn="ctr">
              <a:defRPr/>
            </a:pPr>
            <a:r>
              <a:rPr lang="hi-IN" sz="4000" b="1" dirty="0">
                <a:ln w="6600">
                  <a:solidFill>
                    <a:srgbClr val="FFCC00"/>
                  </a:solidFill>
                  <a:prstDash val="solid"/>
                </a:ln>
                <a:solidFill>
                  <a:srgbClr val="FFFFFF"/>
                </a:solidFill>
                <a:effectLst>
                  <a:outerShdw dist="38100" dir="2700000" algn="tl" rotWithShape="0">
                    <a:srgbClr val="FFCC00"/>
                  </a:outerShdw>
                </a:effectLst>
                <a:latin typeface="Nirmala UI" panose="020B0502040204020203" pitchFamily="34" charset="0"/>
                <a:ea typeface="Nirmala UI" panose="020B0502040204020203" pitchFamily="34" charset="0"/>
                <a:cs typeface="Nirmala UI" panose="020B0502040204020203" pitchFamily="34" charset="0"/>
              </a:rPr>
              <a:t>कुरिन्थियों के नाम पत्रियाँ</a:t>
            </a:r>
            <a:endPar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lvl="0" algn="ctr">
              <a:defRPr/>
            </a:pPr>
            <a:r>
              <a:rPr lang="hi-IN" b="1" i="1" dirty="0">
                <a:solidFill>
                  <a:srgbClr val="3399FF">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“क्योंकि हे मेरे भाइयो, खलोए के घराने के लोगों ने मुझे तुम्हारे विषय में बताया है कि तुम में झगड़े हो रहे हैं।” </a:t>
            </a:r>
            <a:r>
              <a:rPr lang="hi-IN" sz="1400" b="1" i="1" dirty="0">
                <a:solidFill>
                  <a:srgbClr val="3399FF">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1:11)</a:t>
            </a:r>
            <a:endParaRPr kumimoji="0" lang="en" sz="1100" b="1" i="1"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3576401906"/>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06290" y="924546"/>
            <a:ext cx="9151607" cy="4524315"/>
          </a:xfrm>
          <a:prstGeom prst="rect">
            <a:avLst/>
          </a:prstGeom>
          <a:noFill/>
        </p:spPr>
        <p:txBody>
          <a:bodyPr wrap="square">
            <a:spAutoFit/>
          </a:bodyPr>
          <a:lstStyle/>
          <a:p>
            <a:pPr lvl="0" algn="just">
              <a:spcBef>
                <a:spcPts val="600"/>
              </a:spcBef>
              <a:defRPr/>
            </a:pPr>
            <a:r>
              <a:rPr lang="hi-IN" sz="24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“बड़े नगरों में परमेश्वर के दूतों को उस दुष्टता, अन्याय और भ्रष्टता के कारण निराश नहीं होना चाहिए, जिनका सामना उन्हें उद्धार के शुभ समाचार का प्रचार करते समय करना पड़ता है। प्रभु ऐसे प्रत्येक कार्यकर्ता को उसी संदेश के द्वारा उत्साहित करना चाहता है जो उसने दुष्ट कुरिन्थुस में प्रेरित पौलुस को दिया था: ‘मत डर, वरन् कहे जा और चुप मत रह; क्योंकि मैं तेरे साथ हूँ, और कोई तुझ पर चढ़ाई करके तेरी हानि न करेगा; क्योंकि इस नगर में मेरे बहुत से लोग हैं।’ (प्रेरितों के काम 18:9,10) …[…] हर नगर में, चाहे वह हिंसा और अपराध से कितना ही भरा हुआ क्यों न हो, बहुत से ऐसे लोग होते हैं जो उचित शिक्षा पाकर यीशु के अनुयायी बनना सीख सकते हैं। इस प्रकार हजारों लोगों तक उद्धार का सत्य पहुँचाया जा सकता है और उन्हें मसीह को अपना व्यक्तिगत उद्धारकर्ता स्वीकार करने के लिए मार्गदर्शन दिया जा सकता है।”</a:t>
            </a:r>
            <a:endParaRPr kumimoji="0" lang="en" sz="24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E48D9C9-45EB-8498-138D-4C2BFF388872}"/>
              </a:ext>
            </a:extLst>
          </p:cNvPr>
          <p:cNvSpPr txBox="1"/>
          <p:nvPr/>
        </p:nvSpPr>
        <p:spPr>
          <a:xfrm>
            <a:off x="5953519" y="6000443"/>
            <a:ext cx="4503157" cy="338554"/>
          </a:xfrm>
          <a:prstGeom prst="rect">
            <a:avLst/>
          </a:prstGeom>
          <a:noFill/>
        </p:spPr>
        <p:txBody>
          <a:bodyPr wrap="none" rtlCol="0">
            <a:spAutoFit/>
          </a:bodyPr>
          <a:lstStyle/>
          <a:p>
            <a:pPr lvl="0" algn="r">
              <a:defRPr/>
            </a:pPr>
            <a:r>
              <a:rPr lang="hi-IN" sz="1600" b="1">
                <a:solidFill>
                  <a:prstClr val="black"/>
                </a:solidFill>
                <a:latin typeface="Nirmala UI" panose="020B0502040204020203" pitchFamily="34" charset="0"/>
                <a:ea typeface="Nirmala UI" panose="020B0502040204020203" pitchFamily="34" charset="0"/>
                <a:cs typeface="Nirmala UI" panose="020B0502040204020203" pitchFamily="34" charset="0"/>
              </a:rPr>
              <a:t>ई जी व्हाइट (भविष्यद्वक्ताओं और राजाओं, पृष्ठ 277)</a:t>
            </a:r>
            <a:endParaRPr kumimoji="0" lang="en"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1525</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9</vt:i4>
      </vt:variant>
    </vt:vector>
  </HeadingPairs>
  <TitlesOfParts>
    <vt:vector size="16" baseType="lpstr">
      <vt:lpstr>Aptos</vt:lpstr>
      <vt:lpstr>Aptos Display</vt:lpstr>
      <vt:lpstr>Arial</vt:lpstr>
      <vt:lpstr>Nirmala UI</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22</cp:revision>
  <dcterms:created xsi:type="dcterms:W3CDTF">2026-06-16T23:43:56Z</dcterms:created>
  <dcterms:modified xsi:type="dcterms:W3CDTF">2026-06-18T19:16:19Z</dcterms:modified>
</cp:coreProperties>
</file>