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कलीसिया में पाप</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सहमति दिया गया पाप</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पाप का उन्मूलन</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आंतरिक समस्याओं से निपटना</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कलीसिया में पाप से कैसे बचें</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 आत्मा के मन्दिर</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वैध यौन संबंध </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ऐसा निर्णय करना जो व्यक्ति के दोषी होने या न होने को निर्धारित करे (1 कुरिन्थियों 5:3)</a:t>
          </a:r>
          <a:endParaRPr lang="e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hi-IN" sz="17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 पापी के साथ मेल-जोल न रखना, यहाँ तक कि उसके साथ भोजन भी न करना, जब तक कि वह स्वयं को कलीसिया का सदस्य कहलाने पर अड़ा रहे और अपने पाप को छोड़ने के लिए तैयार न हो (1 कुरिन्थियों 5:11)</a:t>
          </a:r>
          <a:endParaRPr lang="en" sz="17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को कलीसिया से बाहर निकाल देना और उसे “शैतान को सौंप देना,” क्योंकि इस पाप को पकड़े रहने के द्वारा उसने स्वेच्छा से स्वयं को शैतान के जुए के अधीन कर दिया है (1 कुरिन्थियों 5:2बी, 5ए, 13बी)</a:t>
          </a:r>
          <a:endParaRPr lang="e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कलीसिया में पाप</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सहमति दिया गया पाप</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पाप का उन्मूलन</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आंतरिक समस्याओं से निपटना</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कलीसिया में पाप से कैसे बचें</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 आत्मा के मन्दिर</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वैध यौन संबंध </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ऐसा निर्णय करना जो व्यक्ति के दोषी होने या न होने को निर्धारित करे (1 कुरिन्थियों 5:3)</a:t>
          </a:r>
          <a:endParaRPr lang="e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 पापी के साथ मेल-जोल न रखना, यहाँ तक कि उसके साथ भोजन भी न करना, जब तक कि वह स्वयं को कलीसिया का सदस्य कहलाने पर अड़ा रहे और अपने पाप को छोड़ने के लिए तैयार न हो (1 कुरिन्थियों 5:11)</a:t>
          </a:r>
          <a:endParaRPr lang="en" sz="17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को कलीसिया से बाहर निकाल देना और उसे “शैतान को सौंप देना,” क्योंकि इस पाप को पकड़े रहने के द्वारा उसने स्वेच्छा से स्वयं को शैतान के जुए के अधीन कर दिया है (1 कुरिन्थियों 5:2बी, 5ए, 13बी)</a:t>
          </a:r>
          <a:endParaRPr lang="e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39400"/>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hi-IN" sz="6000" b="1" spc="300" dirty="0">
                <a:ln w="0"/>
                <a:solidFill>
                  <a:srgbClr val="686688"/>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कलीसिया में पाप</a:t>
            </a:r>
            <a:endParaRPr lang="en" sz="6000" b="1" spc="300" dirty="0">
              <a:ln w="0"/>
              <a:solidFill>
                <a:srgbClr val="686688"/>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580598" cy="338554"/>
          </a:xfrm>
          <a:prstGeom prst="rect">
            <a:avLst/>
          </a:prstGeom>
          <a:noFill/>
        </p:spPr>
        <p:txBody>
          <a:bodyPr wrap="square" rtlCol="0">
            <a:spAutoFit/>
          </a:bodyPr>
          <a:lstStyle/>
          <a:p>
            <a:r>
              <a:rPr lang="hi-IN" sz="1600" b="1" dirty="0">
                <a:solidFill>
                  <a:srgbClr val="FCE4C4"/>
                </a:solidFill>
                <a:effectLst>
                  <a:glow rad="127000">
                    <a:srgbClr val="82502E"/>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CE4C4"/>
              </a:solidFill>
              <a:effectLst>
                <a:glow rad="127000">
                  <a:srgbClr val="82502E"/>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D6AEB025-9E8B-5BF9-1FD4-6521A57D8BF4}"/>
              </a:ext>
            </a:extLst>
          </p:cNvPr>
          <p:cNvSpPr txBox="1"/>
          <p:nvPr/>
        </p:nvSpPr>
        <p:spPr>
          <a:xfrm>
            <a:off x="9172876" y="6527467"/>
            <a:ext cx="2950092" cy="338554"/>
          </a:xfrm>
          <a:prstGeom prst="rect">
            <a:avLst/>
          </a:prstGeom>
          <a:noFill/>
        </p:spPr>
        <p:txBody>
          <a:bodyPr wrap="square" rtlCol="0">
            <a:spAutoFit/>
          </a:bodyPr>
          <a:lstStyle/>
          <a:p>
            <a:pPr algn="r"/>
            <a:r>
              <a:rPr lang="hi-IN" sz="1600" b="1" dirty="0">
                <a:solidFill>
                  <a:srgbClr val="FCE4C4"/>
                </a:solidFill>
                <a:effectLst>
                  <a:glow rad="127000">
                    <a:srgbClr val="82502E"/>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4, जुलाई 25, 2026 के लिए </a:t>
            </a:r>
            <a:endParaRPr lang="en" sz="1600" b="1" dirty="0">
              <a:solidFill>
                <a:srgbClr val="FCE4C4"/>
              </a:solidFill>
              <a:effectLst>
                <a:glow rad="127000">
                  <a:srgbClr val="82502E"/>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8836"/>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hi-IN" sz="4000" b="1" dirty="0">
                <a:ln w="22225">
                  <a:solidFill>
                    <a:srgbClr val="826000"/>
                  </a:solidFill>
                  <a:prstDash val="solid"/>
                </a:ln>
                <a:solidFill>
                  <a:srgbClr val="CC9900"/>
                </a:solidFill>
                <a:latin typeface="Nirmala UI" panose="020B0502040204020203" pitchFamily="34" charset="0"/>
                <a:ea typeface="Nirmala UI" panose="020B0502040204020203" pitchFamily="34" charset="0"/>
                <a:cs typeface="Nirmala UI" panose="020B0502040204020203" pitchFamily="34" charset="0"/>
              </a:rPr>
              <a:t>पवित्र आत्मा के मन्दिर</a:t>
            </a:r>
            <a:endParaRPr lang="en" sz="4000" b="1" dirty="0">
              <a:ln w="22225">
                <a:solidFill>
                  <a:srgbClr val="826000"/>
                </a:solidFill>
                <a:prstDash val="solid"/>
              </a:ln>
              <a:solidFill>
                <a:srgbClr val="CC99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699653"/>
            <a:ext cx="8160774"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“क्या तुम नहीं जानते कि तुम्हारी देह पवित्र आत्मा का मन्दिर है, जो तुम में बसा हुआ है और तुम्हें परमेश्‍वर की ओर से मिला है; और तुम अपने नहीं हो?”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(1 कुरिन्थियों 6:19)</a:t>
            </a:r>
            <a:endParaRPr lang="es-ES"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10947"/>
            <a:ext cx="8071888"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मुकदमों के विषय को संबोधित करने के बाद, पौलुस फिर मुख्य विषय पर लौटता है: कलीसिया के भीतर यौन अनैतिकता। यह क्यों मौजूद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24309" y="3841720"/>
            <a:ext cx="3178219" cy="3001840"/>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385225"/>
            <a:ext cx="882445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तर्क यह है: हमारे शरीर मसीह के अंग हैं। हम मसीह के किसी अंग को लेकर उसे किसी वेश्या या व्यभिचारिणी के साथ नहीं जोड़ सकते (1 कुरिन्थियों 6:15-18)।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 में, वह हमें एक अत्यन्त महत्वपूर्ण विषय पर विचार करने के लिए प्रेरित करता है: हमारे शरीर पवित्र आत्मा के मन्दिर हैं, और इसलिए वे हमारे अपने नहीं, बल्कि परमेश्वर के हैं (1 कुरिन्थियों 6:19)। परमेश्वर ने हमें अपने पुत्र के बहुमूल्य लहू से मोल लिया है; इसलिए हमें अपने शरीर और अपनी आत्मा दोनों के द्वारा परमेश्वर की महिमा करनी चाहिए (1 कुरिन्थियों 6:20)।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60700"/>
            <a:ext cx="7964588"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मसीहियों को पवित्रता के लिए बुलाया गया है (1 कुरिन्थियों 6:11), और इसका अर्थ है कि हर प्रकार के पाप को दूर किया जाए। लेकिन कुछ लोग तर्क देते थे कि, चूँकि उनके पाप पहले ही क्षमा कर दिए गए हैं, इसलिए वे अपने शरीर के साथ जो चाहें कर सकते हैं। इसी कारण पौलुस स्पष्ट करता है कि “देह व्यभिचार के लिये नहीं है” (1 कुरिन्थियों 6:12-13)।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67375"/>
            <a:ext cx="12191999" cy="769441"/>
          </a:xfrm>
          <a:prstGeom prst="rect">
            <a:avLst/>
          </a:prstGeom>
          <a:noFill/>
        </p:spPr>
        <p:txBody>
          <a:bodyPr wrap="square">
            <a:spAutoFit/>
          </a:bodyPr>
          <a:lstStyle/>
          <a:p>
            <a:pPr algn="ctr"/>
            <a:r>
              <a:rPr lang="hi-IN" sz="44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वैध यौन संबंध </a:t>
            </a:r>
            <a:endParaRPr lang="en" sz="44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463217"/>
            <a:ext cx="835636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कुरिन्थ की कलीसिया द्वारा उठाए गए कुछ प्रश्नों का उत्तर देते हुए, पौलुस हमारी सहायता करता है कि हम कैसे यौन अनैतिकता से दूर भाग सकते हैं (1 कुरिन्थियों 7:1)।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877030"/>
            <a:ext cx="9391750" cy="369332"/>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i-IN" b="1" i="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rPr>
              <a:t>“परन्तु व्यभिचार के डर से हर एक पुरुष की पत्नी, और हर एक स्त्री का पति हो।” </a:t>
            </a:r>
            <a:r>
              <a:rPr lang="hi-IN" sz="1400" b="1" i="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rPr>
              <a:t>(1 कुरिन्थियों 7:2)</a:t>
            </a:r>
            <a:endParaRPr lang="en" sz="1100" b="1" i="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051402"/>
            <a:ext cx="4674960"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जिन अविवाहित लोगों के पास संयम का वरदान है, वे पारिवारिक जिम्मेदारियों की सीमाओं के बिना परमेश्वर की सेवा के अवसरों का अधिक लाभ उठा सकते हैं (1 कुरिन्थियों 7:6-8, 32-34)।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416391"/>
            <a:ext cx="8356368"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पति-पत्नी को यौन संबंधों से एक-दूसरे को वंचित नहीं करना चाहिए, ताकि दूसरे को संभावित व्यभिचार के लिए उकसावा न मिले (1 कुरिन्थियों 7:3-5)।</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434880"/>
            <a:ext cx="835637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मूल रूप से: विवाहित लोगों को अपने जीवनसाथी के साथ वैध और उचित वैवाहिक संबंधों का आनंद लेना चाहिए; और अविवाहित लोगों को किसी के साथ यौन संबंध नहीं रखना चाहिए।</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571243"/>
            <a:ext cx="4674961" cy="1261884"/>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जिन अविवाहित लोगों के पास संयम का वरदान नहीं है, उन्हें प्रलोभनों से बचने के लिए विवाह करने का प्रयास करना चाहिए (1 कुरिन्थियों 7)।</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4970591"/>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“भटके हुए लोगों के लिए कार्य करते समय, हर दृष्टि मसीह की ओर निर्देशित हो। […] उन्हें उद्धारकर्ता की क्षमा करने वाली दया के बारे में भटके हुए लोगों से बात करने दें। उन्हें पापी को पश्चाताप करने और उस पर विश्वास करने के लिए प्रोत्साहित करने दें, जो क्षमा कर सकता है। […]</a:t>
            </a:r>
          </a:p>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पापी के पश्चाताप को कलीसिया को कृतज्ञ हृदय से स्वीकार करना चाहिए। पश्चाताप करने वाले को अविश्वास के अंधकार से निकालकर विश्वास और धार्मिकता के प्रकाश में लाया जाए। उसके काँपते हुए हाथ को यीशु के प्रेमपूर्ण हाथ में रखा जाए। ऐसी क्षमा स्वर्ग में भी अनुमोदित होती है।”</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5637944" y="5947768"/>
            <a:ext cx="4097597"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(युगों-युगों की अभिलाषा, पृष्ठ 806)</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3785652"/>
          </a:xfrm>
          <a:prstGeom prst="rect">
            <a:avLst/>
          </a:prstGeom>
          <a:solidFill>
            <a:srgbClr val="FFF3D0"/>
          </a:solidFill>
          <a:effectLst>
            <a:innerShdw blurRad="114300">
              <a:schemeClr val="accent3">
                <a:lumMod val="75000"/>
              </a:schemeClr>
            </a:innerShdw>
          </a:effectLst>
        </p:spPr>
        <p:txBody>
          <a:bodyPr wrap="square">
            <a:spAutoFit/>
          </a:bodyPr>
          <a:lstStyle/>
          <a:p>
            <a:pPr lvl="0" algn="ctr">
              <a:defRPr/>
            </a:pPr>
            <a:r>
              <a:rPr lang="hi-IN" sz="2400" b="1" i="1" dirty="0">
                <a:solidFill>
                  <a:srgbClr val="196B24">
                    <a:lumMod val="75000"/>
                  </a:srgbClr>
                </a:solidFill>
                <a:latin typeface="Nirmala UI" panose="020B0502040204020203" pitchFamily="34" charset="0"/>
                <a:ea typeface="Nirmala UI" panose="020B0502040204020203" pitchFamily="34" charset="0"/>
                <a:cs typeface="Nirmala UI" panose="020B0502040204020203" pitchFamily="34" charset="0"/>
              </a:rPr>
              <a:t>“क्या तुम नहीं जानते कि तुम्हारी देह पवित्र आत्मा का मन्दिर है, जो तुम में बसा हुआ है और तुम्हें परमेश्‍वर की ओर से मिला है; और तुम अपने नहीं हो? क्योंकि दाम देकर मोल लिये गए हो, इसलिये अपनी देह के द्वारा परमेश्‍वर की महिमा करो।” </a:t>
            </a:r>
            <a:r>
              <a:rPr lang="en-US" sz="2400" b="1" i="1" dirty="0">
                <a:solidFill>
                  <a:srgbClr val="196B24">
                    <a:lumMod val="75000"/>
                  </a:srgbClr>
                </a:solidFill>
                <a:latin typeface="Nirmala UI" panose="020B0502040204020203" pitchFamily="34" charset="0"/>
                <a:ea typeface="Nirmala UI" panose="020B0502040204020203" pitchFamily="34" charset="0"/>
                <a:cs typeface="Nirmala UI" panose="020B0502040204020203" pitchFamily="34" charset="0"/>
              </a:rPr>
              <a:t>                 </a:t>
            </a:r>
            <a:r>
              <a:rPr lang="hi-IN" b="1" i="1" dirty="0">
                <a:solidFill>
                  <a:srgbClr val="196B24">
                    <a:lumMod val="75000"/>
                  </a:srgbClr>
                </a:solidFill>
                <a:latin typeface="Nirmala UI" panose="020B0502040204020203" pitchFamily="34" charset="0"/>
                <a:ea typeface="Nirmala UI" panose="020B0502040204020203" pitchFamily="34" charset="0"/>
                <a:cs typeface="Nirmala UI" panose="020B0502040204020203" pitchFamily="34" charset="0"/>
              </a:rPr>
              <a:t>(1 कुरिन्थियों 6:19-20) </a:t>
            </a:r>
            <a:endParaRPr kumimoji="0" lang="es-ES" b="1" i="1" u="none" strike="noStrike" kern="1200" cap="none" spc="0" normalizeH="0" baseline="0" noProof="0" dirty="0">
              <a:ln>
                <a:noFill/>
              </a:ln>
              <a:solidFill>
                <a:srgbClr val="196B24">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1600834285"/>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6674"/>
            <a:ext cx="6877663"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1 कुरिन्थियों के पाँचवें से सातवें अध्यायों में मुख्य रूप से उस पाप को जड़ से समाप्त करने का प्रयास करता है जिसने कुरिन्थ की कलीसिया में गहरी जड़ पकड़ ली थी: यौन अनैतिकता।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स्पष्ट और सीधे शब्दों का उपयोग करते हुए, पौलुस न केवल पाप की ओर संकेत करता है, बल्कि उससे निपटने और भविष्य में फिर से उसमें गिरने से बचने के उपाय भी प्रस्तुत करता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379543"/>
            <a:ext cx="6877664" cy="140038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 विशेष पाप के साथ अन्य पाप भी जुड़े हुए थे, जैसे भाइयों के बीच किए गए अपराध और धोखाधड़ी, जिन्हें नागरिक अदालतों तक ले जाया गया था।</a:t>
            </a:r>
          </a:p>
          <a:p>
            <a:pPr lvl="0" algn="just">
              <a:spcBef>
                <a:spcPts val="600"/>
              </a:spcBef>
              <a:defRPr/>
            </a:pPr>
            <a:endPar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733448" cy="4154984"/>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hi-I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कलीसिया में </a:t>
            </a: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           </a:t>
            </a:r>
            <a:r>
              <a:rPr lang="hi-I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पाप</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hi-I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सहमति दिया गया पाप</a:t>
            </a:r>
            <a:endPar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FE189D5-004C-10E3-7642-1BA8421E6E00}"/>
              </a:ext>
            </a:extLst>
          </p:cNvPr>
          <p:cNvSpPr txBox="1"/>
          <p:nvPr/>
        </p:nvSpPr>
        <p:spPr>
          <a:xfrm>
            <a:off x="837398" y="734322"/>
            <a:ext cx="10847671" cy="584775"/>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“और तुम शोक तो नहीं करते, जिससे ऐसा काम करनेवाला तुम्हारे बीच में से निकाला जाता, परन्तु घमण्ड करते हो।” </a:t>
            </a:r>
            <a:r>
              <a:rPr lang="hi-I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(1 कुरिन्थियों 5:2)</a:t>
            </a:r>
            <a:endParaRPr lang="es-ES"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71331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तुम शोक तो नहीं करते, जिससे ऐसा काम करनेवाला तुम्हारे बीच में से निकाला जाता, परन्तु घमण्ड करते हो।” (1 कुरिन्थियों 5:2)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17991" y="1522928"/>
            <a:ext cx="4221712"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7" y="3580877"/>
            <a:ext cx="5094074"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390147" y="4128396"/>
            <a:ext cx="672565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कलीसिया मुख्यतः अन्यजातियों से बनी थी। उनका अपना विवेक उन्हें बताता था कि अनाचार को सहन नहीं किया जाना चाहिए। इसके अतिरिक्त, पवित्रशास्त्र का उनका ज्ञान भी इस विचार को दृढ़ करता था (लैव्यव्यवस्था 18:8)।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186894"/>
            <a:ext cx="7713319"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 के भीतर अनाचार (निकट संबंधियों के बीच अनुचित संबंध) का होना एक बहुत गंभीर मामला था। लेकिन स्थिति और भी अधिक गंभीर इसलिए हो गई क्योंकि कलीसिया के सदस्य इस पाप से घृणा करने के बजाय उसे सहन करने पर घमण्ड कर रहे थे (1 कुरिन्थियों 5:2)।</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390147" y="5480147"/>
            <a:ext cx="6725652"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यदि वे स्पष्ट रूप से जानते थे कि यह संबंध पापमय था… तो फिर वे इस पर घमण्ड क्यों कर रहे थे (1 कुरिन्थियों 5:6)? क्या उस परिवार का कलीसिया में प्रभाव था? क्या वे स्वयं को पापियों को सहन करने वाली कलीसिया होने पर गर्व करते थे? …?</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hi-IN" sz="4400" b="1" dirty="0">
                <a:ln w="22225">
                  <a:solidFill>
                    <a:schemeClr val="accent2"/>
                  </a:solidFill>
                  <a:prstDash val="solid"/>
                </a:ln>
                <a:solidFill>
                  <a:schemeClr val="accent2">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पाप का उन्मूलन</a:t>
            </a:r>
            <a:endParaRPr lang="en" sz="4400" b="1" dirty="0">
              <a:ln w="22225">
                <a:solidFill>
                  <a:schemeClr val="accent2"/>
                </a:solidFill>
                <a:prstDash val="solid"/>
              </a:ln>
              <a:solidFill>
                <a:schemeClr val="accent2">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718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“परन्तु बाहरवालों का न्याय परमेश्‍वर करता है। इसलिये उस कुकर्मी को अपने बीच में से निकाल दो।”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(1 कुरिन्थियों 5:13)</a:t>
            </a:r>
            <a:endParaRPr lang="es-ES"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428243"/>
            <a:ext cx="7519665"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अनाचार का यह मामला पहले ही “सार्वजनिक रूप से ज्ञात” हो चुका था (1 कुरिन्थियों 5:1), इसलिए कलीसिया की प्रतिष्ठा को हानि से बचाने के लिए तुरंत कदम उठाना आवश्यक था। कौन-से कदम उठाए जाने चाहिए थे?</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1878057015"/>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374638"/>
            <a:ext cx="4729327"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कलीसिया का अनुशासन (पाप की गंभीरता चाहे जो भी हो) का उद्देश्य हमेशा उद्धारकारी होना चाहिए। व्यक्ति की गलती को उसके सामने स्पष्ट किया जाना चाहिए ताकि वह उसे पहचान सके, पश्चाताप करे, और “प्रभु यीशु के दिन में उद्धार पाए” (1 कुरिन्थियों 5:5)।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hi-IN" sz="4400" b="1" spc="50" dirty="0">
                <a:ln w="15875">
                  <a:solidFill>
                    <a:schemeClr val="accent1">
                      <a:lumMod val="75000"/>
                    </a:schemeClr>
                  </a:solidFill>
                </a:ln>
                <a:solidFill>
                  <a:srgbClr val="A5CA04"/>
                </a:solidFill>
                <a:effectLst>
                  <a:innerShdw blurRad="63500" dist="50800" dir="13500000">
                    <a:srgbClr val="000000">
                      <a:alpha val="84000"/>
                    </a:srgbClr>
                  </a:innerShdw>
                </a:effectLst>
                <a:latin typeface="Nirmala UI" panose="020B0502040204020203" pitchFamily="34" charset="0"/>
                <a:ea typeface="Nirmala UI" panose="020B0502040204020203" pitchFamily="34" charset="0"/>
                <a:cs typeface="Nirmala UI" panose="020B0502040204020203" pitchFamily="34" charset="0"/>
              </a:rPr>
              <a:t>आंतरिक समस्याओं से निपटना</a:t>
            </a:r>
            <a:endPar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445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“क्या तुम में से किसी को यह हियाव है कि जब दूसरे के साथ झगड़ा हो, तो फैसले के लिये अधर्मियों के पास जाए और पवित्र लोगों के पास न जाए?”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(1 कुरिन्थियों 6:1)</a:t>
            </a:r>
            <a:endParaRPr lang="es-ES"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5" y="1340729"/>
            <a:ext cx="7362823"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कलीसिया के भीतर पाप को सुलझाने के विषय में समझाने के बाद, पौलुस उन्हें सही सिद्धांतों का पालन न करने और विश्वासियों के बीच के विवादों को सांसारिक अदालतों में ले जाने के लिए फटकारता है (1 कुरिन्थियों 6:1-6)। लेकिन पौलुस इससे भी आगे जाकर समस्या की जड़ पर प्रहार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07613"/>
            <a:ext cx="4582277" cy="2761762"/>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33901" y="3979417"/>
            <a:ext cx="4396174"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71764" y="4207899"/>
            <a:ext cx="706213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दूसरी बात, भाइयों को अपमान या अपराध को क्षमा करने के लिए तैयार रहना चाहिए (1 कुरिन्थियों 6:7बी)।</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6" y="2954172"/>
            <a:ext cx="7000873"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 बात, कलीसिया के सदस्यों के बीच मतभेद नहीं होने चाहिए (1 कुरिन्थियों 6:7ए), और निश्चित रूप से किसी सदस्य को दूसरे सदस्य के साथ अन्याय या धोखा नहीं करना चाहिए (1 कुरिन्थियों 6:8)।</a:t>
            </a:r>
            <a:endParaRPr lang="en" sz="2000" b="1" dirty="0"/>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3" y="5816195"/>
            <a:ext cx="745367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तक मामला कोई आपराधिक विषय न हो (रोमियों 13:1-5), कलीसिया की आंतरिक समस्याओं का समाधान कलीसिया के भीतर ही किया जाना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4906160"/>
            <a:ext cx="711077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तीसरी बात, यदि सदस्यों के बीच कोई समझौता नहीं हो पाता, तो कलीसिया को उनके बीच न्याय करना या मध्यस्थता करनी चाहिए (1 कुरिन्थियों 6:2)।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218567"/>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38050"/>
            <a:ext cx="10186220" cy="4154984"/>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“यह हमारा कार्य है कि हम अपनी विशेष कमियों और पापों को पहचानें, जो अंधकार और आत्मिक दुर्बलता का कारण बनते हैं और हमारे पहले प्रेम को बुझा देते हैं। क्या यह सांसारिकता है? क्या यह स्वार्थ है? क्या यह आत्म-प्रशंसा का प्रेम है? क्या यह सबसे आगे रहने की इच्छा है? क्या यह कामुकता का पाप है जो अत्यन्त सक्रिय है? क्या यह नीकुलइयों का पाप है, जो परमेश्वर के अनुग्रह को लुचपन में बदल देता है? क्या यह बड़े प्रकाश, अवसरों और विशेषाधिकारों का दुरुपयोग और गलत उपयोग है, जो बुद्धि और धार्मिक ज्ञान का घमण्डपूर्ण दावा करता है, जबकि जीवन और चरित्र असंगत और अनैतिक हैं? जो कुछ भी हो जिसे आपने पोषित और बढ़ावा दिया है, यहाँ तक कि वह इतना शक्तिशाली और प्रभावशाली बन गया है कि आप पर प्रभुत्व करने लगा है, उसे जीतने के लिए दृढ़ प्रयास करें, अन्यथा आप नष्ट हो जाएँगे।”</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619543F-0133-37A9-5C45-80AB5F3B408F}"/>
              </a:ext>
            </a:extLst>
          </p:cNvPr>
          <p:cNvSpPr txBox="1"/>
          <p:nvPr/>
        </p:nvSpPr>
        <p:spPr>
          <a:xfrm>
            <a:off x="7664341" y="5707823"/>
            <a:ext cx="4443845"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(तुम सामर्थ्य प्राप्त करोगे, 18 दिसम्बर)</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519413"/>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hi-IN" dirty="0">
                <a:pattFill prst="narHorz">
                  <a:fgClr>
                    <a:srgbClr val="FFFF00"/>
                  </a:fgClr>
                  <a:bgClr>
                    <a:schemeClr val="accent6">
                      <a:lumMod val="20000"/>
                      <a:lumOff val="80000"/>
                    </a:schemeClr>
                  </a:bgClr>
                </a:pattFill>
                <a:effectLst>
                  <a:innerShdw blurRad="177800">
                    <a:schemeClr val="accent6">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कलीसिया </a:t>
            </a:r>
            <a:r>
              <a:rPr lang="en-US" dirty="0">
                <a:pattFill prst="narHorz">
                  <a:fgClr>
                    <a:srgbClr val="FFFF00"/>
                  </a:fgClr>
                  <a:bgClr>
                    <a:schemeClr val="accent6">
                      <a:lumMod val="20000"/>
                      <a:lumOff val="80000"/>
                    </a:schemeClr>
                  </a:bgClr>
                </a:pattFill>
                <a:effectLst>
                  <a:innerShdw blurRad="177800">
                    <a:schemeClr val="accent6">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      </a:t>
            </a:r>
            <a:r>
              <a:rPr lang="hi-IN" dirty="0">
                <a:pattFill prst="narHorz">
                  <a:fgClr>
                    <a:srgbClr val="FFFF00"/>
                  </a:fgClr>
                  <a:bgClr>
                    <a:schemeClr val="accent6">
                      <a:lumMod val="20000"/>
                      <a:lumOff val="80000"/>
                    </a:schemeClr>
                  </a:bgClr>
                </a:pattFill>
                <a:effectLst>
                  <a:innerShdw blurRad="177800">
                    <a:schemeClr val="accent6">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में पाप से </a:t>
            </a:r>
            <a:r>
              <a:rPr lang="en-US" dirty="0">
                <a:pattFill prst="narHorz">
                  <a:fgClr>
                    <a:srgbClr val="FFFF00"/>
                  </a:fgClr>
                  <a:bgClr>
                    <a:schemeClr val="accent6">
                      <a:lumMod val="20000"/>
                      <a:lumOff val="80000"/>
                    </a:schemeClr>
                  </a:bgClr>
                </a:pattFill>
                <a:effectLst>
                  <a:innerShdw blurRad="177800">
                    <a:schemeClr val="accent6">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     </a:t>
            </a:r>
            <a:r>
              <a:rPr lang="hi-IN" dirty="0">
                <a:pattFill prst="narHorz">
                  <a:fgClr>
                    <a:srgbClr val="FFFF00"/>
                  </a:fgClr>
                  <a:bgClr>
                    <a:schemeClr val="accent6">
                      <a:lumMod val="20000"/>
                      <a:lumOff val="80000"/>
                    </a:schemeClr>
                  </a:bgClr>
                </a:pattFill>
                <a:effectLst>
                  <a:innerShdw blurRad="177800">
                    <a:schemeClr val="accent6">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कैसे बचें</a:t>
            </a:r>
            <a:endParaRPr lang="en" dirty="0">
              <a:pattFill prst="narHorz">
                <a:fgClr>
                  <a:srgbClr val="FFFF00"/>
                </a:fgClr>
                <a:bgClr>
                  <a:schemeClr val="accent6">
                    <a:lumMod val="20000"/>
                    <a:lumOff val="80000"/>
                  </a:schemeClr>
                </a:bgClr>
              </a:pattFill>
              <a:effectLst>
                <a:innerShdw blurRad="177800">
                  <a:schemeClr val="accent6">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695</TotalTime>
  <Words>1624</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Nirmala UI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2026-06-19T16:27:56Z</dcterms:created>
  <dcterms:modified xsi:type="dcterms:W3CDTF">2026-06-29T15:58:05Z</dcterms:modified>
</cp:coreProperties>
</file>