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Nirmala UI" panose="020B0502040204020203" pitchFamily="34" charset="0"/>
      <p:regular r:id="rId16"/>
      <p:bold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पौलुस उन अनेक वरदानों में से किन-किन वरदानों का उदाहरण देता है जो अस्तित्व में हैं? (1 कुरिन्थियों 12:8-10; रोमियों 12:6-8; इफिसियों 4:11-12)</a:t>
          </a:r>
          <a:endParaRPr lang="es-ES" sz="20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बुद्धि की बातें</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ज्ञान की बातें</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विश्वास</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चंगाई</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सामर्थ्य के काम </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भविष्यद्वाणी</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आत्माओं की परख</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भाषाएँ</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hi-IN" sz="2000" b="1" dirty="0">
              <a:latin typeface="Nirmala UI" panose="020B0502040204020203" pitchFamily="34" charset="0"/>
              <a:ea typeface="Nirmala UI" panose="020B0502040204020203" pitchFamily="34" charset="0"/>
              <a:cs typeface="Nirmala UI" panose="020B0502040204020203" pitchFamily="34" charset="0"/>
            </a:rPr>
            <a:t>भाषाओं का अर्थ बताना</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hi-IN" sz="2000" b="1" dirty="0">
              <a:solidFill>
                <a:schemeClr val="bg1"/>
              </a:solidFill>
              <a:highlight>
                <a:srgbClr val="000080"/>
              </a:highlight>
              <a:latin typeface="Nirmala UI" panose="020B0502040204020203" pitchFamily="34" charset="0"/>
              <a:ea typeface="Nirmala UI" panose="020B0502040204020203" pitchFamily="34" charset="0"/>
              <a:cs typeface="Nirmala UI" panose="020B0502040204020203" pitchFamily="34" charset="0"/>
            </a:rPr>
            <a:t>रोमियों 12:6-8</a:t>
          </a:r>
          <a:endParaRPr lang="es-ES" sz="2000" dirty="0">
            <a:solidFill>
              <a:schemeClr val="bg1"/>
            </a:solidFill>
            <a:highlight>
              <a:srgbClr val="000080"/>
            </a:highlight>
            <a:latin typeface="Nirmala UI" panose="020B0502040204020203" pitchFamily="34" charset="0"/>
            <a:ea typeface="Nirmala UI" panose="020B0502040204020203" pitchFamily="34" charset="0"/>
            <a:cs typeface="Nirmala UI" panose="020B0502040204020203" pitchFamily="34" charset="0"/>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सेवा करना </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शिक्षा देना</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उपदेश देना</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उदारता</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अगुआई</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दया करना</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hi-IN" sz="2000" b="1" dirty="0">
              <a:solidFill>
                <a:schemeClr val="bg1"/>
              </a:solidFill>
              <a:highlight>
                <a:srgbClr val="008000"/>
              </a:highlight>
              <a:latin typeface="Nirmala UI" panose="020B0502040204020203" pitchFamily="34" charset="0"/>
              <a:ea typeface="Nirmala UI" panose="020B0502040204020203" pitchFamily="34" charset="0"/>
              <a:cs typeface="Nirmala UI" panose="020B0502040204020203" pitchFamily="34" charset="0"/>
            </a:rPr>
            <a:t>इफिसियों 4:11-12</a:t>
          </a:r>
          <a:endParaRPr lang="es-ES" sz="2000" dirty="0">
            <a:solidFill>
              <a:schemeClr val="bg1"/>
            </a:solidFill>
            <a:highlight>
              <a:srgbClr val="008000"/>
            </a:highlight>
            <a:latin typeface="Nirmala UI" panose="020B0502040204020203" pitchFamily="34" charset="0"/>
            <a:ea typeface="Nirmala UI" panose="020B0502040204020203" pitchFamily="34" charset="0"/>
            <a:cs typeface="Nirmala UI" panose="020B0502040204020203" pitchFamily="34" charset="0"/>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प्रेरिताई</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सुसमाचार प्रचारक</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hi-IN" sz="2000" b="1" dirty="0">
              <a:latin typeface="Nirmala UI" panose="020B0502040204020203" pitchFamily="34" charset="0"/>
              <a:ea typeface="Nirmala UI" panose="020B0502040204020203" pitchFamily="34" charset="0"/>
              <a:cs typeface="Nirmala UI" panose="020B0502040204020203" pitchFamily="34" charset="0"/>
            </a:rPr>
            <a:t>पासबानी और उपदेशक</a:t>
          </a:r>
          <a:endParaRPr lang="es-ES" sz="2000" dirty="0">
            <a:latin typeface="Nirmala UI" panose="020B0502040204020203" pitchFamily="34" charset="0"/>
            <a:ea typeface="Nirmala UI" panose="020B0502040204020203" pitchFamily="34" charset="0"/>
            <a:cs typeface="Nirmala UI" panose="020B0502040204020203" pitchFamily="34" charset="0"/>
          </a:endParaRPr>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hi-IN" sz="2000" b="1" dirty="0">
              <a:solidFill>
                <a:schemeClr val="bg1"/>
              </a:solidFill>
              <a:highlight>
                <a:srgbClr val="800000"/>
              </a:highlight>
              <a:latin typeface="Nirmala UI" panose="020B0502040204020203" pitchFamily="34" charset="0"/>
              <a:ea typeface="Nirmala UI" panose="020B0502040204020203" pitchFamily="34" charset="0"/>
              <a:cs typeface="Nirmala UI" panose="020B0502040204020203" pitchFamily="34" charset="0"/>
            </a:rPr>
            <a:t>1 कुरिन्थियों 12:8-10</a:t>
          </a:r>
          <a:endParaRPr lang="es-ES" sz="2000" dirty="0">
            <a:solidFill>
              <a:schemeClr val="bg1"/>
            </a:solidFill>
            <a:highlight>
              <a:srgbClr val="800000"/>
            </a:highlight>
            <a:latin typeface="Nirmala UI" panose="020B0502040204020203" pitchFamily="34" charset="0"/>
            <a:ea typeface="Nirmala UI" panose="020B0502040204020203" pitchFamily="34" charset="0"/>
            <a:cs typeface="Nirmala UI" panose="020B0502040204020203" pitchFamily="34" charset="0"/>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करता है</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धीरजवन्त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कृपालु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hi-I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नहीं करता</a:t>
          </a:r>
          <a:endParaRPr lang="en" sz="20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डाह नहीं करता।</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अपनी बड़ाई नहीं करता।</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घमण्ड नहीं करता।</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अनरीति नहीं चलता।</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अपनी भलाई नहीं चाहता।</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झुँझलाता नहीं।</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बुरा नहीं मानता।</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कुकर्म से आनन्दित नहीं होता।</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सत्य से आनन्दित होता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सब बातें सह लेता है।</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सब बातों की प्रतीति करता है।</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सब बातों की आशा रखता है।</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सब बातों में धीरज धरता है।</a:t>
          </a:r>
          <a:endParaRPr lang="es-ES" sz="1800" b="1" dirty="0">
            <a:latin typeface="Nirmala UI" panose="020B0502040204020203" pitchFamily="34" charset="0"/>
            <a:ea typeface="Nirmala UI" panose="020B0502040204020203" pitchFamily="34" charset="0"/>
            <a:cs typeface="Nirmala UI" panose="020B0502040204020203" pitchFamily="34" charset="0"/>
          </a:endParaRPr>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hi-IN" sz="16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भविष्य में होने वाली जिन घटनाओं की घोषणा की गई है—और यदि वे शर्तों पर आधारित नहीं हैं—तो उनका पूरा होना आवश्यक है (व्यवस्थाविवरण 18:22; यिर्मयाह 28:8-9; योना 4:2)।</a:t>
          </a:r>
          <a:endParaRPr lang="es-ES" sz="16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उसका संदेश पहले के भविष्यद्वक्ताओं के संदेश के अनुरूप होना चाहिए (व्यवस्थाविवरण 13:1-3; यशायाह 8:20)।</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 यीशु के देहधारण की गवाही देनी चाहिए (1 यूहन्ना 4:1-3)।</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pPr algn="just"/>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उसका जीवन उस बाइबल के संदेश के अनुरूप होना चाहिए जिसका वह प्रचार करता है (मत्ती 7:15-20)।</a:t>
          </a:r>
          <a:endParaRPr lang="es-ES" sz="18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पौलुस उन अनेक वरदानों में से किन-किन वरदानों का उदाहरण देता है जो अस्तित्व में हैं? (1 कुरिन्थियों 12:8-10; रोमियों 12:6-8; इफिसियों 4:11-12)</a:t>
          </a:r>
          <a:endParaRPr lang="es-ES" sz="20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hi-IN" sz="2000" b="1" kern="1200" dirty="0">
              <a:solidFill>
                <a:schemeClr val="bg1"/>
              </a:solidFill>
              <a:highlight>
                <a:srgbClr val="800000"/>
              </a:highlight>
              <a:latin typeface="Nirmala UI" panose="020B0502040204020203" pitchFamily="34" charset="0"/>
              <a:ea typeface="Nirmala UI" panose="020B0502040204020203" pitchFamily="34" charset="0"/>
              <a:cs typeface="Nirmala UI" panose="020B0502040204020203" pitchFamily="34" charset="0"/>
            </a:rPr>
            <a:t>1 कुरिन्थियों 12:8-10</a:t>
          </a:r>
          <a:endParaRPr lang="es-ES" sz="2000" kern="1200" dirty="0">
            <a:solidFill>
              <a:schemeClr val="bg1"/>
            </a:solidFill>
            <a:highlight>
              <a:srgbClr val="800000"/>
            </a:highlight>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बुद्धि की बातें</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ज्ञान की बातें</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विश्वास</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चंगाई</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सामर्थ्य के काम </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भविष्यद्वाणी</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आत्माओं की परख</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भाषाएँ</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भाषाओं का अर्थ बताना</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hi-IN" sz="2000" b="1" kern="1200" dirty="0">
              <a:solidFill>
                <a:schemeClr val="bg1"/>
              </a:solidFill>
              <a:highlight>
                <a:srgbClr val="000080"/>
              </a:highlight>
              <a:latin typeface="Nirmala UI" panose="020B0502040204020203" pitchFamily="34" charset="0"/>
              <a:ea typeface="Nirmala UI" panose="020B0502040204020203" pitchFamily="34" charset="0"/>
              <a:cs typeface="Nirmala UI" panose="020B0502040204020203" pitchFamily="34" charset="0"/>
            </a:rPr>
            <a:t>रोमियों 12:6-8</a:t>
          </a:r>
          <a:endParaRPr lang="es-ES" sz="2000" kern="1200" dirty="0">
            <a:solidFill>
              <a:schemeClr val="bg1"/>
            </a:solidFill>
            <a:highlight>
              <a:srgbClr val="000080"/>
            </a:highlight>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सेवा करना </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शिक्षा देना</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उपदेश देना</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उदारता</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अगुआई</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दया करना</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hi-IN" sz="2000" b="1" kern="1200" dirty="0">
              <a:solidFill>
                <a:schemeClr val="bg1"/>
              </a:solidFill>
              <a:highlight>
                <a:srgbClr val="008000"/>
              </a:highlight>
              <a:latin typeface="Nirmala UI" panose="020B0502040204020203" pitchFamily="34" charset="0"/>
              <a:ea typeface="Nirmala UI" panose="020B0502040204020203" pitchFamily="34" charset="0"/>
              <a:cs typeface="Nirmala UI" panose="020B0502040204020203" pitchFamily="34" charset="0"/>
            </a:rPr>
            <a:t>इफिसियों 4:11-12</a:t>
          </a:r>
          <a:endParaRPr lang="es-ES" sz="2000" kern="1200" dirty="0">
            <a:solidFill>
              <a:schemeClr val="bg1"/>
            </a:solidFill>
            <a:highlight>
              <a:srgbClr val="008000"/>
            </a:highlight>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प्रेरिताई</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सुसमाचार प्रचारक</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a:p>
          <a:pPr marL="265113" lvl="1" indent="0" algn="l" defTabSz="889000">
            <a:lnSpc>
              <a:spcPct val="90000"/>
            </a:lnSpc>
            <a:spcBef>
              <a:spcPct val="0"/>
            </a:spcBef>
            <a:spcAft>
              <a:spcPct val="1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पासबानी और उपदेशक</a:t>
          </a:r>
          <a:endParaRPr lang="es-ES" sz="2000"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करता है</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धीरजवन्त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कृपालु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सत्य से आनन्दित होता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सब बातें सह लेता है।</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सब बातों की प्रतीति करता है।</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सब बातों की आशा रखता है।</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सब बातों में धीरज धरता है।</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hi-I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नहीं करता</a:t>
          </a:r>
          <a:endParaRPr lang="en" sz="20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डाह नहीं करता।</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अपनी बड़ाई नहीं करता।</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घमण्ड नहीं करता।</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अनरीति नहीं चलता।</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अपनी भलाई नहीं चाहता।</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झुँझलाता नहीं।</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बुरा नहीं मानता।</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कुकर्म से आनन्दित नहीं होता।</a:t>
          </a:r>
          <a:endParaRPr lang="es-ES"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 भविष्य में होने वाली जिन घटनाओं की घोषणा की गई है—और यदि वे शर्तों पर आधारित नहीं हैं—तो उनका पूरा होना आवश्यक है (व्यवस्थाविवरण 18:22; यिर्मयाह 28:8-9; योना 4:2)।</a:t>
          </a:r>
          <a:endParaRPr lang="es-ES" sz="16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उसका संदेश पहले के भविष्यद्वक्ताओं के संदेश के अनुरूप होना चाहिए (व्यवस्थाविवरण 13:1-3; यशायाह 8:20)।</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 यीशु के देहधारण की गवाही देनी चाहिए (1 यूहन्ना 4:1-3)।</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उसका जीवन उस बाइबल के संदेश के अनुरूप होना चाहिए जिसका वह प्रचार करता है (मत्ती 7:15-20)।</a:t>
          </a:r>
          <a:endParaRPr lang="es-ES" sz="1800"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13/07/2026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13/07/2026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hi-I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rPr>
              <a:t>आत्मिक वरदान</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hi-IN"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6, अगस्त 08, 2026 के लिए </a:t>
            </a:r>
            <a:endParaRPr lang="en"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8">
            <a:extLst>
              <a:ext uri="{FF2B5EF4-FFF2-40B4-BE49-F238E27FC236}">
                <a16:creationId xmlns:a16="http://schemas.microsoft.com/office/drawing/2014/main" id="{532932FE-37BD-5457-BCA6-43B14BDE15F1}"/>
              </a:ext>
            </a:extLst>
          </p:cNvPr>
          <p:cNvSpPr txBox="1"/>
          <p:nvPr/>
        </p:nvSpPr>
        <p:spPr>
          <a:xfrm>
            <a:off x="78994" y="1640382"/>
            <a:ext cx="2317697" cy="646331"/>
          </a:xfrm>
          <a:prstGeom prst="rect">
            <a:avLst/>
          </a:prstGeom>
          <a:noFill/>
        </p:spPr>
        <p:txBody>
          <a:bodyPr wrap="square" rtlCol="0">
            <a:spAutoFit/>
          </a:bodyPr>
          <a:lstStyle/>
          <a:p>
            <a:pPr algn="ctr"/>
            <a:r>
              <a:rPr lang="hi-IN"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a:t>
            </a:r>
            <a:r>
              <a:rPr lang="en-US"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a:t>
            </a:r>
            <a:r>
              <a:rPr lang="hi-IN"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पादरी विजय पाल सिंह</a:t>
            </a:r>
            <a:endParaRPr lang="en" b="1" dirty="0">
              <a:solidFill>
                <a:srgbClr val="FFEFCA"/>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7187464" y="299775"/>
            <a:ext cx="4690111" cy="2123658"/>
          </a:xfrm>
          <a:prstGeom prst="rect">
            <a:avLst/>
          </a:prstGeom>
          <a:noFill/>
        </p:spPr>
        <p:txBody>
          <a:bodyPr wrap="square">
            <a:spAutoFit/>
          </a:bodyPr>
          <a:lstStyle/>
          <a:p>
            <a:pPr algn="ctr"/>
            <a:r>
              <a:rPr lang="hi-IN" sz="6600" b="1" dirty="0">
                <a:ln w="13462">
                  <a:solidFill>
                    <a:schemeClr val="bg1"/>
                  </a:solidFill>
                  <a:prstDash val="solid"/>
                </a:ln>
                <a:solidFill>
                  <a:srgbClr val="7030A0"/>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rPr>
              <a:t>विशेष वरदान</a:t>
            </a:r>
            <a:endParaRPr lang="en" sz="6600" b="1" dirty="0">
              <a:ln w="13462">
                <a:solidFill>
                  <a:schemeClr val="bg1"/>
                </a:solidFill>
                <a:prstDash val="solid"/>
              </a:ln>
              <a:solidFill>
                <a:srgbClr val="7030A0"/>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hi-I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भाषाओं का वरदान</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hi-IN"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“इस कारण जो अन्य भाषा बोले, वह प्रार्थना करे कि उसका अनुवाद भी कर सके।” </a:t>
            </a:r>
            <a:r>
              <a:rPr lang="hi-IN" sz="1400"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14:13)</a:t>
            </a:r>
            <a:endParaRPr lang="en" sz="1100" b="1" i="1" dirty="0">
              <a:solidFill>
                <a:schemeClr val="accent5">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162226" y="1038225"/>
            <a:ext cx="7676850" cy="1261884"/>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भाषाओं के वरदान और उसके उचित उपयोग पर पौलुस का विशेष बल इस बात को दर्शाता है कि कुरिन्थ की कलीसिया के कुछ सदस्य इस वरदान का दुरुपयोग कर रहे थे, जिसके कारण सार्वजनिक आराधना में अव्यवस्था और भ्रम उत्पन्न हो रहा था (1 कुरिन्थियों 14:23)।</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524606"/>
            <a:ext cx="4708522" cy="2246769"/>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वास्तव में, यह अभिलाषा सभी आत्मिक वरदानों को समाहित करती है (1 कुरिन्थियों 14:1)। पौलुस पहले ही स्पष्ट कर चुका था कि “किन्तु सब के लाभ पहुँचाने के लिये हर एक को आत्मा का प्रकाश दिया जाता है।” (1 कुरिन्थियों 12:7)। इसलिए, सभी लोगों को एक जैसे वरदान प्राप्त नहीं होते।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207EB4B5-18AA-C318-9BD1-685263F8CE4F}"/>
              </a:ext>
            </a:extLst>
          </p:cNvPr>
          <p:cNvSpPr txBox="1"/>
          <p:nvPr/>
        </p:nvSpPr>
        <p:spPr>
          <a:xfrm>
            <a:off x="162225" y="3676821"/>
            <a:ext cx="7676847" cy="969496"/>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पौलुस की यह इच्छा कि सब लोग भाषाएँ बोलें, कुछ लोगों ने इस अर्थ में गलत समझ ली है कि प्रत्येक विश्वासी के पास यह वरदान होना चाहिए (1 कुरिन्थियों 14:5)।</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162225" y="2357638"/>
            <a:ext cx="7676847" cy="1261884"/>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भाषाओं का वरदान उस भाषा में बोलने की सामर्थ्य है जो बोलने वाले के लिए पहले से अज्ञात हो, चाहे वह मनुष्यों की भाषा हो या स्वर्गदूतों की (1 कुरिन्थियों 13:1)। जब यह भाषा सुनने वालों के लिए अज्ञात हो, तो उसका अर्थ बताना आवश्यक होता है (प्रेरितों के काम 2:8; 1 कुरिन्थियों 14:2, 13-14, 27-28)।</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hi-I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भविष्यद्वाणी का वरदान</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hi-IN"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“परन्तु जो भविष्यद्वाणी करता है, वह मनुष्यों से उन्नति और उपदेश और शान्ति की बातें कहता है।” </a:t>
            </a:r>
            <a:r>
              <a:rPr lang="hi-IN" sz="14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14:3)</a:t>
            </a:r>
            <a:endParaRPr lang="es-ES" sz="14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554272"/>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हमें भविष्यद्वाणी के वरदान को केवल भविष्य की घटनाओं की भविष्यवाणी करने तक सीमित नहीं करना चाहिए। भविष्यद्वाणी के वरदान का मुख्य उद्देश्य उन्नति, प्रोत्साहन और शान्ति देना है (1 कुरिन्थियों 14:3)।</a:t>
            </a:r>
            <a:r>
              <a:rPr lang="en" sz="1900" b="1" dirty="0">
                <a:latin typeface="Nirmala UI" panose="020B0502040204020203" pitchFamily="34" charset="0"/>
                <a:ea typeface="Nirmala UI" panose="020B0502040204020203" pitchFamily="34" charset="0"/>
                <a:cs typeface="Nirmala UI" panose="020B0502040204020203" pitchFamily="34" charset="0"/>
              </a:rPr>
              <a:t>:3).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4203873144"/>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737113"/>
            <a:ext cx="4240330" cy="2662267"/>
          </a:xfrm>
          <a:prstGeom prst="rect">
            <a:avLst/>
          </a:prstGeom>
          <a:noFill/>
        </p:spPr>
        <p:txBody>
          <a:bodyPr wrap="square">
            <a:spAutoFit/>
          </a:bodyPr>
          <a:lstStyle/>
          <a:p>
            <a:pPr algn="just">
              <a:spcBef>
                <a:spcPts val="600"/>
              </a:spcBef>
            </a:pPr>
            <a:r>
              <a:rPr lang="hi-IN" b="1" dirty="0">
                <a:latin typeface="Nirmala UI" panose="020B0502040204020203" pitchFamily="34" charset="0"/>
                <a:ea typeface="Nirmala UI" panose="020B0502040204020203" pitchFamily="34" charset="0"/>
                <a:cs typeface="Nirmala UI" panose="020B0502040204020203" pitchFamily="34" charset="0"/>
              </a:rPr>
              <a:t>पौलुस इस वरदान पर अन्य वरदानों की अपेक्षा अधिक बल देता है (1 कुरिन्थियों 14:1, 4, 22-25)। परन्तु वह यह भी आग्रह करता है कि इसका उपयोग उचित रीति से किया जाए ताकि कोई भ्रम उत्पन्न न हो: “सारी बातें शालीनता और व्यवस्थित रूप से की जाएँ।” (1 कुरिन्थियों 14:40; साथ ही 1 कुरिन्थियों 14:29-33 देखें)।</a:t>
            </a:r>
          </a:p>
          <a:p>
            <a:pPr algn="just">
              <a:spcBef>
                <a:spcPts val="600"/>
              </a:spcBef>
            </a:pPr>
            <a:endParaRPr lang="hi-IN"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846659"/>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शेष कलीसिया के एक विशिष्ट वरदान के रूप में, इसका विशेष प्रकट होना एलेन जी. व्हाइट के जीवन और सेवकाई में दिखाई देता है (प्रकाशितवाक्य 12:17; 19:10)। परन्तु हम किसी सच्चे भविष्यद्वक्ता को कैसे पहचान सकते हैं?</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10605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970591"/>
          </a:xfrm>
          <a:prstGeom prst="rect">
            <a:avLst/>
          </a:prstGeom>
          <a:noFill/>
        </p:spPr>
        <p:txBody>
          <a:bodyPr wrap="square">
            <a:spAutoFit/>
          </a:bodyPr>
          <a:lstStyle/>
          <a:p>
            <a:pPr algn="just">
              <a:spcBef>
                <a:spcPts val="600"/>
              </a:spcBef>
            </a:pPr>
            <a:r>
              <a:rPr lang="hi-IN" sz="2400" b="1" dirty="0">
                <a:latin typeface="Nirmala UI" panose="020B0502040204020203" pitchFamily="34" charset="0"/>
                <a:ea typeface="Nirmala UI" panose="020B0502040204020203" pitchFamily="34" charset="0"/>
                <a:cs typeface="Nirmala UI" panose="020B0502040204020203" pitchFamily="34" charset="0"/>
              </a:rPr>
              <a:t>“परमेश्वर की समस्त व्यवस्था में स्त्री-पुरुषों को विभिन्न प्रकार के वरदान देने की योजना से अधिक सुंदर और कुछ नहीं है। कलीसिया उसकी वाटिका है, जो अनेक प्रकार के वृक्षों, पौधों और फूलों से सुशोभित है। वह यह अपेक्षा नहीं करता कि जूफ़ा देवदार के समान बड़ा हो जाए, या जैतून का वृक्ष ऊँचे खजूर के समान ऊँचा हो जाए। बहुत-से लोगों ने केवल सीमित धार्मिक और बौद्धिक शिक्षा प्राप्त की है, फिर भी यदि वे नम्रतापूर्वक उस पर भरोसा रखते हुए कार्य करें, तो परमेश्वर के पास उनके लिए भी एक कार्य है जिसे उन्हें पूरा करना है…”</a:t>
            </a:r>
          </a:p>
          <a:p>
            <a:pPr algn="just">
              <a:spcBef>
                <a:spcPts val="600"/>
              </a:spcBef>
            </a:pPr>
            <a:r>
              <a:rPr lang="hi-IN" sz="2400" b="1" dirty="0">
                <a:latin typeface="Nirmala UI" panose="020B0502040204020203" pitchFamily="34" charset="0"/>
                <a:ea typeface="Nirmala UI" panose="020B0502040204020203" pitchFamily="34" charset="0"/>
                <a:cs typeface="Nirmala UI" panose="020B0502040204020203" pitchFamily="34" charset="0"/>
              </a:rPr>
              <a:t>“अलग-अलग लोगों को अलग-अलग वरदान इसलिए दिए जाते हैं कि कार्यकर्ता एक-दूसरे की आवश्यकता को अनुभव करें। परमेश्वर ये वरदान अपनी सेवा के लिए देता है; न कि उन्हें पानेवाले की महिमा के लिए, न ही मनुष्य को ऊँचा उठाने के लिए, बल्कि संसार के उद्धारकर्ता की महिमा करने के लिए। इनका उपयोग समस्त मानवजाति के कल्याण के लिए किया जाना चाहिए, ताकि सत्य का प्रतिनिधित्व हो, न कि असत्य की गवाही दी जाए।”</a:t>
            </a:r>
          </a:p>
        </p:txBody>
      </p:sp>
      <p:sp>
        <p:nvSpPr>
          <p:cNvPr id="4" name="CuadroTexto 3">
            <a:extLst>
              <a:ext uri="{FF2B5EF4-FFF2-40B4-BE49-F238E27FC236}">
                <a16:creationId xmlns:a16="http://schemas.microsoft.com/office/drawing/2014/main" id="{D1E34BAA-9490-0067-290E-E1E5F5E11BFD}"/>
              </a:ext>
            </a:extLst>
          </p:cNvPr>
          <p:cNvSpPr txBox="1"/>
          <p:nvPr/>
        </p:nvSpPr>
        <p:spPr>
          <a:xfrm>
            <a:off x="8364638" y="5767060"/>
            <a:ext cx="3732112" cy="338554"/>
          </a:xfrm>
          <a:prstGeom prst="rect">
            <a:avLst/>
          </a:prstGeom>
          <a:noFill/>
        </p:spPr>
        <p:txBody>
          <a:bodyPr wrap="none" rtlCol="0">
            <a:spAutoFit/>
          </a:bodyPr>
          <a:lstStyle/>
          <a:p>
            <a:pPr algn="r"/>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(तुम सामर्थ पाओगे, 1 जुलाई)</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125125"/>
            <a:ext cx="4889636" cy="1477328"/>
          </a:xfrm>
          <a:prstGeom prst="rect">
            <a:avLst/>
          </a:prstGeom>
          <a:noFill/>
        </p:spPr>
        <p:txBody>
          <a:bodyPr wrap="square">
            <a:spAutoFit/>
            <a:scene3d>
              <a:camera prst="orthographicFront"/>
              <a:lightRig rig="threePt" dir="t"/>
            </a:scene3d>
            <a:sp3d extrusionH="57150">
              <a:bevelT w="38100" h="38100"/>
            </a:sp3d>
          </a:bodyPr>
          <a:lstStyle/>
          <a:p>
            <a:pPr lvl="0" algn="ctr">
              <a:defRPr/>
            </a:pPr>
            <a:r>
              <a:rPr lang="hi-IN" sz="2400" b="1" i="1" dirty="0">
                <a:solidFill>
                  <a:srgbClr val="A02B93">
                    <a:lumMod val="75000"/>
                  </a:srgbClr>
                </a:solidFill>
                <a:latin typeface="Nirmala UI" panose="020B0502040204020203" pitchFamily="34" charset="0"/>
                <a:ea typeface="Nirmala UI" panose="020B0502040204020203" pitchFamily="34" charset="0"/>
                <a:cs typeface="Nirmala UI" panose="020B0502040204020203" pitchFamily="34" charset="0"/>
              </a:rPr>
              <a:t>"प्रेम का अनुकरण करो, और आत्मिक वरदानों की भी धुन में रहो, विशेष करके यह कि भविष्यद्वाणी करो।" </a:t>
            </a:r>
            <a:r>
              <a:rPr lang="en-US" sz="2400" b="1" i="1" dirty="0">
                <a:solidFill>
                  <a:srgbClr val="A02B93">
                    <a:lumMod val="75000"/>
                  </a:srgbClr>
                </a:solidFill>
                <a:latin typeface="Nirmala UI" panose="020B0502040204020203" pitchFamily="34" charset="0"/>
                <a:ea typeface="Nirmala UI" panose="020B0502040204020203" pitchFamily="34" charset="0"/>
                <a:cs typeface="Nirmala UI" panose="020B0502040204020203" pitchFamily="34" charset="0"/>
              </a:rPr>
              <a:t>                                         </a:t>
            </a:r>
            <a:r>
              <a:rPr lang="hi-IN" b="1" i="1" dirty="0">
                <a:solidFill>
                  <a:srgbClr val="A02B93">
                    <a:lumMod val="75000"/>
                  </a:srgbClr>
                </a:solidFill>
                <a:latin typeface="Nirmala UI" panose="020B0502040204020203" pitchFamily="34" charset="0"/>
                <a:ea typeface="Nirmala UI" panose="020B0502040204020203" pitchFamily="34" charset="0"/>
                <a:cs typeface="Nirmala UI" panose="020B0502040204020203" pitchFamily="34" charset="0"/>
              </a:rPr>
              <a:t>(1 कुरिन्थियों 14:1)</a:t>
            </a:r>
            <a:endParaRPr kumimoji="0" lang="es-ES" b="1" i="1" u="none" strike="noStrike" kern="1200" cap="none" spc="0" normalizeH="0" baseline="0" noProof="0" dirty="0">
              <a:ln>
                <a:noFill/>
              </a:ln>
              <a:solidFill>
                <a:srgbClr val="A02B93">
                  <a:lumMod val="75000"/>
                </a:srgbClr>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a:t>
            </a:r>
            <a:r>
              <a:rPr lang="hi-IN" sz="2000" b="1" dirty="0">
                <a:highlight>
                  <a:srgbClr val="FC918D"/>
                </a:highlight>
                <a:latin typeface="Nirmala UI" panose="020B0502040204020203" pitchFamily="34" charset="0"/>
                <a:ea typeface="Nirmala UI" panose="020B0502040204020203" pitchFamily="34" charset="0"/>
                <a:cs typeface="Nirmala UI" panose="020B0502040204020203" pitchFamily="34" charset="0"/>
              </a:rPr>
              <a:t>आत्मिक वरदान:</a:t>
            </a:r>
            <a:endParaRPr lang="en" sz="2000" b="1" dirty="0">
              <a:highlight>
                <a:srgbClr val="FC918D"/>
              </a:highlight>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अनेक वरदान, देनेवाला एक।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अनेक अंग, देह एक।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highlight>
                  <a:srgbClr val="FCBE62"/>
                </a:highlight>
              </a:rPr>
              <a:t> </a:t>
            </a:r>
            <a:r>
              <a:rPr lang="hi-IN" sz="2000" b="1" dirty="0">
                <a:highlight>
                  <a:srgbClr val="FCBE62"/>
                </a:highlight>
                <a:latin typeface="Nirmala UI" panose="020B0502040204020203" pitchFamily="34" charset="0"/>
                <a:ea typeface="Nirmala UI" panose="020B0502040204020203" pitchFamily="34" charset="0"/>
                <a:cs typeface="Nirmala UI" panose="020B0502040204020203" pitchFamily="34" charset="0"/>
              </a:rPr>
              <a:t>एकता का आधार:</a:t>
            </a:r>
            <a:endParaRPr lang="en" sz="2000" b="1" dirty="0">
              <a:highlight>
                <a:srgbClr val="FCBE62"/>
              </a:highlight>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 की सर्वोच्चता।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1800"/>
              </a:spcBef>
            </a:pPr>
            <a:r>
              <a:rPr lang="en" sz="2000" b="1" dirty="0">
                <a:highlight>
                  <a:srgbClr val="8ABDEA"/>
                </a:highlight>
                <a:latin typeface="Nirmala UI" panose="020B0502040204020203" pitchFamily="34" charset="0"/>
                <a:ea typeface="Nirmala UI" panose="020B0502040204020203" pitchFamily="34" charset="0"/>
                <a:cs typeface="Nirmala UI" panose="020B0502040204020203" pitchFamily="34" charset="0"/>
              </a:rPr>
              <a:t> </a:t>
            </a:r>
            <a:r>
              <a:rPr lang="hi-IN" sz="2000" b="1" dirty="0">
                <a:highlight>
                  <a:srgbClr val="8ABDEA"/>
                </a:highlight>
                <a:latin typeface="Nirmala UI" panose="020B0502040204020203" pitchFamily="34" charset="0"/>
                <a:ea typeface="Nirmala UI" panose="020B0502040204020203" pitchFamily="34" charset="0"/>
                <a:cs typeface="Nirmala UI" panose="020B0502040204020203" pitchFamily="34" charset="0"/>
              </a:rPr>
              <a:t>विशेष वरदान:</a:t>
            </a:r>
            <a:endParaRPr lang="en" sz="2000" b="1" dirty="0">
              <a:highlight>
                <a:srgbClr val="8ABDEA"/>
              </a:highlight>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भाषाओं का वरदान।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भविष्यद्वाणी का वरदान।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680302" cy="163121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यह स्पष्ट है कि कुरिन्थ की कलीसिया विभिन्न मुद्दों पर विभाजित थी। वे प्रचारकों के विषय में, भोजन करने के तरीके के विषय में, विवाह करने या अविवाहित रहने के विषय में, और इस बात पर कि कौन-सा आत्मिक वरदान सबसे अधिक सम्मानित होना चाहिए—इन सब बातों पर आपस में असहमत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सबसे श्रेष्ठ वरदान कौन-सा है? कोई भी नहीं! क्यों?</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680305"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जब पौलुस इन प्रारंभिक समस्याओं का उत्तर दे चुका, तब उसने दिखाया कि आत्मिक वरदान किस प्रकार समस्या बनने के बजाय एकता का साधन बन सकते हैं (1 कुरिन्थियों 12–14)।</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644640" y="175950"/>
            <a:ext cx="5550569" cy="2123658"/>
          </a:xfrm>
          <a:prstGeom prst="rect">
            <a:avLst/>
          </a:prstGeom>
          <a:noFill/>
        </p:spPr>
        <p:txBody>
          <a:bodyPr wrap="square">
            <a:spAutoFit/>
          </a:bodyPr>
          <a:lstStyle/>
          <a:p>
            <a:pPr algn="ctr"/>
            <a:r>
              <a:rPr lang="hi-I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rPr>
              <a:t>आत्मिक वरदान </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hi-I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अनेक वरदान,</a:t>
            </a:r>
            <a:r>
              <a:rPr 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देनेवाला एक</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hi-IN" sz="160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“वरदान तो कई प्रकार के हैं, परन्तु आत्मा एक ही है” </a:t>
            </a:r>
            <a:r>
              <a:rPr lang="hi-IN" sz="120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12:4)</a:t>
            </a:r>
            <a:endParaRPr lang="en" sz="105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आत्मिक वरदान कौन देता है? (1 कुरिन्थियों 12:4-6)</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286528044"/>
              </p:ext>
            </p:extLst>
          </p:nvPr>
        </p:nvGraphicFramePr>
        <p:xfrm>
          <a:off x="114299" y="1588167"/>
          <a:ext cx="9563100" cy="1199979"/>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99993">
                <a:tc>
                  <a:txBody>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1 कुरि</a:t>
                      </a:r>
                      <a:r>
                        <a:rPr lang="en-US" sz="1800" b="1" dirty="0">
                          <a:latin typeface="Nirmala UI" panose="020B0502040204020203" pitchFamily="34" charset="0"/>
                          <a:ea typeface="Nirmala UI" panose="020B0502040204020203" pitchFamily="34" charset="0"/>
                          <a:cs typeface="Nirmala UI" panose="020B0502040204020203" pitchFamily="34" charset="0"/>
                        </a:rPr>
                        <a:t>.</a:t>
                      </a:r>
                      <a:r>
                        <a:rPr lang="hi-IN" sz="1800" b="1" dirty="0">
                          <a:latin typeface="Nirmala UI" panose="020B0502040204020203" pitchFamily="34" charset="0"/>
                          <a:ea typeface="Nirmala UI" panose="020B0502040204020203" pitchFamily="34" charset="0"/>
                          <a:cs typeface="Nirmala UI" panose="020B0502040204020203" pitchFamily="34" charset="0"/>
                        </a:rPr>
                        <a:t> 12:4</a:t>
                      </a:r>
                      <a:endParaRPr lang="en" sz="18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विभिन्न प्रकार 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वरदान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tc>
                <a:tc rowSpan="3">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परन्तु वही एक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आत्मा</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99993">
                <a:tc>
                  <a:txBody>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1 कुरि</a:t>
                      </a:r>
                      <a:r>
                        <a:rPr lang="en-US" sz="1800" b="1" dirty="0">
                          <a:latin typeface="Nirmala UI" panose="020B0502040204020203" pitchFamily="34" charset="0"/>
                          <a:ea typeface="Nirmala UI" panose="020B0502040204020203" pitchFamily="34" charset="0"/>
                          <a:cs typeface="Nirmala UI" panose="020B0502040204020203" pitchFamily="34" charset="0"/>
                        </a:rPr>
                        <a:t>.</a:t>
                      </a:r>
                      <a:r>
                        <a:rPr lang="hi-IN" sz="1800" b="1" dirty="0">
                          <a:latin typeface="Nirmala UI" panose="020B0502040204020203" pitchFamily="34" charset="0"/>
                          <a:ea typeface="Nirmala UI" panose="020B0502040204020203" pitchFamily="34" charset="0"/>
                          <a:cs typeface="Nirmala UI" panose="020B0502040204020203" pitchFamily="34" charset="0"/>
                        </a:rPr>
                        <a:t> 12:5</a:t>
                      </a:r>
                      <a:endParaRPr lang="en" sz="18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सेवकाइयाँ</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tc>
                <a:tc vMerge="1">
                  <a:txBody>
                    <a:bodyPr/>
                    <a:lstStyle/>
                    <a:p>
                      <a:endParaRPr lang="es-ES" dirty="0"/>
                    </a:p>
                  </a:txBody>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प्रभु</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99993">
                <a:tc>
                  <a:txBody>
                    <a:bodyPr/>
                    <a:lstStyle/>
                    <a:p>
                      <a:r>
                        <a:rPr lang="hi-IN" sz="1800" b="1" dirty="0">
                          <a:latin typeface="Nirmala UI" panose="020B0502040204020203" pitchFamily="34" charset="0"/>
                          <a:ea typeface="Nirmala UI" panose="020B0502040204020203" pitchFamily="34" charset="0"/>
                          <a:cs typeface="Nirmala UI" panose="020B0502040204020203" pitchFamily="34" charset="0"/>
                        </a:rPr>
                        <a:t>1 कुरि</a:t>
                      </a:r>
                      <a:r>
                        <a:rPr lang="en-US" sz="1800" b="1" dirty="0">
                          <a:latin typeface="Nirmala UI" panose="020B0502040204020203" pitchFamily="34" charset="0"/>
                          <a:ea typeface="Nirmala UI" panose="020B0502040204020203" pitchFamily="34" charset="0"/>
                          <a:cs typeface="Nirmala UI" panose="020B0502040204020203" pitchFamily="34" charset="0"/>
                        </a:rPr>
                        <a:t>.</a:t>
                      </a:r>
                      <a:r>
                        <a:rPr lang="hi-IN" sz="1800" b="1" dirty="0">
                          <a:latin typeface="Nirmala UI" panose="020B0502040204020203" pitchFamily="34" charset="0"/>
                          <a:ea typeface="Nirmala UI" panose="020B0502040204020203" pitchFamily="34" charset="0"/>
                          <a:cs typeface="Nirmala UI" panose="020B0502040204020203" pitchFamily="34" charset="0"/>
                        </a:rPr>
                        <a:t> 12:6</a:t>
                      </a:r>
                      <a:endParaRPr lang="en" sz="18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कार्य</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tc>
                <a:tc vMerge="1">
                  <a:txBody>
                    <a:bodyPr/>
                    <a:lstStyle/>
                    <a:p>
                      <a:endParaRPr lang="es-ES" dirty="0"/>
                    </a:p>
                  </a:txBody>
                  <a:tcPr/>
                </a:tc>
                <a:tc>
                  <a:txBody>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आत्मिक वरदानों और उनके देनेवाले के बीच संबंध को समझाने के लिए, पौलुस उनकी विविधता पर बल देते हुए तीन शब्दों का उपयोग करता है: वरदान, सेवकाइयाँ, और कार्य।</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hi-IN" b="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rPr>
              <a:t>आत्मिक वरदान</a:t>
            </a:r>
            <a:endParaRPr lang="en" b="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hi-IN" b="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rPr>
              <a:t>देनेवाला</a:t>
            </a:r>
            <a:endParaRPr lang="en" b="1" dirty="0">
              <a:solidFill>
                <a:schemeClr val="accent4">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554272"/>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परमेश्वर वरदान उसी प्रकार नहीं देता जैसा यूनानी-रोमी “देवता” देते थे (1 कुरिन्थियों 12:2)। इसमें न तो कोई परमानंद धार्मिक अवस्था होती है, और न ही वरदान पानेवालों का कोई पदानुक्रम के आधार पर चयन किया जाता है (जैसे, उदाहरण के लिए, पुजारिनों का)।</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परन्तु देनेवाला एक ही है: [पवित्र] आत्मा; प्रभु [यीशु]; और परमेश्वर [पिता]। अर्थात्, ईश्वरत्व पूर्ण एकता में कार्य करता है (यूहन्ना 14:16)।</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 अलग-अलग लोगों को अलग-अलग वरदान क्यों देता है? (1 कुरिन्थियों 12:7)</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760581424"/>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hi-I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अनेक वरदान, देनेवाला एक</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hi-IN"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“वरदान तो कई प्रकार के हैं, परन्तु आत्मा एक ही है” </a:t>
            </a:r>
            <a:r>
              <a:rPr lang="hi-IN" sz="140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12:4)</a:t>
            </a:r>
            <a:endParaRPr lang="en" sz="1050" b="1" i="1" dirty="0">
              <a:solidFill>
                <a:schemeClr val="accent5">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76261"/>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436367"/>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796473"/>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156579"/>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516685"/>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876791"/>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36897"/>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70833"/>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43454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798253"/>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16196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525673"/>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199491"/>
            <a:ext cx="4543476" cy="163121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आत्मिक वरदान कलीसिया के "लाभ" के लिए दिए जाते हैं। केवल परमेश्वर ही जानता है कि कौन-सा व्यक्ति किसी विशेष वरदान का उपयोग उस उद्देश्य को पूरा करने के लिए कर सकता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pic>
        <p:nvPicPr>
          <p:cNvPr id="3" name="Gráfico 2" descr="Insignia de corazón con relleno sólido">
            <a:extLst>
              <a:ext uri="{FF2B5EF4-FFF2-40B4-BE49-F238E27FC236}">
                <a16:creationId xmlns:a16="http://schemas.microsoft.com/office/drawing/2014/main" id="{E636DD27-ADD6-F565-0A44-9B6EA4B48F46}"/>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727399"/>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par>
                                <p:cTn id="103" presetID="10" presetClass="entr" presetSubtype="0" fill="hold" nodeType="with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hi-I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अनेक अंग, देह एक</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hi-IN" b="1" i="1" dirty="0">
                <a:solidFill>
                  <a:schemeClr val="bg1"/>
                </a:solidFill>
                <a:effectLst>
                  <a:glow rad="101600">
                    <a:srgbClr val="B84600"/>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“क्योकि जिस प्रकार देह तो एक है और उसके अंग बहुत से हैं, और उस एक देह के सब अंग बहुत होने पर भी सब मिलकर एक ही देह हैं, उसी प्रकार मसीह भी है।” </a:t>
            </a:r>
            <a:r>
              <a:rPr lang="hi-IN" sz="1400" b="1" i="1" dirty="0">
                <a:solidFill>
                  <a:schemeClr val="bg1"/>
                </a:solidFill>
                <a:effectLst>
                  <a:glow rad="101600">
                    <a:srgbClr val="B84600"/>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12:12)</a:t>
            </a:r>
            <a:endParaRPr lang="en" sz="1100" b="1" i="1" dirty="0">
              <a:solidFill>
                <a:schemeClr val="bg1"/>
              </a:solidFill>
              <a:effectLst>
                <a:glow rad="101600">
                  <a:srgbClr val="B84600"/>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परमेश्वर एक है, परन्तु ईश्वरत्व का प्रत्येक सदस्य अपना-अपना विशिष्ट कार्य करता है। उसी प्रकार, कलीसिया भी एक है, परन्तु उसका प्रत्येक सदस्य पृथ्वी पर मसीह की देह के एक अंग के रूप में अपना-अपना कार्य करता है (1 कुरिन्थियों 12:12-13)।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323439"/>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इसका अर्थ है कि प्रत्येक व्यक्ति आवश्यक है; कोई भी दूसरे से बड़ा नहीं है; प्रत्येक को दूसरों के कल्याण की चिंता करनी चाहिए; और प्रत्येक को कलीसिया की एकता के लिए कार्य करना चाहिए (1 कुरिन्थियों 12:15-27)।</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6430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702697"/>
            <a:ext cx="6652161" cy="1938992"/>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पौलुस कलीसिया की तुलना मानव शरीर से करते हुए विविधता में एकता को स्पष्ट करता है। आँख के पास देखने का “वरदान” है, परन्तु कान के पास नहीं। फिर भी, दोनों मिलकर कार्य करते हुए एक-दूसरे के पूरक बनते हैं। इसी प्रकार, कलीसिया में प्रत्येक व्यक्ति अपने प्राप्त वरदानों के अनुसार अपना कार्य करता है (1 कुरिन्थियों 12:28-30)।</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hi-I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rPr>
              <a:t>एकता का आधार </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864058935"/>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hi-I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Nirmala UI" panose="020B0502040204020203" pitchFamily="34" charset="0"/>
                <a:ea typeface="Nirmala UI" panose="020B0502040204020203" pitchFamily="34" charset="0"/>
                <a:cs typeface="Nirmala UI" panose="020B0502040204020203" pitchFamily="34" charset="0"/>
              </a:rPr>
              <a:t>प्रेम की सर्वोच्चता</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3137835" y="691247"/>
            <a:ext cx="9054165" cy="584775"/>
          </a:xfrm>
          <a:prstGeom prst="rect">
            <a:avLst/>
          </a:prstGeom>
          <a:noFill/>
        </p:spPr>
        <p:txBody>
          <a:bodyPr wrap="square">
            <a:spAutoFit/>
          </a:bodyPr>
          <a:lstStyle/>
          <a:p>
            <a:r>
              <a:rPr lang="hi-IN" b="1" i="1" dirty="0">
                <a:solidFill>
                  <a:schemeClr val="accent3">
                    <a:lumMod val="60000"/>
                    <a:lumOff val="4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“तुम बड़े से बड़े वरदानों की धुन में रहो। परन्तु मैं तुम्हें और भी सबसे उत्तम मार्ग बताता हूँ।” </a:t>
            </a:r>
            <a:r>
              <a:rPr lang="en-US" b="1" i="1" dirty="0">
                <a:solidFill>
                  <a:schemeClr val="accent3">
                    <a:lumMod val="60000"/>
                    <a:lumOff val="4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1400" b="1" i="1" dirty="0">
                <a:solidFill>
                  <a:schemeClr val="accent3">
                    <a:lumMod val="60000"/>
                    <a:lumOff val="4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(1 कुरिन्थियों 12:31)</a:t>
            </a:r>
            <a:endParaRPr lang="es-ES" sz="1400" b="1" i="1" dirty="0">
              <a:solidFill>
                <a:schemeClr val="accent3">
                  <a:lumMod val="60000"/>
                  <a:lumOff val="4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448052" cy="2554545"/>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 कोई वरदान नहीं है, बल्कि “सबसे उत्तम मार्ग” है (1 कुरिन्थियों 12:31)। यह विश्वासी के जीवन में पवित्र आत्मा का फल है (गलातियों 5:22)। आत्मिक वरदानों का उचित उपयोग केवल प्रेम के द्वारा ही किया जा सकता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134041"/>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270480"/>
            <a:ext cx="6143626" cy="1938992"/>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यदि प्रेम न हो, तो भाषाओं का वरदान केवल “ठनठनाता हुआ पीतल, और झंझनाती हुई झाँझ” है। यदि प्रेम न हो, तो भविष्यद्वाणी का वरदान, ज्ञान का वरदान, और विश्वास का वरदान कुछ भी नहीं हैं। यदि प्रेम न हो, तो उदारता का वरदान और यहाँ तक कि शहीद होने का बलिदान भी व्यर्थ है (1 कुरिन्थियों 13:1-3)।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143627" cy="70788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1 कुरिन्थियों 13:4-7 आत्मिक वरदानों के प्रयोग में उचित आचरण के लिए एक दृढ़ मार्गदर्शिका प्रदान करता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5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769</TotalTime>
  <Words>1678</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13</vt:i4>
      </vt:variant>
    </vt:vector>
  </HeadingPairs>
  <TitlesOfParts>
    <vt:vector size="19" baseType="lpstr">
      <vt:lpstr>Arial</vt:lpstr>
      <vt:lpstr>Aptos Display</vt:lpstr>
      <vt:lpstr>Nirmala UI</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107</cp:revision>
  <dcterms:created xsi:type="dcterms:W3CDTF">2026-07-08T13:31:31Z</dcterms:created>
  <dcterms:modified xsi:type="dcterms:W3CDTF">2026-07-13T19:15:51Z</dcterms:modified>
</cp:coreProperties>
</file>