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2" r:id="rId3"/>
    <p:sldId id="275" r:id="rId4"/>
    <p:sldId id="258" r:id="rId5"/>
    <p:sldId id="259" r:id="rId6"/>
    <p:sldId id="260" r:id="rId7"/>
    <p:sldId id="273" r:id="rId8"/>
    <p:sldId id="262" r:id="rId9"/>
    <p:sldId id="274" r:id="rId10"/>
    <p:sldId id="264" r:id="rId11"/>
    <p:sldId id="268" r:id="rId12"/>
    <p:sldId id="269" r:id="rId13"/>
    <p:sldId id="270" r:id="rId14"/>
  </p:sldIdLst>
  <p:sldSz cx="12192000" cy="6858000"/>
  <p:notesSz cx="6858000" cy="9144000"/>
  <p:embeddedFontLst>
    <p:embeddedFont>
      <p:font typeface="Nirmala UI" panose="020B0502040204020203" pitchFamily="34" charset="0"/>
      <p:regular r:id="rId15"/>
      <p:bold r:id="rId16"/>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30" d="100"/>
          <a:sy n="30" d="100"/>
        </p:scale>
        <p:origin x="84" y="11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 qsCatId="3D" csTypeId="urn:microsoft.com/office/officeart/2005/8/colors/colorful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hi-IN" sz="2400" b="1" dirty="0">
              <a:solidFill>
                <a:schemeClr val="bg1"/>
              </a:solidFill>
              <a:latin typeface="Nirmala UI" panose="020B0502040204020203" pitchFamily="34" charset="0"/>
              <a:ea typeface="Nirmala UI" panose="020B0502040204020203" pitchFamily="34" charset="0"/>
              <a:cs typeface="Nirmala UI" panose="020B0502040204020203" pitchFamily="34" charset="0"/>
            </a:rPr>
            <a:t>हम…</a:t>
          </a:r>
          <a:endParaRPr lang="en" sz="2400" b="1" dirty="0">
            <a:solidFill>
              <a:schemeClr val="bg1"/>
            </a:solidFill>
            <a:latin typeface="Nirmala UI" panose="020B0502040204020203" pitchFamily="34" charset="0"/>
            <a:ea typeface="Nirmala UI" panose="020B0502040204020203" pitchFamily="34" charset="0"/>
            <a:cs typeface="Nirmala UI" panose="020B0502040204020203" pitchFamily="34" charset="0"/>
          </a:endParaRP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hi-IN" sz="2400" b="1" dirty="0">
              <a:solidFill>
                <a:schemeClr val="bg1"/>
              </a:solidFill>
              <a:latin typeface="Nirmala UI" panose="020B0502040204020203" pitchFamily="34" charset="0"/>
              <a:ea typeface="Nirmala UI" panose="020B0502040204020203" pitchFamily="34" charset="0"/>
              <a:cs typeface="Nirmala UI" panose="020B0502040204020203" pitchFamily="34" charset="0"/>
            </a:rPr>
            <a:t>परन्तु…</a:t>
          </a:r>
          <a:endParaRPr lang="en" sz="2400" b="1" dirty="0">
            <a:solidFill>
              <a:schemeClr val="bg1"/>
            </a:solidFill>
            <a:latin typeface="Nirmala UI" panose="020B0502040204020203" pitchFamily="34" charset="0"/>
            <a:ea typeface="Nirmala UI" panose="020B0502040204020203" pitchFamily="34" charset="0"/>
            <a:cs typeface="Nirmala UI" panose="020B0502040204020203" pitchFamily="34" charset="0"/>
          </a:endParaRP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क्लेश तो भोगते हैं</a:t>
          </a:r>
          <a:endParaRPr lang="e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i-I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rPr>
            <a:t>संकट में नहीं पड़ते</a:t>
          </a:r>
          <a:endParaRPr lang="e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निरुपाय तो हैं </a:t>
          </a:r>
          <a:endParaRPr lang="e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i-I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rPr>
            <a:t>निराश नहीं होते </a:t>
          </a:r>
          <a:endParaRPr lang="e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सताए तो जाते हैं </a:t>
          </a:r>
          <a:endParaRPr lang="e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i-I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rPr>
            <a:t>त्यागे नहीं जाते </a:t>
          </a:r>
          <a:endParaRPr lang="e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गिराए तो जाते हैं</a:t>
          </a:r>
          <a:endParaRPr lang="es-ES"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hi-I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rPr>
            <a:t>नष्‍ट नहीं होते</a:t>
          </a:r>
          <a:endParaRPr lang="es-ES"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custLinFactNeighborY="1083"/>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 qsCatId="simple" csTypeId="urn:microsoft.com/office/officeart/2005/8/colors/colorful4" csCatId="colorful" phldr="1"/>
      <dgm:spPr/>
      <dgm:t>
        <a:bodyPr/>
        <a:lstStyle/>
        <a:p>
          <a:endParaRPr lang="es-ES"/>
        </a:p>
      </dgm:t>
    </dgm:pt>
    <dgm:pt modelId="{BB6BBFFD-427E-464B-BA05-E9DA86C9623E}">
      <dgm:prSet custT="1"/>
      <dgm:spPr/>
      <dgm:t>
        <a:bodyPr/>
        <a:lstStyle/>
        <a:p>
          <a:r>
            <a:rPr lang="hi-IN" sz="19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मसीह ने प्रेम के कारण अपना जीवन दे दिया। यह हमें उसके लिए जीवन जीने के लिए विवश करता है (2 कुरिन्थियों 5:14–15)।</a:t>
          </a:r>
          <a:endParaRPr lang="en" sz="1900" b="1"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hi-IN" sz="20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मसीह ने हमें नई सृष्टि बना दिया है। यह हमें अपना पुराना जीवन छोड़ देने के लिए विवश करता है (2 कुरिन्थियों 5:17)।</a:t>
          </a:r>
          <a:endParaRPr lang="en" sz="2000" b="1"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hi-I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मसीह ने हमारा परमेश्वर के साथ मेल करा दिया है। यह हमें मेल-मिलाप के राजदूत बनने के लिए विवश करता है (2 कुरिन्थियों 5:18–20)।</a:t>
          </a:r>
          <a:endParaRPr lang="en" sz="1800" b="1"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 qsCatId="3D" csTypeId="urn:microsoft.com/office/officeart/2005/8/colors/colorful2"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कठिनाइयों को सहना (2 कुरिन्थियों 6:4–5)</a:t>
          </a:r>
          <a:endParaRPr lang="e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आत्मा का फल उत्पन्न करना (2 कुरिन्थियों 6:6)</a:t>
          </a:r>
          <a:endParaRPr lang="e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सत्य और धर्म के अनुसार चलना (2 कुरिन्थियों 6:7)</a:t>
          </a:r>
          <a:endParaRPr lang="e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हर परिस्थिति में दृढ़ बने रहना (2 कुरिन्थियों 6:8–10)</a:t>
          </a:r>
          <a:endParaRPr lang="e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दूसरों के लिए अपने हृदय को खोल देना (2 कुरिन्थियों 6:11–13)</a:t>
          </a:r>
          <a:endParaRPr lang="e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अविश्वासियों के हानिकारक प्रभाव से अपने आपको अलग रखना </a:t>
          </a:r>
          <a:r>
            <a:rPr lang="en-US"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       </a:t>
          </a:r>
          <a:r>
            <a:rPr lang="hi-I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rPr>
            <a:t>(2 कुरिन्थियों 6:14–15)</a:t>
          </a:r>
          <a:endParaRPr lang="en" sz="1800" b="1"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 qsCatId="3D" csTypeId="urn:microsoft.com/office/officeart/2005/8/colors/colorful5"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आह्वान</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hi-IN" sz="1800" b="1" dirty="0">
              <a:latin typeface="Nirmala UI" panose="020B0502040204020203" pitchFamily="34" charset="0"/>
              <a:ea typeface="Nirmala UI" panose="020B0502040204020203" pitchFamily="34" charset="0"/>
              <a:cs typeface="Nirmala UI" panose="020B0502040204020203" pitchFamily="34" charset="0"/>
            </a:rPr>
            <a:t>पाप के स्थानों से निकल आओ।</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hi-IN" sz="1800" b="1" dirty="0">
              <a:latin typeface="Nirmala UI" panose="020B0502040204020203" pitchFamily="34" charset="0"/>
              <a:ea typeface="Nirmala UI" panose="020B0502040204020203" pitchFamily="34" charset="0"/>
              <a:cs typeface="Nirmala UI" panose="020B0502040204020203" pitchFamily="34" charset="0"/>
            </a:rPr>
            <a:t>पापियों से अलग हो जाओ।</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hi-IN" sz="2000" b="1" dirty="0">
              <a:latin typeface="Nirmala UI" panose="020B0502040204020203" pitchFamily="34" charset="0"/>
              <a:ea typeface="Nirmala UI" panose="020B0502040204020203" pitchFamily="34" charset="0"/>
              <a:cs typeface="Nirmala UI" panose="020B0502040204020203" pitchFamily="34" charset="0"/>
            </a:rPr>
            <a:t>परिणाम</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hi-IN" sz="2000" b="1" dirty="0">
              <a:latin typeface="Nirmala UI" panose="020B0502040204020203" pitchFamily="34" charset="0"/>
              <a:ea typeface="Nirmala UI" panose="020B0502040204020203" pitchFamily="34" charset="0"/>
              <a:cs typeface="Nirmala UI" panose="020B0502040204020203" pitchFamily="34" charset="0"/>
            </a:rPr>
            <a:t>मैं तुम्हारे बीच निवास करूँगा।</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hi-IN" sz="2000" b="1" dirty="0">
              <a:latin typeface="Nirmala UI" panose="020B0502040204020203" pitchFamily="34" charset="0"/>
              <a:ea typeface="Nirmala UI" panose="020B0502040204020203" pitchFamily="34" charset="0"/>
              <a:cs typeface="Nirmala UI" panose="020B0502040204020203" pitchFamily="34" charset="0"/>
            </a:rPr>
            <a:t>मैं तुम्हारा पिता होऊँगा।</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hi-IN" sz="1800" b="1" dirty="0">
              <a:latin typeface="Nirmala UI" panose="020B0502040204020203" pitchFamily="34" charset="0"/>
              <a:ea typeface="Nirmala UI" panose="020B0502040204020203" pitchFamily="34" charset="0"/>
              <a:cs typeface="Nirmala UI" panose="020B0502040204020203" pitchFamily="34" charset="0"/>
            </a:rPr>
            <a:t>अशुद्ध वस्तु को मत छुओ।</a:t>
          </a:r>
          <a:endParaRPr lang="en" sz="1800" b="1" dirty="0">
            <a:latin typeface="Nirmala UI" panose="020B0502040204020203" pitchFamily="34" charset="0"/>
            <a:ea typeface="Nirmala UI" panose="020B0502040204020203" pitchFamily="34" charset="0"/>
            <a:cs typeface="Nirmala UI" panose="020B0502040204020203" pitchFamily="34" charset="0"/>
          </a:endParaRPr>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hi-IN" sz="2000" b="1" dirty="0">
              <a:latin typeface="Nirmala UI" panose="020B0502040204020203" pitchFamily="34" charset="0"/>
              <a:ea typeface="Nirmala UI" panose="020B0502040204020203" pitchFamily="34" charset="0"/>
              <a:cs typeface="Nirmala UI" panose="020B0502040204020203" pitchFamily="34" charset="0"/>
            </a:rPr>
            <a:t>मैं तुम्हें ग्रहण करूँगा।</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hi-IN" sz="2000" b="1" dirty="0">
              <a:latin typeface="Nirmala UI" panose="020B0502040204020203" pitchFamily="34" charset="0"/>
              <a:ea typeface="Nirmala UI" panose="020B0502040204020203" pitchFamily="34" charset="0"/>
              <a:cs typeface="Nirmala UI" panose="020B0502040204020203" pitchFamily="34" charset="0"/>
            </a:rPr>
            <a:t>मैं तुम्हारा परमेश्वर होऊँगा।</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hi-IN" sz="2000" b="1" dirty="0">
              <a:latin typeface="Nirmala UI" panose="020B0502040204020203" pitchFamily="34" charset="0"/>
              <a:ea typeface="Nirmala UI" panose="020B0502040204020203" pitchFamily="34" charset="0"/>
              <a:cs typeface="Nirmala UI" panose="020B0502040204020203" pitchFamily="34" charset="0"/>
            </a:rPr>
            <a:t>तुम मेरी प्रजा होगे।</a:t>
          </a:r>
          <a:endParaRPr lang="en" sz="2000" b="1" dirty="0">
            <a:latin typeface="Nirmala UI" panose="020B0502040204020203" pitchFamily="34" charset="0"/>
            <a:ea typeface="Nirmala UI" panose="020B0502040204020203" pitchFamily="34" charset="0"/>
            <a:cs typeface="Nirmala UI" panose="020B0502040204020203" pitchFamily="34" charset="0"/>
          </a:endParaRPr>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s-ES"/>
        </a:p>
      </dgm:t>
    </dgm:pt>
    <dgm:pt modelId="{F449229A-9E16-4396-A4B4-8C4121B416D5}">
      <dgm:prSet phldrT="[Texto]" phldr="0"/>
      <dgm:spPr/>
      <dgm:t>
        <a:bodyPr/>
        <a:lstStyle/>
        <a:p>
          <a:r>
            <a:rPr lang="en"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n"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n"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n"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hi-IN" sz="2400" b="1" kern="1200" dirty="0">
              <a:solidFill>
                <a:schemeClr val="bg1"/>
              </a:solidFill>
              <a:latin typeface="Nirmala UI" panose="020B0502040204020203" pitchFamily="34" charset="0"/>
              <a:ea typeface="Nirmala UI" panose="020B0502040204020203" pitchFamily="34" charset="0"/>
              <a:cs typeface="Nirmala UI" panose="020B0502040204020203" pitchFamily="34" charset="0"/>
            </a:rPr>
            <a:t>हम…</a:t>
          </a:r>
          <a:endParaRPr lang="en" sz="2400" b="1" kern="1200" dirty="0">
            <a:solidFill>
              <a:schemeClr val="bg1"/>
            </a:solidFill>
            <a:latin typeface="Nirmala UI" panose="020B0502040204020203" pitchFamily="34" charset="0"/>
            <a:ea typeface="Nirmala UI" panose="020B0502040204020203" pitchFamily="34" charset="0"/>
            <a:cs typeface="Nirmala UI" panose="020B0502040204020203" pitchFamily="34" charset="0"/>
          </a:endParaRP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क्लेश तो भोगते हैं</a:t>
          </a:r>
          <a:endParaRPr lang="e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निरुपाय तो हैं </a:t>
          </a:r>
          <a:endParaRPr lang="e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सताए तो जाते हैं </a:t>
          </a:r>
          <a:endParaRPr lang="e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गिराए तो जाते हैं</a:t>
          </a:r>
          <a:endParaRPr lang="es-ES"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hi-IN" sz="2400" b="1" kern="1200" dirty="0">
              <a:solidFill>
                <a:schemeClr val="bg1"/>
              </a:solidFill>
              <a:latin typeface="Nirmala UI" panose="020B0502040204020203" pitchFamily="34" charset="0"/>
              <a:ea typeface="Nirmala UI" panose="020B0502040204020203" pitchFamily="34" charset="0"/>
              <a:cs typeface="Nirmala UI" panose="020B0502040204020203" pitchFamily="34" charset="0"/>
            </a:rPr>
            <a:t>परन्तु…</a:t>
          </a:r>
          <a:endParaRPr lang="en" sz="2400" b="1" kern="1200" dirty="0">
            <a:solidFill>
              <a:schemeClr val="bg1"/>
            </a:solidFill>
            <a:latin typeface="Nirmala UI" panose="020B0502040204020203" pitchFamily="34" charset="0"/>
            <a:ea typeface="Nirmala UI" panose="020B0502040204020203" pitchFamily="34" charset="0"/>
            <a:cs typeface="Nirmala UI" panose="020B0502040204020203" pitchFamily="34" charset="0"/>
          </a:endParaRP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rPr>
            <a:t>संकट में नहीं पड़ते</a:t>
          </a:r>
          <a:endParaRPr lang="e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rPr>
            <a:t>निराश नहीं होते </a:t>
          </a:r>
          <a:endParaRPr lang="e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rPr>
            <a:t>त्यागे नहीं जाते </a:t>
          </a:r>
          <a:endParaRPr lang="e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hi-IN"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rPr>
            <a:t>नष्‍ट नहीं होते</a:t>
          </a:r>
          <a:endParaRPr lang="es-ES" sz="1800" b="1" kern="1200" dirty="0">
            <a:solidFill>
              <a:prstClr val="black"/>
            </a:solidFill>
            <a:latin typeface="Nirmala UI" panose="020B0502040204020203" pitchFamily="34" charset="0"/>
            <a:ea typeface="Nirmala UI" panose="020B0502040204020203" pitchFamily="34" charset="0"/>
            <a:cs typeface="Nirmala UI" panose="020B0502040204020203" pitchFamily="34" charset="0"/>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hi-IN" sz="19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मसीह ने प्रेम के कारण अपना जीवन दे दिया। यह हमें उसके लिए जीवन जीने के लिए विवश करता है (2 कुरिन्थियों 5:14–15)।</a:t>
          </a:r>
          <a:endParaRPr lang="en" sz="19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मसीह ने हमें नई सृष्टि बना दिया है। यह हमें अपना पुराना जीवन छोड़ देने के लिए विवश करता है (2 कुरिन्थियों 5:17)।</a:t>
          </a:r>
          <a:endParaRPr lang="en" sz="20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मसीह ने हमारा परमेश्वर के साथ मेल करा दिया है। यह हमें मेल-मिलाप के राजदूत बनने के लिए विवश करता है (2 कुरिन्थियों 5:18–20)।</a:t>
          </a:r>
          <a:endParaRPr lang="en" sz="1800" b="1" kern="120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68580" rIns="128016"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कठिनाइयों को सहना (2 कुरिन्थियों 6:4–5)</a:t>
          </a:r>
          <a:endParaRPr lang="e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68580" rIns="128016"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आत्मा का फल उत्पन्न करना (2 कुरिन्थियों 6:6)</a:t>
          </a:r>
          <a:endParaRPr lang="e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68580" rIns="128016"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सत्य और धर्म के अनुसार चलना (2 कुरिन्थियों 6:7)</a:t>
          </a:r>
          <a:endParaRPr lang="e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68580" rIns="128016"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हर परिस्थिति में दृढ़ बने रहना (2 कुरिन्थियों 6:8–10)</a:t>
          </a:r>
          <a:endParaRPr lang="e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68580" rIns="128016"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दूसरों के लिए अपने हृदय को खोल देना (2 कुरिन्थियों 6:11–13)</a:t>
          </a:r>
          <a:endParaRPr lang="e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68580" rIns="128016" bIns="68580" numCol="1" spcCol="1270" anchor="ctr" anchorCtr="0">
          <a:noAutofit/>
        </a:bodyPr>
        <a:lstStyle/>
        <a:p>
          <a:pPr marL="0" lvl="0" indent="0" algn="ctr" defTabSz="800100">
            <a:lnSpc>
              <a:spcPct val="90000"/>
            </a:lnSpc>
            <a:spcBef>
              <a:spcPct val="0"/>
            </a:spcBef>
            <a:spcAft>
              <a:spcPct val="35000"/>
            </a:spcAft>
            <a:buNone/>
          </a:pP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अविश्वासियों के हानिकारक प्रभाव से अपने आपको अलग रखना </a:t>
          </a:r>
          <a:r>
            <a:rPr lang="en-US"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       </a:t>
          </a:r>
          <a:r>
            <a:rPr lang="hi-I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rPr>
            <a:t>(2 कुरिन्थियों 6:14–15)</a:t>
          </a:r>
          <a:endParaRPr lang="en" sz="1800" b="1" kern="120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83779"/>
          <a:ext cx="4724399" cy="14175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74904" rIns="366666" bIns="128016" numCol="1" spcCol="1270" anchor="t" anchorCtr="0">
          <a:noAutofit/>
        </a:bodyPr>
        <a:lstStyle/>
        <a:p>
          <a:pPr marL="171450" lvl="1" indent="-171450" algn="l" defTabSz="800100">
            <a:lnSpc>
              <a:spcPct val="90000"/>
            </a:lnSpc>
            <a:spcBef>
              <a:spcPct val="0"/>
            </a:spcBef>
            <a:spcAft>
              <a:spcPct val="15000"/>
            </a:spcAft>
            <a:buClr>
              <a:schemeClr val="accent5">
                <a:lumMod val="75000"/>
              </a:schemeClr>
            </a:buClr>
            <a:buChar char="•"/>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पाप के स्थानों से निकल आओ।</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a:p>
          <a:pPr marL="171450" lvl="1" indent="-171450" algn="l" defTabSz="800100">
            <a:lnSpc>
              <a:spcPct val="90000"/>
            </a:lnSpc>
            <a:spcBef>
              <a:spcPct val="0"/>
            </a:spcBef>
            <a:spcAft>
              <a:spcPct val="15000"/>
            </a:spcAft>
            <a:buClr>
              <a:schemeClr val="accent5">
                <a:lumMod val="75000"/>
              </a:schemeClr>
            </a:buClr>
            <a:buChar char="•"/>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पापियों से अलग हो जाओ।</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a:p>
          <a:pPr marL="171450" lvl="1" indent="-171450" algn="l" defTabSz="800100">
            <a:lnSpc>
              <a:spcPct val="90000"/>
            </a:lnSpc>
            <a:spcBef>
              <a:spcPct val="0"/>
            </a:spcBef>
            <a:spcAft>
              <a:spcPct val="15000"/>
            </a:spcAft>
            <a:buClr>
              <a:schemeClr val="accent5">
                <a:lumMod val="75000"/>
              </a:schemeClr>
            </a:buClr>
            <a:buChar char="•"/>
          </a:pPr>
          <a:r>
            <a:rPr lang="hi-IN" sz="1800" b="1" kern="1200" dirty="0">
              <a:latin typeface="Nirmala UI" panose="020B0502040204020203" pitchFamily="34" charset="0"/>
              <a:ea typeface="Nirmala UI" panose="020B0502040204020203" pitchFamily="34" charset="0"/>
              <a:cs typeface="Nirmala UI" panose="020B0502040204020203" pitchFamily="34" charset="0"/>
            </a:rPr>
            <a:t>अशुद्ध वस्तु को मत छुओ।</a:t>
          </a:r>
          <a:endParaRPr lang="en" sz="18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0" y="283779"/>
        <a:ext cx="4724399" cy="1417500"/>
      </dsp:txXfrm>
    </dsp:sp>
    <dsp:sp modelId="{8CA31D7B-4932-4101-A40D-C4E41FBF3C33}">
      <dsp:nvSpPr>
        <dsp:cNvPr id="0" name=""/>
        <dsp:cNvSpPr/>
      </dsp:nvSpPr>
      <dsp:spPr>
        <a:xfrm>
          <a:off x="236220" y="18099"/>
          <a:ext cx="3307080" cy="5313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आह्वान</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62159" y="44038"/>
        <a:ext cx="3255202" cy="479482"/>
      </dsp:txXfrm>
    </dsp:sp>
    <dsp:sp modelId="{0B77B9BE-14BF-4E81-B518-2EB7008C0C27}">
      <dsp:nvSpPr>
        <dsp:cNvPr id="0" name=""/>
        <dsp:cNvSpPr/>
      </dsp:nvSpPr>
      <dsp:spPr>
        <a:xfrm>
          <a:off x="0" y="2064159"/>
          <a:ext cx="4724399" cy="22680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74904"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मैं तुम्हारे बीच निवास करूँगा।</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a:p>
          <a:pPr marL="228600" lvl="1" indent="-228600" algn="l" defTabSz="889000">
            <a:lnSpc>
              <a:spcPct val="90000"/>
            </a:lnSpc>
            <a:spcBef>
              <a:spcPct val="0"/>
            </a:spcBef>
            <a:spcAft>
              <a:spcPct val="15000"/>
            </a:spcAft>
            <a:buClr>
              <a:schemeClr val="accent6">
                <a:lumMod val="50000"/>
              </a:schemeClr>
            </a:buClr>
            <a:buChar char="•"/>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मैं तुम्हारा परमेश्वर होऊँगा।</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a:p>
          <a:pPr marL="228600" lvl="1" indent="-228600" algn="l" defTabSz="889000">
            <a:lnSpc>
              <a:spcPct val="90000"/>
            </a:lnSpc>
            <a:spcBef>
              <a:spcPct val="0"/>
            </a:spcBef>
            <a:spcAft>
              <a:spcPct val="15000"/>
            </a:spcAft>
            <a:buClr>
              <a:schemeClr val="accent6">
                <a:lumMod val="50000"/>
              </a:schemeClr>
            </a:buClr>
            <a:buChar char="•"/>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तुम मेरी प्रजा होगे।</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a:p>
          <a:pPr marL="228600" lvl="1" indent="-228600" algn="l" defTabSz="889000">
            <a:lnSpc>
              <a:spcPct val="90000"/>
            </a:lnSpc>
            <a:spcBef>
              <a:spcPct val="0"/>
            </a:spcBef>
            <a:spcAft>
              <a:spcPct val="15000"/>
            </a:spcAft>
            <a:buClr>
              <a:schemeClr val="accent6">
                <a:lumMod val="50000"/>
              </a:schemeClr>
            </a:buClr>
            <a:buChar char="•"/>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मैं तुम्हें ग्रहण करूँगा।</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a:p>
          <a:pPr marL="228600" lvl="1" indent="-228600" algn="l" defTabSz="889000">
            <a:lnSpc>
              <a:spcPct val="90000"/>
            </a:lnSpc>
            <a:spcBef>
              <a:spcPct val="0"/>
            </a:spcBef>
            <a:spcAft>
              <a:spcPct val="15000"/>
            </a:spcAft>
            <a:buClr>
              <a:schemeClr val="accent6">
                <a:lumMod val="50000"/>
              </a:schemeClr>
            </a:buClr>
            <a:buChar char="•"/>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मैं तुम्हारा पिता होऊँगा।</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0" y="2064159"/>
        <a:ext cx="4724399" cy="2268000"/>
      </dsp:txXfrm>
    </dsp:sp>
    <dsp:sp modelId="{10D1A03A-6952-4C5D-9531-7BD8145E38A2}">
      <dsp:nvSpPr>
        <dsp:cNvPr id="0" name=""/>
        <dsp:cNvSpPr/>
      </dsp:nvSpPr>
      <dsp:spPr>
        <a:xfrm>
          <a:off x="236220" y="1798479"/>
          <a:ext cx="3307080" cy="53136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889000">
            <a:lnSpc>
              <a:spcPct val="90000"/>
            </a:lnSpc>
            <a:spcBef>
              <a:spcPct val="0"/>
            </a:spcBef>
            <a:spcAft>
              <a:spcPct val="35000"/>
            </a:spcAft>
            <a:buNone/>
          </a:pPr>
          <a:r>
            <a:rPr lang="hi-IN" sz="2000" b="1" kern="1200" dirty="0">
              <a:latin typeface="Nirmala UI" panose="020B0502040204020203" pitchFamily="34" charset="0"/>
              <a:ea typeface="Nirmala UI" panose="020B0502040204020203" pitchFamily="34" charset="0"/>
              <a:cs typeface="Nirmala UI" panose="020B0502040204020203" pitchFamily="34" charset="0"/>
            </a:rPr>
            <a:t>परिणाम</a:t>
          </a:r>
          <a:endParaRPr lang="en" sz="2000" b="1" kern="1200" dirty="0">
            <a:latin typeface="Nirmala UI" panose="020B0502040204020203" pitchFamily="34" charset="0"/>
            <a:ea typeface="Nirmala UI" panose="020B0502040204020203" pitchFamily="34" charset="0"/>
            <a:cs typeface="Nirmala UI" panose="020B0502040204020203" pitchFamily="34" charset="0"/>
          </a:endParaRPr>
        </a:p>
      </dsp:txBody>
      <dsp:txXfrm>
        <a:off x="262159" y="1824418"/>
        <a:ext cx="3255202" cy="4794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04/08/2026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04/08/2026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04/08/2026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04/08/2026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04/08/2026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04/08/2026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04/08/2026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04/08/2026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04/08/2026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04/08/2026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04/08/2026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04/08/2026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04/08/2026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e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e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0" y="4537250"/>
            <a:ext cx="4090738" cy="1446550"/>
          </a:xfrm>
          <a:prstGeom prst="rect">
            <a:avLst/>
          </a:prstGeom>
          <a:noFill/>
        </p:spPr>
        <p:txBody>
          <a:bodyPr wrap="square" rtlCol="0">
            <a:spAutoFit/>
          </a:bodyPr>
          <a:lstStyle/>
          <a:p>
            <a:r>
              <a:rPr lang="hi-IN" sz="4400" b="1" dirty="0">
                <a:ln w="6600">
                  <a:solidFill>
                    <a:schemeClr val="accent2"/>
                  </a:solidFill>
                  <a:prstDash val="solid"/>
                </a:ln>
                <a:solidFill>
                  <a:srgbClr val="FFFFFF"/>
                </a:solidFill>
                <a:effectLst>
                  <a:outerShdw dist="38100" dir="2700000" algn="tl" rotWithShape="0">
                    <a:schemeClr val="accent2"/>
                  </a:outerShdw>
                </a:effectLst>
                <a:latin typeface="Nirmala UI" panose="020B0502040204020203" pitchFamily="34" charset="0"/>
                <a:ea typeface="Nirmala UI" panose="020B0502040204020203" pitchFamily="34" charset="0"/>
                <a:cs typeface="Nirmala UI" panose="020B0502040204020203" pitchFamily="34" charset="0"/>
              </a:rPr>
              <a:t>प्रामाणिक मसीही सेवकाई</a:t>
            </a:r>
            <a:endParaRPr lang="en" sz="4400" b="1" dirty="0">
              <a:ln w="6600">
                <a:solidFill>
                  <a:schemeClr val="accent2"/>
                </a:solidFill>
                <a:prstDash val="solid"/>
              </a:ln>
              <a:solidFill>
                <a:srgbClr val="FFFFFF"/>
              </a:solidFill>
              <a:effectLst>
                <a:outerShdw dist="38100" dir="2700000" algn="tl" rotWithShape="0">
                  <a:schemeClr val="accent2"/>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1084100"/>
            <a:ext cx="1513047" cy="923330"/>
          </a:xfrm>
          <a:prstGeom prst="rect">
            <a:avLst/>
          </a:prstGeom>
          <a:noFill/>
        </p:spPr>
        <p:txBody>
          <a:bodyPr wrap="square" rtlCol="0">
            <a:spAutoFit/>
            <a:scene3d>
              <a:camera prst="isometricOffAxis2Left"/>
              <a:lightRig rig="threePt" dir="t"/>
            </a:scene3d>
            <a:sp3d/>
          </a:bodyPr>
          <a:lstStyle/>
          <a:p>
            <a:pPr algn="ctr"/>
            <a:r>
              <a:rPr lang="hi-IN" b="1" dirty="0">
                <a:solidFill>
                  <a:srgbClr val="543F22"/>
                </a:solidFill>
                <a:latin typeface="Nirmala UI" panose="020B0502040204020203" pitchFamily="34" charset="0"/>
                <a:ea typeface="Nirmala UI" panose="020B0502040204020203" pitchFamily="34" charset="0"/>
                <a:cs typeface="Nirmala UI" panose="020B0502040204020203" pitchFamily="34" charset="0"/>
              </a:rPr>
              <a:t>पाठ 10 सितम्बर 5, 2026 के लिए </a:t>
            </a:r>
            <a:endParaRPr lang="en" b="1" dirty="0">
              <a:solidFill>
                <a:srgbClr val="543F22"/>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2" name="TextBox 1"/>
          <p:cNvSpPr txBox="1"/>
          <p:nvPr/>
        </p:nvSpPr>
        <p:spPr>
          <a:xfrm>
            <a:off x="38499" y="77000"/>
            <a:ext cx="3841116" cy="923330"/>
          </a:xfrm>
          <a:prstGeom prst="rect">
            <a:avLst/>
          </a:prstGeom>
          <a:noFill/>
        </p:spPr>
        <p:txBody>
          <a:bodyPr wrap="none" rtlCol="0">
            <a:spAutoFit/>
          </a:bodyPr>
          <a:lstStyle/>
          <a:p>
            <a:endParaRPr lang="en-IN" b="1" dirty="0">
              <a:solidFill>
                <a:schemeClr val="bg1"/>
              </a:solidFill>
              <a:latin typeface="Nirmala UI" panose="020B0502040204020203" pitchFamily="34" charset="0"/>
              <a:ea typeface="Nirmala UI" panose="020B0502040204020203" pitchFamily="34" charset="0"/>
              <a:cs typeface="Nirmala UI" panose="020B0502040204020203" pitchFamily="34" charset="0"/>
            </a:endParaRPr>
          </a:p>
          <a:p>
            <a:r>
              <a:rPr lang="en-IN" b="1" dirty="0" err="1">
                <a:solidFill>
                  <a:schemeClr val="bg1"/>
                </a:solidFill>
                <a:latin typeface="Nirmala UI" panose="020B0502040204020203" pitchFamily="34" charset="0"/>
                <a:ea typeface="Nirmala UI" panose="020B0502040204020203" pitchFamily="34" charset="0"/>
                <a:cs typeface="Nirmala UI" panose="020B0502040204020203" pitchFamily="34" charset="0"/>
              </a:rPr>
              <a:t>हिंदी</a:t>
            </a:r>
            <a:r>
              <a:rPr lang="en-IN" b="1" dirty="0">
                <a:solidFill>
                  <a:schemeClr val="bg1"/>
                </a:solidFill>
                <a:latin typeface="Nirmala UI" panose="020B0502040204020203" pitchFamily="34" charset="0"/>
                <a:ea typeface="Nirmala UI" panose="020B0502040204020203" pitchFamily="34" charset="0"/>
                <a:cs typeface="Nirmala UI" panose="020B0502040204020203" pitchFamily="34" charset="0"/>
              </a:rPr>
              <a:t> </a:t>
            </a:r>
            <a:r>
              <a:rPr lang="en-IN" b="1" dirty="0" err="1">
                <a:solidFill>
                  <a:schemeClr val="bg1"/>
                </a:solidFill>
                <a:latin typeface="Nirmala UI" panose="020B0502040204020203" pitchFamily="34" charset="0"/>
                <a:ea typeface="Nirmala UI" panose="020B0502040204020203" pitchFamily="34" charset="0"/>
                <a:cs typeface="Nirmala UI" panose="020B0502040204020203" pitchFamily="34" charset="0"/>
              </a:rPr>
              <a:t>अनुवादक</a:t>
            </a:r>
            <a:r>
              <a:rPr lang="en-IN" b="1" dirty="0">
                <a:solidFill>
                  <a:schemeClr val="bg1"/>
                </a:solidFill>
                <a:latin typeface="Nirmala UI" panose="020B0502040204020203" pitchFamily="34" charset="0"/>
                <a:ea typeface="Nirmala UI" panose="020B0502040204020203" pitchFamily="34" charset="0"/>
                <a:cs typeface="Nirmala UI" panose="020B0502040204020203" pitchFamily="34" charset="0"/>
              </a:rPr>
              <a:t>: </a:t>
            </a:r>
            <a:r>
              <a:rPr lang="en-IN" b="1" dirty="0" err="1">
                <a:solidFill>
                  <a:schemeClr val="bg1"/>
                </a:solidFill>
                <a:latin typeface="Nirmala UI" panose="020B0502040204020203" pitchFamily="34" charset="0"/>
                <a:ea typeface="Nirmala UI" panose="020B0502040204020203" pitchFamily="34" charset="0"/>
                <a:cs typeface="Nirmala UI" panose="020B0502040204020203" pitchFamily="34" charset="0"/>
              </a:rPr>
              <a:t>पादरी</a:t>
            </a:r>
            <a:r>
              <a:rPr lang="en-IN" b="1" dirty="0">
                <a:solidFill>
                  <a:schemeClr val="bg1"/>
                </a:solidFill>
                <a:latin typeface="Nirmala UI" panose="020B0502040204020203" pitchFamily="34" charset="0"/>
                <a:ea typeface="Nirmala UI" panose="020B0502040204020203" pitchFamily="34" charset="0"/>
                <a:cs typeface="Nirmala UI" panose="020B0502040204020203" pitchFamily="34" charset="0"/>
              </a:rPr>
              <a:t> </a:t>
            </a:r>
            <a:r>
              <a:rPr lang="en-IN" b="1" dirty="0" err="1">
                <a:solidFill>
                  <a:schemeClr val="bg1"/>
                </a:solidFill>
                <a:latin typeface="Nirmala UI" panose="020B0502040204020203" pitchFamily="34" charset="0"/>
                <a:ea typeface="Nirmala UI" panose="020B0502040204020203" pitchFamily="34" charset="0"/>
                <a:cs typeface="Nirmala UI" panose="020B0502040204020203" pitchFamily="34" charset="0"/>
              </a:rPr>
              <a:t>विजय</a:t>
            </a:r>
            <a:r>
              <a:rPr lang="en-IN" b="1" dirty="0">
                <a:solidFill>
                  <a:schemeClr val="bg1"/>
                </a:solidFill>
                <a:latin typeface="Nirmala UI" panose="020B0502040204020203" pitchFamily="34" charset="0"/>
                <a:ea typeface="Nirmala UI" panose="020B0502040204020203" pitchFamily="34" charset="0"/>
                <a:cs typeface="Nirmala UI" panose="020B0502040204020203" pitchFamily="34" charset="0"/>
              </a:rPr>
              <a:t> </a:t>
            </a:r>
            <a:r>
              <a:rPr lang="en-IN" b="1" dirty="0" err="1">
                <a:solidFill>
                  <a:schemeClr val="bg1"/>
                </a:solidFill>
                <a:latin typeface="Nirmala UI" panose="020B0502040204020203" pitchFamily="34" charset="0"/>
                <a:ea typeface="Nirmala UI" panose="020B0502040204020203" pitchFamily="34" charset="0"/>
                <a:cs typeface="Nirmala UI" panose="020B0502040204020203" pitchFamily="34" charset="0"/>
              </a:rPr>
              <a:t>पाल</a:t>
            </a:r>
            <a:r>
              <a:rPr lang="en-IN" b="1" dirty="0">
                <a:solidFill>
                  <a:schemeClr val="bg1"/>
                </a:solidFill>
                <a:latin typeface="Nirmala UI" panose="020B0502040204020203" pitchFamily="34" charset="0"/>
                <a:ea typeface="Nirmala UI" panose="020B0502040204020203" pitchFamily="34" charset="0"/>
                <a:cs typeface="Nirmala UI" panose="020B0502040204020203" pitchFamily="34" charset="0"/>
              </a:rPr>
              <a:t> </a:t>
            </a:r>
            <a:r>
              <a:rPr lang="en-IN" b="1" dirty="0" err="1">
                <a:solidFill>
                  <a:schemeClr val="bg1"/>
                </a:solidFill>
                <a:latin typeface="Nirmala UI" panose="020B0502040204020203" pitchFamily="34" charset="0"/>
                <a:ea typeface="Nirmala UI" panose="020B0502040204020203" pitchFamily="34" charset="0"/>
                <a:cs typeface="Nirmala UI" panose="020B0502040204020203" pitchFamily="34" charset="0"/>
              </a:rPr>
              <a:t>सिंह</a:t>
            </a:r>
            <a:endParaRPr lang="en-IN" b="1" dirty="0">
              <a:solidFill>
                <a:schemeClr val="bg1"/>
              </a:solidFill>
              <a:latin typeface="Nirmala UI" panose="020B0502040204020203" pitchFamily="34" charset="0"/>
              <a:ea typeface="Nirmala UI" panose="020B0502040204020203" pitchFamily="34" charset="0"/>
              <a:cs typeface="Nirmala UI" panose="020B0502040204020203" pitchFamily="34" charset="0"/>
            </a:endParaRPr>
          </a:p>
          <a:p>
            <a:endParaRPr lang="en-IN" b="1" dirty="0">
              <a:solidFill>
                <a:schemeClr val="bg1"/>
              </a:solidFill>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hi-I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latin typeface="Nirmala UI" panose="020B0502040204020203" pitchFamily="34" charset="0"/>
                <a:ea typeface="Nirmala UI" panose="020B0502040204020203" pitchFamily="34" charset="0"/>
                <a:cs typeface="Nirmala UI" panose="020B0502040204020203" pitchFamily="34" charset="0"/>
              </a:rPr>
              <a:t>संयुक्त प्रयास का परिणाम</a:t>
            </a:r>
            <a:endPar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hi-IN" sz="4400" b="1" spc="600" dirty="0">
                <a:ln w="13462">
                  <a:solidFill>
                    <a:schemeClr val="bg1"/>
                  </a:solidFill>
                  <a:prstDash val="solid"/>
                </a:ln>
                <a:solidFill>
                  <a:schemeClr val="accent3">
                    <a:lumMod val="50000"/>
                  </a:schemeClr>
                </a:solidFill>
                <a:effectLst>
                  <a:outerShdw dist="38100" dir="2700000" algn="bl" rotWithShape="0">
                    <a:srgbClr val="00B050"/>
                  </a:outerShdw>
                </a:effectLst>
                <a:latin typeface="Nirmala UI" panose="020B0502040204020203" pitchFamily="34" charset="0"/>
                <a:ea typeface="Nirmala UI" panose="020B0502040204020203" pitchFamily="34" charset="0"/>
                <a:cs typeface="Nirmala UI" panose="020B0502040204020203" pitchFamily="34" charset="0"/>
              </a:rPr>
              <a:t>सांत्वना और आनन्द</a:t>
            </a:r>
            <a:endParaRPr lang="en" sz="4400" b="1" spc="600" dirty="0">
              <a:ln w="13462">
                <a:solidFill>
                  <a:schemeClr val="bg1"/>
                </a:solidFill>
                <a:prstDash val="solid"/>
              </a:ln>
              <a:solidFill>
                <a:schemeClr val="accent3">
                  <a:lumMod val="50000"/>
                </a:schemeClr>
              </a:solidFill>
              <a:effectLst>
                <a:outerShdw dist="38100" dir="2700000" algn="bl" rotWithShape="0">
                  <a:srgbClr val="00B050"/>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hi-IN" b="1" i="1" dirty="0">
                <a:solidFill>
                  <a:schemeClr val="accent2">
                    <a:lumMod val="50000"/>
                  </a:schemeClr>
                </a:solidFill>
                <a:latin typeface="Nirmala UI" panose="020B0502040204020203" pitchFamily="34" charset="0"/>
                <a:ea typeface="Nirmala UI" panose="020B0502040204020203" pitchFamily="34" charset="0"/>
                <a:cs typeface="Nirmala UI" panose="020B0502040204020203" pitchFamily="34" charset="0"/>
              </a:rPr>
              <a:t>“मैं तुम से बहुत हियाव के साथ बोल रहा हूँ, मुझे तुम पर बड़ा घमण्ड है; मैं शान्ति से भर गया हूँ। अपने सारे क्लेश में मैं आनन्द से अति भरपूर रहता हूँ।” </a:t>
            </a:r>
            <a:r>
              <a:rPr lang="hi-IN" sz="1400" b="1" i="1" dirty="0">
                <a:solidFill>
                  <a:schemeClr val="accent2">
                    <a:lumMod val="50000"/>
                  </a:schemeClr>
                </a:solidFill>
                <a:latin typeface="Nirmala UI" panose="020B0502040204020203" pitchFamily="34" charset="0"/>
                <a:ea typeface="Nirmala UI" panose="020B0502040204020203" pitchFamily="34" charset="0"/>
                <a:cs typeface="Nirmala UI" panose="020B0502040204020203" pitchFamily="34" charset="0"/>
              </a:rPr>
              <a:t>(2 कुरिन्थियों 7:4)</a:t>
            </a:r>
            <a:endParaRPr lang="en" sz="1100" b="1" i="1" dirty="0">
              <a:solidFill>
                <a:schemeClr val="accent2">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359453"/>
            <a:ext cx="6570044"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जिन समस्याओं का पौलुस सामना कर रहा था, उनके बावजूद वह अत्यन्त आनन्दित था (2 कुरिन्थियों 7:4)। उसके इस आनन्द का कारण क्या था?</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772076" y="4508340"/>
            <a:ext cx="9274174" cy="1323439"/>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इस प्रकार, सबको सांत्वना मिली। पौलुस का साथी तीतुस सांत्वना से भर गया (2 कुरिन्थियों 7:7)। तीतुस के आने से पौलुस को भी सांत्वना मिली (2 कुरिन्थियों 7:6)। कुरिन्थियों को भी सांत्वना मिली, और इससे पौलुस को भी और अधिक सांत्वना प्राप्त हुई (2 कुरिन्थियों 7:13)।</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338616"/>
            <a:ext cx="6570043" cy="1631216"/>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पौलुस ने कुरिन्थियों को एक कठोर पत्र लिखा था, जिससे वे दुःखी हो गए थे (2 कुरिन्थियों 7:8)। परन्तु वह दुःख उन्हें मन फिराव की ओर ले गया (2 कुरिन्थियों 7:9–10)। इसके परिणामस्वरूप पौलुस के साथ और एक-दूसरे के साथ उनके सम्बन्धों में पूर्ण परिवर्तन आ गया (2 कुरिन्थियों 7:11–12)।</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772076" y="5798423"/>
            <a:ext cx="9274174" cy="1015663"/>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किन्तु पौलुस ने इसका श्रेय स्वयं को नहीं दिया। यदि पादरी और कलीसिया के सदस्य आनन्द और सांत्वना का अनुभव कर सकते हैं, तो इसका कारण यह है कि परमेश्वर ही “दीनों को शान्ति और सांत्वना देता है” (2 कुरिन्थियों 7:6)।</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3257549" y="988189"/>
            <a:ext cx="8582025" cy="4570482"/>
          </a:xfrm>
          <a:prstGeom prst="rect">
            <a:avLst/>
          </a:prstGeom>
          <a:noFill/>
        </p:spPr>
        <p:txBody>
          <a:bodyPr wrap="square">
            <a:spAutoFit/>
          </a:bodyPr>
          <a:lstStyle/>
          <a:p>
            <a:pPr algn="just">
              <a:spcBef>
                <a:spcPts val="600"/>
              </a:spcBef>
            </a:pPr>
            <a:r>
              <a:rPr lang="hi-IN" sz="2600" b="1" dirty="0">
                <a:latin typeface="Nirmala UI" panose="020B0502040204020203" pitchFamily="34" charset="0"/>
                <a:ea typeface="Nirmala UI" panose="020B0502040204020203" pitchFamily="34" charset="0"/>
                <a:cs typeface="Nirmala UI" panose="020B0502040204020203" pitchFamily="34" charset="0"/>
              </a:rPr>
              <a:t>“सेवकाई का अर्थ है सेवा, और इस सेवा के लिए हम सभी बुलाए गए हैं। जो कोई अपने सुख के लिए जीवन बिताना चुनता है, वह परमेश्वर का अनादर करता है। मेरे भाइयो और बहनो, क्या आप यह समझते हैं कि प्रत्येक वर्ष हजारों-हजार लोग अपने पापों में नाश हो रहे हैं, क्योंकि सत्य का प्रकाश उनके जीवन-पथ पर नहीं चमकाया गया है?</a:t>
            </a:r>
          </a:p>
          <a:p>
            <a:pPr algn="just">
              <a:spcBef>
                <a:spcPts val="600"/>
              </a:spcBef>
            </a:pPr>
            <a:r>
              <a:rPr lang="hi-IN" sz="2600" b="1" dirty="0">
                <a:latin typeface="Nirmala UI" panose="020B0502040204020203" pitchFamily="34" charset="0"/>
                <a:ea typeface="Nirmala UI" panose="020B0502040204020203" pitchFamily="34" charset="0"/>
                <a:cs typeface="Nirmala UI" panose="020B0502040204020203" pitchFamily="34" charset="0"/>
              </a:rPr>
              <a:t>हमारे संसार में एक महान कार्य किया जाना बाकी है। स्त्री और पुरुष अन्यभाषाएँ बोलने के वरदान या चमत्कारों के द्वारा नहीं, बल्कि क्रूस पर चढ़ाए गए मसीह के प्रचार के द्वारा परिवर्तित किए जाने हैं। संसार को बेहतर बनाने के इस प्रयास में विलम्ब क्यों किया जाए?”</a:t>
            </a: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4605748" cy="338554"/>
          </a:xfrm>
          <a:prstGeom prst="rect">
            <a:avLst/>
          </a:prstGeom>
          <a:noFill/>
        </p:spPr>
        <p:txBody>
          <a:bodyPr wrap="none" rtlCol="0">
            <a:spAutoFit/>
          </a:bodyPr>
          <a:lstStyle/>
          <a:p>
            <a:r>
              <a:rPr lang="hi-IN" sz="1600" b="1" dirty="0">
                <a:latin typeface="Nirmala UI" panose="020B0502040204020203" pitchFamily="34" charset="0"/>
                <a:ea typeface="Nirmala UI" panose="020B0502040204020203" pitchFamily="34" charset="0"/>
                <a:cs typeface="Nirmala UI" panose="020B0502040204020203" pitchFamily="34" charset="0"/>
              </a:rPr>
              <a:t>ई जी व्हाइट (मसीह को प्रतिबिंबित करना, 30 अगस्त)</a:t>
            </a:r>
            <a:endParaRPr lang="en" sz="1600" b="1" dirty="0">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1200329"/>
          </a:xfrm>
          <a:prstGeom prst="rect">
            <a:avLst/>
          </a:prstGeom>
          <a:noFill/>
        </p:spPr>
        <p:txBody>
          <a:bodyPr wrap="square">
            <a:spAutoFit/>
          </a:bodyPr>
          <a:lstStyle/>
          <a:p>
            <a:pPr lvl="0" algn="ctr">
              <a:defRPr/>
            </a:pPr>
            <a:r>
              <a:rPr lang="hi-IN" b="1" i="1" dirty="0">
                <a:solidFill>
                  <a:prstClr val="black"/>
                </a:solidFill>
                <a:effectLst>
                  <a:glow rad="101600">
                    <a:srgbClr val="EEF1F5"/>
                  </a:glow>
                </a:effectLst>
                <a:latin typeface="Nirmala UI" panose="020B0502040204020203" pitchFamily="34" charset="0"/>
                <a:ea typeface="Nirmala UI" panose="020B0502040204020203" pitchFamily="34" charset="0"/>
                <a:cs typeface="Nirmala UI" panose="020B0502040204020203" pitchFamily="34" charset="0"/>
              </a:rPr>
              <a:t>“हम चारों ओर से क्लेश तो भोगते हैं, पर संकट में नहीं पड़ते; निरुपाय तो हैं, पर निराश नहीं होते; 9सताए तो जाते हैं, पर त्यागे नहीं जाते; गिराए तो जाते हैं, पर नष्‍ट नहीं होते। 10हम यीशु की मृत्यु को अपनी देह में हर समय लिये फिरते हैं कि यीशु का जीवन भी हमारी देह में प्रगट हो।” </a:t>
            </a:r>
            <a:r>
              <a:rPr lang="hi-IN" sz="1400" b="1" i="1" dirty="0">
                <a:solidFill>
                  <a:prstClr val="black"/>
                </a:solidFill>
                <a:effectLst>
                  <a:glow rad="101600">
                    <a:srgbClr val="EEF1F5"/>
                  </a:glow>
                </a:effectLst>
                <a:latin typeface="Nirmala UI" panose="020B0502040204020203" pitchFamily="34" charset="0"/>
                <a:ea typeface="Nirmala UI" panose="020B0502040204020203" pitchFamily="34" charset="0"/>
                <a:cs typeface="Nirmala UI" panose="020B0502040204020203" pitchFamily="34" charset="0"/>
              </a:rPr>
              <a:t>(2 कुरिन्थियों 4:8–10)</a:t>
            </a:r>
            <a:endParaRPr kumimoji="0" lang="es-ES" sz="1100" b="1" i="1" u="none" strike="noStrike" kern="1200" cap="none" spc="0" normalizeH="0" baseline="0" noProof="0" dirty="0">
              <a:ln>
                <a:noFill/>
              </a:ln>
              <a:solidFill>
                <a:prstClr val="black"/>
              </a:solidFill>
              <a:effectLst>
                <a:glow rad="101600">
                  <a:srgbClr val="EEF1F5"/>
                </a:glow>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hi-IN" sz="2000" b="1" dirty="0">
                <a:solidFill>
                  <a:srgbClr val="35559D"/>
                </a:solidFill>
                <a:latin typeface="Nirmala UI" panose="020B0502040204020203" pitchFamily="34" charset="0"/>
                <a:ea typeface="Nirmala UI" panose="020B0502040204020203" pitchFamily="34" charset="0"/>
                <a:cs typeface="Nirmala UI" panose="020B0502040204020203" pitchFamily="34" charset="0"/>
              </a:rPr>
              <a:t>पादरी का कार्य</a:t>
            </a:r>
            <a:endParaRPr lang="en" sz="2000" b="1" dirty="0">
              <a:solidFill>
                <a:srgbClr val="35559D"/>
              </a:solidFill>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योग्य सेवक</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सेवकाई के जोखिम</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p>
            <a:pPr>
              <a:spcBef>
                <a:spcPts val="600"/>
              </a:spcBef>
            </a:pPr>
            <a:r>
              <a:rPr lang="hi-IN" sz="2000" b="1" dirty="0">
                <a:solidFill>
                  <a:srgbClr val="BA4242"/>
                </a:solidFill>
                <a:latin typeface="Nirmala UI" panose="020B0502040204020203" pitchFamily="34" charset="0"/>
                <a:ea typeface="Nirmala UI" panose="020B0502040204020203" pitchFamily="34" charset="0"/>
                <a:cs typeface="Nirmala UI" panose="020B0502040204020203" pitchFamily="34" charset="0"/>
              </a:rPr>
              <a:t>सदस्यों के कर्तव्य</a:t>
            </a:r>
            <a:endParaRPr lang="en" sz="2000" b="1" dirty="0">
              <a:solidFill>
                <a:srgbClr val="BA4242"/>
              </a:solidFill>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मेल-मिलाप के राजदूत</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पवित्रता का आह्वान</a:t>
            </a:r>
            <a:endParaRPr lang="en" sz="2000" b="1" dirty="0">
              <a:latin typeface="Nirmala UI" panose="020B0502040204020203" pitchFamily="34" charset="0"/>
              <a:ea typeface="Nirmala UI" panose="020B0502040204020203" pitchFamily="34" charset="0"/>
              <a:cs typeface="Nirmala UI" panose="020B0502040204020203" pitchFamily="34" charset="0"/>
            </a:endParaRPr>
          </a:p>
          <a:p>
            <a:pPr>
              <a:spcBef>
                <a:spcPts val="600"/>
              </a:spcBef>
            </a:pPr>
            <a:r>
              <a:rPr lang="hi-IN" sz="2000" b="1" dirty="0">
                <a:solidFill>
                  <a:srgbClr val="6B9B32"/>
                </a:solidFill>
                <a:latin typeface="Nirmala UI" panose="020B0502040204020203" pitchFamily="34" charset="0"/>
                <a:ea typeface="Nirmala UI" panose="020B0502040204020203" pitchFamily="34" charset="0"/>
                <a:cs typeface="Nirmala UI" panose="020B0502040204020203" pitchFamily="34" charset="0"/>
              </a:rPr>
              <a:t>संयुक्त प्रयास का परिणाम</a:t>
            </a:r>
            <a:endParaRPr lang="en" sz="2000" b="1" dirty="0">
              <a:solidFill>
                <a:srgbClr val="6B9B32"/>
              </a:solidFill>
              <a:latin typeface="Nirmala UI" panose="020B0502040204020203" pitchFamily="34" charset="0"/>
              <a:ea typeface="Nirmala UI" panose="020B0502040204020203" pitchFamily="34" charset="0"/>
              <a:cs typeface="Nirmala UI" panose="020B0502040204020203" pitchFamily="34" charset="0"/>
            </a:endParaRPr>
          </a:p>
          <a:p>
            <a:pPr lvl="1">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सांत्वना और आनन्द</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38"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किसने कहा कि एक पादरी का जीवन आरामदायक होता है? सुसमाचार के सेवकों पर एक महान उत्तरदायित्व होता है, और उनकी सेवकाई जोखिमों से रहित नहीं होती।</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जब कलीसिया अपने सेवकों के साथ सहयोग करती है और अपने जीवन-व्यवहार में दृढ़तापूर्वक परिवर्तन लाती है, तब वह मेल-मिलाप का एक साधन बन जाती है, जो सबके लिए सांत्वना और आनन्द का स्रोत बनती है।</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323439"/>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नाश होने वाले लोगों के प्रति प्रेम, और उन लोगों की देखभाल करने की कोमल भावना जिन्होंने पहले ही सुसमाचार को स्वीकार कर लिया है, ताकि वे विश्वास में स्थिर रहें और आत्मिक रूप से बढ़ते जाएँ—यही बात सच्चे सेवकों को भयंकर भेड़ियों से अलग करती है।</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921168"/>
            <a:ext cx="10702413" cy="1015663"/>
          </a:xfrm>
          <a:prstGeom prst="rect">
            <a:avLst/>
          </a:prstGeom>
          <a:noFill/>
        </p:spPr>
        <p:txBody>
          <a:bodyPr wrap="square">
            <a:prstTxWarp prst="textTriangleInverted">
              <a:avLst/>
            </a:prstTxWarp>
            <a:spAutoFit/>
          </a:bodyPr>
          <a:lstStyle/>
          <a:p>
            <a:pPr algn="ctr"/>
            <a:r>
              <a:rPr lang="hi-I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Nirmala UI" panose="020B0502040204020203" pitchFamily="34" charset="0"/>
                <a:ea typeface="Nirmala UI" panose="020B0502040204020203" pitchFamily="34" charset="0"/>
                <a:cs typeface="Nirmala UI" panose="020B0502040204020203" pitchFamily="34" charset="0"/>
              </a:rPr>
              <a:t>पादरी का कार्य</a:t>
            </a:r>
            <a:endParaRPr lang="e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hi-IN" sz="4400" b="1" spc="600" dirty="0">
                <a:ln w="13462">
                  <a:noFill/>
                  <a:prstDash val="solid"/>
                </a:ln>
                <a:solidFill>
                  <a:schemeClr val="accent2">
                    <a:lumMod val="75000"/>
                  </a:schemeClr>
                </a:solidFill>
                <a:effectLst>
                  <a:outerShdw dist="25400" dir="2700000" algn="bl" rotWithShape="0">
                    <a:srgbClr val="FFFF00"/>
                  </a:outerShdw>
                </a:effectLst>
                <a:latin typeface="Nirmala UI" panose="020B0502040204020203" pitchFamily="34" charset="0"/>
                <a:ea typeface="Nirmala UI" panose="020B0502040204020203" pitchFamily="34" charset="0"/>
                <a:cs typeface="Nirmala UI" panose="020B0502040204020203" pitchFamily="34" charset="0"/>
              </a:rPr>
              <a:t>योग्य सेवक</a:t>
            </a:r>
            <a:endParaRPr lang="en" sz="4400" b="1" spc="600" dirty="0">
              <a:ln w="13462">
                <a:noFill/>
                <a:prstDash val="solid"/>
              </a:ln>
              <a:solidFill>
                <a:schemeClr val="accent2">
                  <a:lumMod val="75000"/>
                </a:schemeClr>
              </a:solidFill>
              <a:effectLst>
                <a:outerShdw dist="25400" dir="2700000" algn="bl" rotWithShape="0">
                  <a:srgbClr val="FFFF00"/>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283810"/>
            <a:ext cx="6664717" cy="1631216"/>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कुछ बातें समय के साथ बहुत अधिक नहीं बदलतीं। जैसे पहली शताब्दी में सिफारिश-पत्र अवसरों के द्वार खोलते थे, वैसे ही आज भी वे अनेक स्थानों पर महत्त्व रखते हैं। क्या कुरिन्थुस की कलीसिया द्वारा स्वीकार किए जाने के लिए पौलुस को किसी सिफारिश-पत्र की आवश्यकता थी? (2 कुरिन्थियों 3:1)</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hi-IN" b="1" i="1" dirty="0">
                <a:solidFill>
                  <a:srgbClr val="7030A0"/>
                </a:solidFill>
                <a:latin typeface="Nirmala UI" panose="020B0502040204020203" pitchFamily="34" charset="0"/>
                <a:ea typeface="Nirmala UI" panose="020B0502040204020203" pitchFamily="34" charset="0"/>
                <a:cs typeface="Nirmala UI" panose="020B0502040204020203" pitchFamily="34" charset="0"/>
              </a:rPr>
              <a:t>“हमारी पत्री तुम ही हो, जो हमारे हृदयों पर लिखी हुई है और उसे सब मनुष्य पहिचानते और पढ़ते हैं।” </a:t>
            </a:r>
            <a:r>
              <a:rPr lang="hi-IN" sz="1400" b="1" i="1" dirty="0">
                <a:solidFill>
                  <a:srgbClr val="7030A0"/>
                </a:solidFill>
                <a:latin typeface="Nirmala UI" panose="020B0502040204020203" pitchFamily="34" charset="0"/>
                <a:ea typeface="Nirmala UI" panose="020B0502040204020203" pitchFamily="34" charset="0"/>
                <a:cs typeface="Nirmala UI" panose="020B0502040204020203" pitchFamily="34" charset="0"/>
              </a:rPr>
              <a:t>(2 कुरिन्थियों 3:2)</a:t>
            </a:r>
            <a:endParaRPr lang="en" sz="1100" b="1" i="1" dirty="0">
              <a:solidFill>
                <a:srgbClr val="7030A0"/>
              </a:solidFill>
              <a:latin typeface="Nirmala UI" panose="020B0502040204020203" pitchFamily="34" charset="0"/>
              <a:ea typeface="Nirmala UI" panose="020B0502040204020203" pitchFamily="34" charset="0"/>
              <a:cs typeface="Nirmala UI" panose="020B0502040204020203" pitchFamily="34" charset="0"/>
            </a:endParaRP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email">
            <a:extLst>
              <a:ext uri="{28A0092B-C50C-407E-A947-70E740481C1C}">
                <a14:useLocalDpi xmlns:a14="http://schemas.microsoft.com/office/drawing/2010/main"/>
              </a:ext>
            </a:extLst>
          </a:blip>
          <a:stretch/>
        </p:blipFill>
        <p:spPr>
          <a:xfrm>
            <a:off x="7709836" y="4613158"/>
            <a:ext cx="4358760"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11261" y="4130962"/>
            <a:ext cx="5585201" cy="1261884"/>
          </a:xfrm>
          <a:prstGeom prst="rect">
            <a:avLst/>
          </a:prstGeom>
          <a:noFill/>
        </p:spPr>
        <p:txBody>
          <a:bodyPr wrap="square">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पौलुस और उसके सहयोगी “नई वाचा के योग्य सेवक” थे (2 कुरिन्थियों 3:6)। यह एक महिमामयी वाचा है, जिसे पवित्र आत्मा अनन्त जीवन के लिए मनुष्य के हृदय पर लिखता है।</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27107" y="2866201"/>
            <a:ext cx="6705597" cy="1323439"/>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उसके पास सबसे उत्तम सिफारिश-पत्र था—स्वयं कुरिन्थुस के विश्वासी (2 कुरिन्थियों 3:2)। प्रेरित और उसके सहयोगियों के प्रचार के द्वारा परमेश्वर के अनुग्रह ने उनके हृदयों को परिवर्तित कर दिया था (2 कुरिन्थियों 3:3)।</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2" y="5328573"/>
            <a:ext cx="5585200" cy="1554272"/>
          </a:xfrm>
          <a:prstGeom prst="rect">
            <a:avLst/>
          </a:prstGeom>
          <a:noFill/>
        </p:spPr>
        <p:txBody>
          <a:bodyPr wrap="square">
            <a:spAutoFit/>
          </a:bodyPr>
          <a:lstStyle/>
          <a:p>
            <a:pPr lvl="0" algn="just">
              <a:spcBef>
                <a:spcPts val="600"/>
              </a:spcBef>
              <a:defRPr/>
            </a:pPr>
            <a:r>
              <a:rPr lang="hi-IN" sz="19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किन्तु कुछ लोग दूसरी वाचा का अनुसरण करते थे—अर्थात् पत्थर की पटियाओं पर लिखी व्यवस्था के कामों के द्वारा उद्धार पाने की धारणा का। यही बात उन्हें अनुग्रह की महिमा को देखने से रोकती थी (2 कुरिन्थियों 3:7–9)।</a:t>
            </a:r>
            <a:endParaRPr kumimoji="0" lang="en" sz="19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hi-I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Nirmala UI" panose="020B0502040204020203" pitchFamily="34" charset="0"/>
                <a:ea typeface="Nirmala UI" panose="020B0502040204020203" pitchFamily="34" charset="0"/>
                <a:cs typeface="Nirmala UI" panose="020B0502040204020203" pitchFamily="34" charset="0"/>
              </a:rPr>
              <a:t>सेवकाई के जोखिम</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E9580F4D-704D-9538-1428-A7FFC3308146}"/>
              </a:ext>
            </a:extLst>
          </p:cNvPr>
          <p:cNvSpPr txBox="1"/>
          <p:nvPr/>
        </p:nvSpPr>
        <p:spPr>
          <a:xfrm>
            <a:off x="1001027" y="677644"/>
            <a:ext cx="9856270" cy="646331"/>
          </a:xfrm>
          <a:prstGeom prst="rect">
            <a:avLst/>
          </a:prstGeom>
          <a:noFill/>
        </p:spPr>
        <p:txBody>
          <a:bodyPr wrap="square">
            <a:spAutoFit/>
          </a:bodyPr>
          <a:lstStyle/>
          <a:p>
            <a:pPr algn="ctr"/>
            <a:r>
              <a:rPr lang="hi-IN" b="1" i="1" dirty="0">
                <a:solidFill>
                  <a:srgbClr val="FFFF66"/>
                </a:solidFill>
                <a:effectLst>
                  <a:glow rad="127000">
                    <a:srgbClr val="91415C"/>
                  </a:glow>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“क्योंकि सब वस्तुएँ तुम्हारे लिये हैं, ताकि अनुग्रह बहुतों के द्वारा अधिक होकर परमेश्‍वर की महिमा के लिये धन्यवाद भी बढ़ाए।” </a:t>
            </a:r>
            <a:r>
              <a:rPr lang="hi-IN" sz="1400" b="1" i="1" dirty="0">
                <a:solidFill>
                  <a:srgbClr val="FFFF66"/>
                </a:solidFill>
                <a:effectLst>
                  <a:glow rad="127000">
                    <a:srgbClr val="91415C"/>
                  </a:glow>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(2 कुरिन्थियों 4:15)</a:t>
            </a:r>
            <a:endParaRPr lang="en" sz="1100" b="1" i="1" dirty="0">
              <a:solidFill>
                <a:srgbClr val="FFFF66"/>
              </a:solidFill>
              <a:effectLst>
                <a:glow rad="127000">
                  <a:srgbClr val="91415C"/>
                </a:glow>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23975"/>
            <a:ext cx="7096126" cy="1631216"/>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पौलुस सेवकाई के जोखिमों को समझता था और उन्हें सहन करता था। परन्तु वह जानता था कि ये जोखिम सार्थक हैं, और जिन लोगों को वह उद्धार प्राप्त करने का अवसर दे रहा था, उनके प्रति प्रेम के कारण उसने इन्हें सहर्ष सहा (2 कुरिन्थियों 4:15)। इसके अतिरिक्त, उसे परमेश्वर की सहायता का पूरा भरोसा था (2 कुरिन्थियों 4:7–9):</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1816680046"/>
              </p:ext>
            </p:extLst>
          </p:nvPr>
        </p:nvGraphicFramePr>
        <p:xfrm>
          <a:off x="342900" y="3085809"/>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931450"/>
            <a:ext cx="7096126" cy="707886"/>
          </a:xfrm>
          <a:prstGeom prst="rect">
            <a:avLst/>
          </a:prstGeom>
          <a:noFill/>
        </p:spPr>
        <p:txBody>
          <a:bodyPr wrap="square" rtlCol="0">
            <a:spAutoFit/>
          </a:bodyPr>
          <a:lstStyle/>
          <a:p>
            <a:pPr>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सुसमाचार दुर्बल मानवों के द्वारा प्रचारित किया जाता है, ताकि सारी महिमा केवल परमेश्वर को मिले।</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01827" y="1421814"/>
            <a:ext cx="4609094"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401827" y="4385188"/>
            <a:ext cx="4610426"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735585"/>
            <a:ext cx="7096127" cy="1015663"/>
          </a:xfrm>
          <a:prstGeom prst="rect">
            <a:avLst/>
          </a:prstGeom>
          <a:noFill/>
        </p:spPr>
        <p:txBody>
          <a:bodyPr wrap="square">
            <a:spAutoFit/>
          </a:bodyPr>
          <a:lstStyle/>
          <a:p>
            <a:pPr lvl="0" algn="just">
              <a:spcBef>
                <a:spcPts val="600"/>
              </a:spcBef>
              <a:defRPr/>
            </a:pPr>
            <a:r>
              <a:rPr lang="hi-IN" sz="2000" b="1" dirty="0">
                <a:solidFill>
                  <a:prstClr val="black"/>
                </a:solidFill>
                <a:latin typeface="Nirmala UI" panose="020B0502040204020203" pitchFamily="34" charset="0"/>
                <a:ea typeface="Nirmala UI" panose="020B0502040204020203" pitchFamily="34" charset="0"/>
                <a:cs typeface="Nirmala UI" panose="020B0502040204020203" pitchFamily="34" charset="0"/>
              </a:rPr>
              <a:t>पुनरुत्थान के दिन हमें जो “अत्यन्त महान और अनन्त महिमा” प्राप्त होगी, उसकी तुलना में हमारे वर्तमान दुःख केवल “पल भर का हल्का सा क्लेश” हैं (2 कुरिन्थियों 4:14–18)।</a:t>
            </a:r>
            <a:endParaRPr kumimoji="0" lang="en" sz="2000" b="1" i="0" u="none" strike="noStrike" kern="1200" cap="none" spc="0" normalizeH="0" baseline="0" noProof="0" dirty="0">
              <a:ln>
                <a:noFill/>
              </a:ln>
              <a:solidFill>
                <a:prstClr val="black"/>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hi-IN" sz="6000" b="1" dirty="0">
                <a:ln w="9525">
                  <a:solidFill>
                    <a:schemeClr val="bg1"/>
                  </a:solidFill>
                  <a:prstDash val="solid"/>
                </a:ln>
                <a:solidFill>
                  <a:srgbClr val="C00000"/>
                </a:solidFill>
                <a:effectLst>
                  <a:outerShdw blurRad="12700" dist="38100" dir="2700000" algn="tl" rotWithShape="0">
                    <a:srgbClr val="FFC000"/>
                  </a:outerShdw>
                </a:effectLst>
                <a:latin typeface="Nirmala UI" panose="020B0502040204020203" pitchFamily="34" charset="0"/>
                <a:ea typeface="Nirmala UI" panose="020B0502040204020203" pitchFamily="34" charset="0"/>
                <a:cs typeface="Nirmala UI" panose="020B0502040204020203" pitchFamily="34" charset="0"/>
              </a:rPr>
              <a:t>सदस्यों के कर्तव्य</a:t>
            </a:r>
            <a:endParaRPr lang="en" sz="6000" b="1" dirty="0">
              <a:ln w="9525">
                <a:solidFill>
                  <a:schemeClr val="bg1"/>
                </a:solidFill>
                <a:prstDash val="solid"/>
              </a:ln>
              <a:solidFill>
                <a:srgbClr val="C00000"/>
              </a:solidFill>
              <a:effectLst>
                <a:outerShdw blurRad="12700" dist="38100" dir="2700000" algn="tl" rotWithShape="0">
                  <a:srgbClr val="FFC000"/>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i-IN" sz="4400" b="1" dirty="0">
                <a:ln/>
                <a:solidFill>
                  <a:schemeClr val="accent3"/>
                </a:solidFill>
                <a:latin typeface="Nirmala UI" panose="020B0502040204020203" pitchFamily="34" charset="0"/>
                <a:ea typeface="Nirmala UI" panose="020B0502040204020203" pitchFamily="34" charset="0"/>
                <a:cs typeface="Nirmala UI" panose="020B0502040204020203" pitchFamily="34" charset="0"/>
              </a:rPr>
              <a:t>मेल-मिलाप के राजदूत</a:t>
            </a:r>
            <a:endParaRPr lang="en" sz="4400" b="1" dirty="0">
              <a:ln/>
              <a:solidFill>
                <a:schemeClr val="accent3"/>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2C9D5BE0-AAA6-2110-E733-F8AD1CF822F4}"/>
              </a:ext>
            </a:extLst>
          </p:cNvPr>
          <p:cNvSpPr txBox="1"/>
          <p:nvPr/>
        </p:nvSpPr>
        <p:spPr>
          <a:xfrm>
            <a:off x="1638300" y="702766"/>
            <a:ext cx="8915400" cy="646331"/>
          </a:xfrm>
          <a:prstGeom prst="rect">
            <a:avLst/>
          </a:prstGeom>
          <a:noFill/>
        </p:spPr>
        <p:txBody>
          <a:bodyPr wrap="square">
            <a:spAutoFit/>
          </a:bodyPr>
          <a:lstStyle/>
          <a:p>
            <a:pPr algn="ctr"/>
            <a:r>
              <a:rPr lang="hi-IN" b="1" i="1"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rPr>
              <a:t>“ये सब बातें परमेश्‍वर की ओर से हैं, जिसने मसीह के द्वारा अपने साथ हमारा मेलमिलाप कर लिया, और मेलमिलाप की सेवा हमें सौंप दी है।” </a:t>
            </a:r>
            <a:r>
              <a:rPr lang="hi-IN" sz="1400" b="1" i="1"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rPr>
              <a:t>(2 कुरिन्थियों 5:18)</a:t>
            </a:r>
            <a:endParaRPr lang="en" sz="1100" b="1" i="1" dirty="0">
              <a:solidFill>
                <a:schemeClr val="accent6">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324870"/>
            <a:ext cx="6833419" cy="1323439"/>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वह प्रेरक शक्ति जो कलीसिया के जीवन (और प्रत्येक सदस्य के जीवन) का संचालन करनी चाहिए, यह है: “क्योंकि मसीह का प्रेम हमें विवश कर देता है” (2 कुरिन्थियों 5:14)। यह प्रेम किस बात में प्रकट होता है, और यह हमें किस बात के लिए विवश करता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296555449"/>
              </p:ext>
            </p:extLst>
          </p:nvPr>
        </p:nvGraphicFramePr>
        <p:xfrm>
          <a:off x="2679290" y="274981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541593"/>
            <a:ext cx="7839077" cy="1261884"/>
          </a:xfrm>
          <a:prstGeom prst="rect">
            <a:avLst/>
          </a:prstGeom>
          <a:noFill/>
        </p:spPr>
        <p:txBody>
          <a:bodyPr wrap="square" rtlCol="0">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इस प्रकार, मसीह का प्रेम हमें जीवन में एक आमूल-चूल परिवर्तन लाने के लिए प्रेरित करता है। मसीह के प्रेम में जीवन बिताना हमें उस प्रेम को दूसरों के साथ बाँटने के लिए भी प्रेरित करता है, और उन्हें आशा के इस सन्देश को स्वीकार करने का आग्रह करता है: “परमेश्वर के साथ मेल कर लो” (2 कुरिन्थियों 5:20)।</a:t>
            </a:r>
            <a:endParaRPr lang="en" sz="1900" b="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646331"/>
          </a:xfrm>
          <a:prstGeom prst="rect">
            <a:avLst/>
          </a:prstGeom>
          <a:noFill/>
        </p:spPr>
        <p:txBody>
          <a:bodyPr wrap="square">
            <a:spAutoFit/>
          </a:bodyPr>
          <a:lstStyle/>
          <a:p>
            <a:pPr algn="ctr"/>
            <a:r>
              <a:rPr lang="hi-IN" sz="36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latin typeface="Nirmala UI" panose="020B0502040204020203" pitchFamily="34" charset="0"/>
                <a:ea typeface="Nirmala UI" panose="020B0502040204020203" pitchFamily="34" charset="0"/>
                <a:cs typeface="Nirmala UI" panose="020B0502040204020203" pitchFamily="34" charset="0"/>
              </a:rPr>
              <a:t>पवित्रता का आह्वान</a:t>
            </a:r>
            <a:endParaRPr lang="en" sz="36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C342F99C-02E3-EDE9-E014-12DB33F9F14E}"/>
              </a:ext>
            </a:extLst>
          </p:cNvPr>
          <p:cNvSpPr txBox="1"/>
          <p:nvPr/>
        </p:nvSpPr>
        <p:spPr>
          <a:xfrm>
            <a:off x="6002104" y="149048"/>
            <a:ext cx="6189896" cy="1138773"/>
          </a:xfrm>
          <a:prstGeom prst="rect">
            <a:avLst/>
          </a:prstGeom>
          <a:noFill/>
        </p:spPr>
        <p:txBody>
          <a:bodyPr wrap="square">
            <a:spAutoFit/>
          </a:bodyPr>
          <a:lstStyle/>
          <a:p>
            <a:pPr algn="ctr"/>
            <a:r>
              <a:rPr lang="hi-IN" b="1" i="1"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rPr>
              <a:t>“अत: हे प्रियो, जब कि ये प्रतिज्ञाएँ हमें मिली हैं, तो आओ, हम अपने आप को शरीर और आत्मा की सब मलिनता से शुद्ध करें, और परमेश्‍वर का भय रखते हुए पवित्रता को सिद्ध करें।” </a:t>
            </a:r>
            <a:r>
              <a:rPr lang="en-US" b="1" i="1"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rPr>
              <a:t>          </a:t>
            </a:r>
            <a:r>
              <a:rPr lang="hi-IN" sz="1400" b="1" i="1"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rPr>
              <a:t>(2 कुरिन्थियों 7:1)</a:t>
            </a:r>
            <a:endParaRPr lang="en" sz="1100" b="1" i="1" dirty="0">
              <a:solidFill>
                <a:schemeClr val="accent3">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पवित्रता का आह्वान सेवकों और सदस्यों दोनों के दैनिक जीवन को प्रभावित करता है:</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4229643562"/>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02104" y="1425214"/>
            <a:ext cx="6189897"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पुराने नियम के विभिन्न अंशों को एक साथ प्रस्तुत करते हुए, पौलुस पवित्रता के आह्वान और उसके परिणामों का सार बताता है (2 कुरिन्थियों 6:16–18):</a:t>
            </a:r>
            <a:endParaRPr lang="en" sz="2000" b="1"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956826839"/>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672</TotalTime>
  <Words>1459</Words>
  <Application>Microsoft Office PowerPoint</Application>
  <PresentationFormat>Panorámica</PresentationFormat>
  <Paragraphs>80</Paragraphs>
  <Slides>12</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12</vt:i4>
      </vt:variant>
    </vt:vector>
  </HeadingPairs>
  <TitlesOfParts>
    <vt:vector size="18" baseType="lpstr">
      <vt:lpstr>Nirmala UI</vt:lpstr>
      <vt:lpstr>Aptos Display</vt:lpstr>
      <vt:lpstr>Aptos</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78</cp:revision>
  <dcterms:created xsi:type="dcterms:W3CDTF">2026-07-25T16:44:22Z</dcterms:created>
  <dcterms:modified xsi:type="dcterms:W3CDTF">2026-08-04T06:11:19Z</dcterms:modified>
</cp:coreProperties>
</file>