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7" r:id="rId3"/>
    <p:sldId id="278" r:id="rId4"/>
    <p:sldId id="271" r:id="rId5"/>
    <p:sldId id="272" r:id="rId6"/>
    <p:sldId id="260" r:id="rId7"/>
    <p:sldId id="273" r:id="rId8"/>
    <p:sldId id="275" r:id="rId9"/>
    <p:sldId id="277" r:id="rId10"/>
    <p:sldId id="264" r:id="rId11"/>
  </p:sldIdLst>
  <p:sldSz cx="12192000" cy="6858000"/>
  <p:notesSz cx="6858000" cy="9144000"/>
  <p:embeddedFontLst>
    <p:embeddedFont>
      <p:font typeface="Nirmala UI" panose="020B0502040204020203" pitchFamily="34" charset="0"/>
      <p:regular r:id="rId12"/>
      <p:bold r:id="rId1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7F3"/>
    <a:srgbClr val="FCEADC"/>
    <a:srgbClr val="E07215"/>
    <a:srgbClr val="D5FFD5"/>
    <a:srgbClr val="E5F3FF"/>
    <a:srgbClr val="FFAEAF"/>
    <a:srgbClr val="FFA2D6"/>
    <a:srgbClr val="F499FF"/>
    <a:srgbClr val="AF91FF"/>
    <a:srgbClr val="9BFF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2" d="100"/>
          <a:sy n="32" d="100"/>
        </p:scale>
        <p:origin x="54"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1" qsCatId="3D" csTypeId="urn:microsoft.com/office/officeart/2005/8/colors/colorful1#1" csCatId="colorful" phldr="1"/>
      <dgm:spPr/>
      <dgm:t>
        <a:bodyPr/>
        <a:lstStyle/>
        <a:p>
          <a:endParaRPr lang="es-ES"/>
        </a:p>
      </dgm:t>
    </dgm:pt>
    <dgm:pt modelId="{DB24F231-58D5-4F95-B24A-C298FD59C2CA}">
      <dgm:prSet custT="1"/>
      <dgm:spPr>
        <a:solidFill>
          <a:schemeClr val="accent5">
            <a:lumMod val="75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“प्रभु यीशु मसीह का अनुग्रह”</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custT="1"/>
      <dgm:spPr>
        <a:solidFill>
          <a:schemeClr val="accent3">
            <a:lumMod val="50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का प्रेम”</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custT="1"/>
      <dgm:spPr>
        <a:solidFill>
          <a:schemeClr val="accent1">
            <a:lumMod val="75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“पवित्र आत्मा की सहभागिता”</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custT="1"/>
      <dgm:spPr>
        <a:solidFill>
          <a:schemeClr val="bg2">
            <a:lumMod val="75000"/>
          </a:schemeClr>
        </a:solidFill>
      </dgm:spPr>
      <dgm:t>
        <a:bodyPr/>
        <a:lstStyle/>
        <a:p>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“तुम सब के </a:t>
          </a:r>
          <a:r>
            <a:rPr lang="hi-IN" sz="2000" b="1">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साथ होती </a:t>
          </a:r>
          <a:r>
            <a:rPr lang="hi-IN" sz="20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रहे”</a:t>
          </a:r>
          <a:endParaRPr lang="es-ES" sz="20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1" qsCatId="simple" csTypeId="urn:microsoft.com/office/officeart/2005/8/colors/accent0_1#1" csCatId="mainScheme" phldr="1"/>
      <dgm:spPr/>
      <dgm:t>
        <a:bodyPr/>
        <a:lstStyle/>
        <a:p>
          <a:endParaRPr lang="es-ES"/>
        </a:p>
      </dgm:t>
    </dgm:pt>
    <dgm:pt modelId="{B7B28BE7-CC00-4961-B6B8-B04DE7279865}">
      <dgm:prSet custT="1"/>
      <dgm:spPr/>
      <dgm:t>
        <a:bodyPr/>
        <a:lstStyle/>
        <a:p>
          <a:r>
            <a:rPr lang="hi-IN" sz="1900" b="1" dirty="0">
              <a:latin typeface="Nirmala UI" panose="020B0502040204020203" pitchFamily="34" charset="0"/>
              <a:ea typeface="Nirmala UI" panose="020B0502040204020203" pitchFamily="34" charset="0"/>
              <a:cs typeface="Nirmala UI" panose="020B0502040204020203" pitchFamily="34" charset="0"/>
            </a:rPr>
            <a:t>उसने स्वर्ग के अनन्त धन को छोड़कर अपने आपको दरिद्र बना लिया, ताकि हम उसके धन के वारिस हो सकें (2 कुरिन्थियों 8:9)</a:t>
          </a:r>
          <a:endParaRPr lang="es-ES" sz="1900" dirty="0">
            <a:latin typeface="Nirmala UI" panose="020B0502040204020203" pitchFamily="34" charset="0"/>
            <a:ea typeface="Nirmala UI" panose="020B0502040204020203" pitchFamily="34" charset="0"/>
            <a:cs typeface="Nirmala UI" panose="020B0502040204020203" pitchFamily="34" charset="0"/>
          </a:endParaRPr>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hi-IN" sz="1900" b="1" dirty="0">
              <a:latin typeface="Nirmala UI" panose="020B0502040204020203" pitchFamily="34" charset="0"/>
              <a:ea typeface="Nirmala UI" panose="020B0502040204020203" pitchFamily="34" charset="0"/>
              <a:cs typeface="Nirmala UI" panose="020B0502040204020203" pitchFamily="34" charset="0"/>
            </a:rPr>
            <a:t>वह हमारी दुनिया में चला-फिरा, ताकि हम उसे जान सकें, उससे प्रेम कर सकें और उसका अनुकरण कर सकें (यूहन्ना 15:12)</a:t>
          </a:r>
          <a:endParaRPr lang="es-ES" sz="1900" dirty="0">
            <a:latin typeface="Nirmala UI" panose="020B0502040204020203" pitchFamily="34" charset="0"/>
            <a:ea typeface="Nirmala UI" panose="020B0502040204020203" pitchFamily="34" charset="0"/>
            <a:cs typeface="Nirmala UI" panose="020B0502040204020203" pitchFamily="34" charset="0"/>
          </a:endParaRPr>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hi-IN" sz="1900" b="1" dirty="0">
              <a:latin typeface="Nirmala UI" panose="020B0502040204020203" pitchFamily="34" charset="0"/>
              <a:ea typeface="Nirmala UI" panose="020B0502040204020203" pitchFamily="34" charset="0"/>
              <a:cs typeface="Nirmala UI" panose="020B0502040204020203" pitchFamily="34" charset="0"/>
            </a:rPr>
            <a:t>उसने अपने आपको दीन किया और मृत्यु तक आज्ञाकारी रहा, ताकि हमारे पापों को क्षमा करे और हमें अनन्त जीवन दे (फिलिप्पियों 2:8)</a:t>
          </a:r>
          <a:endParaRPr lang="es-ES" sz="1900" dirty="0">
            <a:latin typeface="Nirmala UI" panose="020B0502040204020203" pitchFamily="34" charset="0"/>
            <a:ea typeface="Nirmala UI" panose="020B0502040204020203" pitchFamily="34" charset="0"/>
            <a:cs typeface="Nirmala UI" panose="020B0502040204020203" pitchFamily="34" charset="0"/>
          </a:endParaRPr>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0099"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17742"/>
      <dgm:spPr>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2104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1" qsCatId="3D" csTypeId="urn:microsoft.com/office/officeart/2005/8/colors/colorful1#2"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धर्मी ठहराए जाते हैं (रोमियों 3:24; इफिसियों 1:7)</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आशा में आनन्दित होते हैं (रोमियों 5:2)</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मसीह से सामर्थ मिलती है (2 कुरिन्थियों 12:9)</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पाप का हम पर अधिकार नहीं रहता (रोमियों 6:14)</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जीवन में यीशु के साथ राज्य करेंगे (रोमियों 5:17, 21)</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1"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“धीरज का परमेश्वर” (रोमियों 15:5)</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“आशा का परमेश्वर” (रोमियों 15:13)</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“शान्ति का परमेश्वर” (रोमियों 15:33)</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“दया का परमेश्वर” (2 कुरिन्थियों 1:3ए)</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“सब प्रकार की सांत्वना का परमेश्वर” (2 कुरिन्थियों 1:3बी)</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“प्रेम का परमेश्वर” (2 कुरिन्थियों 13:11)</a:t>
          </a:r>
          <a:endParaRPr lang="es-ES" sz="18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1" qsCatId="simple" csTypeId="urn:microsoft.com/office/officeart/2005/8/colors/colorful1#3" csCatId="colorful" phldr="1"/>
      <dgm:spPr/>
      <dgm:t>
        <a:bodyPr/>
        <a:lstStyle/>
        <a:p>
          <a:endParaRPr lang="es-ES"/>
        </a:p>
      </dgm:t>
    </dgm:pt>
    <dgm:pt modelId="{D0A48FF2-2DF5-4E96-93AA-E337B52D4549}">
      <dgm:prSet custT="1"/>
      <dgm:spPr>
        <a:solidFill>
          <a:schemeClr val="accent6">
            <a:lumMod val="50000"/>
          </a:schemeClr>
        </a:solidFill>
      </dgm:spPr>
      <dgm:t>
        <a:bodyPr/>
        <a:lstStyle/>
        <a:p>
          <a:r>
            <a:rPr lang="hi-IN" sz="1800" b="1" i="0" baseline="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पिता हमें अपना प्रेम देता है (1 यूहन्ना 3:1)</a:t>
          </a:r>
          <a:endParaRPr lang="es-ES"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r>
            <a:rPr lang="hi-I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मसीह अपने प्रेम से हमें भरपूरी तक परिपूर्ण  करता है (इफिसियों 3:19)</a:t>
          </a:r>
          <a:endParaRPr lang="en"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r>
            <a:rPr lang="hi-IN" sz="1800" b="1" i="0" baseline="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पवित्र आत्मा अपना प्रेम हम पर उण्डेलता है (रोमियों 5:5)</a:t>
          </a:r>
          <a:endParaRPr lang="es-ES" sz="1800" b="1"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195310">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लोगों को विशेष कार्य के लिए योग्य बनाता है (1 कुरिन्थियों 2:4)</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हमारे सामने परमेश्वर की गूढ़ बातों को प्रकट करता है (1 कुरिन्थियों 2:10)</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 सिखाता है (1 कुरिन्थियों 2:13)</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हममें वास करता है (1 कुरिन्थियों 3:16)</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हमारे धर्मी ठहराए जाने के लिए मसीह के साथ सहयोग करता है (1 कुरिन्थियों 6:11)</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आत्मिक वरदान देता है (1 कुरिन्थियों 12:7-11)</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उद्धार के लिए हम पर मुहर लगाता है (2 कुरिन्थियों 1:22)</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हमारे हृदयों पर व्यवस्था अंकित करता है (2 कुरिन्थियों 3:3)</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 मसीह में नया जीवन देता है (2 कुरिन्थियों 3:6)</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वह हमें पाप से स्वतंत्रता देता है (2 कुरिन्थियों 3:17)</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34362"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40281" custLinFactX="200000" custLinFactNeighborX="206879" custLinFactNeighborY="35438">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40082">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6634">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45813" custLinFactX="200000" custLinFactNeighborX="201011" custLinFactNeighborY="7118">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28955" custLinFactX="200000" custLinFactNeighborX="206879" custLinFactNeighborY="-21354">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23713"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25286" custLinFactX="200000" custLinFactNeighborX="206879" custLinFactNeighborY="-12294">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1" qsCatId="3D" csTypeId="urn:microsoft.com/office/officeart/2005/8/colors/colorful4#1"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hi-IN" sz="2000" b="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अनुग्रह</a:t>
          </a:r>
          <a:endParaRPr lang="es-ES" sz="20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 से (1 कुरिन्थियों 1:3)</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पुत्र से (1 कुरिन्थियों 1:3)</a:t>
          </a:r>
          <a:endParaRPr lang="es-ES" sz="1800" dirty="0">
            <a:latin typeface="Nirmala UI" panose="020B0502040204020203" pitchFamily="34" charset="0"/>
            <a:ea typeface="Nirmala UI" panose="020B0502040204020203" pitchFamily="34" charset="0"/>
            <a:cs typeface="Nirmala UI" panose="020B0502040204020203" pitchFamily="34" charset="0"/>
          </a:endParaRPr>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आत्मा से (इब्रानियों 10:29)</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hi-IN" sz="2000" b="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प्रेम</a:t>
          </a:r>
          <a:endParaRPr lang="es-ES" sz="2000"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 से (1 यूहन्ना 2:15)</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पुत्र से (रोमियों 8:35)</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आत्मा से (रोमियों 15:30)</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hi-IN" sz="2000" b="1" dirty="0">
              <a:solidFill>
                <a:schemeClr val="tx2">
                  <a:lumMod val="50000"/>
                </a:schemeClr>
              </a:solidFill>
              <a:latin typeface="Nirmala UI" panose="020B0502040204020203" pitchFamily="34" charset="0"/>
              <a:ea typeface="Nirmala UI" panose="020B0502040204020203" pitchFamily="34" charset="0"/>
              <a:cs typeface="Nirmala UI" panose="020B0502040204020203" pitchFamily="34" charset="0"/>
            </a:rPr>
            <a:t>सहभागिता</a:t>
          </a:r>
          <a:endParaRPr lang="es-ES" sz="2000" dirty="0">
            <a:solidFill>
              <a:schemeClr val="tx2">
                <a:lumMod val="50000"/>
              </a:schemeClr>
            </a:solidFill>
            <a:latin typeface="Nirmala UI" panose="020B0502040204020203" pitchFamily="34" charset="0"/>
            <a:ea typeface="Nirmala UI" panose="020B0502040204020203" pitchFamily="34" charset="0"/>
            <a:cs typeface="Nirmala UI" panose="020B0502040204020203" pitchFamily="34" charset="0"/>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 की (1 यूहन्ना 1:3)</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पुत्र की (1 यूहन्ना 1:3)</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आत्मा की (फिलिप्पियों 2:1)</a:t>
          </a:r>
          <a:endParaRPr lang="es-ES" sz="1600" dirty="0">
            <a:latin typeface="Nirmala UI" panose="020B0502040204020203" pitchFamily="34" charset="0"/>
            <a:ea typeface="Nirmala UI" panose="020B0502040204020203" pitchFamily="34" charset="0"/>
            <a:cs typeface="Nirmala UI" panose="020B0502040204020203" pitchFamily="34" charset="0"/>
          </a:endParaRPr>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“प्रभु यीशु मसीह का अनुग्रह”</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का प्रेम”</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“पवित्र आत्मा की सहभागिता”</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“तुम सब के </a:t>
          </a:r>
          <a:r>
            <a:rPr lang="hi-IN" sz="2000" b="1" kern="120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साथ होती </a:t>
          </a:r>
          <a:r>
            <a:rPr lang="hi-IN" sz="20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रहे”</a:t>
          </a:r>
          <a:endParaRPr lang="es-ES" sz="2000"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9897" y="268544"/>
          <a:ext cx="1405415" cy="1405415"/>
        </a:xfrm>
        <a:prstGeom prst="ellipse">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33917" y="265031"/>
          <a:ext cx="2660346" cy="1405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hi-IN" sz="1900" b="1" kern="1200" dirty="0">
              <a:latin typeface="Nirmala UI" panose="020B0502040204020203" pitchFamily="34" charset="0"/>
              <a:ea typeface="Nirmala UI" panose="020B0502040204020203" pitchFamily="34" charset="0"/>
              <a:cs typeface="Nirmala UI" panose="020B0502040204020203" pitchFamily="34" charset="0"/>
            </a:rPr>
            <a:t>उसने स्वर्ग के अनन्त धन को छोड़कर अपने आपको दरिद्र बना लिया, ताकि हम उसके धन के वारिस हो सकें (2 कुरिन्थियों 8:9)</a:t>
          </a:r>
          <a:endParaRPr lang="es-ES" sz="19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433917" y="265031"/>
        <a:ext cx="2660346" cy="1405415"/>
      </dsp:txXfrm>
    </dsp:sp>
    <dsp:sp modelId="{96A220C1-F51A-4E4C-9DCF-A548F381A665}">
      <dsp:nvSpPr>
        <dsp:cNvPr id="0" name=""/>
        <dsp:cNvSpPr/>
      </dsp:nvSpPr>
      <dsp:spPr>
        <a:xfrm>
          <a:off x="4061095" y="268544"/>
          <a:ext cx="1405415" cy="1405415"/>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559679" y="265031"/>
          <a:ext cx="2531835" cy="1405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hi-IN" sz="1900" b="1" kern="1200" dirty="0">
              <a:latin typeface="Nirmala UI" panose="020B0502040204020203" pitchFamily="34" charset="0"/>
              <a:ea typeface="Nirmala UI" panose="020B0502040204020203" pitchFamily="34" charset="0"/>
              <a:cs typeface="Nirmala UI" panose="020B0502040204020203" pitchFamily="34" charset="0"/>
            </a:rPr>
            <a:t>वह हमारी दुनिया में चला-फिरा, ताकि हम उसे जान सकें, उससे प्रेम कर सकें और उसका अनुकरण कर सकें (यूहन्ना 15:12)</a:t>
          </a:r>
          <a:endParaRPr lang="es-ES" sz="19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559679" y="265031"/>
        <a:ext cx="2531835" cy="1405415"/>
      </dsp:txXfrm>
    </dsp:sp>
    <dsp:sp modelId="{D864BB1C-3772-4FD0-8E87-D1DD0E958E52}">
      <dsp:nvSpPr>
        <dsp:cNvPr id="0" name=""/>
        <dsp:cNvSpPr/>
      </dsp:nvSpPr>
      <dsp:spPr>
        <a:xfrm>
          <a:off x="7978301" y="268544"/>
          <a:ext cx="1405415" cy="1405415"/>
        </a:xfrm>
        <a:prstGeom prst="ellipse">
          <a:avLst/>
        </a:prstGeom>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411228" y="265031"/>
          <a:ext cx="2551799" cy="1405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hi-IN" sz="1900" b="1" kern="1200" dirty="0">
              <a:latin typeface="Nirmala UI" panose="020B0502040204020203" pitchFamily="34" charset="0"/>
              <a:ea typeface="Nirmala UI" panose="020B0502040204020203" pitchFamily="34" charset="0"/>
              <a:cs typeface="Nirmala UI" panose="020B0502040204020203" pitchFamily="34" charset="0"/>
            </a:rPr>
            <a:t>उसने अपने आपको दीन किया और मृत्यु तक आज्ञाकारी रहा, ताकि हमारे पापों को क्षमा करे और हमें अनन्त जीवन दे (फिलिप्पियों 2:8)</a:t>
          </a:r>
          <a:endParaRPr lang="es-ES" sz="19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9411228" y="265031"/>
        <a:ext cx="2551799" cy="14054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जीवन में यीशु के साथ राज्य करेंगे (रोमियों 5:17, 21)</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पाप का हम पर अधिकार नहीं रहता (रोमियों 6:14)</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मसीह से सामर्थ मिलती है (2 कुरिन्थियों 12:9)</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आशा में आनन्दित होते हैं (रोमियों 5:2)</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हम धर्मी ठहराए जाते हैं (रोमियों 3:24; इफिसियों 1:7)</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“धीरज का परमेश्वर” (रोमियों 15:5)</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“आशा का परमेश्वर” (रोमियों 15:13)</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“शान्ति का परमेश्वर” (रोमियों 15:33)</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“दया का परमेश्वर” (2 कुरिन्थियों 1:3ए)</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“सब प्रकार की सांत्वना का परमेश्वर” (2 कुरिन्थियों 1:3बी)</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“प्रेम का परमेश्वर” (2 कुरिन्थियों 13:11)</a:t>
          </a:r>
          <a:endParaRPr lang="es-ES" sz="1800"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17872" y="1665"/>
          <a:ext cx="2298850" cy="1839080"/>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246162"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i="0" kern="1200" baseline="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पिता हमें अपना प्रेम देता है (1 यूहन्ना 3:1)</a:t>
          </a:r>
          <a:endParaRPr lang="es-ES"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46162" y="1557937"/>
        <a:ext cx="2203190" cy="1080001"/>
      </dsp:txXfrm>
    </dsp:sp>
    <dsp:sp modelId="{4DC0108E-649C-45B6-9C73-5A8C2147A7A9}">
      <dsp:nvSpPr>
        <dsp:cNvPr id="0" name=""/>
        <dsp:cNvSpPr/>
      </dsp:nvSpPr>
      <dsp:spPr>
        <a:xfrm>
          <a:off x="2679238" y="1665"/>
          <a:ext cx="2298850" cy="1839080"/>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7528"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मसीह अपने प्रेम से हमें भरपूरी तक परिपूर्ण  करता है (इफिसियों 3:19)</a:t>
          </a:r>
          <a:endParaRPr lang="en"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07528" y="1557937"/>
        <a:ext cx="2203190" cy="1080001"/>
      </dsp:txXfrm>
    </dsp:sp>
    <dsp:sp modelId="{B6CF6086-3A45-4942-904A-C467B83CA686}">
      <dsp:nvSpPr>
        <dsp:cNvPr id="0" name=""/>
        <dsp:cNvSpPr/>
      </dsp:nvSpPr>
      <dsp:spPr>
        <a:xfrm>
          <a:off x="1334410" y="2748563"/>
          <a:ext cx="2298850" cy="1839080"/>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566296" y="4403736"/>
          <a:ext cx="3995998" cy="643678"/>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i="0" kern="1200" baseline="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परमेश्वर पवित्र आत्मा अपना प्रेम हम पर उण्डेलता है (रोमियों 5:5)</a:t>
          </a:r>
          <a:endParaRPr lang="es-ES" sz="1800" b="1" kern="1200" dirty="0">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66296" y="4403736"/>
        <a:ext cx="3995998" cy="64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96530" y="3833825"/>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56476">
          <a:off x="1433014" y="3539667"/>
          <a:ext cx="3520886" cy="14897"/>
        </a:xfrm>
        <a:custGeom>
          <a:avLst/>
          <a:gdLst/>
          <a:ahLst/>
          <a:cxnLst/>
          <a:rect l="0" t="0" r="0" b="0"/>
          <a:pathLst>
            <a:path>
              <a:moveTo>
                <a:pt x="0" y="7448"/>
              </a:moveTo>
              <a:lnTo>
                <a:pt x="352088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529390" y="3247085"/>
          <a:ext cx="3387908" cy="14897"/>
        </a:xfrm>
        <a:custGeom>
          <a:avLst/>
          <a:gdLst/>
          <a:ahLst/>
          <a:cxnLst/>
          <a:rect l="0" t="0" r="0" b="0"/>
          <a:pathLst>
            <a:path>
              <a:moveTo>
                <a:pt x="0" y="7448"/>
              </a:moveTo>
              <a:lnTo>
                <a:pt x="3387908"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11755">
          <a:off x="1586986" y="2957787"/>
          <a:ext cx="2964128" cy="14897"/>
        </a:xfrm>
        <a:custGeom>
          <a:avLst/>
          <a:gdLst/>
          <a:ahLst/>
          <a:cxnLst/>
          <a:rect l="0" t="0" r="0" b="0"/>
          <a:pathLst>
            <a:path>
              <a:moveTo>
                <a:pt x="0" y="7448"/>
              </a:moveTo>
              <a:lnTo>
                <a:pt x="2964128"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608267" y="2735784"/>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95462">
          <a:off x="1608573" y="2576462"/>
          <a:ext cx="2055003" cy="14897"/>
        </a:xfrm>
        <a:custGeom>
          <a:avLst/>
          <a:gdLst/>
          <a:ahLst/>
          <a:cxnLst/>
          <a:rect l="0" t="0" r="0" b="0"/>
          <a:pathLst>
            <a:path>
              <a:moveTo>
                <a:pt x="0" y="7448"/>
              </a:moveTo>
              <a:lnTo>
                <a:pt x="2055003"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73558">
          <a:off x="1584249" y="2321293"/>
          <a:ext cx="3157753" cy="14897"/>
        </a:xfrm>
        <a:custGeom>
          <a:avLst/>
          <a:gdLst/>
          <a:ahLst/>
          <a:cxnLst/>
          <a:rect l="0" t="0" r="0" b="0"/>
          <a:pathLst>
            <a:path>
              <a:moveTo>
                <a:pt x="0" y="7448"/>
              </a:moveTo>
              <a:lnTo>
                <a:pt x="3157753"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89414">
          <a:off x="1536849" y="2082040"/>
          <a:ext cx="3428679" cy="14897"/>
        </a:xfrm>
        <a:custGeom>
          <a:avLst/>
          <a:gdLst/>
          <a:ahLst/>
          <a:cxnLst/>
          <a:rect l="0" t="0" r="0" b="0"/>
          <a:pathLst>
            <a:path>
              <a:moveTo>
                <a:pt x="0" y="7448"/>
              </a:moveTo>
              <a:lnTo>
                <a:pt x="3428679"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112027">
          <a:off x="1454040" y="1829123"/>
          <a:ext cx="3390844" cy="14897"/>
        </a:xfrm>
        <a:custGeom>
          <a:avLst/>
          <a:gdLst/>
          <a:ahLst/>
          <a:cxnLst/>
          <a:rect l="0" t="0" r="0" b="0"/>
          <a:pathLst>
            <a:path>
              <a:moveTo>
                <a:pt x="0" y="7448"/>
              </a:moveTo>
              <a:lnTo>
                <a:pt x="3390844"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304879" y="1497146"/>
          <a:ext cx="3512780" cy="14897"/>
        </a:xfrm>
        <a:custGeom>
          <a:avLst/>
          <a:gdLst/>
          <a:ahLst/>
          <a:cxnLst/>
          <a:rect l="0" t="0" r="0" b="0"/>
          <a:pathLst>
            <a:path>
              <a:moveTo>
                <a:pt x="0" y="7448"/>
              </a:moveTo>
              <a:lnTo>
                <a:pt x="3512780"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0" y="1096255"/>
          <a:ext cx="2998456" cy="326487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448743" y="-38377"/>
          <a:ext cx="4932013" cy="556830"/>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लोगों को विशेष कार्य के लिए योग्य बनाता है (1 कुरिन्थियों 2:4)</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475925" y="-11195"/>
        <a:ext cx="4877649" cy="502466"/>
      </dsp:txXfrm>
    </dsp:sp>
    <dsp:sp modelId="{C7AA73A0-19B9-4965-AF30-9CAF57453C85}">
      <dsp:nvSpPr>
        <dsp:cNvPr id="0" name=""/>
        <dsp:cNvSpPr/>
      </dsp:nvSpPr>
      <dsp:spPr>
        <a:xfrm>
          <a:off x="2832106" y="553097"/>
          <a:ext cx="4932013" cy="581359"/>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हमारे सामने परमेश्वर की गूढ़ बातों को प्रकट करता है (1 कुरिन्थियों 2:10)</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860486" y="581477"/>
        <a:ext cx="4875253" cy="524599"/>
      </dsp:txXfrm>
    </dsp:sp>
    <dsp:sp modelId="{0D801C42-31A2-4EF3-AF3B-6399C4737A95}">
      <dsp:nvSpPr>
        <dsp:cNvPr id="0" name=""/>
        <dsp:cNvSpPr/>
      </dsp:nvSpPr>
      <dsp:spPr>
        <a:xfrm>
          <a:off x="3130311" y="1157030"/>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 सिखाता है (1 कुरिन्थियों 2:13)</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152034" y="1178753"/>
        <a:ext cx="4888567" cy="401547"/>
      </dsp:txXfrm>
    </dsp:sp>
    <dsp:sp modelId="{9DF2EB2B-50AD-40C5-ACB1-9C6D4A8DA127}">
      <dsp:nvSpPr>
        <dsp:cNvPr id="0" name=""/>
        <dsp:cNvSpPr/>
      </dsp:nvSpPr>
      <dsp:spPr>
        <a:xfrm>
          <a:off x="3334294" y="1620296"/>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हममें वास करता है (1 कुरिन्थियों 3:16)</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356017" y="1642019"/>
        <a:ext cx="4888567" cy="401547"/>
      </dsp:txXfrm>
    </dsp:sp>
    <dsp:sp modelId="{1B15EB88-DE13-4A66-B4C1-998A3321B252}">
      <dsp:nvSpPr>
        <dsp:cNvPr id="0" name=""/>
        <dsp:cNvSpPr/>
      </dsp:nvSpPr>
      <dsp:spPr>
        <a:xfrm>
          <a:off x="3413541" y="2088560"/>
          <a:ext cx="4932013" cy="604285"/>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हमारे धर्मी ठहराए जाने के लिए मसीह के साथ सहयोग करता है (1 कुरिन्थियों 6:11)</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43040" y="2118059"/>
        <a:ext cx="4873015" cy="545287"/>
      </dsp:txXfrm>
    </dsp:sp>
    <dsp:sp modelId="{9900CF7D-14E8-4663-A088-E43D6B7FB1F6}">
      <dsp:nvSpPr>
        <dsp:cNvPr id="0" name=""/>
        <dsp:cNvSpPr/>
      </dsp:nvSpPr>
      <dsp:spPr>
        <a:xfrm>
          <a:off x="3413541" y="2715240"/>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आत्मिक वरदान देता है (1 कुरिन्थियों 12:7-11)</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35264" y="2736963"/>
        <a:ext cx="4888567" cy="401547"/>
      </dsp:txXfrm>
    </dsp:sp>
    <dsp:sp modelId="{13B4C596-3721-4459-9567-3EA26BF4FCD2}">
      <dsp:nvSpPr>
        <dsp:cNvPr id="0" name=""/>
        <dsp:cNvSpPr/>
      </dsp:nvSpPr>
      <dsp:spPr>
        <a:xfrm>
          <a:off x="3334294" y="3189253"/>
          <a:ext cx="4932013" cy="534422"/>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उद्धार के लिए हम पर मुहर लगाता है (2 कुरिन्थियों 1:22)</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360382" y="3215341"/>
        <a:ext cx="4879837" cy="482246"/>
      </dsp:txXfrm>
    </dsp:sp>
    <dsp:sp modelId="{24943E46-412F-46CD-8749-4A3BB8E9AA85}">
      <dsp:nvSpPr>
        <dsp:cNvPr id="0" name=""/>
        <dsp:cNvSpPr/>
      </dsp:nvSpPr>
      <dsp:spPr>
        <a:xfrm>
          <a:off x="3130311" y="3759610"/>
          <a:ext cx="4932013" cy="512697"/>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हमारे हृदयों पर व्यवस्था अंकित करता है (2 कुरिन्थियों 3:3)</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155339" y="3784638"/>
        <a:ext cx="4881957" cy="462641"/>
      </dsp:txXfrm>
    </dsp:sp>
    <dsp:sp modelId="{A3F120AB-64B0-4964-BE0B-95767E62F9BE}">
      <dsp:nvSpPr>
        <dsp:cNvPr id="0" name=""/>
        <dsp:cNvSpPr/>
      </dsp:nvSpPr>
      <dsp:spPr>
        <a:xfrm>
          <a:off x="2832106" y="4311347"/>
          <a:ext cx="4932013" cy="519216"/>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 मसीह में नया जीवन देता है (2 कुरिन्थियों 3:6)</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857452" y="4336693"/>
        <a:ext cx="4881321" cy="468524"/>
      </dsp:txXfrm>
    </dsp:sp>
    <dsp:sp modelId="{CE6FBBC4-F657-4897-8DE9-FCDDA9D2647A}">
      <dsp:nvSpPr>
        <dsp:cNvPr id="0" name=""/>
        <dsp:cNvSpPr/>
      </dsp:nvSpPr>
      <dsp:spPr>
        <a:xfrm>
          <a:off x="2448743" y="4856283"/>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वह हमें पाप से स्वतंत्रता देता है (2 कुरिन्थियों 3:17)</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470466" y="4878006"/>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24472"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78752" y="845706"/>
          <a:ext cx="91440" cy="312110"/>
        </a:xfrm>
        <a:custGeom>
          <a:avLst/>
          <a:gdLst/>
          <a:ahLst/>
          <a:cxnLst/>
          <a:rect l="0" t="0" r="0" b="0"/>
          <a:pathLst>
            <a:path>
              <a:moveTo>
                <a:pt x="45720" y="0"/>
              </a:moveTo>
              <a:lnTo>
                <a:pt x="4572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12834"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789558"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43838" y="845706"/>
          <a:ext cx="91440" cy="312110"/>
        </a:xfrm>
        <a:custGeom>
          <a:avLst/>
          <a:gdLst/>
          <a:ahLst/>
          <a:cxnLst/>
          <a:rect l="0" t="0" r="0" b="0"/>
          <a:pathLst>
            <a:path>
              <a:moveTo>
                <a:pt x="45720" y="0"/>
              </a:moveTo>
              <a:lnTo>
                <a:pt x="4572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477919"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54643"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808923" y="845706"/>
          <a:ext cx="91440" cy="312110"/>
        </a:xfrm>
        <a:custGeom>
          <a:avLst/>
          <a:gdLst/>
          <a:ahLst/>
          <a:cxnLst/>
          <a:rect l="0" t="0" r="0" b="0"/>
          <a:pathLst>
            <a:path>
              <a:moveTo>
                <a:pt x="45720" y="0"/>
              </a:moveTo>
              <a:lnTo>
                <a:pt x="4572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43005"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74645" y="164250"/>
          <a:ext cx="1959995" cy="68145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93885" y="277528"/>
          <a:ext cx="1959995" cy="681455"/>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hi-IN" sz="2000" b="1" kern="12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अनुग्रह</a:t>
          </a:r>
          <a:endParaRPr lang="es-ES" sz="2000" kern="1200"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1013844" y="297487"/>
        <a:ext cx="1920077" cy="641537"/>
      </dsp:txXfrm>
    </dsp:sp>
    <dsp:sp modelId="{4DDC96C1-DE7F-4317-AFD3-2F9EF80CD704}">
      <dsp:nvSpPr>
        <dsp:cNvPr id="0" name=""/>
        <dsp:cNvSpPr/>
      </dsp:nvSpPr>
      <dsp:spPr>
        <a:xfrm>
          <a:off x="6426"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566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 से (1 कुरिन्थियों 1:3)</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57097" y="1302526"/>
        <a:ext cx="1010294" cy="1092918"/>
      </dsp:txXfrm>
    </dsp:sp>
    <dsp:sp modelId="{2FB6D634-DC48-42A7-AEC8-4B8B3FFEF0D6}">
      <dsp:nvSpPr>
        <dsp:cNvPr id="0" name=""/>
        <dsp:cNvSpPr/>
      </dsp:nvSpPr>
      <dsp:spPr>
        <a:xfrm>
          <a:off x="1318064"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37304"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पुत्र से (1 कुरिन्थियों 1:3)</a:t>
          </a:r>
          <a:endParaRPr lang="es-ES" sz="18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468736" y="1302526"/>
        <a:ext cx="1010294" cy="1092918"/>
      </dsp:txXfrm>
    </dsp:sp>
    <dsp:sp modelId="{B2511572-0AE8-4DD6-AADE-EF8FBC460391}">
      <dsp:nvSpPr>
        <dsp:cNvPr id="0" name=""/>
        <dsp:cNvSpPr/>
      </dsp:nvSpPr>
      <dsp:spPr>
        <a:xfrm>
          <a:off x="2629702"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48942"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आत्मा से (इब्रानियों 10:29)</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780374" y="1302526"/>
        <a:ext cx="1010294" cy="1092918"/>
      </dsp:txXfrm>
    </dsp:sp>
    <dsp:sp modelId="{D7B9E488-15FF-4AF7-B7AA-CA7D72FF3080}">
      <dsp:nvSpPr>
        <dsp:cNvPr id="0" name=""/>
        <dsp:cNvSpPr/>
      </dsp:nvSpPr>
      <dsp:spPr>
        <a:xfrm>
          <a:off x="4809560" y="164250"/>
          <a:ext cx="1959995" cy="68145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28800" y="277528"/>
          <a:ext cx="1959995" cy="681455"/>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hi-IN" sz="2000" b="1" kern="1200"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प्रेम</a:t>
          </a:r>
          <a:endParaRPr lang="es-ES" sz="2000" kern="1200"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4948759" y="297487"/>
        <a:ext cx="1920077" cy="641537"/>
      </dsp:txXfrm>
    </dsp:sp>
    <dsp:sp modelId="{49B59797-3481-4C40-A1C4-6DB32CCEA93E}">
      <dsp:nvSpPr>
        <dsp:cNvPr id="0" name=""/>
        <dsp:cNvSpPr/>
      </dsp:nvSpPr>
      <dsp:spPr>
        <a:xfrm>
          <a:off x="3941340"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60580"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 से (1 यूहन्ना 2:15)</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4092012" y="1302526"/>
        <a:ext cx="1010294" cy="1092918"/>
      </dsp:txXfrm>
    </dsp:sp>
    <dsp:sp modelId="{A9326056-F283-4110-A4D1-E602548DD7D2}">
      <dsp:nvSpPr>
        <dsp:cNvPr id="0" name=""/>
        <dsp:cNvSpPr/>
      </dsp:nvSpPr>
      <dsp:spPr>
        <a:xfrm>
          <a:off x="5252978"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372218"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पुत्र से (रोमियों 8:35)</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403650" y="1302526"/>
        <a:ext cx="1010294" cy="1092918"/>
      </dsp:txXfrm>
    </dsp:sp>
    <dsp:sp modelId="{89A42EA8-30C8-4ACE-BF5C-1AB092E41134}">
      <dsp:nvSpPr>
        <dsp:cNvPr id="0" name=""/>
        <dsp:cNvSpPr/>
      </dsp:nvSpPr>
      <dsp:spPr>
        <a:xfrm>
          <a:off x="6564617"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683856"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आत्मा से (रोमियों 15:30)</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6715288" y="1302526"/>
        <a:ext cx="1010294" cy="1092918"/>
      </dsp:txXfrm>
    </dsp:sp>
    <dsp:sp modelId="{8E9AF133-1296-427E-A71C-AE536D27D610}">
      <dsp:nvSpPr>
        <dsp:cNvPr id="0" name=""/>
        <dsp:cNvSpPr/>
      </dsp:nvSpPr>
      <dsp:spPr>
        <a:xfrm>
          <a:off x="8744475" y="164250"/>
          <a:ext cx="1959995" cy="681455"/>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63714" y="277528"/>
          <a:ext cx="1959995" cy="681455"/>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hi-IN" sz="2000" b="1" kern="1200" dirty="0">
              <a:solidFill>
                <a:schemeClr val="tx2">
                  <a:lumMod val="50000"/>
                </a:schemeClr>
              </a:solidFill>
              <a:latin typeface="Nirmala UI" panose="020B0502040204020203" pitchFamily="34" charset="0"/>
              <a:ea typeface="Nirmala UI" panose="020B0502040204020203" pitchFamily="34" charset="0"/>
              <a:cs typeface="Nirmala UI" panose="020B0502040204020203" pitchFamily="34" charset="0"/>
            </a:rPr>
            <a:t>सहभागिता</a:t>
          </a:r>
          <a:endParaRPr lang="es-ES" sz="2000" kern="1200" dirty="0">
            <a:solidFill>
              <a:schemeClr val="tx2">
                <a:lumMod val="50000"/>
              </a:schemeClr>
            </a:solidFill>
            <a:latin typeface="Nirmala UI" panose="020B0502040204020203" pitchFamily="34" charset="0"/>
            <a:ea typeface="Nirmala UI" panose="020B0502040204020203" pitchFamily="34" charset="0"/>
            <a:cs typeface="Nirmala UI" panose="020B0502040204020203" pitchFamily="34" charset="0"/>
          </a:endParaRPr>
        </a:p>
      </dsp:txBody>
      <dsp:txXfrm>
        <a:off x="8883673" y="297487"/>
        <a:ext cx="1920077" cy="641537"/>
      </dsp:txXfrm>
    </dsp:sp>
    <dsp:sp modelId="{26C6689F-91F7-469C-A068-D0613E0DC1AF}">
      <dsp:nvSpPr>
        <dsp:cNvPr id="0" name=""/>
        <dsp:cNvSpPr/>
      </dsp:nvSpPr>
      <dsp:spPr>
        <a:xfrm>
          <a:off x="7876255"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99549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 की (1 यूहन्ना 1:3)</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8026927" y="1302526"/>
        <a:ext cx="1010294" cy="1092918"/>
      </dsp:txXfrm>
    </dsp:sp>
    <dsp:sp modelId="{37283C6F-FF8D-44B1-8133-781BD7F8DED8}">
      <dsp:nvSpPr>
        <dsp:cNvPr id="0" name=""/>
        <dsp:cNvSpPr/>
      </dsp:nvSpPr>
      <dsp:spPr>
        <a:xfrm>
          <a:off x="9187893"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07133"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पुत्र की (1 यूहन्ना 1:3)</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9338565" y="1302526"/>
        <a:ext cx="1010294" cy="1092918"/>
      </dsp:txXfrm>
    </dsp:sp>
    <dsp:sp modelId="{7DE1F87E-F234-4575-ADE9-B2731336F3AB}">
      <dsp:nvSpPr>
        <dsp:cNvPr id="0" name=""/>
        <dsp:cNvSpPr/>
      </dsp:nvSpPr>
      <dsp:spPr>
        <a:xfrm>
          <a:off x="10499531"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18771"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1" kern="1200" dirty="0">
              <a:latin typeface="Nirmala UI" panose="020B0502040204020203" pitchFamily="34" charset="0"/>
              <a:ea typeface="Nirmala UI" panose="020B0502040204020203" pitchFamily="34" charset="0"/>
              <a:cs typeface="Nirmala UI" panose="020B0502040204020203" pitchFamily="34" charset="0"/>
            </a:rPr>
            <a:t>आत्मा की (फिलिप्पियों 2:1)</a:t>
          </a:r>
          <a:endParaRPr lang="es-ES" sz="16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10650203" y="1302526"/>
        <a:ext cx="1010294" cy="109291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930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860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451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668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768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1047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19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8329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926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283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25/08/2026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25/08/2026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25/08/2026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89418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0" y="-13594"/>
            <a:ext cx="9846808" cy="769441"/>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hi-IN" sz="4400" b="1" spc="300" dirty="0">
                <a:ln/>
                <a:solidFill>
                  <a:schemeClr val="accent2">
                    <a:lumMod val="75000"/>
                  </a:schemeClr>
                </a:solidFill>
                <a:effectLst>
                  <a:outerShdw blurRad="50800" dist="38100" dir="3600000" algn="ctr" rotWithShape="0">
                    <a:schemeClr val="accent1">
                      <a:lumMod val="75000"/>
                      <a:alpha val="98000"/>
                    </a:schemeClr>
                  </a:outerShdw>
                </a:effectLst>
                <a:latin typeface="Nirmala UI" panose="020B0502040204020203" pitchFamily="34" charset="0"/>
                <a:ea typeface="Nirmala UI" panose="020B0502040204020203" pitchFamily="34" charset="0"/>
                <a:cs typeface="Nirmala UI" panose="020B0502040204020203" pitchFamily="34" charset="0"/>
              </a:rPr>
              <a:t>अनुग्रह, प्रेम और सहभागिता</a:t>
            </a:r>
            <a:endParaRPr lang="en" sz="4400" b="1" spc="300" dirty="0">
              <a:ln/>
              <a:solidFill>
                <a:schemeClr val="accent2">
                  <a:lumMod val="75000"/>
                </a:schemeClr>
              </a:solidFill>
              <a:effectLst>
                <a:outerShdw blurRad="50800" dist="38100" dir="3600000" algn="ctr" rotWithShape="0">
                  <a:schemeClr val="accent1">
                    <a:lumMod val="75000"/>
                    <a:alpha val="98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831B6FAD-226A-EFE9-C91D-E1BA8506D565}"/>
              </a:ext>
            </a:extLst>
          </p:cNvPr>
          <p:cNvSpPr txBox="1"/>
          <p:nvPr/>
        </p:nvSpPr>
        <p:spPr>
          <a:xfrm>
            <a:off x="8057793" y="6370618"/>
            <a:ext cx="3448380" cy="338554"/>
          </a:xfrm>
          <a:prstGeom prst="rect">
            <a:avLst/>
          </a:prstGeom>
          <a:noFill/>
        </p:spPr>
        <p:txBody>
          <a:bodyPr wrap="square" rtlCol="0">
            <a:spAutoFit/>
          </a:bodyPr>
          <a:lstStyle/>
          <a:p>
            <a:pPr algn="r"/>
            <a:r>
              <a:rPr lang="hi-IN" sz="1600" b="1" dirty="0">
                <a:solidFill>
                  <a:srgbClr val="E1FFE1"/>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पाठ 13 सितम्बर 26, 2026 के लिए </a:t>
            </a:r>
            <a:endParaRPr lang="en" sz="1600" b="1" dirty="0">
              <a:solidFill>
                <a:srgbClr val="E1FFE1"/>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13" name="CuadroTexto 5">
            <a:extLst>
              <a:ext uri="{FF2B5EF4-FFF2-40B4-BE49-F238E27FC236}">
                <a16:creationId xmlns:a16="http://schemas.microsoft.com/office/drawing/2014/main" id="{831B6FAD-226A-EFE9-C91D-E1BA8506D565}"/>
              </a:ext>
            </a:extLst>
          </p:cNvPr>
          <p:cNvSpPr txBox="1"/>
          <p:nvPr/>
        </p:nvSpPr>
        <p:spPr>
          <a:xfrm>
            <a:off x="461833" y="6330513"/>
            <a:ext cx="3448380" cy="338554"/>
          </a:xfrm>
          <a:prstGeom prst="rect">
            <a:avLst/>
          </a:prstGeom>
          <a:noFill/>
        </p:spPr>
        <p:txBody>
          <a:bodyPr wrap="square" rtlCol="0">
            <a:spAutoFit/>
          </a:bodyPr>
          <a:lstStyle/>
          <a:p>
            <a:r>
              <a:rPr lang="hi-IN" sz="1600" b="1" dirty="0">
                <a:solidFill>
                  <a:srgbClr val="E1FFE1"/>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हिंदी अनुवादक: पादरी विजय पाल सिंह</a:t>
            </a:r>
            <a:endParaRPr lang="en" sz="1600" b="1" dirty="0">
              <a:solidFill>
                <a:srgbClr val="E1FFE1"/>
              </a:soli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307629" y="193910"/>
            <a:ext cx="2758440" cy="2616101"/>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lvl="0" algn="ctr">
              <a:defRPr/>
            </a:pPr>
            <a:r>
              <a:rPr lang="hi-IN" sz="2400" b="1" i="1" dirty="0">
                <a:solidFill>
                  <a:srgbClr val="E97132">
                    <a:lumMod val="75000"/>
                  </a:srgbClr>
                </a:solidFill>
                <a:latin typeface="Nirmala UI" panose="020B0502040204020203" pitchFamily="34" charset="0"/>
                <a:ea typeface="Nirmala UI" panose="020B0502040204020203" pitchFamily="34" charset="0"/>
                <a:cs typeface="Nirmala UI" panose="020B0502040204020203" pitchFamily="34" charset="0"/>
              </a:rPr>
              <a:t>"प्रभु यीशु मसीह का अनुग्रह और परमेश्‍वर का प्रेम और पवित्र आत्मा की सहभागिता तुम सब के साथ होती रहे।" </a:t>
            </a:r>
            <a:r>
              <a:rPr lang="en-US" sz="2400" b="1" i="1" dirty="0">
                <a:solidFill>
                  <a:srgbClr val="E97132">
                    <a:lumMod val="75000"/>
                  </a:srgbClr>
                </a:solidFill>
                <a:latin typeface="Nirmala UI" panose="020B0502040204020203" pitchFamily="34" charset="0"/>
                <a:ea typeface="Nirmala UI" panose="020B0502040204020203" pitchFamily="34" charset="0"/>
                <a:cs typeface="Nirmala UI" panose="020B0502040204020203" pitchFamily="34" charset="0"/>
              </a:rPr>
              <a:t>                    </a:t>
            </a:r>
            <a:r>
              <a:rPr lang="hi-IN" b="1" i="1" dirty="0">
                <a:solidFill>
                  <a:srgbClr val="E97132">
                    <a:lumMod val="75000"/>
                  </a:srgbClr>
                </a:solidFill>
                <a:latin typeface="Nirmala UI" panose="020B0502040204020203" pitchFamily="34" charset="0"/>
                <a:ea typeface="Nirmala UI" panose="020B0502040204020203" pitchFamily="34" charset="0"/>
                <a:cs typeface="Nirmala UI" panose="020B0502040204020203" pitchFamily="34" charset="0"/>
              </a:rPr>
              <a:t>(2 कुरिन्थियों 13:14)</a:t>
            </a:r>
            <a:endParaRPr kumimoji="0" lang="es-ES" sz="1400" b="1" i="1" u="none" strike="noStrike" kern="1200" cap="none" spc="0" normalizeH="0" baseline="0" noProof="0" dirty="0">
              <a:ln>
                <a:noFill/>
              </a:ln>
              <a:solidFill>
                <a:srgbClr val="E97132">
                  <a:lumMod val="75000"/>
                </a:srgbClr>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69774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507972927"/>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80"/>
            <a:ext cx="6772275" cy="224676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की पत्रियों के समापन में सबसे सामान्य सूत्र, जो उसकी 14 में से 13 पत्रियों में थोड़े-बहुत भिन्न रूप में प्रयोग हुआ है, यह है: “हमारे प्रभु यीशु मसीह का अनुग्रह तुम पर होता रहे” (रोमियों 16:24; 1 कुरिन्थियों 16:23; गलातियों 6:18; इफिसियों 6:24; फिलिप्पियों 4:23; कुलुस्सियों 4:18; 1 थिस्सलुनीकियों 5:28; 2 थिस्सलुनीकियों 3:18; 1 तीमुथियुस 6:21; 2 तीमुथियुस 4:22; तीतुस 3:15; फिलेमोन 1:25; इब्रानियों 13:25)।</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2273605"/>
            <a:ext cx="6772275"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हालाँकि, कुरिन्थियों के नाम दूसरी पत्री में वह एक महत्वपूर्ण अपवाद प्रस्तुत करता है। उसका विदाई-सन्देश परमेश्वरत्व के सभी व्यक्तियों—पुत्र, पिता और पवित्र आत्मा—के अनुग्रह, प्रेम और संगति को सम्मिलित करता है (2 कुरिन्थियों 13:14)।</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hi-IN"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“प्रभु यीशु मसीह का अनुग्रह”</a:t>
            </a:r>
            <a:endParaRPr lang="en"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hi-IN" b="1" i="1" dirty="0">
                <a:solidFill>
                  <a:srgbClr val="FFFF75"/>
                </a:solidFill>
                <a:effectLst>
                  <a:glow rad="127000">
                    <a:srgbClr val="A46336"/>
                  </a:glow>
                  <a:outerShdw blurRad="38100" dist="38100" dir="2700000" algn="tl">
                    <a:schemeClr val="tx1">
                      <a:alpha val="44000"/>
                    </a:schemeClr>
                  </a:outerShdw>
                </a:effectLst>
                <a:latin typeface="Nirmala UI" panose="020B0502040204020203" pitchFamily="34" charset="0"/>
                <a:ea typeface="Nirmala UI" panose="020B0502040204020203" pitchFamily="34" charset="0"/>
                <a:cs typeface="Nirmala UI" panose="020B0502040204020203" pitchFamily="34" charset="0"/>
              </a:rPr>
              <a:t>“तुम हमारे प्रभु यीशु मसीह का अनुग्रह जानते हो कि वह धनी होकर भी तुम्हारे लिये कंगाल बन गया, ताकि उसके कंगाल हो जाने से तुम धनी हो जाओ।” </a:t>
            </a:r>
            <a:r>
              <a:rPr lang="hi-IN" sz="1400" b="1" i="1" dirty="0">
                <a:solidFill>
                  <a:srgbClr val="FFFF75"/>
                </a:solidFill>
                <a:effectLst>
                  <a:glow rad="127000">
                    <a:srgbClr val="A46336"/>
                  </a:glow>
                  <a:outerShdw blurRad="38100" dist="38100" dir="2700000" algn="tl">
                    <a:schemeClr val="tx1">
                      <a:alpha val="44000"/>
                    </a:schemeClr>
                  </a:outerShdw>
                </a:effectLst>
                <a:latin typeface="Nirmala UI" panose="020B0502040204020203" pitchFamily="34" charset="0"/>
                <a:ea typeface="Nirmala UI" panose="020B0502040204020203" pitchFamily="34" charset="0"/>
                <a:cs typeface="Nirmala UI" panose="020B0502040204020203" pitchFamily="34" charset="0"/>
              </a:rPr>
              <a:t>(2 कुरिन्थियों 8:9)</a:t>
            </a:r>
            <a:endParaRPr lang="en" sz="1100" b="1" i="1" dirty="0">
              <a:solidFill>
                <a:srgbClr val="FFFF75"/>
              </a:solidFill>
              <a:effectLst>
                <a:glow rad="127000">
                  <a:srgbClr val="A46336"/>
                </a:glow>
                <a:outerShdw blurRad="38100" dist="38100" dir="2700000" algn="tl">
                  <a:schemeClr val="tx1">
                    <a:alpha val="44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कुरिन्थियों के नाम अपनी दूसरी पत्री का आरम्भ और समापन यीशु के अनुग्रह के उल्लेख से करता है (2 कुरिन्थियों 1:2; 13:14)। यह अनुग्रह किस बात में प्रकट होता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793400466"/>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369332"/>
          </a:xfrm>
          <a:prstGeom prst="rect">
            <a:avLst/>
          </a:prstGeom>
          <a:noFill/>
        </p:spPr>
        <p:txBody>
          <a:bodyPr wrap="square" rtlCol="0">
            <a:spAutoFit/>
          </a:bodyPr>
          <a:lstStyle/>
          <a:p>
            <a:pPr algn="ctr">
              <a:spcBef>
                <a:spcPts val="600"/>
              </a:spcBef>
            </a:pPr>
            <a:r>
              <a:rPr lang="hi-IN" b="1" dirty="0">
                <a:latin typeface="Nirmala UI" panose="020B0502040204020203" pitchFamily="34" charset="0"/>
                <a:ea typeface="Nirmala UI" panose="020B0502040204020203" pitchFamily="34" charset="0"/>
                <a:cs typeface="Nirmala UI" panose="020B0502040204020203" pitchFamily="34" charset="0"/>
              </a:rPr>
              <a:t>हममें से जो उसके अनुग्रह को प्राप्त करते हैं, उनके साथ क्या होता है?</a:t>
            </a:r>
            <a:endParaRPr lang="en"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3534116097"/>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554272"/>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पौलुस ने कुरिन्थियों को (और निश्चित रूप से हमें भी) सिखाया कि प्रेम उन्नति करता है (1 कुरिन्थियों 8:1); कि प्रेम के बिना किसी भी बात का कोई मूल्य नहीं है (1 कुरिन्थियों 13:1-3); और यह कि सब कुछ उस प्रेम के साथ किया जाना चाहिए जो परमेश्वर से आता है (1 कुरिन्थियों 16:14)।</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769441"/>
          </a:xfrm>
          <a:prstGeom prst="rect">
            <a:avLst/>
          </a:prstGeom>
          <a:noFill/>
        </p:spPr>
        <p:txBody>
          <a:bodyPr wrap="square">
            <a:spAutoFit/>
          </a:bodyPr>
          <a:lstStyle/>
          <a:p>
            <a:pPr algn="ctr"/>
            <a:r>
              <a:rPr lang="hi-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प्रेम” (1)</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F19AD22E-B5E5-E807-8C5A-0C55C4DAE343}"/>
              </a:ext>
            </a:extLst>
          </p:cNvPr>
          <p:cNvSpPr txBox="1"/>
          <p:nvPr/>
        </p:nvSpPr>
        <p:spPr>
          <a:xfrm>
            <a:off x="468382" y="639129"/>
            <a:ext cx="5297970" cy="646331"/>
          </a:xfrm>
          <a:prstGeom prst="rect">
            <a:avLst/>
          </a:prstGeom>
          <a:noFill/>
        </p:spPr>
        <p:txBody>
          <a:bodyPr wrap="square">
            <a:spAutoFit/>
          </a:bodyPr>
          <a:lstStyle/>
          <a:p>
            <a:pPr algn="ctr"/>
            <a:r>
              <a:rPr lang="hi-IN" b="1" i="1" dirty="0">
                <a:solidFill>
                  <a:schemeClr val="bg2">
                    <a:lumMod val="20000"/>
                    <a:lumOff val="80000"/>
                  </a:schemeClr>
                </a:solidFill>
                <a:effectLst>
                  <a:glow rad="127000">
                    <a:srgbClr val="003F74"/>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 प्रेम नहीं रखता वह परमेश्‍वर को नहीं जानता, क्योंकि परमेश्‍वर प्रेम है।” </a:t>
            </a:r>
            <a:r>
              <a:rPr lang="hi-IN" sz="1400" b="1" i="1" dirty="0">
                <a:solidFill>
                  <a:schemeClr val="bg2">
                    <a:lumMod val="20000"/>
                    <a:lumOff val="80000"/>
                  </a:schemeClr>
                </a:solidFill>
                <a:effectLst>
                  <a:glow rad="127000">
                    <a:srgbClr val="003F74"/>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यूहन्ना 4:8)</a:t>
            </a:r>
            <a:endParaRPr lang="en" sz="1100" b="1" i="1" dirty="0">
              <a:solidFill>
                <a:schemeClr val="bg2">
                  <a:lumMod val="20000"/>
                  <a:lumOff val="80000"/>
                </a:schemeClr>
              </a:solidFill>
              <a:effectLst>
                <a:glow rad="127000">
                  <a:srgbClr val="003F74"/>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611321"/>
            <a:ext cx="6115051" cy="163121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बाइबल दृढ़ता से घोषणा करती है कि परमेश्वर प्रेम है (1 यूहन्ना 4:8)। उसने अपनी समस्त सृष्टि पर उस प्रेम को उण्डेला है। हम इसे अपने ही हृदयों में देख सकते हैं; माता-पिता और बच्चों के बीच के सम्बन्ध में; सुन्दर फूलों में; मधुर स्वर में गाने वाले पक्षियों में; …</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85260"/>
            <a:ext cx="6096000"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यह उदाहरण हमें प्रेरित करता है कि हम दूसरों के प्रति उसी प्रेम से व्यवहार करें जो परमेश्वर ने हमारे प्रति दिखाया है (1 यूहन्ना 3:16)।</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लेकिन निःसन्देह, परमेश्वर के प्रेम की सबसे महान अभिव्यक्ति यीशु को हमारे पापों के लिए बलिदान के रूप में देने में दिखाई देती है (यूहन्ना 3:16)।</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8683"/>
            <a:ext cx="12191999" cy="769441"/>
          </a:xfrm>
          <a:prstGeom prst="rect">
            <a:avLst/>
          </a:prstGeom>
          <a:noFill/>
        </p:spPr>
        <p:txBody>
          <a:bodyPr wrap="square">
            <a:spAutoFit/>
          </a:bodyPr>
          <a:lstStyle/>
          <a:p>
            <a:pPr algn="ctr"/>
            <a:r>
              <a:rPr lang="hi-I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“परमेश्‍वर का प्रेम”(2)</a:t>
            </a:r>
            <a:endParaRPr lang="e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E0B2F1B8-D55C-72B4-B985-4964EFEAED57}"/>
              </a:ext>
            </a:extLst>
          </p:cNvPr>
          <p:cNvSpPr txBox="1"/>
          <p:nvPr/>
        </p:nvSpPr>
        <p:spPr>
          <a:xfrm>
            <a:off x="488273" y="724429"/>
            <a:ext cx="10746464" cy="646331"/>
          </a:xfrm>
          <a:prstGeom prst="rect">
            <a:avLst/>
          </a:prstGeom>
          <a:noFill/>
        </p:spPr>
        <p:txBody>
          <a:bodyPr wrap="square">
            <a:spAutoFit/>
          </a:bodyPr>
          <a:lstStyle/>
          <a:p>
            <a:pPr algn="ctr"/>
            <a:r>
              <a:rPr lang="hi-IN" b="1" i="1" dirty="0">
                <a:solidFill>
                  <a:schemeClr val="accent5">
                    <a:lumMod val="50000"/>
                  </a:schemeClr>
                </a:solidFill>
                <a:effectLst>
                  <a:glow rad="101600">
                    <a:schemeClr val="accent4">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“अत: हे भाइयो, आनन्दित रहो; सिद्ध बनते जाओ; ढाढ़स रखो; एक ही मन रखो; मेल से रहो। और प्रेम और शान्ति का दाता परमेश्‍वर तुम्हारे साथ होगा।” </a:t>
            </a:r>
            <a:r>
              <a:rPr lang="hi-IN" sz="1400" b="1" i="1" dirty="0">
                <a:solidFill>
                  <a:schemeClr val="accent5">
                    <a:lumMod val="50000"/>
                  </a:schemeClr>
                </a:solidFill>
                <a:effectLst>
                  <a:glow rad="101600">
                    <a:schemeClr val="accent4">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(2 कुरिन्थियों 13:11)</a:t>
            </a:r>
            <a:endParaRPr lang="en" sz="1100" b="1" i="1" dirty="0">
              <a:solidFill>
                <a:schemeClr val="accent5">
                  <a:lumMod val="50000"/>
                </a:schemeClr>
              </a:solidFill>
              <a:effectLst>
                <a:glow rad="101600">
                  <a:schemeClr val="accent4">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899" y="1524000"/>
            <a:ext cx="6221530" cy="384721"/>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पौलुस परमेश्वर को अनेक गुणों से युक्त रूप में प्रस्तुत करता है:</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194896785"/>
              </p:ext>
            </p:extLst>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05651"/>
            <a:ext cx="3826566"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 केवल इन सभी गुणों का धारक ही नहीं है, बल्कि वह वह स्रोत भी है जिससे ये सभी गुण हमारे लिए प्रवाहित होते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1176155087"/>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0338" y="5756284"/>
            <a:ext cx="3826566"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जैसा कि हमने देखा, परमेश्वर प्रेम है, लेकिन वह प्रेम का परमेश्वर भी है, अर्थात्:</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hi-IN" sz="4400" b="1" spc="300" dirty="0">
                <a:ln/>
                <a:solidFill>
                  <a:schemeClr val="accent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“पवित्र आत्मा की सहभागिता”</a:t>
            </a:r>
            <a:endParaRPr lang="en" sz="4400" b="1" spc="300" dirty="0">
              <a:ln/>
              <a:solidFill>
                <a:schemeClr val="accent4"/>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0C6A9C02-C830-2CA8-3B48-BF8B063FA985}"/>
              </a:ext>
            </a:extLst>
          </p:cNvPr>
          <p:cNvSpPr txBox="1"/>
          <p:nvPr/>
        </p:nvSpPr>
        <p:spPr>
          <a:xfrm>
            <a:off x="1451113" y="676572"/>
            <a:ext cx="9273209" cy="646331"/>
          </a:xfrm>
          <a:prstGeom prst="rect">
            <a:avLst/>
          </a:prstGeom>
          <a:noFill/>
        </p:spPr>
        <p:txBody>
          <a:bodyPr wrap="square">
            <a:spAutoFit/>
          </a:bodyPr>
          <a:lstStyle/>
          <a:p>
            <a:pPr algn="ctr"/>
            <a:r>
              <a:rPr lang="hi-IN"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“प्रभु यीशु मसीह का अनुग्रह और परमेश्‍वर का प्रेम और पवित्र आत्मा की सहभागिता तुम सब के साथ होती रहे।” </a:t>
            </a:r>
            <a:r>
              <a:rPr lang="hi-IN" sz="1400"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(2 कुरिन्थियों 13:14)</a:t>
            </a:r>
            <a:endParaRPr lang="en" sz="1100" b="1" i="1" dirty="0">
              <a:solidFill>
                <a:schemeClr val="accent3">
                  <a:lumMod val="20000"/>
                  <a:lumOff val="8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396318"/>
            <a:ext cx="3661325" cy="317009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चाहता है कि ये तीनों हमारे साथ हों: एक व्यक्ति का अनुग्रह (प्रभु यीशु मसीह); एक व्यक्ति का प्रेम (परमेश्वर); और सहभागिता... किसी सामर्थ की या किसी व्यक्ति की? (2 कुरिन्थियों 13:14)। सहभागिता के संदर्भ में स्थिरता के लिए, पौलुस एक व्यक्ति—पवित्र आत्मा—की बात कर रहा है, न कि किसी सामर्थ 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1042783619"/>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16153" y="4725441"/>
            <a:ext cx="3661325" cy="1938992"/>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कुरिन्थियों को लिखी पत्रियों में पवित्र आत्मा के 40 से अधिक उल्लेखों में, पौलुस उसे व्यक्तिगत गुणों से युक्त प्रस्तुत करता है, न कि केवल परमेश्वर से निकलने वाली किसी सामर्थ के रूप में:</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spc="300" dirty="0">
                <a:ln/>
                <a:solidFill>
                  <a:schemeClr val="accent3">
                    <a:lumMod val="75000"/>
                  </a:schemeClr>
                </a:solidFill>
                <a:effectLst>
                  <a:outerShdw blurRad="50800" dist="50800" dir="5400000" algn="ctr" rotWithShape="0">
                    <a:schemeClr val="bg1"/>
                  </a:outerShdw>
                </a:effectLst>
                <a:latin typeface="Nirmala UI" panose="020B0502040204020203" pitchFamily="34" charset="0"/>
                <a:ea typeface="Nirmala UI" panose="020B0502040204020203" pitchFamily="34" charset="0"/>
                <a:cs typeface="Nirmala UI" panose="020B0502040204020203" pitchFamily="34" charset="0"/>
              </a:rPr>
              <a:t>“तुम सब के साथ होती रहे”</a:t>
            </a:r>
            <a:endParaRPr lang="en" sz="4400" b="1" spc="300" dirty="0">
              <a:ln/>
              <a:solidFill>
                <a:schemeClr val="accent3">
                  <a:lumMod val="75000"/>
                </a:schemeClr>
              </a:solidFill>
              <a:effectLst>
                <a:outerShdw blurRad="50800" dist="50800" dir="5400000" algn="ctr" rotWithShape="0">
                  <a:schemeClr val="bg1"/>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760958"/>
            <a:ext cx="12191999" cy="646331"/>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algn="ctr"/>
            <a:r>
              <a:rPr lang="hi-IN" b="1" i="1" dirty="0">
                <a:solidFill>
                  <a:schemeClr val="tx2"/>
                </a:solidFill>
                <a:latin typeface="Nirmala UI" panose="020B0502040204020203" pitchFamily="34" charset="0"/>
                <a:ea typeface="Nirmala UI" panose="020B0502040204020203" pitchFamily="34" charset="0"/>
                <a:cs typeface="Nirmala UI" panose="020B0502040204020203" pitchFamily="34" charset="0"/>
              </a:rPr>
              <a:t>“और परमेश्‍वर पिता के भविष्य ज्ञान के अनुसार, आत्मा के पवित्र करने के द्वारा आज्ञा मानने और यीशु मसीह के लहू के छिड़के जाने के लिये चुने गए हैं। तुम्हें अनुग्रह और शान्ति बहुतायत से मिलती रहे।” </a:t>
            </a:r>
            <a:r>
              <a:rPr lang="hi-IN" sz="1400" b="1" i="1" dirty="0">
                <a:solidFill>
                  <a:schemeClr val="tx2"/>
                </a:solidFill>
                <a:latin typeface="Nirmala UI" panose="020B0502040204020203" pitchFamily="34" charset="0"/>
                <a:ea typeface="Nirmala UI" panose="020B0502040204020203" pitchFamily="34" charset="0"/>
                <a:cs typeface="Nirmala UI" panose="020B0502040204020203" pitchFamily="34" charset="0"/>
              </a:rPr>
              <a:t>(1 पतरस 1:2)</a:t>
            </a:r>
            <a:endParaRPr lang="en" sz="1100" b="1" i="1" dirty="0">
              <a:solidFill>
                <a:schemeClr val="tx2"/>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492984"/>
            <a:ext cx="8391940"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यद्यपि हम त्रिएकत्व (तीन ईश्वरीय व्यक्ति, एक परमेश्वर) का उल्लेख सामान्यतः “पिता, पुत्र, आत्मा” के क्रम में करने के अभ्यस्त हैं (मत्ती 28:19), पौलुस इसे “पुत्र, पिता, आत्मा” के रूप में प्रस्तुत करता है (2 कुरिन्थियों 13:14), और पतरस इसे “पिता, आत्मा, पुत्र” के रूप में प्रस्तुत करता है (1 पतरस 1:2)।</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3391589333"/>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इसलिए पौलुस अपनी पत्री का समापन इस इच्छा के साथ करता है कि सम्पूर्ण परमेश्वरत्व का अनुग्रह, प्रेम और सहभागिता हम सब के साथ बनी रहे (2 कुरिन्थियों 13:14)।</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16"/>
          <a:stretch>
            <a:fillRect/>
          </a:stretch>
        </p:blipFill>
        <p:spPr>
          <a:xfrm>
            <a:off x="8700597" y="1589016"/>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943130"/>
            <a:ext cx="8391940" cy="70788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उनके बीच कोई पदानुक्रम नहीं है; उद्धार की योजना में प्रत्येक केवल एक अलग भूमिका निभाता है, लेकिन सभी समान गुणों और उद्देश्यों में सहभागी हैं।</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569379"/>
            <a:ext cx="9827603" cy="5247590"/>
          </a:xfrm>
          <a:prstGeom prst="rect">
            <a:avLst/>
          </a:prstGeom>
          <a:noFill/>
        </p:spPr>
        <p:txBody>
          <a:bodyPr wrap="square">
            <a:spAutoFit/>
          </a:bodyPr>
          <a:lstStyle/>
          <a:p>
            <a:pPr algn="just">
              <a:spcBef>
                <a:spcPts val="600"/>
              </a:spcBef>
            </a:pPr>
            <a:r>
              <a:rPr lang="hi-IN" sz="2500" b="1" dirty="0">
                <a:latin typeface="Nirmala UI" panose="020B0502040204020203" pitchFamily="34" charset="0"/>
                <a:ea typeface="Nirmala UI" panose="020B0502040204020203" pitchFamily="34" charset="0"/>
                <a:cs typeface="Nirmala UI" panose="020B0502040204020203" pitchFamily="34" charset="0"/>
              </a:rPr>
              <a:t>“पिता का वर्णन पृथ्वी की वस्तुओं के द्वारा नहीं किया जा सकता। पिता देहधारी रूप में परमेश्वरत्व की सारी परिपूर्णता है, और नश्वर दृष्टि के लिए अदृश्य है।</a:t>
            </a:r>
          </a:p>
          <a:p>
            <a:pPr algn="just">
              <a:spcBef>
                <a:spcPts val="600"/>
              </a:spcBef>
            </a:pPr>
            <a:r>
              <a:rPr lang="hi-IN" sz="2500" b="1" dirty="0">
                <a:latin typeface="Nirmala UI" panose="020B0502040204020203" pitchFamily="34" charset="0"/>
                <a:ea typeface="Nirmala UI" panose="020B0502040204020203" pitchFamily="34" charset="0"/>
                <a:cs typeface="Nirmala UI" panose="020B0502040204020203" pitchFamily="34" charset="0"/>
              </a:rPr>
              <a:t>पुत्र प्रकट किए गए रूप में परमेश्वरत्व की सारी परिपूर्णता है। […]</a:t>
            </a:r>
          </a:p>
          <a:p>
            <a:pPr algn="just">
              <a:spcBef>
                <a:spcPts val="600"/>
              </a:spcBef>
            </a:pPr>
            <a:r>
              <a:rPr lang="hi-IN" sz="2500" b="1" dirty="0">
                <a:latin typeface="Nirmala UI" panose="020B0502040204020203" pitchFamily="34" charset="0"/>
                <a:ea typeface="Nirmala UI" panose="020B0502040204020203" pitchFamily="34" charset="0"/>
                <a:cs typeface="Nirmala UI" panose="020B0502040204020203" pitchFamily="34" charset="0"/>
              </a:rPr>
              <a:t>मसीह ने स्वर्ग पर चढ़ने के बाद जिस सहायक को भेजने की प्रतिज्ञा की थी, वह परमेश्वरत्व की सारी परिपूर्णता में आत्मा है, जो उन सभी के सामने ईश्वरीय अनुग्रह की सामर्थ प्रकट करता है जो मसीह को व्यक्तिगत उद्धारकर्ता के रूप में स्वीकार करते और उस पर विश्वास करते हैं। स्वर्गीय त्रिमूर्ति में तीन जीवित व्यक्ति हैं; इन तीन महान शक्तियों—पिता, पुत्र और पवित्र आत्मा—के नाम में जो लोग जीवित विश्वास के द्वारा मसीह को स्वीकार करते हैं, उनका बपतिस्मा होता है, और ये शक्तियाँ स्वर्ग की आज्ञाकारी प्रजा के साथ सहयोग करेंगी, जब वे मसीह में नए जीवन को जीने का प्रयास करेंगे।</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hi-IN" sz="2000" b="1" dirty="0">
                <a:latin typeface="Nirmala UI" panose="020B0502040204020203" pitchFamily="34" charset="0"/>
                <a:ea typeface="Nirmala UI" panose="020B0502040204020203" pitchFamily="34" charset="0"/>
                <a:cs typeface="Nirmala UI" panose="020B0502040204020203" pitchFamily="34" charset="0"/>
              </a:rPr>
              <a:t>ई जी व्हाइट (सुसमाचार प्रचार, पृष्ठ 615)</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721</TotalTime>
  <Words>1540</Words>
  <Application>Microsoft Office PowerPoint</Application>
  <PresentationFormat>Panorámica</PresentationFormat>
  <Paragraphs>77</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Aptos</vt:lpstr>
      <vt:lpstr>Nirmala UI</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101</cp:revision>
  <dcterms:created xsi:type="dcterms:W3CDTF">2026-08-20T16:22:51Z</dcterms:created>
  <dcterms:modified xsi:type="dcterms:W3CDTF">2026-08-25T06:48:08Z</dcterms:modified>
</cp:coreProperties>
</file>