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varScale="1">
        <p:scale>
          <a:sx n="23" d="100"/>
          <a:sy n="23" d="100"/>
        </p:scale>
        <p:origin x="30" y="14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3D303-A16E-4625-9D82-6893BC503679}" type="datetimeFigureOut">
              <a:rPr lang="en-IN" smtClean="0"/>
              <a:t>06-05-2026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C289C-E375-4212-B7B1-D90F8EC30992}" type="slidenum">
              <a:rPr lang="en-IN" smtClean="0"/>
              <a:t>‹Nº›</a:t>
            </a:fld>
            <a:endParaRPr lang="en-IN"/>
          </a:p>
        </p:txBody>
      </p:sp>
    </p:spTree>
    <p:extLst>
      <p:ext uri="{BB962C8B-B14F-4D97-AF65-F5344CB8AC3E}">
        <p14:creationId xmlns:p14="http://schemas.microsoft.com/office/powerpoint/2010/main" val="1579996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E3C289C-E375-4212-B7B1-D90F8EC30992}" type="slidenum">
              <a:rPr lang="en-IN" smtClean="0"/>
              <a:t>3</a:t>
            </a:fld>
            <a:endParaRPr lang="en-IN"/>
          </a:p>
        </p:txBody>
      </p:sp>
    </p:spTree>
    <p:extLst>
      <p:ext uri="{BB962C8B-B14F-4D97-AF65-F5344CB8AC3E}">
        <p14:creationId xmlns:p14="http://schemas.microsoft.com/office/powerpoint/2010/main" val="322607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06/05/2026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06/05/2026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257175" y="314325"/>
            <a:ext cx="3881688"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hi-IN" sz="80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यीशु को देखें</a:t>
            </a:r>
            <a:endParaRPr lang="en-US" sz="8000" b="1" noProof="0"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A5108331-990B-F221-B6A6-5C26D9286D2F}"/>
              </a:ext>
            </a:extLst>
          </p:cNvPr>
          <p:cNvSpPr txBox="1"/>
          <p:nvPr/>
        </p:nvSpPr>
        <p:spPr>
          <a:xfrm>
            <a:off x="7820025" y="6067425"/>
            <a:ext cx="4229100"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hi-IN" b="1" dirty="0">
                <a:latin typeface="Nirmala UI" panose="020B0502040204020203" pitchFamily="34" charset="0"/>
                <a:ea typeface="Nirmala UI" panose="020B0502040204020203" pitchFamily="34" charset="0"/>
                <a:cs typeface="Nirmala UI" panose="020B0502040204020203" pitchFamily="34" charset="0"/>
              </a:rPr>
              <a:t>एलेन जी. व्हाइट के दर्शन का विवरण, ‘</a:t>
            </a:r>
            <a:r>
              <a:rPr lang="hi-IN" b="1" i="1" dirty="0">
                <a:latin typeface="Nirmala UI" panose="020B0502040204020203" pitchFamily="34" charset="0"/>
                <a:ea typeface="Nirmala UI" panose="020B0502040204020203" pitchFamily="34" charset="0"/>
                <a:cs typeface="Nirmala UI" panose="020B0502040204020203" pitchFamily="34" charset="0"/>
              </a:rPr>
              <a:t>प्रारम्भिक लेख</a:t>
            </a:r>
            <a:r>
              <a:rPr lang="en-US" b="1" dirty="0">
                <a:latin typeface="Nirmala UI" panose="020B0502040204020203" pitchFamily="34" charset="0"/>
                <a:ea typeface="Nirmala UI" panose="020B0502040204020203" pitchFamily="34" charset="0"/>
                <a:cs typeface="Nirmala UI" panose="020B0502040204020203" pitchFamily="34" charset="0"/>
              </a:rPr>
              <a:t>’</a:t>
            </a:r>
            <a:r>
              <a:rPr lang="hi-IN" b="1" dirty="0">
                <a:latin typeface="Nirmala UI" panose="020B0502040204020203" pitchFamily="34" charset="0"/>
                <a:ea typeface="Nirmala UI" panose="020B0502040204020203" pitchFamily="34" charset="0"/>
                <a:cs typeface="Nirmala UI" panose="020B0502040204020203" pitchFamily="34" charset="0"/>
              </a:rPr>
              <a:t> में पृष्ठ 79–81</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en-US" b="1" dirty="0" err="1">
                <a:latin typeface="Nirmala UI" panose="020B0502040204020203" pitchFamily="34" charset="0"/>
                <a:ea typeface="Nirmala UI" panose="020B0502040204020203" pitchFamily="34" charset="0"/>
                <a:cs typeface="Nirmala UI" panose="020B0502040204020203" pitchFamily="34" charset="0"/>
              </a:rPr>
              <a:t>पर</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hi-IN" b="1" dirty="0">
                <a:latin typeface="Nirmala UI" panose="020B0502040204020203" pitchFamily="34" charset="0"/>
                <a:ea typeface="Nirmala UI" panose="020B0502040204020203" pitchFamily="34" charset="0"/>
                <a:cs typeface="Nirmala UI" panose="020B0502040204020203" pitchFamily="34" charset="0"/>
              </a:rPr>
              <a:t>दर्ज</a:t>
            </a:r>
            <a:endParaRPr lang="en-US" b="1" noProof="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67310"/>
            <a:ext cx="7215750" cy="677108"/>
          </a:xfrm>
          <a:prstGeom prst="rect">
            <a:avLst/>
          </a:prstGeom>
          <a:noFill/>
        </p:spPr>
        <p:txBody>
          <a:bodyPr wrap="square">
            <a:spAutoFit/>
          </a:bodyPr>
          <a:lstStyle/>
          <a:p>
            <a:r>
              <a:rPr lang="hi-IN" sz="1900" b="1" dirty="0">
                <a:latin typeface="Nirmala UI" panose="020B0502040204020203" pitchFamily="34" charset="0"/>
                <a:ea typeface="Nirmala UI" panose="020B0502040204020203" pitchFamily="34" charset="0"/>
                <a:cs typeface="Nirmala UI" panose="020B0502040204020203" pitchFamily="34" charset="0"/>
              </a:rPr>
              <a:t>मुझे ऐसा प्रतीत हुआ कि मैं गहरी निराशा में बैठी हूँ, अपने चेहरे को अपने हाथों में छिपाए हुए, और इस प्रकार मनन कर रही हूँ:</a:t>
            </a:r>
            <a:endParaRPr lang="es-ES" sz="19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99" y="3590925"/>
            <a:ext cx="5578259" cy="3181351"/>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2193793"/>
            <a:ext cx="7215750" cy="1261884"/>
          </a:xfrm>
          <a:prstGeom prst="rect">
            <a:avLst/>
          </a:prstGeom>
          <a:noFill/>
        </p:spPr>
        <p:txBody>
          <a:bodyPr wrap="square">
            <a:spAutoFit/>
          </a:bodyPr>
          <a:lstStyle/>
          <a:p>
            <a:pPr algn="just"/>
            <a:r>
              <a:rPr lang="hi-IN" sz="1900" b="1" dirty="0">
                <a:latin typeface="Nirmala UI" panose="020B0502040204020203" pitchFamily="34" charset="0"/>
                <a:ea typeface="Nirmala UI" panose="020B0502040204020203" pitchFamily="34" charset="0"/>
                <a:cs typeface="Nirmala UI" panose="020B0502040204020203" pitchFamily="34" charset="0"/>
              </a:rPr>
              <a:t>उसी समय द्वार खुला, और सुन्दर रूप और मुखमंडल वाला एक व्यक्ति भीतर आया। उसने मुझ पर करुणा भरी दृष्टि से देखा और कहा: “क्या तुम यीशु को देखना चाहती हो? वह यहाँ है, और यदि तुम चाहो तो उ</a:t>
            </a:r>
            <a:r>
              <a:rPr lang="en-US" sz="1900" b="1" dirty="0" err="1">
                <a:latin typeface="Nirmala UI" panose="020B0502040204020203" pitchFamily="34" charset="0"/>
                <a:ea typeface="Nirmala UI" panose="020B0502040204020203" pitchFamily="34" charset="0"/>
                <a:cs typeface="Nirmala UI" panose="020B0502040204020203" pitchFamily="34" charset="0"/>
              </a:rPr>
              <a:t>से</a:t>
            </a:r>
            <a:r>
              <a:rPr lang="hi-IN" sz="1900" b="1" dirty="0">
                <a:latin typeface="Nirmala UI" panose="020B0502040204020203" pitchFamily="34" charset="0"/>
                <a:ea typeface="Nirmala UI" panose="020B0502040204020203" pitchFamily="34" charset="0"/>
                <a:cs typeface="Nirmala UI" panose="020B0502040204020203" pitchFamily="34" charset="0"/>
              </a:rPr>
              <a:t> देख सकती हो। जो कुछ तुम्हारे पास है, उसे ले लो और मेरे पीछे हो लो।”</a:t>
            </a:r>
            <a:endParaRPr lang="es-ES" sz="19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041" y="3590924"/>
            <a:ext cx="5578260" cy="3181352"/>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846836"/>
            <a:ext cx="7215750" cy="1261884"/>
          </a:xfrm>
          <a:prstGeom prst="rect">
            <a:avLst/>
          </a:prstGeom>
          <a:noFill/>
        </p:spPr>
        <p:txBody>
          <a:bodyPr wrap="square">
            <a:spAutoFit/>
          </a:bodyPr>
          <a:lstStyle/>
          <a:p>
            <a:pPr lvl="0" algn="just">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यदि यीशु पृथ्वी पर हो</a:t>
            </a:r>
            <a:r>
              <a:rPr lang="en-US" sz="1900" b="1"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ता</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तो मैं उ</a:t>
            </a:r>
            <a:r>
              <a:rPr lang="en-US"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 पास जाती, उ</a:t>
            </a:r>
            <a:r>
              <a:rPr lang="en-US"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 चरणों में गिर पड़ती, और अपने सभी दुखों को उ</a:t>
            </a:r>
            <a:r>
              <a:rPr lang="en-US"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 कहती। </a:t>
            </a:r>
            <a:r>
              <a:rPr lang="en-US" sz="1900" b="1"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वह</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मुझसे मुँह न मोड़</a:t>
            </a:r>
            <a:r>
              <a:rPr lang="en-US" sz="1900" b="1"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ता</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1900" b="1"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वह</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मुझ पर दया कर</a:t>
            </a:r>
            <a:r>
              <a:rPr lang="en-US" sz="1900" b="1"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ता</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और मैं सदा उ</a:t>
            </a:r>
            <a:r>
              <a:rPr lang="en-US"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 प्रेम करती और उ</a:t>
            </a:r>
            <a:r>
              <a:rPr lang="en-US"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a:t>
            </a: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 सेवा करती।</a:t>
            </a:r>
            <a:endParaRPr kumimoji="0" lang="es-ES"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60125" y="86475"/>
            <a:ext cx="6593100" cy="1015663"/>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मैंने यह बात अवर्णनीय आनंद के साथ सुनी, और खुशी-खुशी अपनी सारी छोटी-छोटी वस्तुएँ, हर एक प्रिय चीज़ इकट्ठी की, और अपने मार्गदर्शक के पीछे चल पड़ी।</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ADCB49B-952D-8059-85EA-8E61FD0E2042}"/>
              </a:ext>
            </a:extLst>
          </p:cNvPr>
          <p:cNvSpPr txBox="1"/>
          <p:nvPr/>
        </p:nvSpPr>
        <p:spPr>
          <a:xfrm>
            <a:off x="292894" y="4461213"/>
            <a:ext cx="5490061" cy="707886"/>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वह मुझे एक खड़ी और देखने में कमज़ोर (अस्थिर) सी सीढ़ी के पास ले गया।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25" y="1193780"/>
            <a:ext cx="5622830" cy="3206770"/>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064"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292894" y="5178624"/>
            <a:ext cx="5490061" cy="1631216"/>
          </a:xfrm>
          <a:prstGeom prst="rect">
            <a:avLst/>
          </a:prstGeom>
          <a:noFill/>
        </p:spPr>
        <p:txBody>
          <a:bodyPr wrap="square">
            <a:spAutoFit/>
          </a:bodyPr>
          <a:lstStyle/>
          <a:p>
            <a:pPr lvl="0" algn="just">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जब मैंने सीढ़ियाँ चढ़ना शुरू किया, तो उसने मुझे चेतावनी दी कि मैं अपनी आँखें ऊपर की ओर लगाए रखूँ, कहीं ऐसा न हो कि मुझे चक्कर आ जाए और मैं गिर पड़ूँ। बहुत से अन्य लोग, जो उस खड़ी चढ़ाई पर चढ़ रहे थे, ऊपर पहुँचने से पहले ही गिर गए।</a:t>
            </a:r>
            <a:endParaRPr kumimoji="0" lang="es-ES"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4760538" cy="707886"/>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अंततः हम अंतिम सीढ़ी तक पहुँचे और द्वार के सामने खड़े हो गए।</a:t>
            </a:r>
            <a:endParaRPr lang="es-ES" sz="2000" b="1" dirty="0">
              <a:effectLst/>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100056"/>
            <a:ext cx="4760538" cy="1015663"/>
          </a:xfrm>
          <a:prstGeom prst="rect">
            <a:avLst/>
          </a:prstGeom>
          <a:noFill/>
        </p:spPr>
        <p:txBody>
          <a:bodyPr wrap="square">
            <a:spAutoFit/>
          </a:bodyPr>
          <a:lstStyle/>
          <a:p>
            <a:pPr algn="just"/>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यहाँ मेरे मार्गदर्शक ने मुझे निर्देश दिया कि मैं अपने साथ लाई हुई सभी वस्तुओं को छोड़ दूँ। मैंने प्रसन्नता के साथ उन्हें </a:t>
            </a:r>
            <a:r>
              <a:rPr lang="en-US" sz="2000" b="1" dirty="0" err="1">
                <a:solidFill>
                  <a:prstClr val="black"/>
                </a:solidFill>
                <a:latin typeface="Nirmala UI" panose="020B0502040204020203" pitchFamily="34" charset="0"/>
                <a:ea typeface="Nirmala UI" panose="020B0502040204020203" pitchFamily="34" charset="0"/>
                <a:cs typeface="Nirmala UI" panose="020B0502040204020203" pitchFamily="34" charset="0"/>
              </a:rPr>
              <a:t>नीचे</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रख दिया।</a:t>
            </a:r>
            <a:endParaRPr lang="es-ES"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342390"/>
            <a:ext cx="4760538" cy="707886"/>
          </a:xfrm>
          <a:prstGeom prst="rect">
            <a:avLst/>
          </a:prstGeom>
          <a:noFill/>
        </p:spPr>
        <p:txBody>
          <a:bodyPr wrap="square">
            <a:spAutoFit/>
          </a:bodyPr>
          <a:lstStyle/>
          <a:p>
            <a:pPr algn="just"/>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फिर उसने द्वार खोला और मुझे भीतर आने का आदेश दिया।</a:t>
            </a:r>
            <a:endParaRPr lang="es-ES"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32663" y="209550"/>
            <a:ext cx="5301361" cy="2400657"/>
          </a:xfrm>
          <a:prstGeom prst="rect">
            <a:avLst/>
          </a:prstGeom>
          <a:noFill/>
        </p:spPr>
        <p:txBody>
          <a:bodyPr wrap="square">
            <a:spAutoFit/>
          </a:bodyPr>
          <a:lstStyle/>
          <a:p>
            <a:pPr algn="just">
              <a:spcBef>
                <a:spcPts val="12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क्षण भर में मैं यीशु के सामने खड़ी थी। उस सुंदर मुखमंडल को पहचानने में कोई भूल नहीं हो सकती थी। इतनी उज्ज्वल कृपा और महिमा का भाव किसी और का हो ही नहीं सकता था।</a:t>
            </a:r>
            <a:endParaRPr lang="en-US" sz="2000" b="1" dirty="0">
              <a:latin typeface="Nirmala UI" panose="020B0502040204020203" pitchFamily="34" charset="0"/>
              <a:ea typeface="Nirmala UI" panose="020B0502040204020203" pitchFamily="34" charset="0"/>
              <a:cs typeface="Nirmala UI" panose="020B0502040204020203" pitchFamily="34" charset="0"/>
            </a:endParaRPr>
          </a:p>
          <a:p>
            <a:pPr algn="just">
              <a:spcBef>
                <a:spcPts val="12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जब उ</a:t>
            </a:r>
            <a:r>
              <a:rPr lang="en-US" sz="2000" b="1" dirty="0">
                <a:latin typeface="Nirmala UI" panose="020B0502040204020203" pitchFamily="34" charset="0"/>
                <a:ea typeface="Nirmala UI" panose="020B0502040204020203" pitchFamily="34" charset="0"/>
                <a:cs typeface="Nirmala UI" panose="020B0502040204020203" pitchFamily="34" charset="0"/>
              </a:rPr>
              <a:t>स</a:t>
            </a:r>
            <a:r>
              <a:rPr lang="hi-IN" sz="2000" b="1" dirty="0">
                <a:latin typeface="Nirmala UI" panose="020B0502040204020203" pitchFamily="34" charset="0"/>
                <a:ea typeface="Nirmala UI" panose="020B0502040204020203" pitchFamily="34" charset="0"/>
                <a:cs typeface="Nirmala UI" panose="020B0502040204020203" pitchFamily="34" charset="0"/>
              </a:rPr>
              <a:t>की दृष्टि मुझ पर ठहरी, तो मैं तुरंत समझ गई कि </a:t>
            </a:r>
            <a:r>
              <a:rPr lang="en-US" sz="2000" b="1" dirty="0" err="1">
                <a:latin typeface="Nirmala UI" panose="020B0502040204020203" pitchFamily="34" charset="0"/>
                <a:ea typeface="Nirmala UI" panose="020B0502040204020203" pitchFamily="34" charset="0"/>
                <a:cs typeface="Nirmala UI" panose="020B0502040204020203" pitchFamily="34" charset="0"/>
              </a:rPr>
              <a:t>वह</a:t>
            </a:r>
            <a:r>
              <a:rPr lang="hi-IN" sz="2000" b="1" dirty="0">
                <a:latin typeface="Nirmala UI" panose="020B0502040204020203" pitchFamily="34" charset="0"/>
                <a:ea typeface="Nirmala UI" panose="020B0502040204020203" pitchFamily="34" charset="0"/>
                <a:cs typeface="Nirmala UI" panose="020B0502040204020203" pitchFamily="34" charset="0"/>
              </a:rPr>
              <a:t> मेरे जीवन की हर परिस्थिति और मेरे सभी भीतरी विचारों और भावनाओं से परिचित है।</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206FBE42-0DB7-8B99-572F-65DF2D43DD53}"/>
              </a:ext>
            </a:extLst>
          </p:cNvPr>
          <p:cNvSpPr txBox="1"/>
          <p:nvPr/>
        </p:nvSpPr>
        <p:spPr>
          <a:xfrm>
            <a:off x="6242967" y="3970124"/>
            <a:ext cx="5301362" cy="2708434"/>
          </a:xfrm>
          <a:prstGeom prst="rect">
            <a:avLst/>
          </a:prstGeom>
          <a:noFill/>
        </p:spPr>
        <p:txBody>
          <a:bodyPr wrap="square">
            <a:spAutoFit/>
          </a:bodyPr>
          <a:lstStyle/>
          <a:p>
            <a:pPr algn="just">
              <a:spcBef>
                <a:spcPts val="12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मैंने उ</a:t>
            </a:r>
            <a:r>
              <a:rPr lang="en-US" sz="2000" b="1" dirty="0">
                <a:latin typeface="Nirmala UI" panose="020B0502040204020203" pitchFamily="34" charset="0"/>
                <a:ea typeface="Nirmala UI" panose="020B0502040204020203" pitchFamily="34" charset="0"/>
                <a:cs typeface="Nirmala UI" panose="020B0502040204020203" pitchFamily="34" charset="0"/>
              </a:rPr>
              <a:t>स</a:t>
            </a:r>
            <a:r>
              <a:rPr lang="hi-IN" sz="2000" b="1" dirty="0">
                <a:latin typeface="Nirmala UI" panose="020B0502040204020203" pitchFamily="34" charset="0"/>
                <a:ea typeface="Nirmala UI" panose="020B0502040204020203" pitchFamily="34" charset="0"/>
                <a:cs typeface="Nirmala UI" panose="020B0502040204020203" pitchFamily="34" charset="0"/>
              </a:rPr>
              <a:t>की दृष्टि से अपने आप को छिपाने का प्रयास किया, क्योंकि मुझे लगा कि उ</a:t>
            </a:r>
            <a:r>
              <a:rPr lang="en-US" sz="2000" b="1" dirty="0">
                <a:latin typeface="Nirmala UI" panose="020B0502040204020203" pitchFamily="34" charset="0"/>
                <a:ea typeface="Nirmala UI" panose="020B0502040204020203" pitchFamily="34" charset="0"/>
                <a:cs typeface="Nirmala UI" panose="020B0502040204020203" pitchFamily="34" charset="0"/>
              </a:rPr>
              <a:t>स</a:t>
            </a:r>
            <a:r>
              <a:rPr lang="hi-IN" sz="2000" b="1" dirty="0">
                <a:latin typeface="Nirmala UI" panose="020B0502040204020203" pitchFamily="34" charset="0"/>
                <a:ea typeface="Nirmala UI" panose="020B0502040204020203" pitchFamily="34" charset="0"/>
                <a:cs typeface="Nirmala UI" panose="020B0502040204020203" pitchFamily="34" charset="0"/>
              </a:rPr>
              <a:t>की भेद लेने वाली आँखों को सहन करना मेरे लिए कठिन है। परन्तु </a:t>
            </a:r>
            <a:r>
              <a:rPr lang="en-US" sz="2000" b="1" dirty="0" err="1">
                <a:latin typeface="Nirmala UI" panose="020B0502040204020203" pitchFamily="34" charset="0"/>
                <a:ea typeface="Nirmala UI" panose="020B0502040204020203" pitchFamily="34" charset="0"/>
                <a:cs typeface="Nirmala UI" panose="020B0502040204020203" pitchFamily="34" charset="0"/>
              </a:rPr>
              <a:t>वह</a:t>
            </a:r>
            <a:r>
              <a:rPr lang="hi-IN" sz="2000" b="1" dirty="0">
                <a:latin typeface="Nirmala UI" panose="020B0502040204020203" pitchFamily="34" charset="0"/>
                <a:ea typeface="Nirmala UI" panose="020B0502040204020203" pitchFamily="34" charset="0"/>
                <a:cs typeface="Nirmala UI" panose="020B0502040204020203" pitchFamily="34" charset="0"/>
              </a:rPr>
              <a:t> मुस्कुराते हुए मेरे पास आ</a:t>
            </a:r>
            <a:r>
              <a:rPr lang="en-US" sz="2000" b="1" dirty="0" err="1">
                <a:latin typeface="Nirmala UI" panose="020B0502040204020203" pitchFamily="34" charset="0"/>
                <a:ea typeface="Nirmala UI" panose="020B0502040204020203" pitchFamily="34" charset="0"/>
                <a:cs typeface="Nirmala UI" panose="020B0502040204020203" pitchFamily="34" charset="0"/>
              </a:rPr>
              <a:t>या</a:t>
            </a:r>
            <a:r>
              <a:rPr lang="hi-IN" sz="2000" b="1" dirty="0">
                <a:latin typeface="Nirmala UI" panose="020B0502040204020203" pitchFamily="34" charset="0"/>
                <a:ea typeface="Nirmala UI" panose="020B0502040204020203" pitchFamily="34" charset="0"/>
                <a:cs typeface="Nirmala UI" panose="020B0502040204020203" pitchFamily="34" charset="0"/>
              </a:rPr>
              <a:t>, और मेरे सिर पर अपना हाथ रखकर कहा: “डरो मत।”</a:t>
            </a:r>
            <a:endParaRPr lang="en-US" sz="2000" b="1" dirty="0">
              <a:latin typeface="Nirmala UI" panose="020B0502040204020203" pitchFamily="34" charset="0"/>
              <a:ea typeface="Nirmala UI" panose="020B0502040204020203" pitchFamily="34" charset="0"/>
              <a:cs typeface="Nirmala UI" panose="020B0502040204020203" pitchFamily="34" charset="0"/>
            </a:endParaRPr>
          </a:p>
          <a:p>
            <a:pPr algn="just">
              <a:spcBef>
                <a:spcPts val="12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a:t>
            </a:r>
            <a:r>
              <a:rPr lang="en-US" sz="2000" b="1" dirty="0">
                <a:latin typeface="Nirmala UI" panose="020B0502040204020203" pitchFamily="34" charset="0"/>
                <a:ea typeface="Nirmala UI" panose="020B0502040204020203" pitchFamily="34" charset="0"/>
                <a:cs typeface="Nirmala UI" panose="020B0502040204020203" pitchFamily="34" charset="0"/>
              </a:rPr>
              <a:t>स</a:t>
            </a:r>
            <a:r>
              <a:rPr lang="hi-IN" sz="2000" b="1" dirty="0">
                <a:latin typeface="Nirmala UI" panose="020B0502040204020203" pitchFamily="34" charset="0"/>
                <a:ea typeface="Nirmala UI" panose="020B0502040204020203" pitchFamily="34" charset="0"/>
                <a:cs typeface="Nirmala UI" panose="020B0502040204020203" pitchFamily="34" charset="0"/>
              </a:rPr>
              <a:t>की मधुर वाणी की ध्वनि ने मेरे हृदय को ऐसे आनंद से भर दिया, जैसा उसने पहले कभी अनुभव नहीं किया था।</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467476" y="759050"/>
            <a:ext cx="5194406" cy="1200329"/>
          </a:xfrm>
          <a:prstGeom prst="rect">
            <a:avLst/>
          </a:prstGeom>
          <a:noFill/>
        </p:spPr>
        <p:txBody>
          <a:bodyPr wrap="square">
            <a:spAutoFit/>
          </a:bodyPr>
          <a:lstStyle/>
          <a:p>
            <a:pPr algn="just"/>
            <a:r>
              <a:rPr lang="hi-IN" sz="2400" b="1" dirty="0">
                <a:latin typeface="Nirmala UI" panose="020B0502040204020203" pitchFamily="34" charset="0"/>
                <a:ea typeface="Nirmala UI" panose="020B0502040204020203" pitchFamily="34" charset="0"/>
                <a:cs typeface="Nirmala UI" panose="020B0502040204020203" pitchFamily="34" charset="0"/>
              </a:rPr>
              <a:t>मैं इतनी आनंदित थी कि एक शब्द भी न बोल सकी; अवर्णनीय खुशी से अभिभूत होकर मैं उ</a:t>
            </a:r>
            <a:r>
              <a:rPr lang="en-US" sz="2400" b="1" dirty="0">
                <a:latin typeface="Nirmala UI" panose="020B0502040204020203" pitchFamily="34" charset="0"/>
                <a:ea typeface="Nirmala UI" panose="020B0502040204020203" pitchFamily="34" charset="0"/>
                <a:cs typeface="Nirmala UI" panose="020B0502040204020203" pitchFamily="34" charset="0"/>
              </a:rPr>
              <a:t>स</a:t>
            </a:r>
            <a:r>
              <a:rPr lang="hi-IN" sz="2400" b="1" dirty="0">
                <a:latin typeface="Nirmala UI" panose="020B0502040204020203" pitchFamily="34" charset="0"/>
                <a:ea typeface="Nirmala UI" panose="020B0502040204020203" pitchFamily="34" charset="0"/>
                <a:cs typeface="Nirmala UI" panose="020B0502040204020203" pitchFamily="34" charset="0"/>
              </a:rPr>
              <a:t>के चरणों में गिर पड़ी।</a:t>
            </a:r>
            <a:endParaRPr lang="es-ES" sz="24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723714" y="4407754"/>
            <a:ext cx="4797290" cy="1938992"/>
          </a:xfrm>
          <a:prstGeom prst="rect">
            <a:avLst/>
          </a:prstGeom>
          <a:noFill/>
        </p:spPr>
        <p:txBody>
          <a:bodyPr wrap="square">
            <a:spAutoFit/>
          </a:bodyPr>
          <a:lstStyle/>
          <a:p>
            <a:pPr lvl="0" algn="just">
              <a:defRPr/>
            </a:pPr>
            <a:r>
              <a:rPr lang="hi-IN" sz="24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जब मैं वहाँ असहाय पड़ी थी, तब मेरे सामने सुंदरता और महिमा के दृश्य प्रकट होते गए, और मुझे ऐसा प्रतीत हुआ मानो मैं स्वर्ग की सुरक्षा और शांति तक पहुँच गई हूँ।</a:t>
            </a:r>
            <a:endParaRPr kumimoji="0" lang="es-ES" sz="24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200025"/>
            <a:ext cx="5860947" cy="1631216"/>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अंत में मेरी शक्ति लौट आई और मैं उठ खड़ी हुई। यीशु की प्रेममयी आँखें अब भी मुझ पर लगी हुई थीं, और उ</a:t>
            </a:r>
            <a:r>
              <a:rPr lang="en-US" sz="2000" b="1" dirty="0">
                <a:latin typeface="Nirmala UI" panose="020B0502040204020203" pitchFamily="34" charset="0"/>
                <a:ea typeface="Nirmala UI" panose="020B0502040204020203" pitchFamily="34" charset="0"/>
                <a:cs typeface="Nirmala UI" panose="020B0502040204020203" pitchFamily="34" charset="0"/>
              </a:rPr>
              <a:t>स</a:t>
            </a:r>
            <a:r>
              <a:rPr lang="hi-IN" sz="2000" b="1" dirty="0">
                <a:latin typeface="Nirmala UI" panose="020B0502040204020203" pitchFamily="34" charset="0"/>
                <a:ea typeface="Nirmala UI" panose="020B0502040204020203" pitchFamily="34" charset="0"/>
                <a:cs typeface="Nirmala UI" panose="020B0502040204020203" pitchFamily="34" charset="0"/>
              </a:rPr>
              <a:t>की मुस्कान ने मेरे मन को आनंद से भर दिया। उ</a:t>
            </a:r>
            <a:r>
              <a:rPr lang="en-US" sz="2000" b="1" dirty="0">
                <a:latin typeface="Nirmala UI" panose="020B0502040204020203" pitchFamily="34" charset="0"/>
                <a:ea typeface="Nirmala UI" panose="020B0502040204020203" pitchFamily="34" charset="0"/>
                <a:cs typeface="Nirmala UI" panose="020B0502040204020203" pitchFamily="34" charset="0"/>
              </a:rPr>
              <a:t>स</a:t>
            </a:r>
            <a:r>
              <a:rPr lang="hi-IN" sz="2000" b="1" dirty="0">
                <a:latin typeface="Nirmala UI" panose="020B0502040204020203" pitchFamily="34" charset="0"/>
                <a:ea typeface="Nirmala UI" panose="020B0502040204020203" pitchFamily="34" charset="0"/>
                <a:cs typeface="Nirmala UI" panose="020B0502040204020203" pitchFamily="34" charset="0"/>
              </a:rPr>
              <a:t>की उपस्थिति ने मुझे पवित्र आदर और अवर्णनीय प्रेम से भर दिया।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cstate="print">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775355"/>
            <a:ext cx="6034081" cy="707886"/>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ब मेरे मार्गदर्शक ने द्वार खोला, और हम दोनों बाहर निकल गए।</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427356"/>
            <a:ext cx="5881650" cy="707886"/>
          </a:xfrm>
          <a:prstGeom prst="rect">
            <a:avLst/>
          </a:prstGeom>
          <a:noFill/>
        </p:spPr>
        <p:txBody>
          <a:bodyPr wrap="square">
            <a:spAutoFit/>
          </a:bodyPr>
          <a:lstStyle/>
          <a:p>
            <a:pPr algn="just"/>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उसने मुझसे कहा कि मैं बाहर छोड़ी हुई अपनी सारी वस्तुएँ फिर से उठा लूँ।</a:t>
            </a:r>
            <a:endParaRPr lang="es-ES"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92068" y="139641"/>
            <a:ext cx="11556630" cy="1508105"/>
          </a:xfrm>
          <a:prstGeom prst="rect">
            <a:avLst/>
          </a:prstGeom>
          <a:noFill/>
        </p:spPr>
        <p:txBody>
          <a:bodyPr wrap="square">
            <a:spAutoFit/>
          </a:bodyPr>
          <a:lstStyle/>
          <a:p>
            <a:pPr algn="ctr"/>
            <a:r>
              <a:rPr lang="hi-IN" sz="23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यह करने के बाद, उसने मुझे एक हरी डोरी दी जो कसकर लिपटी हुई थी। उसने मुझे निर्देश दिया कि मैं इसे अपने हृदय के पास रखूँ, और जब भी मैं यीशु को देखना चाहूँ, तो इसे अपने वक्ष से निकालकर पूरी तरह फैलाऊँ। उसने मुझे सावधान किया कि इसे अधिक समय तक लिपटा हुआ न रहने दूँ, कहीं ऐसा न हो कि इसमें गाँठ पड़ जाए और इसे सीधा करना कठिन हो जाए।</a:t>
            </a:r>
            <a:endParaRPr lang="es-ES" sz="23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970" y="1855306"/>
            <a:ext cx="8510057" cy="4757175"/>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92172" y="4565749"/>
            <a:ext cx="6085071" cy="1569660"/>
          </a:xfrm>
          <a:prstGeom prst="rect">
            <a:avLst/>
          </a:prstGeom>
          <a:noFill/>
        </p:spPr>
        <p:txBody>
          <a:bodyPr wrap="square">
            <a:spAutoFit/>
          </a:bodyPr>
          <a:lstStyle/>
          <a:p>
            <a:pPr algn="ctr"/>
            <a:r>
              <a:rPr lang="hi-IN" sz="24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इस स्वप्न ने मुझे आशा दी। मेरे मन में वह हरी डोरी विश्वास का प्रतीक थी, और परमेश्वर पर भरोसा करने की सुंदरता और सरलता मेरे अंधकारमय मन पर प्रकट होने लगी।</a:t>
            </a:r>
            <a:endParaRPr lang="es-ES" sz="24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776153" y="584234"/>
            <a:ext cx="4917206" cy="2308324"/>
          </a:xfrm>
          <a:prstGeom prst="rect">
            <a:avLst/>
          </a:prstGeom>
          <a:noFill/>
        </p:spPr>
        <p:txBody>
          <a:bodyPr wrap="square">
            <a:spAutoFit/>
          </a:bodyPr>
          <a:lstStyle/>
          <a:p>
            <a:pPr algn="just"/>
            <a:r>
              <a:rPr lang="hi-IN" sz="24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मैंने उस डोरी को अपने हृदय के पास रखा और आनंदपूर्वक उन संकरी सीढ़ियों से नीचे उतरी, प्रभु की स्तुति करते हुए और जिन-जिन से मेरी भेंट हुई, उन्हें हर्ष के साथ यह बताती गई कि वे यीशु को कहाँ पा सकते हैं।</a:t>
            </a:r>
            <a:endParaRPr lang="es-ES" sz="24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799</Words>
  <Application>Microsoft Office PowerPoint</Application>
  <PresentationFormat>Panorámica</PresentationFormat>
  <Paragraphs>24</Paragraphs>
  <Slides>9</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Aptos</vt:lpstr>
      <vt:lpstr>Aptos Display</vt:lpstr>
      <vt:lpstr>Arial</vt:lpstr>
      <vt:lpstr>Calibri</vt:lpstr>
      <vt:lpstr>Nirmala 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Laveda</dc:creator>
  <cp:lastModifiedBy>Sergio</cp:lastModifiedBy>
  <cp:revision>54</cp:revision>
  <dcterms:created xsi:type="dcterms:W3CDTF">2026-04-25T14:27:34Z</dcterms:created>
  <dcterms:modified xsi:type="dcterms:W3CDTF">2026-05-06T04:16:43Z</dcterms:modified>
</cp:coreProperties>
</file>