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60" r:id="rId4"/>
    <p:sldId id="261" r:id="rId5"/>
    <p:sldId id="262" r:id="rId6"/>
    <p:sldId id="263" r:id="rId7"/>
    <p:sldId id="264" r:id="rId8"/>
    <p:sldId id="265" r:id="rId9"/>
    <p:sldId id="266" r:id="rId10"/>
    <p:sldId id="267" r:id="rId11"/>
    <p:sldId id="268" r:id="rId12"/>
    <p:sldId id="269" r:id="rId13"/>
    <p:sldId id="270"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423"/>
    <a:srgbClr val="6A5238"/>
    <a:srgbClr val="72361A"/>
    <a:srgbClr val="FFFAD4"/>
    <a:srgbClr val="FDF6A2"/>
    <a:srgbClr val="F4DCAC"/>
    <a:srgbClr val="725536"/>
    <a:srgbClr val="8A6842"/>
    <a:srgbClr val="A57D4F"/>
    <a:srgbClr val="EE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253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4272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60058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0570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1846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97788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48711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52482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87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23690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20/06/2026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86212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20/06/2026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350169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513159"/>
            <a:ext cx="2771774" cy="4801314"/>
          </a:xfrm>
          <a:prstGeom prst="rect">
            <a:avLst/>
          </a:prstGeom>
          <a:noFill/>
        </p:spPr>
        <p:txBody>
          <a:bodyPr wrap="square">
            <a:spAutoFit/>
          </a:bodyPr>
          <a:lstStyle/>
          <a:p>
            <a:pPr algn="ctr"/>
            <a:r>
              <a:rPr lang="en-US" sz="24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प्रभु ने एक रात दर्शन के द्वारा पौलुस से कहा, “मत डर, वरन् कहे जा और चुप मत रह; 10क्योंकि मैं तेरे साथ हूँ, और कोई तुझ पर चढ़ाई करके तेरी हानि न करेगा; क्योंकि इस नगर में मेरे बहुत से लोग हैं।</a:t>
            </a:r>
            <a:r>
              <a:rPr lang="en-US" sz="24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br>
              <a:rPr lang="es-ES" sz="24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br>
            <a:r>
              <a:rPr lang="es-ES"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प्रेरितों</a:t>
            </a:r>
            <a:r>
              <a:rPr lang="en-US"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US" b="1" i="1" dirty="0" err="1">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a:t>
            </a:r>
            <a:r>
              <a:rPr lang="en-US"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US" b="1" i="1" dirty="0" err="1">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काम</a:t>
            </a:r>
            <a:r>
              <a:rPr lang="es-ES"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18:9, 10)</a:t>
            </a:r>
            <a:endParaRPr lang="es-ES" sz="24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75952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17E224-E838-2D01-4AAA-13635A87757E}"/>
              </a:ext>
            </a:extLst>
          </p:cNvPr>
          <p:cNvSpPr txBox="1"/>
          <p:nvPr/>
        </p:nvSpPr>
        <p:spPr>
          <a:xfrm>
            <a:off x="2762250" y="0"/>
            <a:ext cx="7239000" cy="1415772"/>
          </a:xfrm>
          <a:prstGeom prst="rect">
            <a:avLst/>
          </a:prstGeom>
          <a:noFill/>
        </p:spPr>
        <p:txBody>
          <a:bodyPr wrap="square">
            <a:spAutoFit/>
          </a:bodyPr>
          <a:lstStyle/>
          <a:p>
            <a:pPr algn="ctr"/>
            <a:r>
              <a:rPr lang="en-US" b="1" i="1" dirty="0">
                <a:effectLst>
                  <a:glow rad="101600">
                    <a:srgbClr val="EEF1F5"/>
                  </a:glow>
                </a:effectLst>
                <a:latin typeface="Nirmala UI" panose="020B0502040204020203" pitchFamily="34" charset="0"/>
                <a:ea typeface="Nirmala UI" panose="020B0502040204020203" pitchFamily="34" charset="0"/>
                <a:cs typeface="Nirmala UI" panose="020B0502040204020203" pitchFamily="34" charset="0"/>
              </a:rPr>
              <a:t>“</a:t>
            </a:r>
            <a:r>
              <a:rPr lang="hi-IN" b="1" i="1" dirty="0">
                <a:effectLst>
                  <a:glow rad="101600">
                    <a:srgbClr val="EEF1F5"/>
                  </a:glow>
                </a:effectLst>
                <a:latin typeface="Nirmala UI" panose="020B0502040204020203" pitchFamily="34" charset="0"/>
                <a:ea typeface="Nirmala UI" panose="020B0502040204020203" pitchFamily="34" charset="0"/>
                <a:cs typeface="Nirmala UI" panose="020B0502040204020203" pitchFamily="34" charset="0"/>
              </a:rPr>
              <a:t>हम चारों ओर से क्लेश तो भोगते हैं, पर संकट में नहीं पड़ते; निरुपाय तो हैं, पर निराश नहीं होते; सताए तो जाते हैं, पर त्यागे नहीं जाते; गिराए तो जाते हैं, पर नष्‍ट नहीं होते। हम यीशु की मृत्यु को अपनी देह में हर समय लिये फिरते हैं कि यीशु का जीवन भी हमारी देह में प्रगट हो।</a:t>
            </a:r>
            <a:r>
              <a:rPr lang="en-US" b="1" i="1" dirty="0">
                <a:effectLst>
                  <a:glow rad="101600">
                    <a:srgbClr val="EEF1F5"/>
                  </a:glow>
                </a:effectLst>
                <a:latin typeface="Nirmala UI" panose="020B0502040204020203" pitchFamily="34" charset="0"/>
                <a:ea typeface="Nirmala UI" panose="020B0502040204020203" pitchFamily="34" charset="0"/>
                <a:cs typeface="Nirmala UI" panose="020B0502040204020203" pitchFamily="34" charset="0"/>
              </a:rPr>
              <a:t>”</a:t>
            </a:r>
            <a:r>
              <a:rPr kumimoji="0" lang="es-ES" sz="1400" b="1" i="1"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 </a:t>
            </a:r>
          </a:p>
          <a:p>
            <a:pPr algn="ctr"/>
            <a:r>
              <a:rPr lang="es-ES" sz="1400" b="1" i="1" dirty="0">
                <a:effectLst>
                  <a:glow rad="101600">
                    <a:srgbClr val="EEF1F5"/>
                  </a:glow>
                </a:effectLst>
                <a:latin typeface="Nirmala UI" panose="020B0502040204020203" pitchFamily="34" charset="0"/>
                <a:ea typeface="Nirmala UI" panose="020B0502040204020203" pitchFamily="34" charset="0"/>
                <a:cs typeface="Nirmala UI" panose="020B0502040204020203" pitchFamily="34" charset="0"/>
              </a:rPr>
              <a:t>(2 </a:t>
            </a:r>
            <a:r>
              <a:rPr lang="hi-IN" sz="1400" b="1" i="1" dirty="0">
                <a:effectLst>
                  <a:glow rad="101600">
                    <a:srgbClr val="EEF1F5"/>
                  </a:glow>
                </a:effectLst>
                <a:latin typeface="Nirmala UI" panose="020B0502040204020203" pitchFamily="34" charset="0"/>
                <a:ea typeface="Nirmala UI" panose="020B0502040204020203" pitchFamily="34" charset="0"/>
                <a:cs typeface="Nirmala UI" panose="020B0502040204020203" pitchFamily="34" charset="0"/>
              </a:rPr>
              <a:t>कुरिन्थियों </a:t>
            </a:r>
            <a:r>
              <a:rPr lang="es-ES" sz="1400" b="1" i="1" dirty="0">
                <a:effectLst>
                  <a:glow rad="101600">
                    <a:srgbClr val="EEF1F5"/>
                  </a:glow>
                </a:effectLst>
                <a:latin typeface="Nirmala UI" panose="020B0502040204020203" pitchFamily="34" charset="0"/>
                <a:ea typeface="Nirmala UI" panose="020B0502040204020203" pitchFamily="34" charset="0"/>
                <a:cs typeface="Nirmala UI" panose="020B0502040204020203" pitchFamily="34" charset="0"/>
              </a:rPr>
              <a:t>4:8–10)</a:t>
            </a:r>
          </a:p>
        </p:txBody>
      </p:sp>
    </p:spTree>
    <p:extLst>
      <p:ext uri="{BB962C8B-B14F-4D97-AF65-F5344CB8AC3E}">
        <p14:creationId xmlns:p14="http://schemas.microsoft.com/office/powerpoint/2010/main" val="60934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471D0F-F1EC-2BF7-E03B-FCF0A4B65FA9}"/>
              </a:ext>
            </a:extLst>
          </p:cNvPr>
          <p:cNvSpPr txBox="1"/>
          <p:nvPr/>
        </p:nvSpPr>
        <p:spPr>
          <a:xfrm>
            <a:off x="6734174" y="128111"/>
            <a:ext cx="5457825" cy="1261884"/>
          </a:xfrm>
          <a:prstGeom prst="rect">
            <a:avLst/>
          </a:prstGeom>
          <a:noFill/>
        </p:spPr>
        <p:txBody>
          <a:bodyPr wrap="square">
            <a:spAutoFit/>
          </a:bodyPr>
          <a:lstStyle/>
          <a:p>
            <a:pPr algn="ctr"/>
            <a:r>
              <a:rPr lang="en-U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r>
              <a:rPr lang="hi-IN"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तुम हमारे प्रभु यीशु मसीह का अनुग्रह जानते हो कि वह धनी होकर भी तुम्हारे लिये कंगाल बन गया, ताकि उसके कंगाल हो जाने से तुम धनी हो जाओ।</a:t>
            </a:r>
            <a:r>
              <a:rPr lang="en-U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r>
              <a:rPr lang="es-E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 </a:t>
            </a:r>
            <a:r>
              <a:rPr lang="es-ES" sz="16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(2 </a:t>
            </a:r>
            <a:r>
              <a:rPr lang="hi-IN" sz="16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कुरिन्थियों </a:t>
            </a:r>
            <a:r>
              <a:rPr lang="es-ES" sz="16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 8:9)</a:t>
            </a:r>
            <a:endParaRPr lang="es-E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2474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EF38F6-F56D-52F5-A0DB-C1FF53AC92C3}"/>
              </a:ext>
            </a:extLst>
          </p:cNvPr>
          <p:cNvSpPr txBox="1"/>
          <p:nvPr/>
        </p:nvSpPr>
        <p:spPr>
          <a:xfrm>
            <a:off x="0" y="88379"/>
            <a:ext cx="6515100" cy="1785104"/>
          </a:xfrm>
          <a:prstGeom prst="rect">
            <a:avLst/>
          </a:prstGeom>
          <a:noFill/>
        </p:spPr>
        <p:txBody>
          <a:bodyPr wrap="square">
            <a:spAutoFit/>
            <a:scene3d>
              <a:camera prst="orthographicFront"/>
              <a:lightRig rig="threePt" dir="t"/>
            </a:scene3d>
            <a:sp3d extrusionH="57150" contourW="25400">
              <a:bevelT w="38100" h="38100"/>
              <a:contourClr>
                <a:srgbClr val="F4DCAC"/>
              </a:contourClr>
            </a:sp3d>
          </a:bodyPr>
          <a:lstStyle/>
          <a:p>
            <a:pPr algn="ctr"/>
            <a:r>
              <a:rPr lang="en-US" sz="3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क्योंकि हमारी लड़ाई के हथियार शारीरिक नहीं, पर गढ़ों को ढा देने के लिये परमेश्‍वर के द्वारा सामर्थी हैं।</a:t>
            </a:r>
            <a:r>
              <a:rPr lang="en-US" sz="3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es-ES" sz="3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s-ES" sz="2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(2 </a:t>
            </a:r>
            <a:r>
              <a:rPr lang="hi-IN" sz="2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कुरिन्थियों </a:t>
            </a:r>
            <a:r>
              <a:rPr lang="es-ES" sz="20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10:4)</a:t>
            </a:r>
            <a:endParaRPr lang="es-ES" sz="3200" b="1" i="1" dirty="0">
              <a:ln w="12700">
                <a:noFill/>
                <a:prstDash val="solid"/>
              </a:ln>
              <a:solidFill>
                <a:srgbClr val="725536"/>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60952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790B8F-E32F-5A80-1EBB-F800D776FE5B}"/>
              </a:ext>
            </a:extLst>
          </p:cNvPr>
          <p:cNvSpPr txBox="1"/>
          <p:nvPr/>
        </p:nvSpPr>
        <p:spPr>
          <a:xfrm>
            <a:off x="9288078" y="98660"/>
            <a:ext cx="2806566" cy="2523768"/>
          </a:xfrm>
          <a:prstGeom prst="rect">
            <a:avLst/>
          </a:prstGeom>
          <a:solidFill>
            <a:srgbClr val="FFFAD4"/>
          </a:solidFill>
          <a:effectLst>
            <a:innerShdw blurRad="114300">
              <a:prstClr val="black"/>
            </a:innerShdw>
          </a:effectLst>
        </p:spPr>
        <p:txBody>
          <a:bodyPr wrap="square">
            <a:spAutoFit/>
            <a:scene3d>
              <a:camera prst="orthographicFront"/>
              <a:lightRig rig="threePt" dir="t"/>
            </a:scene3d>
            <a:sp3d extrusionH="57150">
              <a:bevelT w="38100" h="38100"/>
            </a:sp3d>
          </a:bodyPr>
          <a:lstStyle/>
          <a:p>
            <a:pPr algn="ctr"/>
            <a:r>
              <a:rPr lang="en-US" sz="2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प्रभु यीशु मसीह </a:t>
            </a:r>
            <a:r>
              <a:rPr lang="en-US" sz="2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  </a:t>
            </a:r>
            <a:r>
              <a:rPr lang="hi-IN" sz="2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का अनुग्रह और परमेश्‍वर का प्रेम और पवित्र आत्मा की सहभागिता तुम सब के साथ होती रहे।</a:t>
            </a:r>
            <a:r>
              <a:rPr lang="en-US" sz="2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a:t>
            </a:r>
            <a:endParaRPr lang="es-ES" sz="2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ctr"/>
            <a:r>
              <a:rPr lang="es-ES" sz="1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(2 </a:t>
            </a:r>
            <a:r>
              <a:rPr lang="hi-IN" sz="1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कुरिन्थियों </a:t>
            </a:r>
            <a:r>
              <a:rPr lang="es-ES" sz="1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13:14)</a:t>
            </a:r>
            <a:endParaRPr lang="es-ES"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0574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477328"/>
          </a:xfrm>
          <a:prstGeom prst="rect">
            <a:avLst/>
          </a:prstGeom>
          <a:noFill/>
        </p:spPr>
        <p:txBody>
          <a:bodyPr wrap="square">
            <a:spAutoFit/>
          </a:bodyPr>
          <a:lstStyle/>
          <a:p>
            <a:pPr algn="ctr"/>
            <a:r>
              <a:rPr lang="en-US" sz="2400"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rPr>
              <a:t>क्योंकि क्रूस की कथा नाश होनेवालों के लिये मूर्खता है, परन्तु हम उद्धार पानेवालों के लिये परमेश्‍वर की सामर्थ्य है।</a:t>
            </a:r>
            <a:r>
              <a:rPr lang="en-US" sz="2400"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rPr>
              <a:t>”</a:t>
            </a:r>
          </a:p>
          <a:p>
            <a:pPr algn="ctr"/>
            <a:r>
              <a:rPr lang="es-ES"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rPr>
              <a:t>(1 </a:t>
            </a:r>
            <a:r>
              <a:rPr lang="hi-IN"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rPr>
              <a:t>कुरिन्थियों </a:t>
            </a:r>
            <a:r>
              <a:rPr lang="es-ES"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rPr>
              <a:t>1:18)</a:t>
            </a:r>
            <a:endParaRPr lang="es-ES" sz="2400" b="1" i="1" dirty="0">
              <a:solidFill>
                <a:srgbClr val="FCE996"/>
              </a:solidFill>
              <a:effectLst>
                <a:glow rad="127000">
                  <a:srgbClr val="030303"/>
                </a:glo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2524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707886"/>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algn="ctr"/>
            <a:r>
              <a:rPr lang="en-US" sz="20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a:t>
            </a:r>
            <a:r>
              <a:rPr lang="hi-IN" sz="20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हे भाइयो, मैं तुम से हमारे प्रभु यीशु मसीह के नाम से विनती करता हूँ कि तुम सब एक ही बात कहो, और तुम में फूट न हो, परन्तु एक ही मन और एक ही मत होकर मिले रहो।</a:t>
            </a:r>
            <a:r>
              <a:rPr lang="en-US" sz="20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a:t>
            </a:r>
            <a:r>
              <a:rPr lang="es-ES" sz="20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 </a:t>
            </a:r>
            <a:r>
              <a:rPr lang="es-ES" sz="16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(1 </a:t>
            </a:r>
            <a:r>
              <a:rPr lang="hi-IN" sz="16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कुरिन्थियों </a:t>
            </a:r>
            <a:r>
              <a:rPr lang="es-ES" sz="16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rPr>
              <a:t>1:10)</a:t>
            </a:r>
            <a:endParaRPr lang="es-ES" sz="2000" b="1" i="1" dirty="0">
              <a:solidFill>
                <a:srgbClr val="993423"/>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0291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3693319"/>
          </a:xfrm>
          <a:prstGeom prst="rect">
            <a:avLst/>
          </a:prstGeom>
          <a:solidFill>
            <a:srgbClr val="FFF3D0"/>
          </a:solidFill>
          <a:effectLst>
            <a:innerShdw blurRad="114300">
              <a:schemeClr val="accent3">
                <a:lumMod val="75000"/>
              </a:schemeClr>
            </a:innerShdw>
          </a:effectLst>
        </p:spPr>
        <p:txBody>
          <a:bodyPr wrap="square">
            <a:spAutoFit/>
          </a:bodyPr>
          <a:lstStyle/>
          <a:p>
            <a:pPr algn="ctr"/>
            <a:r>
              <a:rPr lang="en-US" sz="2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क्या तुम नहीं जानते कि तुम्हारी देह पवित्र आत्मा का मन्दिर है, जो तुम में बसा हुआ है और तुम्हें परमेश्‍वर की ओर से मिला है; और तुम अपने नहीं हो? क्योंकि दाम देकर मोल लिये गए हो, इसलिये अपनी देह के द्वारा परमेश्‍वर की महिमा करो।</a:t>
            </a:r>
            <a:r>
              <a:rPr lang="en-US" sz="2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a:t>
            </a:r>
            <a:endParaRPr lang="es-ES" sz="2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ctr"/>
            <a:r>
              <a:rPr lang="es-ES"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en-US"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1 </a:t>
            </a:r>
            <a:r>
              <a:rPr lang="hi-IN"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कुरिन्थियों </a:t>
            </a:r>
            <a:r>
              <a:rPr lang="en-US"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6:19, 20</a:t>
            </a:r>
            <a:r>
              <a:rPr lang="es-ES"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a:t>
            </a:r>
            <a:endParaRPr lang="es-ES" sz="2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21032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5AAEA5-13CB-E5B1-F8E5-E4C9DF8C3DFA}"/>
              </a:ext>
            </a:extLst>
          </p:cNvPr>
          <p:cNvSpPr txBox="1"/>
          <p:nvPr/>
        </p:nvSpPr>
        <p:spPr>
          <a:xfrm>
            <a:off x="0" y="3669632"/>
            <a:ext cx="3295650" cy="1938992"/>
          </a:xfrm>
          <a:prstGeom prst="rect">
            <a:avLst/>
          </a:prstGeom>
          <a:noFill/>
        </p:spPr>
        <p:txBody>
          <a:bodyPr wrap="square">
            <a:spAutoFit/>
          </a:bodyPr>
          <a:lstStyle/>
          <a:p>
            <a:r>
              <a:rPr lang="en-US" sz="2400" b="1" i="1" dirty="0">
                <a:solidFill>
                  <a:srgbClr val="FFF3D0"/>
                </a:solidFill>
                <a:effectLst>
                  <a:glow rad="76200">
                    <a:schemeClr val="tx1"/>
                  </a:glow>
                  <a:outerShdw blurRad="50800" dist="50800" dir="5400000" algn="ctr"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rgbClr val="FFF3D0"/>
                </a:solidFill>
                <a:effectLst>
                  <a:glow rad="76200">
                    <a:schemeClr val="tx1"/>
                  </a:glow>
                  <a:outerShdw blurRad="50800" dist="50800" dir="5400000" algn="ctr"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इसलिये तुम चाहे खाओ, चाहे पीओ, चाहे जो कुछ करो, सब कुछ परमेश्‍वर की महिमा के लिये करो।</a:t>
            </a:r>
            <a:r>
              <a:rPr lang="en-US" sz="2400" b="1" i="1" dirty="0">
                <a:solidFill>
                  <a:srgbClr val="FFF3D0"/>
                </a:solidFill>
                <a:effectLst>
                  <a:glow rad="76200">
                    <a:schemeClr val="tx1"/>
                  </a:glow>
                  <a:outerShdw blurRad="50800" dist="50800" dir="5400000" algn="ctr"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2400" b="1" i="1" dirty="0">
              <a:solidFill>
                <a:srgbClr val="FFF3D0"/>
              </a:solidFill>
              <a:effectLst>
                <a:glow rad="76200">
                  <a:schemeClr val="tx1"/>
                </a:glow>
                <a:outerShdw blurRad="50800" dist="50800" dir="5400000" algn="ctr" rotWithShape="0">
                  <a:schemeClr val="tx1"/>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1B340089-2457-DCB6-3849-96E7B45DCD44}"/>
              </a:ext>
            </a:extLst>
          </p:cNvPr>
          <p:cNvSpPr txBox="1"/>
          <p:nvPr/>
        </p:nvSpPr>
        <p:spPr>
          <a:xfrm>
            <a:off x="77002" y="3283454"/>
            <a:ext cx="3599648" cy="369332"/>
          </a:xfrm>
          <a:prstGeom prst="rect">
            <a:avLst/>
          </a:prstGeom>
          <a:noFill/>
        </p:spPr>
        <p:txBody>
          <a:bodyPr wrap="square">
            <a:spAutoFit/>
          </a:bodyPr>
          <a:lstStyle>
            <a:defPPr>
              <a:defRPr lang="es-ES"/>
            </a:defPPr>
            <a:lvl1pPr>
              <a:defRPr sz="2400" b="1">
                <a:solidFill>
                  <a:srgbClr val="FFF3D0"/>
                </a:solidFill>
                <a:effectLst>
                  <a:glow rad="76200">
                    <a:schemeClr val="tx1"/>
                  </a:glow>
                  <a:outerShdw blurRad="50800" dist="50800" dir="5400000" algn="ctr" rotWithShape="0">
                    <a:schemeClr val="tx1"/>
                  </a:outerShdw>
                </a:effectLst>
                <a:latin typeface="Comic Sans MS" panose="030F0702030302020204" pitchFamily="66" charset="0"/>
              </a:defRPr>
            </a:lvl1pPr>
          </a:lstStyle>
          <a:p>
            <a:r>
              <a:rPr lang="es-ES" sz="1800" i="1" dirty="0">
                <a:latin typeface="Nirmala UI" panose="020B0502040204020203" pitchFamily="34" charset="0"/>
                <a:ea typeface="Nirmala UI" panose="020B0502040204020203" pitchFamily="34" charset="0"/>
                <a:cs typeface="Nirmala UI" panose="020B0502040204020203" pitchFamily="34" charset="0"/>
              </a:rPr>
              <a:t>(1 </a:t>
            </a:r>
            <a:r>
              <a:rPr lang="hi-IN" sz="1800" i="1" dirty="0">
                <a:latin typeface="Nirmala UI" panose="020B0502040204020203" pitchFamily="34" charset="0"/>
                <a:ea typeface="Nirmala UI" panose="020B0502040204020203" pitchFamily="34" charset="0"/>
                <a:cs typeface="Nirmala UI" panose="020B0502040204020203" pitchFamily="34" charset="0"/>
              </a:rPr>
              <a:t>कुरिन्थियों </a:t>
            </a:r>
            <a:r>
              <a:rPr lang="es-ES" sz="1800" i="1" dirty="0">
                <a:latin typeface="Nirmala UI" panose="020B0502040204020203" pitchFamily="34" charset="0"/>
                <a:ea typeface="Nirmala UI" panose="020B0502040204020203" pitchFamily="34" charset="0"/>
                <a:cs typeface="Nirmala UI" panose="020B0502040204020203" pitchFamily="34" charset="0"/>
              </a:rPr>
              <a:t>10:31)</a:t>
            </a:r>
          </a:p>
        </p:txBody>
      </p:sp>
    </p:spTree>
    <p:extLst>
      <p:ext uri="{BB962C8B-B14F-4D97-AF65-F5344CB8AC3E}">
        <p14:creationId xmlns:p14="http://schemas.microsoft.com/office/powerpoint/2010/main" val="142500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FC6302-19BB-17A2-9F98-8EA7BC0E9B32}"/>
              </a:ext>
            </a:extLst>
          </p:cNvPr>
          <p:cNvSpPr txBox="1"/>
          <p:nvPr/>
        </p:nvSpPr>
        <p:spPr>
          <a:xfrm>
            <a:off x="2579568" y="67375"/>
            <a:ext cx="4927332" cy="1477328"/>
          </a:xfrm>
          <a:prstGeom prst="rect">
            <a:avLst/>
          </a:prstGeom>
          <a:noFill/>
        </p:spPr>
        <p:txBody>
          <a:bodyPr wrap="square">
            <a:spAutoFit/>
            <a:scene3d>
              <a:camera prst="orthographicFront"/>
              <a:lightRig rig="threePt" dir="t"/>
            </a:scene3d>
            <a:sp3d extrusionH="57150">
              <a:bevelT w="38100" h="38100"/>
            </a:sp3d>
          </a:bodyPr>
          <a:lstStyle/>
          <a:p>
            <a:pPr algn="ctr"/>
            <a:r>
              <a:rPr lang="en-US" sz="2400"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प्रेम का अनुकरण करो, और आत्मिक वरदानों की भी धुन में रहो, विशेष करके यह कि भविष्यद्वाणी करो।</a:t>
            </a:r>
            <a:r>
              <a:rPr lang="en-US" sz="2400"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a:t>
            </a:r>
            <a:endParaRPr lang="es-ES" sz="2400"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ctr"/>
            <a:r>
              <a:rPr lang="es-ES"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(1 </a:t>
            </a:r>
            <a:r>
              <a:rPr lang="hi-IN"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कुरिन्थियों </a:t>
            </a:r>
            <a:r>
              <a:rPr lang="es-ES"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14:1)</a:t>
            </a:r>
            <a:endParaRPr lang="es-ES" sz="2400" b="1" i="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0621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4077E-B506-26F7-438C-B8D8211A6044}"/>
              </a:ext>
            </a:extLst>
          </p:cNvPr>
          <p:cNvSpPr txBox="1"/>
          <p:nvPr/>
        </p:nvSpPr>
        <p:spPr>
          <a:xfrm>
            <a:off x="0" y="114300"/>
            <a:ext cx="12192000" cy="646331"/>
          </a:xfrm>
          <a:prstGeom prst="rect">
            <a:avLst/>
          </a:prstGeom>
          <a:solidFill>
            <a:schemeClr val="bg1">
              <a:alpha val="72000"/>
            </a:schemeClr>
          </a:solidFill>
        </p:spPr>
        <p:txBody>
          <a:bodyPr wrap="square">
            <a:spAutoFit/>
            <a:scene3d>
              <a:camera prst="orthographicFront"/>
              <a:lightRig rig="threePt" dir="t"/>
            </a:scene3d>
            <a:sp3d extrusionH="57150">
              <a:bevelT w="38100" h="38100"/>
            </a:sp3d>
          </a:bodyPr>
          <a:lstStyle/>
          <a:p>
            <a:pPr algn="ctr"/>
            <a:r>
              <a:rPr lang="en-US" sz="20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rPr>
              <a:t>“</a:t>
            </a:r>
            <a:r>
              <a:rPr lang="hi-IN" sz="20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पर अब विश्‍वास, आशा, प्रेम ये तीनों स्थायी हैं, पर इन में सबसे बड़ा प्रेम है।</a:t>
            </a:r>
            <a:r>
              <a:rPr lang="en-US" sz="20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rPr>
              <a:t>”</a:t>
            </a:r>
          </a:p>
          <a:p>
            <a:pPr algn="ctr"/>
            <a:r>
              <a:rPr lang="es-ES" sz="16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rPr>
              <a:t>(1 </a:t>
            </a:r>
            <a:r>
              <a:rPr lang="hi-IN" sz="16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कुरिन्थियों </a:t>
            </a:r>
            <a:r>
              <a:rPr lang="es-ES" sz="16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rPr>
              <a:t> 13:13)</a:t>
            </a:r>
            <a:endParaRPr lang="es-ES" sz="2000" b="1" i="1" dirty="0">
              <a:solidFill>
                <a:srgbClr val="C00000"/>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41223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6CFBBE-2B04-42C2-E13D-D8027ADA8D07}"/>
              </a:ext>
            </a:extLst>
          </p:cNvPr>
          <p:cNvSpPr txBox="1"/>
          <p:nvPr/>
        </p:nvSpPr>
        <p:spPr>
          <a:xfrm>
            <a:off x="0" y="74595"/>
            <a:ext cx="12191999" cy="1200329"/>
          </a:xfrm>
          <a:prstGeom prst="rect">
            <a:avLst/>
          </a:prstGeom>
          <a:noFill/>
        </p:spPr>
        <p:txBody>
          <a:bodyPr wrap="square">
            <a:spAutoFit/>
          </a:bodyPr>
          <a:lstStyle/>
          <a:p>
            <a:pPr algn="ctr"/>
            <a:r>
              <a:rPr lang="en-US"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और यदि मसीह नहीं जी उठा, तो हमारा प्रचार करना भी व्यर्थ है, और तुम्हारा विश्‍वास भी व्यर्थ है</a:t>
            </a:r>
            <a:r>
              <a:rPr lang="en-US"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 . . . </a:t>
            </a:r>
            <a:r>
              <a:rPr lang="hi-IN"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और यदि मसीह नहीं जी उठा, तो तुम्हारा विश्‍वास व्यर्थ है, और तुम अब तक अपने पापों में फँसे हो</a:t>
            </a:r>
            <a:r>
              <a:rPr lang="en-US"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a:t>
            </a:r>
            <a:r>
              <a:rPr lang="es-ES"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 </a:t>
            </a:r>
            <a:r>
              <a:rPr lang="es-ES"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(1 </a:t>
            </a:r>
            <a:r>
              <a:rPr lang="hi-IN"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कुरिन्थियों </a:t>
            </a:r>
            <a:r>
              <a:rPr lang="es-ES"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rPr>
              <a:t> 15:14–17)</a:t>
            </a:r>
            <a:endParaRPr lang="es-ES" sz="2400" b="1" i="1" dirty="0">
              <a:solidFill>
                <a:schemeClr val="bg1"/>
              </a:solidFill>
              <a:effectLst>
                <a:glow rad="165100">
                  <a:srgbClr val="4296B4"/>
                </a:glo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57660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066D0C-3C24-2847-9B95-FA6F89A8A62A}"/>
              </a:ext>
            </a:extLst>
          </p:cNvPr>
          <p:cNvSpPr txBox="1"/>
          <p:nvPr/>
        </p:nvSpPr>
        <p:spPr>
          <a:xfrm>
            <a:off x="104776" y="118586"/>
            <a:ext cx="2984934" cy="2492990"/>
          </a:xfrm>
          <a:prstGeom prst="rect">
            <a:avLst/>
          </a:prstGeom>
          <a:noFill/>
        </p:spPr>
        <p:txBody>
          <a:bodyPr wrap="square">
            <a:spAutoFit/>
          </a:bodyPr>
          <a:lstStyle/>
          <a:p>
            <a:pPr algn="ctr"/>
            <a:r>
              <a:rPr lang="en-U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r>
              <a:rPr lang="hi-IN"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बड़े क्लेश और मन के कष्‍ट से मैं ने बहुत से आँसू बहा बहाकर तुम्हें लिखा था, इसलिये नहीं कि तुम उदास हो परन्तु इसलिये कि तुम उस बड़े प्रेम को जान लो, जो मुझे तुम से है।</a:t>
            </a:r>
            <a:r>
              <a:rPr lang="en-U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p>
          <a:p>
            <a:pPr algn="ctr"/>
            <a:r>
              <a:rPr lang="es-ES" sz="16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(2 </a:t>
            </a:r>
            <a:r>
              <a:rPr lang="hi-IN" sz="16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कुरिन्थियों </a:t>
            </a:r>
            <a:r>
              <a:rPr lang="es-ES" sz="16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 2:4)</a:t>
            </a:r>
            <a:endParaRPr lang="es-ES" sz="2000" b="1" i="1" dirty="0">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4981600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440</TotalTime>
  <Words>555</Words>
  <Application>Microsoft Office PowerPoint</Application>
  <PresentationFormat>Panorámica</PresentationFormat>
  <Paragraphs>21</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Aptos</vt:lpstr>
      <vt:lpstr>Aptos Display</vt:lpstr>
      <vt:lpstr>Arial</vt:lpstr>
      <vt:lpstr>Nirmala 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60</cp:revision>
  <dcterms:created xsi:type="dcterms:W3CDTF">2026-05-16T18:56:31Z</dcterms:created>
  <dcterms:modified xsi:type="dcterms:W3CDTF">2026-06-20T05:31:48Z</dcterms:modified>
</cp:coreProperties>
</file>