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91" r:id="rId4"/>
    <p:sldId id="257" r:id="rId5"/>
    <p:sldId id="258" r:id="rId6"/>
    <p:sldId id="259" r:id="rId7"/>
    <p:sldId id="290" r:id="rId8"/>
    <p:sldId id="261" r:id="rId9"/>
    <p:sldId id="289" r:id="rId10"/>
    <p:sldId id="263" r:id="rId11"/>
    <p:sldId id="264" r:id="rId12"/>
    <p:sldId id="288"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E0B9"/>
    <a:srgbClr val="D9EFDB"/>
    <a:srgbClr val="E8F5E9"/>
    <a:srgbClr val="63D37D"/>
    <a:srgbClr val="CDEBD1"/>
    <a:srgbClr val="EDE4CC"/>
    <a:srgbClr val="F2DB51"/>
    <a:srgbClr val="29A045"/>
    <a:srgbClr val="A8A400"/>
    <a:srgbClr val="B0A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45" autoAdjust="0"/>
    <p:restoredTop sz="94715" autoAdjust="0"/>
  </p:normalViewPr>
  <p:slideViewPr>
    <p:cSldViewPr snapToGrid="0">
      <p:cViewPr varScale="1">
        <p:scale>
          <a:sx n="84" d="100"/>
          <a:sy n="84" d="100"/>
        </p:scale>
        <p:origin x="90" y="46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DB225-1005-4F29-8F14-A69C4A73B38B}" type="doc">
      <dgm:prSet loTypeId="urn:microsoft.com/office/officeart/2005/8/layout/hProcess9" loCatId="process" qsTypeId="urn:microsoft.com/office/officeart/2005/8/quickstyle/simple3" qsCatId="simple" csTypeId="urn:microsoft.com/office/officeart/2005/8/colors/colorful2" csCatId="colorful" phldr="1"/>
      <dgm:spPr/>
      <dgm:t>
        <a:bodyPr/>
        <a:lstStyle/>
        <a:p>
          <a:endParaRPr lang="es-ES"/>
        </a:p>
      </dgm:t>
    </dgm:pt>
    <dgm:pt modelId="{59F92ABD-1E06-491A-8A59-7BFFC995D695}">
      <dgm:prSet custT="1"/>
      <dgm:spPr>
        <a:ln w="38100">
          <a:solidFill>
            <a:schemeClr val="accent2">
              <a:lumMod val="50000"/>
            </a:schemeClr>
          </a:solidFill>
        </a:ln>
        <a:scene3d>
          <a:camera prst="orthographicFront"/>
          <a:lightRig rig="flat" dir="t"/>
        </a:scene3d>
        <a:sp3d contourW="25400" prstMaterial="dkEdge">
          <a:bevelT w="8200" h="38100"/>
        </a:sp3d>
      </dgm:spPr>
      <dgm:t>
        <a:bodyPr/>
        <a:lstStyle/>
        <a:p>
          <a:r>
            <a:rPr lang="hr-HR" sz="2000" b="1">
              <a:solidFill>
                <a:schemeClr val="accent2">
                  <a:lumMod val="50000"/>
                </a:schemeClr>
              </a:solidFill>
            </a:rPr>
            <a:t>VIDITI: Bog nije ravnodu-   šan prema patnji. On vidi sve. On posebno vidi bol i nepravdu počinjenu prema Njegovom narodu                    (2. Kralj. 9,26).</a:t>
          </a:r>
          <a:endParaRPr lang="es-ES" sz="2000" dirty="0"/>
        </a:p>
      </dgm:t>
    </dgm:pt>
    <dgm:pt modelId="{01278C7D-57E8-4666-BEA9-08329EBD78DA}" type="parTrans" cxnId="{C2CF78F7-6CEA-49F7-84BF-2C9526F46690}">
      <dgm:prSet/>
      <dgm:spPr/>
      <dgm:t>
        <a:bodyPr/>
        <a:lstStyle/>
        <a:p>
          <a:endParaRPr lang="es-ES" sz="2000"/>
        </a:p>
      </dgm:t>
    </dgm:pt>
    <dgm:pt modelId="{93304584-F568-46C9-A44D-E1A09BCCE358}" type="sibTrans" cxnId="{C2CF78F7-6CEA-49F7-84BF-2C9526F46690}">
      <dgm:prSet/>
      <dgm:spPr/>
      <dgm:t>
        <a:bodyPr/>
        <a:lstStyle/>
        <a:p>
          <a:endParaRPr lang="es-ES" sz="2000"/>
        </a:p>
      </dgm:t>
    </dgm:pt>
    <dgm:pt modelId="{65B9A114-D38F-42B8-B891-B31CEE910472}">
      <dgm:prSet custT="1"/>
      <dgm:spPr>
        <a:ln w="38100">
          <a:solidFill>
            <a:schemeClr val="accent4">
              <a:lumMod val="50000"/>
            </a:schemeClr>
          </a:solidFill>
        </a:ln>
        <a:scene3d>
          <a:camera prst="orthographicFront"/>
          <a:lightRig rig="flat" dir="t"/>
        </a:scene3d>
        <a:sp3d contourW="25400" prstMaterial="dkEdge">
          <a:bevelT w="8200" h="38100"/>
        </a:sp3d>
      </dgm:spPr>
      <dgm:t>
        <a:bodyPr/>
        <a:lstStyle/>
        <a:p>
          <a:r>
            <a:rPr lang="hr-HR" sz="2000" b="1" dirty="0">
              <a:solidFill>
                <a:schemeClr val="accent4">
                  <a:lumMod val="50000"/>
                </a:schemeClr>
              </a:solidFill>
            </a:rPr>
            <a:t>SIĆI: Bog ne miruje. On silazi da hoda među nama. On prebiva među ljudskim bićima (Izl. 29,45;</a:t>
          </a:r>
          <a:br>
            <a:rPr lang="es-ES" sz="2000" b="1" dirty="0">
              <a:solidFill>
                <a:schemeClr val="accent4">
                  <a:lumMod val="50000"/>
                </a:schemeClr>
              </a:solidFill>
            </a:rPr>
          </a:br>
          <a:r>
            <a:rPr lang="hr-HR" sz="2000" b="1" dirty="0">
              <a:solidFill>
                <a:schemeClr val="accent4">
                  <a:lumMod val="50000"/>
                </a:schemeClr>
              </a:solidFill>
            </a:rPr>
            <a:t>Ivan 14,16.17).                           </a:t>
          </a:r>
          <a:endParaRPr lang="es-ES" sz="2000" dirty="0"/>
        </a:p>
      </dgm:t>
    </dgm:pt>
    <dgm:pt modelId="{A5855C3B-F51B-48A1-9EC3-D8531464CB44}" type="parTrans" cxnId="{75E84018-6BD2-4D44-AEE8-70CC63B6B989}">
      <dgm:prSet/>
      <dgm:spPr/>
      <dgm:t>
        <a:bodyPr/>
        <a:lstStyle/>
        <a:p>
          <a:endParaRPr lang="es-ES" sz="2000"/>
        </a:p>
      </dgm:t>
    </dgm:pt>
    <dgm:pt modelId="{3CBAD9DE-1594-4FF3-B88F-1BEA16484D0B}" type="sibTrans" cxnId="{75E84018-6BD2-4D44-AEE8-70CC63B6B989}">
      <dgm:prSet/>
      <dgm:spPr/>
      <dgm:t>
        <a:bodyPr/>
        <a:lstStyle/>
        <a:p>
          <a:endParaRPr lang="es-ES" sz="2000"/>
        </a:p>
      </dgm:t>
    </dgm:pt>
    <dgm:pt modelId="{F2B6D1BB-F7F7-4623-A08F-E5685867016A}">
      <dgm:prSet custT="1"/>
      <dgm:spPr>
        <a:ln w="38100">
          <a:solidFill>
            <a:schemeClr val="accent3">
              <a:lumMod val="75000"/>
            </a:schemeClr>
          </a:solidFill>
        </a:ln>
        <a:scene3d>
          <a:camera prst="orthographicFront"/>
          <a:lightRig rig="flat" dir="t"/>
        </a:scene3d>
        <a:sp3d contourW="25400" prstMaterial="dkEdge">
          <a:bevelT w="8200" h="38100"/>
        </a:sp3d>
      </dgm:spPr>
      <dgm:t>
        <a:bodyPr/>
        <a:lstStyle/>
        <a:p>
          <a:r>
            <a:rPr lang="hr-HR" sz="2000" b="1">
              <a:solidFill>
                <a:schemeClr val="accent3">
                  <a:lumMod val="50000"/>
                </a:schemeClr>
              </a:solidFill>
            </a:rPr>
            <a:t>IZVADITI: Bog, u svoje vrijeme, djeluje kako bi nas oslobodio patnje i ispunio svoja obećanja (Jer. 29,11).</a:t>
          </a:r>
          <a:endParaRPr lang="es-ES" sz="2000" dirty="0"/>
        </a:p>
      </dgm:t>
    </dgm:pt>
    <dgm:pt modelId="{3F4AFA4B-382E-449B-93F5-C94D50698218}" type="parTrans" cxnId="{8FE6CD90-7B24-4EAF-B932-770EE0E4D197}">
      <dgm:prSet/>
      <dgm:spPr/>
      <dgm:t>
        <a:bodyPr/>
        <a:lstStyle/>
        <a:p>
          <a:endParaRPr lang="es-ES" sz="2000"/>
        </a:p>
      </dgm:t>
    </dgm:pt>
    <dgm:pt modelId="{210EAB51-A7B3-40BA-9BA7-3BDDF6AFC4DB}" type="sibTrans" cxnId="{8FE6CD90-7B24-4EAF-B932-770EE0E4D197}">
      <dgm:prSet/>
      <dgm:spPr/>
      <dgm:t>
        <a:bodyPr/>
        <a:lstStyle/>
        <a:p>
          <a:endParaRPr lang="es-ES" sz="2000"/>
        </a:p>
      </dgm:t>
    </dgm:pt>
    <dgm:pt modelId="{7D7C4CE1-5C7D-4237-94BE-437E5EE34D8E}" type="pres">
      <dgm:prSet presAssocID="{677DB225-1005-4F29-8F14-A69C4A73B38B}" presName="CompostProcess" presStyleCnt="0">
        <dgm:presLayoutVars>
          <dgm:dir/>
          <dgm:resizeHandles val="exact"/>
        </dgm:presLayoutVars>
      </dgm:prSet>
      <dgm:spPr/>
    </dgm:pt>
    <dgm:pt modelId="{B5574814-E0CD-4457-A488-DF16CA565BEA}" type="pres">
      <dgm:prSet presAssocID="{677DB225-1005-4F29-8F14-A69C4A73B38B}" presName="arrow" presStyleLbl="bgShp" presStyleIdx="0" presStyleCnt="1" custScaleX="116674"/>
      <dgm:spPr>
        <a:prstGeom prst="quadArrowCallout">
          <a:avLst/>
        </a:prstGeom>
        <a:scene3d>
          <a:camera prst="orthographicFront"/>
          <a:lightRig rig="threePt" dir="t"/>
        </a:scene3d>
        <a:sp3d>
          <a:bevelT/>
        </a:sp3d>
      </dgm:spPr>
    </dgm:pt>
    <dgm:pt modelId="{F045FBC6-9898-47E0-BA3A-4ED1270339F1}" type="pres">
      <dgm:prSet presAssocID="{677DB225-1005-4F29-8F14-A69C4A73B38B}" presName="linearProcess" presStyleCnt="0"/>
      <dgm:spPr/>
    </dgm:pt>
    <dgm:pt modelId="{94D1E227-41BF-433C-96AC-C9EF8410215C}" type="pres">
      <dgm:prSet presAssocID="{59F92ABD-1E06-491A-8A59-7BFFC995D695}" presName="textNode" presStyleLbl="node1" presStyleIdx="0" presStyleCnt="3" custScaleY="184192" custLinFactNeighborX="76779">
        <dgm:presLayoutVars>
          <dgm:bulletEnabled val="1"/>
        </dgm:presLayoutVars>
      </dgm:prSet>
      <dgm:spPr/>
    </dgm:pt>
    <dgm:pt modelId="{180C53CF-35E6-44B7-B3BB-D05153041CBC}" type="pres">
      <dgm:prSet presAssocID="{93304584-F568-46C9-A44D-E1A09BCCE358}" presName="sibTrans" presStyleCnt="0"/>
      <dgm:spPr/>
    </dgm:pt>
    <dgm:pt modelId="{AC825C12-AF42-4BA1-AA13-23C63E1A3627}" type="pres">
      <dgm:prSet presAssocID="{65B9A114-D38F-42B8-B891-B31CEE910472}" presName="textNode" presStyleLbl="node1" presStyleIdx="1" presStyleCnt="3" custScaleY="184192" custLinFactNeighborX="-2032">
        <dgm:presLayoutVars>
          <dgm:bulletEnabled val="1"/>
        </dgm:presLayoutVars>
      </dgm:prSet>
      <dgm:spPr/>
    </dgm:pt>
    <dgm:pt modelId="{FF9FF2A5-D338-41B7-BC20-8410AB5F3728}" type="pres">
      <dgm:prSet presAssocID="{3CBAD9DE-1594-4FF3-B88F-1BEA16484D0B}" presName="sibTrans" presStyleCnt="0"/>
      <dgm:spPr/>
    </dgm:pt>
    <dgm:pt modelId="{A6E77D58-24DC-441B-B8F3-E72D2F642819}" type="pres">
      <dgm:prSet presAssocID="{F2B6D1BB-F7F7-4623-A08F-E5685867016A}" presName="textNode" presStyleLbl="node1" presStyleIdx="2" presStyleCnt="3" custScaleY="184192" custLinFactNeighborX="-81454">
        <dgm:presLayoutVars>
          <dgm:bulletEnabled val="1"/>
        </dgm:presLayoutVars>
      </dgm:prSet>
      <dgm:spPr/>
    </dgm:pt>
  </dgm:ptLst>
  <dgm:cxnLst>
    <dgm:cxn modelId="{75E84018-6BD2-4D44-AEE8-70CC63B6B989}" srcId="{677DB225-1005-4F29-8F14-A69C4A73B38B}" destId="{65B9A114-D38F-42B8-B891-B31CEE910472}" srcOrd="1" destOrd="0" parTransId="{A5855C3B-F51B-48A1-9EC3-D8531464CB44}" sibTransId="{3CBAD9DE-1594-4FF3-B88F-1BEA16484D0B}"/>
    <dgm:cxn modelId="{8B869031-5BCF-4A10-97E9-4BAC875EB198}" type="presOf" srcId="{F2B6D1BB-F7F7-4623-A08F-E5685867016A}" destId="{A6E77D58-24DC-441B-B8F3-E72D2F642819}" srcOrd="0" destOrd="0" presId="urn:microsoft.com/office/officeart/2005/8/layout/hProcess9"/>
    <dgm:cxn modelId="{1BDD4260-139F-49FB-AA7F-A78480C9F2B8}" type="presOf" srcId="{59F92ABD-1E06-491A-8A59-7BFFC995D695}" destId="{94D1E227-41BF-433C-96AC-C9EF8410215C}" srcOrd="0" destOrd="0" presId="urn:microsoft.com/office/officeart/2005/8/layout/hProcess9"/>
    <dgm:cxn modelId="{8FE6CD90-7B24-4EAF-B932-770EE0E4D197}" srcId="{677DB225-1005-4F29-8F14-A69C4A73B38B}" destId="{F2B6D1BB-F7F7-4623-A08F-E5685867016A}" srcOrd="2" destOrd="0" parTransId="{3F4AFA4B-382E-449B-93F5-C94D50698218}" sibTransId="{210EAB51-A7B3-40BA-9BA7-3BDDF6AFC4DB}"/>
    <dgm:cxn modelId="{13A87EA3-131A-4FF0-951E-D032F986B7FE}" type="presOf" srcId="{677DB225-1005-4F29-8F14-A69C4A73B38B}" destId="{7D7C4CE1-5C7D-4237-94BE-437E5EE34D8E}" srcOrd="0" destOrd="0" presId="urn:microsoft.com/office/officeart/2005/8/layout/hProcess9"/>
    <dgm:cxn modelId="{8A5292E0-B557-4CB8-95CF-C490314F0CD9}" type="presOf" srcId="{65B9A114-D38F-42B8-B891-B31CEE910472}" destId="{AC825C12-AF42-4BA1-AA13-23C63E1A3627}" srcOrd="0" destOrd="0" presId="urn:microsoft.com/office/officeart/2005/8/layout/hProcess9"/>
    <dgm:cxn modelId="{C2CF78F7-6CEA-49F7-84BF-2C9526F46690}" srcId="{677DB225-1005-4F29-8F14-A69C4A73B38B}" destId="{59F92ABD-1E06-491A-8A59-7BFFC995D695}" srcOrd="0" destOrd="0" parTransId="{01278C7D-57E8-4666-BEA9-08329EBD78DA}" sibTransId="{93304584-F568-46C9-A44D-E1A09BCCE358}"/>
    <dgm:cxn modelId="{4DC6E260-A237-493D-A7C3-49B0C3AEFD40}" type="presParOf" srcId="{7D7C4CE1-5C7D-4237-94BE-437E5EE34D8E}" destId="{B5574814-E0CD-4457-A488-DF16CA565BEA}" srcOrd="0" destOrd="0" presId="urn:microsoft.com/office/officeart/2005/8/layout/hProcess9"/>
    <dgm:cxn modelId="{4A32E4BE-7D84-46CB-ACDF-3AFF9B862DCB}" type="presParOf" srcId="{7D7C4CE1-5C7D-4237-94BE-437E5EE34D8E}" destId="{F045FBC6-9898-47E0-BA3A-4ED1270339F1}" srcOrd="1" destOrd="0" presId="urn:microsoft.com/office/officeart/2005/8/layout/hProcess9"/>
    <dgm:cxn modelId="{2D485DD8-D3E4-491E-B811-2687D45C5B21}" type="presParOf" srcId="{F045FBC6-9898-47E0-BA3A-4ED1270339F1}" destId="{94D1E227-41BF-433C-96AC-C9EF8410215C}" srcOrd="0" destOrd="0" presId="urn:microsoft.com/office/officeart/2005/8/layout/hProcess9"/>
    <dgm:cxn modelId="{C762EDB8-AE29-4E7C-931D-1289996EDD7D}" type="presParOf" srcId="{F045FBC6-9898-47E0-BA3A-4ED1270339F1}" destId="{180C53CF-35E6-44B7-B3BB-D05153041CBC}" srcOrd="1" destOrd="0" presId="urn:microsoft.com/office/officeart/2005/8/layout/hProcess9"/>
    <dgm:cxn modelId="{AC5062B3-9C9E-447E-845A-EEEF2905BECD}" type="presParOf" srcId="{F045FBC6-9898-47E0-BA3A-4ED1270339F1}" destId="{AC825C12-AF42-4BA1-AA13-23C63E1A3627}" srcOrd="2" destOrd="0" presId="urn:microsoft.com/office/officeart/2005/8/layout/hProcess9"/>
    <dgm:cxn modelId="{2E2AA17A-A605-45DE-AF99-6D1B77B7989E}" type="presParOf" srcId="{F045FBC6-9898-47E0-BA3A-4ED1270339F1}" destId="{FF9FF2A5-D338-41B7-BC20-8410AB5F3728}" srcOrd="3" destOrd="0" presId="urn:microsoft.com/office/officeart/2005/8/layout/hProcess9"/>
    <dgm:cxn modelId="{F37D3084-0688-4B8E-BA5E-A0390763D288}" type="presParOf" srcId="{F045FBC6-9898-47E0-BA3A-4ED1270339F1}" destId="{A6E77D58-24DC-441B-B8F3-E72D2F64281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74814-E0CD-4457-A488-DF16CA565BEA}">
      <dsp:nvSpPr>
        <dsp:cNvPr id="0" name=""/>
        <dsp:cNvSpPr/>
      </dsp:nvSpPr>
      <dsp:spPr>
        <a:xfrm>
          <a:off x="49096" y="0"/>
          <a:ext cx="11773867" cy="2554544"/>
        </a:xfrm>
        <a:prstGeom prst="quadArrowCallout">
          <a:avLst/>
        </a:prstGeom>
        <a:solidFill>
          <a:schemeClr val="accent2">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sp>
    <dsp:sp modelId="{94D1E227-41BF-433C-96AC-C9EF8410215C}">
      <dsp:nvSpPr>
        <dsp:cNvPr id="0" name=""/>
        <dsp:cNvSpPr/>
      </dsp:nvSpPr>
      <dsp:spPr>
        <a:xfrm>
          <a:off x="608767" y="336218"/>
          <a:ext cx="3481242" cy="188210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38100">
          <a:solidFill>
            <a:schemeClr val="accent2">
              <a:lumMod val="50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HR" sz="2000" b="1" kern="1200">
              <a:solidFill>
                <a:schemeClr val="accent2">
                  <a:lumMod val="50000"/>
                </a:schemeClr>
              </a:solidFill>
            </a:rPr>
            <a:t>VIDITI: Bog nije ravnodu-   šan prema patnji. On vidi sve. On posebno vidi bol i nepravdu počinjenu prema Njegovom narodu                    (2. Kralj. 9,26).</a:t>
          </a:r>
          <a:endParaRPr lang="es-ES" sz="2000" kern="1200" dirty="0"/>
        </a:p>
      </dsp:txBody>
      <dsp:txXfrm>
        <a:off x="700644" y="428095"/>
        <a:ext cx="3297488" cy="1698353"/>
      </dsp:txXfrm>
    </dsp:sp>
    <dsp:sp modelId="{AC825C12-AF42-4BA1-AA13-23C63E1A3627}">
      <dsp:nvSpPr>
        <dsp:cNvPr id="0" name=""/>
        <dsp:cNvSpPr/>
      </dsp:nvSpPr>
      <dsp:spPr>
        <a:xfrm>
          <a:off x="4186186" y="336218"/>
          <a:ext cx="3481242" cy="1882107"/>
        </a:xfrm>
        <a:prstGeom prst="roundRect">
          <a:avLst/>
        </a:prstGeom>
        <a:gradFill rotWithShape="0">
          <a:gsLst>
            <a:gs pos="0">
              <a:schemeClr val="accent2">
                <a:hueOff val="7962347"/>
                <a:satOff val="-8219"/>
                <a:lumOff val="-7451"/>
                <a:alphaOff val="0"/>
                <a:lumMod val="110000"/>
                <a:satMod val="105000"/>
                <a:tint val="67000"/>
              </a:schemeClr>
            </a:gs>
            <a:gs pos="50000">
              <a:schemeClr val="accent2">
                <a:hueOff val="7962347"/>
                <a:satOff val="-8219"/>
                <a:lumOff val="-7451"/>
                <a:alphaOff val="0"/>
                <a:lumMod val="105000"/>
                <a:satMod val="103000"/>
                <a:tint val="73000"/>
              </a:schemeClr>
            </a:gs>
            <a:gs pos="100000">
              <a:schemeClr val="accent2">
                <a:hueOff val="7962347"/>
                <a:satOff val="-8219"/>
                <a:lumOff val="-7451"/>
                <a:alphaOff val="0"/>
                <a:lumMod val="105000"/>
                <a:satMod val="109000"/>
                <a:tint val="81000"/>
              </a:schemeClr>
            </a:gs>
          </a:gsLst>
          <a:lin ang="5400000" scaled="0"/>
        </a:gradFill>
        <a:ln w="38100">
          <a:solidFill>
            <a:schemeClr val="accent4">
              <a:lumMod val="50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HR" sz="2000" b="1" kern="1200" dirty="0">
              <a:solidFill>
                <a:schemeClr val="accent4">
                  <a:lumMod val="50000"/>
                </a:schemeClr>
              </a:solidFill>
            </a:rPr>
            <a:t>SIĆI: Bog ne miruje. On silazi da hoda među nama. On prebiva među ljudskim bićima (Izl. 29,45;</a:t>
          </a:r>
          <a:br>
            <a:rPr lang="es-ES" sz="2000" b="1" kern="1200" dirty="0">
              <a:solidFill>
                <a:schemeClr val="accent4">
                  <a:lumMod val="50000"/>
                </a:schemeClr>
              </a:solidFill>
            </a:rPr>
          </a:br>
          <a:r>
            <a:rPr lang="hr-HR" sz="2000" b="1" kern="1200" dirty="0">
              <a:solidFill>
                <a:schemeClr val="accent4">
                  <a:lumMod val="50000"/>
                </a:schemeClr>
              </a:solidFill>
            </a:rPr>
            <a:t>Ivan 14,16.17).                           </a:t>
          </a:r>
          <a:endParaRPr lang="es-ES" sz="2000" kern="1200" dirty="0"/>
        </a:p>
      </dsp:txBody>
      <dsp:txXfrm>
        <a:off x="4278063" y="428095"/>
        <a:ext cx="3297488" cy="1698353"/>
      </dsp:txXfrm>
    </dsp:sp>
    <dsp:sp modelId="{A6E77D58-24DC-441B-B8F3-E72D2F642819}">
      <dsp:nvSpPr>
        <dsp:cNvPr id="0" name=""/>
        <dsp:cNvSpPr/>
      </dsp:nvSpPr>
      <dsp:spPr>
        <a:xfrm>
          <a:off x="7760831" y="336218"/>
          <a:ext cx="3481242" cy="1882107"/>
        </a:xfrm>
        <a:prstGeom prst="roundRect">
          <a:avLst/>
        </a:prstGeom>
        <a:gradFill rotWithShape="0">
          <a:gsLst>
            <a:gs pos="0">
              <a:schemeClr val="accent2">
                <a:hueOff val="15924694"/>
                <a:satOff val="-16438"/>
                <a:lumOff val="-14903"/>
                <a:alphaOff val="0"/>
                <a:lumMod val="110000"/>
                <a:satMod val="105000"/>
                <a:tint val="67000"/>
              </a:schemeClr>
            </a:gs>
            <a:gs pos="50000">
              <a:schemeClr val="accent2">
                <a:hueOff val="15924694"/>
                <a:satOff val="-16438"/>
                <a:lumOff val="-14903"/>
                <a:alphaOff val="0"/>
                <a:lumMod val="105000"/>
                <a:satMod val="103000"/>
                <a:tint val="73000"/>
              </a:schemeClr>
            </a:gs>
            <a:gs pos="100000">
              <a:schemeClr val="accent2">
                <a:hueOff val="15924694"/>
                <a:satOff val="-16438"/>
                <a:lumOff val="-14903"/>
                <a:alphaOff val="0"/>
                <a:lumMod val="105000"/>
                <a:satMod val="109000"/>
                <a:tint val="81000"/>
              </a:schemeClr>
            </a:gs>
          </a:gsLst>
          <a:lin ang="5400000" scaled="0"/>
        </a:gradFill>
        <a:ln w="38100">
          <a:solidFill>
            <a:schemeClr val="accent3">
              <a:lumMod val="75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HR" sz="2000" b="1" kern="1200">
              <a:solidFill>
                <a:schemeClr val="accent3">
                  <a:lumMod val="50000"/>
                </a:schemeClr>
              </a:solidFill>
            </a:rPr>
            <a:t>IZVADITI: Bog, u svoje vrijeme, djeluje kako bi nas oslobodio patnje i ispunio svoja obećanja (Jer. 29,11).</a:t>
          </a:r>
          <a:endParaRPr lang="es-ES" sz="2000" kern="1200" dirty="0"/>
        </a:p>
      </dsp:txBody>
      <dsp:txXfrm>
        <a:off x="7852708" y="428095"/>
        <a:ext cx="3297488" cy="16983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6CBF44-2ED0-4ECB-85AE-7E4AAAEC2771}" type="datetimeFigureOut">
              <a:rPr lang="en-US" smtClean="0"/>
              <a:t>7/2/2025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C63F3-5C8A-405C-84E0-329B01CA1A87}" type="slidenum">
              <a:rPr lang="en-US" smtClean="0"/>
              <a:t>‹Nº›</a:t>
            </a:fld>
            <a:endParaRPr lang="en-US"/>
          </a:p>
        </p:txBody>
      </p:sp>
    </p:spTree>
    <p:extLst>
      <p:ext uri="{BB962C8B-B14F-4D97-AF65-F5344CB8AC3E}">
        <p14:creationId xmlns:p14="http://schemas.microsoft.com/office/powerpoint/2010/main" val="3157416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5749A-AEDD-9D2F-AC84-3911FDD5A0A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D2F1D06-3694-75B5-DBC5-D59FE5C63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71FD40-FCEA-3B56-7810-BBEB4706E605}"/>
              </a:ext>
            </a:extLst>
          </p:cNvPr>
          <p:cNvSpPr>
            <a:spLocks noGrp="1"/>
          </p:cNvSpPr>
          <p:nvPr>
            <p:ph type="dt" sz="half" idx="10"/>
          </p:nvPr>
        </p:nvSpPr>
        <p:spPr/>
        <p:txBody>
          <a:bodyPr/>
          <a:lstStyle/>
          <a:p>
            <a:fld id="{4727DE2E-6DF9-4C2C-91B2-056FD293D0ED}" type="datetimeFigureOut">
              <a:rPr lang="es-ES" smtClean="0"/>
              <a:t>02/07/2025</a:t>
            </a:fld>
            <a:endParaRPr lang="es-ES"/>
          </a:p>
        </p:txBody>
      </p:sp>
      <p:sp>
        <p:nvSpPr>
          <p:cNvPr id="5" name="Marcador de pie de página 4">
            <a:extLst>
              <a:ext uri="{FF2B5EF4-FFF2-40B4-BE49-F238E27FC236}">
                <a16:creationId xmlns:a16="http://schemas.microsoft.com/office/drawing/2014/main" id="{44DCBDBE-B479-6C33-0093-64D6C13059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D914D-B48C-2DD3-5724-3680F2EA9D21}"/>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46428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39D63F-ED42-1B69-BF1E-A631BB6137C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6DE282-E367-F77D-22FD-6A13B573014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B13EA1F-59F0-4FE9-1ACD-9DE1F1BADFB9}"/>
              </a:ext>
            </a:extLst>
          </p:cNvPr>
          <p:cNvSpPr>
            <a:spLocks noGrp="1"/>
          </p:cNvSpPr>
          <p:nvPr>
            <p:ph type="dt" sz="half" idx="10"/>
          </p:nvPr>
        </p:nvSpPr>
        <p:spPr/>
        <p:txBody>
          <a:bodyPr/>
          <a:lstStyle/>
          <a:p>
            <a:fld id="{4727DE2E-6DF9-4C2C-91B2-056FD293D0ED}" type="datetimeFigureOut">
              <a:rPr lang="es-ES" smtClean="0"/>
              <a:t>02/07/2025</a:t>
            </a:fld>
            <a:endParaRPr lang="es-ES"/>
          </a:p>
        </p:txBody>
      </p:sp>
      <p:sp>
        <p:nvSpPr>
          <p:cNvPr id="5" name="Marcador de pie de página 4">
            <a:extLst>
              <a:ext uri="{FF2B5EF4-FFF2-40B4-BE49-F238E27FC236}">
                <a16:creationId xmlns:a16="http://schemas.microsoft.com/office/drawing/2014/main" id="{7D933A0C-AF51-0DE5-02FD-9DCDB730951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846491-8199-29BA-D36C-CAEFC36C271B}"/>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302384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18A53C-FF75-9D99-EF9D-3D65D6E6320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BB3D25-312D-308B-C801-E30DE56F1F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E8A34B-DF3C-E03A-1C87-5585C9E66A94}"/>
              </a:ext>
            </a:extLst>
          </p:cNvPr>
          <p:cNvSpPr>
            <a:spLocks noGrp="1"/>
          </p:cNvSpPr>
          <p:nvPr>
            <p:ph type="dt" sz="half" idx="10"/>
          </p:nvPr>
        </p:nvSpPr>
        <p:spPr/>
        <p:txBody>
          <a:bodyPr/>
          <a:lstStyle/>
          <a:p>
            <a:fld id="{4727DE2E-6DF9-4C2C-91B2-056FD293D0ED}" type="datetimeFigureOut">
              <a:rPr lang="es-ES" smtClean="0"/>
              <a:t>02/07/2025</a:t>
            </a:fld>
            <a:endParaRPr lang="es-ES"/>
          </a:p>
        </p:txBody>
      </p:sp>
      <p:sp>
        <p:nvSpPr>
          <p:cNvPr id="5" name="Marcador de pie de página 4">
            <a:extLst>
              <a:ext uri="{FF2B5EF4-FFF2-40B4-BE49-F238E27FC236}">
                <a16:creationId xmlns:a16="http://schemas.microsoft.com/office/drawing/2014/main" id="{F0E39552-FD3C-7986-2692-A12DA09486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7B41D93-074A-6141-CF55-A07418061B8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86448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02/07/2025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6048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02/07/2025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1697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02/07/2025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9153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02/07/2025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6747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02/07/2025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916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02/07/2025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4255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02/07/2025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5219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02/07/2025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7505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2F492-8DAB-A879-7CAD-FDDD6018D1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014EB8-23EC-B1F9-B5ED-9A15AA215E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6F9E676-4F7D-306A-93E6-E8996F4C9CD2}"/>
              </a:ext>
            </a:extLst>
          </p:cNvPr>
          <p:cNvSpPr>
            <a:spLocks noGrp="1"/>
          </p:cNvSpPr>
          <p:nvPr>
            <p:ph type="dt" sz="half" idx="10"/>
          </p:nvPr>
        </p:nvSpPr>
        <p:spPr/>
        <p:txBody>
          <a:bodyPr/>
          <a:lstStyle/>
          <a:p>
            <a:fld id="{4727DE2E-6DF9-4C2C-91B2-056FD293D0ED}" type="datetimeFigureOut">
              <a:rPr lang="es-ES" smtClean="0"/>
              <a:t>02/07/2025</a:t>
            </a:fld>
            <a:endParaRPr lang="es-ES"/>
          </a:p>
        </p:txBody>
      </p:sp>
      <p:sp>
        <p:nvSpPr>
          <p:cNvPr id="5" name="Marcador de pie de página 4">
            <a:extLst>
              <a:ext uri="{FF2B5EF4-FFF2-40B4-BE49-F238E27FC236}">
                <a16:creationId xmlns:a16="http://schemas.microsoft.com/office/drawing/2014/main" id="{133BB6AA-10EB-EF6F-092C-50DE2B1C9BE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A7D9874-8E10-DEA7-B2B1-299EDECFBD18}"/>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35794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02/07/2025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27618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02/07/2025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2461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02/07/2025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3498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140EE-ADA3-9B7B-0810-9DE2D708B57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94A920-B546-59D6-3F62-FCA55F7009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029D53B-669B-70E0-364B-E94F81ED9864}"/>
              </a:ext>
            </a:extLst>
          </p:cNvPr>
          <p:cNvSpPr>
            <a:spLocks noGrp="1"/>
          </p:cNvSpPr>
          <p:nvPr>
            <p:ph type="dt" sz="half" idx="10"/>
          </p:nvPr>
        </p:nvSpPr>
        <p:spPr/>
        <p:txBody>
          <a:bodyPr/>
          <a:lstStyle/>
          <a:p>
            <a:fld id="{4727DE2E-6DF9-4C2C-91B2-056FD293D0ED}" type="datetimeFigureOut">
              <a:rPr lang="es-ES" smtClean="0"/>
              <a:t>02/07/2025</a:t>
            </a:fld>
            <a:endParaRPr lang="es-ES"/>
          </a:p>
        </p:txBody>
      </p:sp>
      <p:sp>
        <p:nvSpPr>
          <p:cNvPr id="5" name="Marcador de pie de página 4">
            <a:extLst>
              <a:ext uri="{FF2B5EF4-FFF2-40B4-BE49-F238E27FC236}">
                <a16:creationId xmlns:a16="http://schemas.microsoft.com/office/drawing/2014/main" id="{83A4751C-FE4D-0226-9FCF-5A91353D21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844479-18E5-73AB-1303-17AD823D43C5}"/>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73238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2D2A45-EE5E-1404-5921-5E100F689C4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C50483-BC1A-1947-A176-DE04F48D21B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639CECE-323A-44EF-12F7-6C479C6AB48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80A4515-185E-1140-EF81-E26BA181B443}"/>
              </a:ext>
            </a:extLst>
          </p:cNvPr>
          <p:cNvSpPr>
            <a:spLocks noGrp="1"/>
          </p:cNvSpPr>
          <p:nvPr>
            <p:ph type="dt" sz="half" idx="10"/>
          </p:nvPr>
        </p:nvSpPr>
        <p:spPr/>
        <p:txBody>
          <a:bodyPr/>
          <a:lstStyle/>
          <a:p>
            <a:fld id="{4727DE2E-6DF9-4C2C-91B2-056FD293D0ED}" type="datetimeFigureOut">
              <a:rPr lang="es-ES" smtClean="0"/>
              <a:t>02/07/2025</a:t>
            </a:fld>
            <a:endParaRPr lang="es-ES"/>
          </a:p>
        </p:txBody>
      </p:sp>
      <p:sp>
        <p:nvSpPr>
          <p:cNvPr id="6" name="Marcador de pie de página 5">
            <a:extLst>
              <a:ext uri="{FF2B5EF4-FFF2-40B4-BE49-F238E27FC236}">
                <a16:creationId xmlns:a16="http://schemas.microsoft.com/office/drawing/2014/main" id="{E717C071-E578-BB37-304D-B7B47B53E86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3BFB21F-2E63-0DEF-BAE4-5F31EA2DC752}"/>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5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98AC88-048A-F8B7-4CE0-0FE608B2336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9B13B6-D6A8-36F6-B726-23C497936D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1ADBFD-4213-297D-C67A-96B63AE9B4B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FED2D4-7BD8-5E4A-8672-60D3A9EA0E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38A3627-A390-89AD-ED94-7F51DA981B9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396C642-FE11-608B-87C7-40F545B61244}"/>
              </a:ext>
            </a:extLst>
          </p:cNvPr>
          <p:cNvSpPr>
            <a:spLocks noGrp="1"/>
          </p:cNvSpPr>
          <p:nvPr>
            <p:ph type="dt" sz="half" idx="10"/>
          </p:nvPr>
        </p:nvSpPr>
        <p:spPr/>
        <p:txBody>
          <a:bodyPr/>
          <a:lstStyle/>
          <a:p>
            <a:fld id="{4727DE2E-6DF9-4C2C-91B2-056FD293D0ED}" type="datetimeFigureOut">
              <a:rPr lang="es-ES" smtClean="0"/>
              <a:t>02/07/2025</a:t>
            </a:fld>
            <a:endParaRPr lang="es-ES"/>
          </a:p>
        </p:txBody>
      </p:sp>
      <p:sp>
        <p:nvSpPr>
          <p:cNvPr id="8" name="Marcador de pie de página 7">
            <a:extLst>
              <a:ext uri="{FF2B5EF4-FFF2-40B4-BE49-F238E27FC236}">
                <a16:creationId xmlns:a16="http://schemas.microsoft.com/office/drawing/2014/main" id="{90F071A5-4789-3B5A-A7CD-AE32AA301AC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B1EDC0-247B-850B-9E6C-2D34005025B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6312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745243-B6D0-80F5-9DF7-65D19E8CBBA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A1DE0B-EF4B-7B6B-16A1-AD18E9A8F664}"/>
              </a:ext>
            </a:extLst>
          </p:cNvPr>
          <p:cNvSpPr>
            <a:spLocks noGrp="1"/>
          </p:cNvSpPr>
          <p:nvPr>
            <p:ph type="dt" sz="half" idx="10"/>
          </p:nvPr>
        </p:nvSpPr>
        <p:spPr/>
        <p:txBody>
          <a:bodyPr/>
          <a:lstStyle/>
          <a:p>
            <a:fld id="{4727DE2E-6DF9-4C2C-91B2-056FD293D0ED}" type="datetimeFigureOut">
              <a:rPr lang="es-ES" smtClean="0"/>
              <a:t>02/07/2025</a:t>
            </a:fld>
            <a:endParaRPr lang="es-ES"/>
          </a:p>
        </p:txBody>
      </p:sp>
      <p:sp>
        <p:nvSpPr>
          <p:cNvPr id="4" name="Marcador de pie de página 3">
            <a:extLst>
              <a:ext uri="{FF2B5EF4-FFF2-40B4-BE49-F238E27FC236}">
                <a16:creationId xmlns:a16="http://schemas.microsoft.com/office/drawing/2014/main" id="{82CA4020-A969-1F51-3106-29846C4DB33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FD5976F-979D-68F9-CDDC-1029869844D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88744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CCA352C-9709-BB01-4C96-9E51FE243E53}"/>
              </a:ext>
            </a:extLst>
          </p:cNvPr>
          <p:cNvSpPr>
            <a:spLocks noGrp="1"/>
          </p:cNvSpPr>
          <p:nvPr>
            <p:ph type="dt" sz="half" idx="10"/>
          </p:nvPr>
        </p:nvSpPr>
        <p:spPr/>
        <p:txBody>
          <a:bodyPr/>
          <a:lstStyle/>
          <a:p>
            <a:fld id="{4727DE2E-6DF9-4C2C-91B2-056FD293D0ED}" type="datetimeFigureOut">
              <a:rPr lang="es-ES" smtClean="0"/>
              <a:t>02/07/2025</a:t>
            </a:fld>
            <a:endParaRPr lang="es-ES"/>
          </a:p>
        </p:txBody>
      </p:sp>
      <p:sp>
        <p:nvSpPr>
          <p:cNvPr id="3" name="Marcador de pie de página 2">
            <a:extLst>
              <a:ext uri="{FF2B5EF4-FFF2-40B4-BE49-F238E27FC236}">
                <a16:creationId xmlns:a16="http://schemas.microsoft.com/office/drawing/2014/main" id="{733EA281-F2C1-DC7A-EC80-25EE569116F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43ABCF8-F926-9367-FA2D-A7B582ACE06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69951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605053-A7C5-9393-A0B2-5F2F3769F7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67A661B-B5DC-A7D1-BBC3-A9E3287C5B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484FE52-45AA-9DF2-808E-42CD7FDAA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62BC3-40B2-1AF7-DEEC-F676164AEEB5}"/>
              </a:ext>
            </a:extLst>
          </p:cNvPr>
          <p:cNvSpPr>
            <a:spLocks noGrp="1"/>
          </p:cNvSpPr>
          <p:nvPr>
            <p:ph type="dt" sz="half" idx="10"/>
          </p:nvPr>
        </p:nvSpPr>
        <p:spPr/>
        <p:txBody>
          <a:bodyPr/>
          <a:lstStyle/>
          <a:p>
            <a:fld id="{4727DE2E-6DF9-4C2C-91B2-056FD293D0ED}" type="datetimeFigureOut">
              <a:rPr lang="es-ES" smtClean="0"/>
              <a:t>02/07/2025</a:t>
            </a:fld>
            <a:endParaRPr lang="es-ES"/>
          </a:p>
        </p:txBody>
      </p:sp>
      <p:sp>
        <p:nvSpPr>
          <p:cNvPr id="6" name="Marcador de pie de página 5">
            <a:extLst>
              <a:ext uri="{FF2B5EF4-FFF2-40B4-BE49-F238E27FC236}">
                <a16:creationId xmlns:a16="http://schemas.microsoft.com/office/drawing/2014/main" id="{5B17DD54-FBBC-9159-F134-2C9197AB79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32C301-BCF6-E096-A1B3-B56CC9DBC6F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61768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E604CE-29F7-E219-86E3-51909B28A6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DAEA6A7-036B-324D-81BD-038664D2C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4CD811C-AF5C-E7D8-0BAA-F9CA422C8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2128B20-4E5A-8EE1-EE7A-756DD8FFEC29}"/>
              </a:ext>
            </a:extLst>
          </p:cNvPr>
          <p:cNvSpPr>
            <a:spLocks noGrp="1"/>
          </p:cNvSpPr>
          <p:nvPr>
            <p:ph type="dt" sz="half" idx="10"/>
          </p:nvPr>
        </p:nvSpPr>
        <p:spPr/>
        <p:txBody>
          <a:bodyPr/>
          <a:lstStyle/>
          <a:p>
            <a:fld id="{4727DE2E-6DF9-4C2C-91B2-056FD293D0ED}" type="datetimeFigureOut">
              <a:rPr lang="es-ES" smtClean="0"/>
              <a:t>02/07/2025</a:t>
            </a:fld>
            <a:endParaRPr lang="es-ES"/>
          </a:p>
        </p:txBody>
      </p:sp>
      <p:sp>
        <p:nvSpPr>
          <p:cNvPr id="6" name="Marcador de pie de página 5">
            <a:extLst>
              <a:ext uri="{FF2B5EF4-FFF2-40B4-BE49-F238E27FC236}">
                <a16:creationId xmlns:a16="http://schemas.microsoft.com/office/drawing/2014/main" id="{FFBDF626-1024-D62F-F942-1D4797298BC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A475AF7-970F-96F6-B8C7-D6864DFE8E6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70779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D1C8C26-3DE4-FF3D-D53D-04882F281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F12CA8-A333-6561-6159-E721CECCA3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61E350B-BCD3-045F-E020-D44ABBF8F9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27DE2E-6DF9-4C2C-91B2-056FD293D0ED}" type="datetimeFigureOut">
              <a:rPr lang="es-ES" smtClean="0"/>
              <a:t>02/07/2025</a:t>
            </a:fld>
            <a:endParaRPr lang="es-ES"/>
          </a:p>
        </p:txBody>
      </p:sp>
      <p:sp>
        <p:nvSpPr>
          <p:cNvPr id="5" name="Marcador de pie de página 4">
            <a:extLst>
              <a:ext uri="{FF2B5EF4-FFF2-40B4-BE49-F238E27FC236}">
                <a16:creationId xmlns:a16="http://schemas.microsoft.com/office/drawing/2014/main" id="{B92A9736-FA4B-937B-CBA0-84AF82EBA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DF89182-0799-62AD-F380-0F417736B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459B69-89A3-49FC-8316-CF330EFE2DAD}" type="slidenum">
              <a:rPr lang="es-ES" smtClean="0"/>
              <a:t>‹Nº›</a:t>
            </a:fld>
            <a:endParaRPr lang="es-ES"/>
          </a:p>
        </p:txBody>
      </p:sp>
    </p:spTree>
    <p:extLst>
      <p:ext uri="{BB962C8B-B14F-4D97-AF65-F5344CB8AC3E}">
        <p14:creationId xmlns:p14="http://schemas.microsoft.com/office/powerpoint/2010/main" val="760150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02/07/2025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289241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0F6E4D6-E0EA-1E47-75C4-B0AEB5360FC1}"/>
              </a:ext>
            </a:extLst>
          </p:cNvPr>
          <p:cNvSpPr txBox="1"/>
          <p:nvPr/>
        </p:nvSpPr>
        <p:spPr>
          <a:xfrm>
            <a:off x="7103444" y="28367"/>
            <a:ext cx="508855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300" normalizeH="0" baseline="0" noProof="0" dirty="0" err="1">
                <a:ln w="22225" cmpd="sng">
                  <a:solidFill>
                    <a:srgbClr val="F4EE00"/>
                  </a:solidFill>
                  <a:prstDash val="solid"/>
                </a:ln>
                <a:solidFill>
                  <a:srgbClr val="CCCC00">
                    <a:lumMod val="20000"/>
                    <a:lumOff val="80000"/>
                  </a:srgbClr>
                </a:solidFill>
                <a:effectLst>
                  <a:outerShdw blurRad="38100" dist="38100" dir="2700000" algn="tl">
                    <a:srgbClr val="000000"/>
                  </a:outerShdw>
                </a:effectLst>
                <a:uLnTx/>
                <a:uFillTx/>
                <a:latin typeface="Aptos" panose="02110004020202020204"/>
                <a:ea typeface="+mn-ea"/>
                <a:cs typeface="+mn-cs"/>
              </a:rPr>
              <a:t>GORUĆI</a:t>
            </a:r>
            <a:r>
              <a:rPr kumimoji="0" lang="es-ES" sz="6000" b="1" i="0" u="none" strike="noStrike" kern="1200" cap="none" spc="300" normalizeH="0" baseline="0" noProof="0" dirty="0">
                <a:ln w="22225" cmpd="sng">
                  <a:solidFill>
                    <a:srgbClr val="F4EE00"/>
                  </a:solidFill>
                  <a:prstDash val="solid"/>
                </a:ln>
                <a:solidFill>
                  <a:srgbClr val="CCCC00">
                    <a:lumMod val="20000"/>
                    <a:lumOff val="80000"/>
                  </a:srgbClr>
                </a:solidFill>
                <a:effectLst>
                  <a:outerShdw blurRad="38100" dist="38100" dir="2700000" algn="tl">
                    <a:srgbClr val="000000"/>
                  </a:outerShdw>
                </a:effectLst>
                <a:uLnTx/>
                <a:uFillTx/>
                <a:latin typeface="Aptos" panose="02110004020202020204"/>
                <a:ea typeface="+mn-ea"/>
                <a:cs typeface="+mn-cs"/>
              </a:rPr>
              <a:t> </a:t>
            </a:r>
            <a:r>
              <a:rPr kumimoji="0" lang="es-ES" sz="6000" b="1" i="0" u="none" strike="noStrike" kern="1200" cap="none" spc="300" normalizeH="0" baseline="0" noProof="0" dirty="0" err="1">
                <a:ln w="22225" cmpd="sng">
                  <a:solidFill>
                    <a:srgbClr val="F4EE00"/>
                  </a:solidFill>
                  <a:prstDash val="solid"/>
                </a:ln>
                <a:solidFill>
                  <a:srgbClr val="CCCC00">
                    <a:lumMod val="20000"/>
                    <a:lumOff val="80000"/>
                  </a:srgbClr>
                </a:solidFill>
                <a:effectLst>
                  <a:outerShdw blurRad="38100" dist="38100" dir="2700000" algn="tl">
                    <a:srgbClr val="000000"/>
                  </a:outerShdw>
                </a:effectLst>
                <a:uLnTx/>
                <a:uFillTx/>
                <a:latin typeface="Aptos" panose="02110004020202020204"/>
                <a:ea typeface="+mn-ea"/>
                <a:cs typeface="+mn-cs"/>
              </a:rPr>
              <a:t>GRM</a:t>
            </a:r>
            <a:endParaRPr kumimoji="0" lang="es-ES" sz="6000" b="1" i="0" u="none" strike="noStrike" kern="1200" cap="none" spc="300" normalizeH="0" baseline="0" noProof="0" dirty="0">
              <a:ln w="22225" cmpd="sng">
                <a:solidFill>
                  <a:srgbClr val="F4EE00"/>
                </a:solidFill>
                <a:prstDash val="solid"/>
              </a:ln>
              <a:solidFill>
                <a:srgbClr val="CCCC00">
                  <a:lumMod val="20000"/>
                  <a:lumOff val="80000"/>
                </a:srgbClr>
              </a:solidFill>
              <a:effectLst>
                <a:outerShdw blurRad="38100" dist="38100" dir="2700000" algn="tl">
                  <a:srgbClr val="000000"/>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D15A41F5-8B81-0E78-73A3-174A790C27FA}"/>
              </a:ext>
            </a:extLst>
          </p:cNvPr>
          <p:cNvSpPr txBox="1"/>
          <p:nvPr/>
        </p:nvSpPr>
        <p:spPr>
          <a:xfrm>
            <a:off x="28875" y="6519446"/>
            <a:ext cx="265104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DDAC17"/>
                </a:solidFill>
                <a:effectLst>
                  <a:outerShdw blurRad="38100" dist="38100" dir="2700000" algn="tl">
                    <a:srgbClr val="000000">
                      <a:alpha val="43137"/>
                    </a:srgbClr>
                  </a:outerShdw>
                </a:effectLst>
                <a:uLnTx/>
                <a:uFillTx/>
                <a:latin typeface="Aptos" panose="02110004020202020204"/>
                <a:ea typeface="+mn-ea"/>
                <a:cs typeface="+mn-cs"/>
              </a:rPr>
              <a:t>2. </a:t>
            </a:r>
            <a:r>
              <a:rPr kumimoji="0" lang="es-ES" sz="1600" b="1" i="0" u="none" strike="noStrike" kern="1200" cap="none" spc="0" normalizeH="0" baseline="0" noProof="0" dirty="0" err="1">
                <a:ln>
                  <a:noFill/>
                </a:ln>
                <a:solidFill>
                  <a:srgbClr val="DDAC17"/>
                </a:solidFill>
                <a:effectLst>
                  <a:outerShdw blurRad="38100" dist="38100" dir="2700000" algn="tl">
                    <a:srgbClr val="000000">
                      <a:alpha val="43137"/>
                    </a:srgbClr>
                  </a:outerShdw>
                </a:effectLst>
                <a:uLnTx/>
                <a:uFillTx/>
                <a:latin typeface="Aptos" panose="02110004020202020204"/>
                <a:ea typeface="+mn-ea"/>
                <a:cs typeface="+mn-cs"/>
              </a:rPr>
              <a:t>pouka</a:t>
            </a:r>
            <a:r>
              <a:rPr kumimoji="0" lang="es-ES" sz="1600" b="1" i="0" u="none" strike="noStrike" kern="1200" cap="none" spc="0" normalizeH="0" baseline="0" noProof="0" dirty="0">
                <a:ln>
                  <a:noFill/>
                </a:ln>
                <a:solidFill>
                  <a:srgbClr val="DDAC17"/>
                </a:solidFill>
                <a:effectLst>
                  <a:outerShdw blurRad="38100" dist="38100" dir="2700000" algn="tl">
                    <a:srgbClr val="000000">
                      <a:alpha val="43137"/>
                    </a:srgbClr>
                  </a:outerShdw>
                </a:effectLst>
                <a:uLnTx/>
                <a:uFillTx/>
                <a:latin typeface="Aptos" panose="02110004020202020204"/>
                <a:ea typeface="+mn-ea"/>
                <a:cs typeface="+mn-cs"/>
              </a:rPr>
              <a:t> </a:t>
            </a:r>
            <a:r>
              <a:rPr kumimoji="0" lang="es-ES" sz="1600" b="1" i="0" u="none" strike="noStrike" kern="1200" cap="none" spc="0" normalizeH="0" baseline="0" noProof="0" dirty="0" err="1">
                <a:ln>
                  <a:noFill/>
                </a:ln>
                <a:solidFill>
                  <a:srgbClr val="DDAC17"/>
                </a:solidFill>
                <a:effectLst>
                  <a:outerShdw blurRad="38100" dist="38100" dir="2700000" algn="tl">
                    <a:srgbClr val="000000">
                      <a:alpha val="43137"/>
                    </a:srgbClr>
                  </a:outerShdw>
                </a:effectLst>
                <a:uLnTx/>
                <a:uFillTx/>
                <a:latin typeface="Aptos" panose="02110004020202020204"/>
                <a:ea typeface="+mn-ea"/>
                <a:cs typeface="+mn-cs"/>
              </a:rPr>
              <a:t>za</a:t>
            </a:r>
            <a:r>
              <a:rPr kumimoji="0" lang="es-ES" sz="1600" b="1" i="0" u="none" strike="noStrike" kern="1200" cap="none" spc="0" normalizeH="0" baseline="0" noProof="0" dirty="0">
                <a:ln>
                  <a:noFill/>
                </a:ln>
                <a:solidFill>
                  <a:srgbClr val="DDAC17"/>
                </a:solidFill>
                <a:effectLst>
                  <a:outerShdw blurRad="38100" dist="38100" dir="2700000" algn="tl">
                    <a:srgbClr val="000000">
                      <a:alpha val="43137"/>
                    </a:srgbClr>
                  </a:outerShdw>
                </a:effectLst>
                <a:uLnTx/>
                <a:uFillTx/>
                <a:latin typeface="Aptos" panose="02110004020202020204"/>
                <a:ea typeface="+mn-ea"/>
                <a:cs typeface="+mn-cs"/>
              </a:rPr>
              <a:t> 12. </a:t>
            </a:r>
            <a:r>
              <a:rPr kumimoji="0" lang="es-ES" sz="1600" b="1" i="0" u="none" strike="noStrike" kern="1200" cap="none" spc="0" normalizeH="0" baseline="0" noProof="0" dirty="0" err="1">
                <a:ln>
                  <a:noFill/>
                </a:ln>
                <a:solidFill>
                  <a:srgbClr val="DDAC17"/>
                </a:solidFill>
                <a:effectLst>
                  <a:outerShdw blurRad="38100" dist="38100" dir="2700000" algn="tl">
                    <a:srgbClr val="000000">
                      <a:alpha val="43137"/>
                    </a:srgbClr>
                  </a:outerShdw>
                </a:effectLst>
                <a:uLnTx/>
                <a:uFillTx/>
                <a:latin typeface="Aptos" panose="02110004020202020204"/>
                <a:ea typeface="+mn-ea"/>
                <a:cs typeface="+mn-cs"/>
              </a:rPr>
              <a:t>srpnja</a:t>
            </a:r>
            <a:r>
              <a:rPr kumimoji="0" lang="es-ES" sz="1600" b="1" i="0" u="none" strike="noStrike" kern="1200" cap="none" spc="0" normalizeH="0" baseline="0" noProof="0" dirty="0">
                <a:ln>
                  <a:noFill/>
                </a:ln>
                <a:solidFill>
                  <a:srgbClr val="DDAC17"/>
                </a:solidFill>
                <a:effectLst>
                  <a:outerShdw blurRad="38100" dist="38100" dir="2700000" algn="tl">
                    <a:srgbClr val="000000">
                      <a:alpha val="43137"/>
                    </a:srgbClr>
                  </a:outerShdw>
                </a:effectLst>
                <a:uLnTx/>
                <a:uFillTx/>
                <a:latin typeface="Aptos" panose="02110004020202020204"/>
                <a:ea typeface="+mn-ea"/>
                <a:cs typeface="+mn-cs"/>
              </a:rPr>
              <a:t> 2025</a:t>
            </a:r>
          </a:p>
        </p:txBody>
      </p:sp>
    </p:spTree>
    <p:extLst>
      <p:ext uri="{BB962C8B-B14F-4D97-AF65-F5344CB8AC3E}">
        <p14:creationId xmlns:p14="http://schemas.microsoft.com/office/powerpoint/2010/main" val="2083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Imagen 11" descr="Una caricatura de una persona&#10;&#10;El contenido generado por IA puede ser incorrecto.">
            <a:extLst>
              <a:ext uri="{FF2B5EF4-FFF2-40B4-BE49-F238E27FC236}">
                <a16:creationId xmlns:a16="http://schemas.microsoft.com/office/drawing/2014/main" id="{61CB3411-54FF-BCD6-A6C2-8D483CE9B1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863" y="1563946"/>
            <a:ext cx="3606041" cy="2704531"/>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9" name="Rectángulo 18">
            <a:extLst>
              <a:ext uri="{FF2B5EF4-FFF2-40B4-BE49-F238E27FC236}">
                <a16:creationId xmlns:a16="http://schemas.microsoft.com/office/drawing/2014/main" id="{BA196DD7-0174-D06F-4EBB-DD635500F919}"/>
              </a:ext>
            </a:extLst>
          </p:cNvPr>
          <p:cNvSpPr>
            <a:spLocks noGrp="1" noRot="1" noMove="1" noResize="1" noEditPoints="1" noAdjustHandles="1" noChangeArrowheads="1" noChangeShapeType="1"/>
          </p:cNvSpPr>
          <p:nvPr/>
        </p:nvSpPr>
        <p:spPr>
          <a:xfrm>
            <a:off x="0" y="0"/>
            <a:ext cx="12191999" cy="1384236"/>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C45C666-BB8B-96FC-9229-767E1A104DDD}"/>
              </a:ext>
            </a:extLst>
          </p:cNvPr>
          <p:cNvSpPr txBox="1"/>
          <p:nvPr/>
        </p:nvSpPr>
        <p:spPr>
          <a:xfrm>
            <a:off x="3274142" y="0"/>
            <a:ext cx="8917857" cy="769441"/>
          </a:xfrm>
          <a:prstGeom prst="rect">
            <a:avLst/>
          </a:prstGeom>
          <a:noFill/>
          <a:effectLst>
            <a:outerShdw blurRad="50800" dist="12700" dir="5400000" algn="ctr" rotWithShape="0">
              <a:schemeClr val="tx1"/>
            </a:outerShdw>
          </a:effectLst>
        </p:spPr>
        <p:txBody>
          <a:bodyPr wrap="square">
            <a:spAutoFit/>
          </a:bodyPr>
          <a:lstStyle/>
          <a:p>
            <a:pPr algn="ctr"/>
            <a:r>
              <a:rPr lang="hr-HR" sz="4400" b="1" spc="300">
                <a:ln w="6600">
                  <a:solidFill>
                    <a:schemeClr val="accent2"/>
                  </a:solidFill>
                  <a:prstDash val="solid"/>
                </a:ln>
                <a:solidFill>
                  <a:srgbClr val="FFFFFF"/>
                </a:solidFill>
                <a:effectLst>
                  <a:outerShdw dist="38100" dir="2700000" algn="tl" rotWithShape="0">
                    <a:schemeClr val="accent2"/>
                  </a:outerShdw>
                </a:effectLst>
              </a:rPr>
              <a:t>POVRATAK U EGIPAT</a:t>
            </a:r>
            <a:endParaRPr lang="en" sz="4400" b="1" spc="3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3D546CE7-A01E-1168-3243-593F388758E1}"/>
              </a:ext>
            </a:extLst>
          </p:cNvPr>
          <p:cNvSpPr txBox="1"/>
          <p:nvPr/>
        </p:nvSpPr>
        <p:spPr>
          <a:xfrm>
            <a:off x="3071854" y="702672"/>
            <a:ext cx="9025705" cy="584775"/>
          </a:xfrm>
          <a:prstGeom prst="rect">
            <a:avLst/>
          </a:prstGeom>
          <a:noFill/>
        </p:spPr>
        <p:txBody>
          <a:bodyPr wrap="square">
            <a:spAutoFit/>
          </a:bodyPr>
          <a:lstStyle/>
          <a:p>
            <a:pPr algn="ctr"/>
            <a:r>
              <a:rPr lang="en"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sr-Latn-RS"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Kad se na putu Mojsije zaustavio da prenoći, navali na nj Jahve da ga ubije.</a:t>
            </a:r>
            <a:r>
              <a:rPr lang="en"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sr-Latn-RS" sz="1400"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(Izlazak </a:t>
            </a:r>
            <a:r>
              <a:rPr lang="en" sz="1400"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4</a:t>
            </a:r>
            <a:r>
              <a:rPr lang="sr-Latn-RS" sz="1400"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 sz="1400"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24)</a:t>
            </a:r>
            <a:r>
              <a:rPr lang="sr-Latn-RS" sz="1400"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endParaRPr lang="en"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516C2D1C-1824-B2D6-B0F0-4A05A71CB11C}"/>
              </a:ext>
            </a:extLst>
          </p:cNvPr>
          <p:cNvSpPr txBox="1"/>
          <p:nvPr/>
        </p:nvSpPr>
        <p:spPr>
          <a:xfrm>
            <a:off x="3811280" y="1490765"/>
            <a:ext cx="8380720" cy="1323439"/>
          </a:xfrm>
          <a:prstGeom prst="rect">
            <a:avLst/>
          </a:prstGeom>
          <a:noFill/>
        </p:spPr>
        <p:txBody>
          <a:bodyPr wrap="square" rtlCol="0">
            <a:spAutoFit/>
          </a:bodyPr>
          <a:lstStyle/>
          <a:p>
            <a:pPr>
              <a:spcBef>
                <a:spcPts val="600"/>
              </a:spcBef>
            </a:pPr>
            <a:r>
              <a:rPr lang="hr-HR" sz="2000" b="1" dirty="0"/>
              <a:t>Prvi korak koji je Mojsije poduzeo u povratku u Egipat bio je da zatraži dopuštenje od svog svekra (Izl. 4,18). Povevši svoju obitelj, započeo je putovanje (Izl. 4,20). Ali dogodilo se nešto iznenađujuće. Usput, Bog ga je htio ubiti (Izlazak 4,24).</a:t>
            </a:r>
            <a:endParaRPr lang="en" sz="2000" b="1" dirty="0"/>
          </a:p>
        </p:txBody>
      </p:sp>
      <p:sp>
        <p:nvSpPr>
          <p:cNvPr id="14" name="CuadroTexto 13">
            <a:extLst>
              <a:ext uri="{FF2B5EF4-FFF2-40B4-BE49-F238E27FC236}">
                <a16:creationId xmlns:a16="http://schemas.microsoft.com/office/drawing/2014/main" id="{615A092A-62A7-5732-AFE3-88118299F050}"/>
              </a:ext>
            </a:extLst>
          </p:cNvPr>
          <p:cNvSpPr txBox="1"/>
          <p:nvPr/>
        </p:nvSpPr>
        <p:spPr>
          <a:xfrm>
            <a:off x="137863" y="4659674"/>
            <a:ext cx="7446844" cy="1015663"/>
          </a:xfrm>
          <a:prstGeom prst="rect">
            <a:avLst/>
          </a:prstGeom>
          <a:noFill/>
        </p:spPr>
        <p:txBody>
          <a:bodyPr wrap="square">
            <a:spAutoFit/>
          </a:bodyPr>
          <a:lstStyle/>
          <a:p>
            <a:pPr>
              <a:spcBef>
                <a:spcPts val="600"/>
              </a:spcBef>
            </a:pPr>
            <a:r>
              <a:rPr lang="hr-HR" sz="2000" b="1" dirty="0"/>
              <a:t>Mojsije (pod utjecajem svoje žene) nije obrezao svog sina. Stoga nije bio poslušan uvjetima Saveza koji je Bog uspostavio s Abrahamom (Post. 17,10).</a:t>
            </a:r>
            <a:endParaRPr lang="en" sz="2000" b="1" dirty="0"/>
          </a:p>
        </p:txBody>
      </p:sp>
      <p:pic>
        <p:nvPicPr>
          <p:cNvPr id="16" name="Imagen 15" descr="Una persona en un campo de pasto seco&#10;&#10;El contenido generado por IA puede ser incorrecto.">
            <a:extLst>
              <a:ext uri="{FF2B5EF4-FFF2-40B4-BE49-F238E27FC236}">
                <a16:creationId xmlns:a16="http://schemas.microsoft.com/office/drawing/2014/main" id="{BEC094A7-81F4-2698-C42F-6BF577BEB4B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17"/>
          <a:stretch>
            <a:fillRect/>
          </a:stretch>
        </p:blipFill>
        <p:spPr>
          <a:xfrm>
            <a:off x="7661708" y="2767280"/>
            <a:ext cx="4317329" cy="3936831"/>
          </a:xfrm>
          <a:prstGeom prst="roundRect">
            <a:avLst>
              <a:gd name="adj" fmla="val 11111"/>
            </a:avLst>
          </a:prstGeom>
          <a:ln w="95250" cap="rnd">
            <a:solidFill>
              <a:schemeClr val="accent5">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8" name="CuadroTexto 17">
            <a:extLst>
              <a:ext uri="{FF2B5EF4-FFF2-40B4-BE49-F238E27FC236}">
                <a16:creationId xmlns:a16="http://schemas.microsoft.com/office/drawing/2014/main" id="{15AEA134-05D9-C2ED-5F1D-0AA4C716AE36}"/>
              </a:ext>
            </a:extLst>
          </p:cNvPr>
          <p:cNvSpPr txBox="1"/>
          <p:nvPr/>
        </p:nvSpPr>
        <p:spPr>
          <a:xfrm>
            <a:off x="3811280" y="2921331"/>
            <a:ext cx="3943535" cy="1631216"/>
          </a:xfrm>
          <a:prstGeom prst="rect">
            <a:avLst/>
          </a:prstGeom>
          <a:noFill/>
        </p:spPr>
        <p:txBody>
          <a:bodyPr wrap="square">
            <a:spAutoFit/>
          </a:bodyPr>
          <a:lstStyle/>
          <a:p>
            <a:pPr>
              <a:spcBef>
                <a:spcPts val="600"/>
              </a:spcBef>
            </a:pPr>
            <a:r>
              <a:rPr lang="hr-HR" sz="2000" b="1" dirty="0"/>
              <a:t>Sipora je razumjela što se događa i poduzela potrebne mjere kako bi izbjegla kobni ishod: sama je obrezala svoga mlađeg sina (Izl. 4,25).</a:t>
            </a:r>
            <a:endParaRPr lang="en" sz="2000" b="1" dirty="0"/>
          </a:p>
        </p:txBody>
      </p:sp>
      <p:sp>
        <p:nvSpPr>
          <p:cNvPr id="4" name="CuadroTexto 3">
            <a:extLst>
              <a:ext uri="{FF2B5EF4-FFF2-40B4-BE49-F238E27FC236}">
                <a16:creationId xmlns:a16="http://schemas.microsoft.com/office/drawing/2014/main" id="{CB957A90-6360-7D82-F2CB-BC5764C7C313}"/>
              </a:ext>
            </a:extLst>
          </p:cNvPr>
          <p:cNvSpPr txBox="1"/>
          <p:nvPr/>
        </p:nvSpPr>
        <p:spPr>
          <a:xfrm>
            <a:off x="137863" y="5782463"/>
            <a:ext cx="7446844" cy="1015663"/>
          </a:xfrm>
          <a:prstGeom prst="rect">
            <a:avLst/>
          </a:prstGeom>
          <a:noFill/>
        </p:spPr>
        <p:txBody>
          <a:bodyPr wrap="square">
            <a:spAutoFit/>
          </a:bodyPr>
          <a:lstStyle/>
          <a:p>
            <a:pPr>
              <a:spcBef>
                <a:spcPts val="600"/>
              </a:spcBef>
            </a:pPr>
            <a:r>
              <a:rPr lang="hr-HR" sz="2000" b="1" dirty="0"/>
              <a:t>Svjesno odbijanje da posluša jasnu božansku zapovijed diskvalificiralo je Mojsija da vodi narod. Ova situacija morala je biti ispravljena prije nego što je mogao ispuniti svoju misiju.</a:t>
            </a:r>
            <a:endParaRPr lang="en" sz="2000" b="1" dirty="0"/>
          </a:p>
        </p:txBody>
      </p:sp>
    </p:spTree>
    <p:extLst>
      <p:ext uri="{BB962C8B-B14F-4D97-AF65-F5344CB8AC3E}">
        <p14:creationId xmlns:p14="http://schemas.microsoft.com/office/powerpoint/2010/main" val="65242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strVal val="4*#ppt_w"/>
                                          </p:val>
                                        </p:tav>
                                        <p:tav tm="100000">
                                          <p:val>
                                            <p:strVal val="#ppt_w"/>
                                          </p:val>
                                        </p:tav>
                                      </p:tavLst>
                                    </p:anim>
                                    <p:anim calcmode="lin" valueType="num">
                                      <p:cBhvr>
                                        <p:cTn id="34" dur="500" fill="hold"/>
                                        <p:tgtEl>
                                          <p:spTgt spid="16"/>
                                        </p:tgtEl>
                                        <p:attrNameLst>
                                          <p:attrName>ppt_h</p:attrName>
                                        </p:attrNameLst>
                                      </p:cBhvr>
                                      <p:tavLst>
                                        <p:tav tm="0">
                                          <p:val>
                                            <p:strVal val="4*#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2E0984F-A561-0FFC-406E-095D4C3FF56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CA399B-D9AB-97CA-FA5D-9D32CC8B5A43}"/>
              </a:ext>
            </a:extLst>
          </p:cNvPr>
          <p:cNvSpPr txBox="1"/>
          <p:nvPr/>
        </p:nvSpPr>
        <p:spPr>
          <a:xfrm>
            <a:off x="1804416" y="963168"/>
            <a:ext cx="8711184" cy="4493538"/>
          </a:xfrm>
          <a:prstGeom prst="rect">
            <a:avLst/>
          </a:prstGeom>
          <a:noFill/>
        </p:spPr>
        <p:txBody>
          <a:bodyPr wrap="square">
            <a:spAutoFit/>
          </a:bodyPr>
          <a:lstStyle/>
          <a:p>
            <a:pPr algn="just">
              <a:spcBef>
                <a:spcPts val="600"/>
              </a:spcBef>
            </a:pPr>
            <a:r>
              <a:rPr lang="en" sz="2600" b="1">
                <a:latin typeface="Constantia" panose="02030602050306030303" pitchFamily="18" charset="0"/>
              </a:rPr>
              <a:t>“</a:t>
            </a:r>
            <a:r>
              <a:rPr lang="en-US" sz="2600" b="1">
                <a:latin typeface="Constantia" panose="02030602050306030303" pitchFamily="18" charset="0"/>
              </a:rPr>
              <a:t>Čovjek će </a:t>
            </a:r>
            <a:r>
              <a:rPr lang="sr-Latn-RS" sz="2600" b="1">
                <a:latin typeface="Constantia" panose="02030602050306030303" pitchFamily="18" charset="0"/>
              </a:rPr>
              <a:t>dobiti</a:t>
            </a:r>
            <a:r>
              <a:rPr lang="en-US" sz="2600" b="1">
                <a:latin typeface="Constantia" panose="02030602050306030303" pitchFamily="18" charset="0"/>
              </a:rPr>
              <a:t>i </a:t>
            </a:r>
            <a:r>
              <a:rPr lang="sr-Latn-RS" sz="2600" b="1">
                <a:latin typeface="Constantia" panose="02030602050306030303" pitchFamily="18" charset="0"/>
              </a:rPr>
              <a:t>silu</a:t>
            </a:r>
            <a:r>
              <a:rPr lang="en-US" sz="2600" b="1">
                <a:latin typeface="Constantia" panose="02030602050306030303" pitchFamily="18" charset="0"/>
              </a:rPr>
              <a:t> i učinkovitost kad prihvati odgovornosti koje </a:t>
            </a:r>
            <a:r>
              <a:rPr lang="sr-Latn-RS" sz="2600" b="1">
                <a:latin typeface="Constantia" panose="02030602050306030303" pitchFamily="18" charset="0"/>
              </a:rPr>
              <a:t>mu </a:t>
            </a:r>
            <a:r>
              <a:rPr lang="en-US" sz="2600" b="1">
                <a:latin typeface="Constantia" panose="02030602050306030303" pitchFamily="18" charset="0"/>
              </a:rPr>
              <a:t>Bog </a:t>
            </a:r>
            <a:r>
              <a:rPr lang="sr-Latn-RS" sz="2600" b="1">
                <a:latin typeface="Constantia" panose="02030602050306030303" pitchFamily="18" charset="0"/>
              </a:rPr>
              <a:t>daje</a:t>
            </a:r>
            <a:r>
              <a:rPr lang="en-US" sz="2600" b="1">
                <a:latin typeface="Constantia" panose="02030602050306030303" pitchFamily="18" charset="0"/>
              </a:rPr>
              <a:t>, i </a:t>
            </a:r>
            <a:r>
              <a:rPr lang="sr-Latn-RS" sz="2600" b="1">
                <a:latin typeface="Constantia" panose="02030602050306030303" pitchFamily="18" charset="0"/>
              </a:rPr>
              <a:t>kad se </a:t>
            </a:r>
            <a:r>
              <a:rPr lang="en-US" sz="2600" b="1">
                <a:latin typeface="Constantia" panose="02030602050306030303" pitchFamily="18" charset="0"/>
              </a:rPr>
              <a:t>cijel</a:t>
            </a:r>
            <a:r>
              <a:rPr lang="sr-Latn-RS" sz="2600" b="1">
                <a:latin typeface="Constantia" panose="02030602050306030303" pitchFamily="18" charset="0"/>
              </a:rPr>
              <a:t>i</a:t>
            </a:r>
            <a:r>
              <a:rPr lang="en-US" sz="2600" b="1">
                <a:latin typeface="Constantia" panose="02030602050306030303" pitchFamily="18" charset="0"/>
              </a:rPr>
              <a:t>m</a:t>
            </a:r>
            <a:r>
              <a:rPr lang="sr-Latn-RS" sz="2600" b="1">
                <a:latin typeface="Constantia" panose="02030602050306030303" pitchFamily="18" charset="0"/>
              </a:rPr>
              <a:t> bićem</a:t>
            </a:r>
            <a:r>
              <a:rPr lang="en-US" sz="2600" b="1">
                <a:latin typeface="Constantia" panose="02030602050306030303" pitchFamily="18" charset="0"/>
              </a:rPr>
              <a:t> nastoji osposobiti da ih ispravno nosi. </a:t>
            </a:r>
            <a:r>
              <a:rPr lang="sr-Latn-RS" sz="2600" b="1">
                <a:latin typeface="Constantia" panose="02030602050306030303" pitchFamily="18" charset="0"/>
              </a:rPr>
              <a:t>Bez obzira na ograničenost njegovih sposobnosti ili položaja, ta će osoba postati istinska veličina</a:t>
            </a:r>
            <a:r>
              <a:rPr lang="en-US" sz="2600" b="1">
                <a:latin typeface="Constantia" panose="02030602050306030303" pitchFamily="18" charset="0"/>
              </a:rPr>
              <a:t> koj</a:t>
            </a:r>
            <a:r>
              <a:rPr lang="sr-Latn-RS" sz="2600" b="1">
                <a:latin typeface="Constantia" panose="02030602050306030303" pitchFamily="18" charset="0"/>
              </a:rPr>
              <a:t>a</a:t>
            </a:r>
            <a:r>
              <a:rPr lang="en-US" sz="2600" b="1">
                <a:latin typeface="Constantia" panose="02030602050306030303" pitchFamily="18" charset="0"/>
              </a:rPr>
              <a:t>, </a:t>
            </a:r>
            <a:r>
              <a:rPr lang="sr-Latn-RS" sz="2600" b="1">
                <a:latin typeface="Constantia" panose="02030602050306030303" pitchFamily="18" charset="0"/>
              </a:rPr>
              <a:t>vjeru</a:t>
            </a:r>
            <a:r>
              <a:rPr lang="en-US" sz="2600" b="1">
                <a:latin typeface="Constantia" panose="02030602050306030303" pitchFamily="18" charset="0"/>
              </a:rPr>
              <a:t>jući u božan</a:t>
            </a:r>
            <a:r>
              <a:rPr lang="sr-Latn-RS" sz="2600" b="1">
                <a:latin typeface="Constantia" panose="02030602050306030303" pitchFamily="18" charset="0"/>
              </a:rPr>
              <a:t>- </a:t>
            </a:r>
            <a:r>
              <a:rPr lang="en-US" sz="2600" b="1">
                <a:latin typeface="Constantia" panose="02030602050306030303" pitchFamily="18" charset="0"/>
              </a:rPr>
              <a:t>sku snagu, nastoji vjerno obav</a:t>
            </a:r>
            <a:r>
              <a:rPr lang="sr-Latn-RS" sz="2600" b="1">
                <a:latin typeface="Constantia" panose="02030602050306030303" pitchFamily="18" charset="0"/>
              </a:rPr>
              <a:t>i</a:t>
            </a:r>
            <a:r>
              <a:rPr lang="en-US" sz="2600" b="1">
                <a:latin typeface="Constantia" panose="02030602050306030303" pitchFamily="18" charset="0"/>
              </a:rPr>
              <a:t>ti svoj </a:t>
            </a:r>
            <a:r>
              <a:rPr lang="sr-Latn-RS" sz="2600" b="1">
                <a:latin typeface="Constantia" panose="02030602050306030303" pitchFamily="18" charset="0"/>
              </a:rPr>
              <a:t>posa</a:t>
            </a:r>
            <a:r>
              <a:rPr lang="en-US" sz="2600" b="1">
                <a:latin typeface="Constantia" panose="02030602050306030303" pitchFamily="18" charset="0"/>
              </a:rPr>
              <a:t>o. Da se Mojsije osl</a:t>
            </a:r>
            <a:r>
              <a:rPr lang="sr-Latn-RS" sz="2600" b="1">
                <a:latin typeface="Constantia" panose="02030602050306030303" pitchFamily="18" charset="0"/>
              </a:rPr>
              <a:t>oni</a:t>
            </a:r>
            <a:r>
              <a:rPr lang="en-US" sz="2600" b="1">
                <a:latin typeface="Constantia" panose="02030602050306030303" pitchFamily="18" charset="0"/>
              </a:rPr>
              <a:t>o na svoju snagu i mudrost, </a:t>
            </a:r>
            <a:r>
              <a:rPr lang="sr-Latn-RS" sz="2600" b="1">
                <a:latin typeface="Constantia" panose="02030602050306030303" pitchFamily="18" charset="0"/>
              </a:rPr>
              <a:t>on bi jasno</a:t>
            </a:r>
            <a:r>
              <a:rPr lang="en-US" sz="2600" b="1">
                <a:latin typeface="Constantia" panose="02030602050306030303" pitchFamily="18" charset="0"/>
              </a:rPr>
              <a:t> </a:t>
            </a:r>
            <a:r>
              <a:rPr lang="sr-Latn-RS" sz="2600" b="1">
                <a:latin typeface="Constantia" panose="02030602050306030303" pitchFamily="18" charset="0"/>
              </a:rPr>
              <a:t>uvidio</a:t>
            </a:r>
            <a:r>
              <a:rPr lang="en-US" sz="2600" b="1">
                <a:latin typeface="Constantia" panose="02030602050306030303" pitchFamily="18" charset="0"/>
              </a:rPr>
              <a:t>io </a:t>
            </a:r>
            <a:r>
              <a:rPr lang="sr-Latn-RS" sz="2600" b="1">
                <a:latin typeface="Constantia" panose="02030602050306030303" pitchFamily="18" charset="0"/>
              </a:rPr>
              <a:t>svoju nesposobnost za ovaj posao. </a:t>
            </a:r>
            <a:r>
              <a:rPr lang="en-US" sz="2600" b="1">
                <a:latin typeface="Constantia" panose="02030602050306030303" pitchFamily="18" charset="0"/>
              </a:rPr>
              <a:t> Činjenica da čovjek </a:t>
            </a:r>
            <a:r>
              <a:rPr lang="sr-Latn-RS" sz="2600" b="1">
                <a:latin typeface="Constantia" panose="02030602050306030303" pitchFamily="18" charset="0"/>
              </a:rPr>
              <a:t>vidi</a:t>
            </a:r>
            <a:r>
              <a:rPr lang="en-US" sz="2600" b="1">
                <a:latin typeface="Constantia" panose="02030602050306030303" pitchFamily="18" charset="0"/>
              </a:rPr>
              <a:t> svoju slabost</a:t>
            </a:r>
            <a:r>
              <a:rPr lang="sr-Latn-RS" sz="2600" b="1">
                <a:latin typeface="Constantia" panose="02030602050306030303" pitchFamily="18" charset="0"/>
              </a:rPr>
              <a:t> je, ako ništa više, dokaz da</a:t>
            </a:r>
            <a:r>
              <a:rPr lang="en-US" sz="2600" b="1">
                <a:latin typeface="Constantia" panose="02030602050306030303" pitchFamily="18" charset="0"/>
              </a:rPr>
              <a:t> shvaća veličinu </a:t>
            </a:r>
            <a:r>
              <a:rPr lang="sr-Latn-RS" sz="2600" b="1">
                <a:latin typeface="Constantia" panose="02030602050306030303" pitchFamily="18" charset="0"/>
              </a:rPr>
              <a:t>povjernog </a:t>
            </a:r>
            <a:r>
              <a:rPr lang="en-US" sz="2600" b="1">
                <a:latin typeface="Constantia" panose="02030602050306030303" pitchFamily="18" charset="0"/>
              </a:rPr>
              <a:t>djela i da će </a:t>
            </a:r>
            <a:r>
              <a:rPr lang="sr-Latn-RS" sz="2600" b="1">
                <a:latin typeface="Constantia" panose="02030602050306030303" pitchFamily="18" charset="0"/>
              </a:rPr>
              <a:t>prihvatiti </a:t>
            </a:r>
            <a:r>
              <a:rPr lang="en-US" sz="2600" b="1">
                <a:latin typeface="Constantia" panose="02030602050306030303" pitchFamily="18" charset="0"/>
              </a:rPr>
              <a:t>Boga </a:t>
            </a:r>
            <a:r>
              <a:rPr lang="sr-Latn-RS" sz="2600" b="1">
                <a:latin typeface="Constantia" panose="02030602050306030303" pitchFamily="18" charset="0"/>
              </a:rPr>
              <a:t>kao svog savjetnika i snagu</a:t>
            </a:r>
            <a:r>
              <a:rPr lang="en-US" sz="2600" b="1">
                <a:latin typeface="Constantia" panose="02030602050306030303" pitchFamily="18" charset="0"/>
              </a:rPr>
              <a:t>.</a:t>
            </a:r>
            <a:r>
              <a:rPr lang="en" sz="2600" b="1">
                <a:latin typeface="Constantia" panose="02030602050306030303" pitchFamily="18" charset="0"/>
              </a:rPr>
              <a:t>”</a:t>
            </a:r>
            <a:endParaRPr lang="en"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4B918280-5035-2CBA-C3AA-7616D0163545}"/>
              </a:ext>
            </a:extLst>
          </p:cNvPr>
          <p:cNvSpPr txBox="1"/>
          <p:nvPr/>
        </p:nvSpPr>
        <p:spPr>
          <a:xfrm>
            <a:off x="5755736" y="6099051"/>
            <a:ext cx="4931928" cy="338554"/>
          </a:xfrm>
          <a:prstGeom prst="rect">
            <a:avLst/>
          </a:prstGeom>
          <a:noFill/>
        </p:spPr>
        <p:txBody>
          <a:bodyPr wrap="none" rtlCol="0">
            <a:spAutoFit/>
          </a:bodyPr>
          <a:lstStyle/>
          <a:p>
            <a:pPr algn="r"/>
            <a:r>
              <a:rPr lang="en" sz="1600" b="1"/>
              <a:t>E</a:t>
            </a:r>
            <a:r>
              <a:rPr lang="sr-Latn-RS" sz="1600" b="1"/>
              <a:t>llen G. White, </a:t>
            </a:r>
            <a:r>
              <a:rPr lang="sr-Latn-RS" sz="1600" i="1"/>
              <a:t>Patrijarsi i proroci</a:t>
            </a:r>
            <a:r>
              <a:rPr lang="sr-Latn-RS" sz="1600" b="1"/>
              <a:t>,</a:t>
            </a:r>
            <a:r>
              <a:rPr lang="en" sz="1600" b="1"/>
              <a:t> </a:t>
            </a:r>
            <a:r>
              <a:rPr lang="sr-Latn-RS" sz="1600" b="1"/>
              <a:t>str</a:t>
            </a:r>
            <a:r>
              <a:rPr lang="en" sz="1600" b="1"/>
              <a:t>. 255</a:t>
            </a:r>
            <a:r>
              <a:rPr lang="sr-Latn-RS" sz="1600" b="1"/>
              <a:t>. original.</a:t>
            </a:r>
            <a:endParaRPr lang="es-ES" sz="1600" b="1" dirty="0"/>
          </a:p>
        </p:txBody>
      </p:sp>
    </p:spTree>
    <p:extLst>
      <p:ext uri="{BB962C8B-B14F-4D97-AF65-F5344CB8AC3E}">
        <p14:creationId xmlns:p14="http://schemas.microsoft.com/office/powerpoint/2010/main" val="210406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F6D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Una caricatura de una playa&#10;&#10;El contenido generado por IA puede ser incorrecto.">
            <a:extLst>
              <a:ext uri="{FF2B5EF4-FFF2-40B4-BE49-F238E27FC236}">
                <a16:creationId xmlns:a16="http://schemas.microsoft.com/office/drawing/2014/main" id="{AD844362-9475-94EB-8106-5EA82E427D8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9432" b="24100"/>
          <a:stretch>
            <a:fillRect/>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effectLst>
            <a:outerShdw blurRad="50800" dist="38100" dir="5400000" algn="t" rotWithShape="0">
              <a:prstClr val="black">
                <a:alpha val="40000"/>
              </a:prstClr>
            </a:outerShdw>
          </a:effectLst>
        </p:spPr>
      </p:pic>
      <p:sp>
        <p:nvSpPr>
          <p:cNvPr id="4" name="CuadroTexto 3">
            <a:extLst>
              <a:ext uri="{FF2B5EF4-FFF2-40B4-BE49-F238E27FC236}">
                <a16:creationId xmlns:a16="http://schemas.microsoft.com/office/drawing/2014/main" id="{539727F2-8F2A-EC65-27C2-3F3D7CEA9627}"/>
              </a:ext>
            </a:extLst>
          </p:cNvPr>
          <p:cNvSpPr txBox="1"/>
          <p:nvPr/>
        </p:nvSpPr>
        <p:spPr>
          <a:xfrm>
            <a:off x="-3047" y="4661774"/>
            <a:ext cx="12191999" cy="209288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600" b="1" i="0" u="none" strike="noStrik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a:t>
            </a:r>
            <a:r>
              <a:rPr lang="sr-Latn-RS" sz="2600" b="1" dirty="0">
                <a:ln w="12700" cmpd="sng">
                  <a:noFill/>
                  <a:prstDash val="solid"/>
                </a:ln>
                <a:solidFill>
                  <a:srgbClr val="7D502F"/>
                </a:solidFill>
                <a:latin typeface="Comic Sans MS" panose="030F0702030302020204" pitchFamily="66" charset="0"/>
              </a:rPr>
              <a:t>Vidio sam jad svog Naroda u Egiptu. Čuo sam njihov vapaj pod goničima robova. Znam za njegove patnje,’ rekao je Bog. ’Zato sam sišao da ga spasim od Egipćana i da ga iz te zemlje odvedem u dobru i prostranu zemlju. Zemlja je to kojom tele med i mlijeko, gdje žive Kanaanci, Hetiti, Amorejci, Perižani, Hivijci i Jebusejci.</a:t>
            </a:r>
            <a:r>
              <a:rPr kumimoji="0" lang="es-ES" sz="2600" b="1" i="0" u="none" strike="noStrik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lang="sr-Latn-RS" b="1" dirty="0">
                <a:ln w="12700" cmpd="sng">
                  <a:noFill/>
                  <a:prstDash val="solid"/>
                </a:ln>
                <a:solidFill>
                  <a:srgbClr val="7D502F"/>
                </a:solidFill>
                <a:latin typeface="Comic Sans MS" panose="030F0702030302020204" pitchFamily="66" charset="0"/>
              </a:rPr>
              <a:t>Izlazak</a:t>
            </a:r>
            <a:r>
              <a:rPr kumimoji="0" lang="es-ES" sz="1800" b="1" i="0" u="none" strike="noStrik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3</a:t>
            </a:r>
            <a:r>
              <a:rPr kumimoji="0" lang="sr-Latn-RS" sz="1800" b="1" i="0" u="none" strike="noStrik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a:t>
            </a:r>
            <a:r>
              <a:rPr kumimoji="0" lang="es-ES" sz="1800" b="1" i="0" u="none" strike="noStrik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7</a:t>
            </a:r>
            <a:r>
              <a:rPr kumimoji="0" lang="sr-Latn-RS" sz="1800" b="1" i="0" u="none" strike="noStrik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a:t>
            </a:r>
            <a:r>
              <a:rPr kumimoji="0" lang="es-ES" sz="1800" b="1" i="0" u="none" strike="noStrik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8</a:t>
            </a:r>
            <a:r>
              <a:rPr kumimoji="0" lang="hr-HR" sz="1800" b="1" i="0" u="none" strike="noStrik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SHP</a:t>
            </a:r>
            <a:r>
              <a:rPr kumimoji="0" lang="es-ES" sz="1800" b="1" i="0" u="none" strike="noStrik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p>
        </p:txBody>
      </p:sp>
    </p:spTree>
    <p:extLst>
      <p:ext uri="{BB962C8B-B14F-4D97-AF65-F5344CB8AC3E}">
        <p14:creationId xmlns:p14="http://schemas.microsoft.com/office/powerpoint/2010/main" val="97116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0A9E2B5-053E-23B2-62F9-BE5FAA755A86}"/>
              </a:ext>
            </a:extLst>
          </p:cNvPr>
          <p:cNvSpPr txBox="1"/>
          <p:nvPr/>
        </p:nvSpPr>
        <p:spPr>
          <a:xfrm>
            <a:off x="6501685" y="3858628"/>
            <a:ext cx="5661740" cy="2785378"/>
          </a:xfrm>
          <a:prstGeom prst="rect">
            <a:avLst/>
          </a:prstGeom>
          <a:noFill/>
        </p:spPr>
        <p:txBody>
          <a:bodyPr wrap="square" rtlCol="0">
            <a:spAutoFit/>
          </a:bodyPr>
          <a:lstStyle/>
          <a:p>
            <a:pPr>
              <a:spcBef>
                <a:spcPts val="600"/>
              </a:spcBef>
            </a:pPr>
            <a:r>
              <a:rPr lang="sr-Latn-RS" sz="2000" b="1" dirty="0">
                <a:solidFill>
                  <a:srgbClr val="FFD417"/>
                </a:solidFill>
                <a:effectLst>
                  <a:outerShdw blurRad="38100" dist="38100" dir="2700000" algn="tl">
                    <a:srgbClr val="000000">
                      <a:alpha val="43137"/>
                    </a:srgbClr>
                  </a:outerShdw>
                </a:effectLst>
              </a:rPr>
              <a:t>Poziv</a:t>
            </a:r>
            <a:r>
              <a:rPr lang="en" sz="2000" b="1" dirty="0">
                <a:solidFill>
                  <a:srgbClr val="FFD417"/>
                </a:solidFill>
                <a:effectLst>
                  <a:outerShdw blurRad="38100" dist="38100" dir="2700000" algn="tl">
                    <a:srgbClr val="000000">
                      <a:alpha val="43137"/>
                    </a:srgbClr>
                  </a:outerShdw>
                </a:effectLst>
              </a:rPr>
              <a:t> (</a:t>
            </a:r>
            <a:r>
              <a:rPr lang="sr-Latn-RS" sz="2000" b="1" dirty="0">
                <a:solidFill>
                  <a:srgbClr val="FFD417"/>
                </a:solidFill>
                <a:effectLst>
                  <a:outerShdw blurRad="38100" dist="38100" dir="2700000" algn="tl">
                    <a:srgbClr val="000000">
                      <a:alpha val="43137"/>
                    </a:srgbClr>
                  </a:outerShdw>
                </a:effectLst>
              </a:rPr>
              <a:t>Izlazak</a:t>
            </a:r>
            <a:r>
              <a:rPr lang="en" sz="2000" b="1" dirty="0">
                <a:solidFill>
                  <a:srgbClr val="FFD417"/>
                </a:solidFill>
                <a:effectLst>
                  <a:outerShdw blurRad="38100" dist="38100" dir="2700000" algn="tl">
                    <a:srgbClr val="000000">
                      <a:alpha val="43137"/>
                    </a:srgbClr>
                  </a:outerShdw>
                </a:effectLst>
              </a:rPr>
              <a:t> 3):</a:t>
            </a:r>
          </a:p>
          <a:p>
            <a:pPr lvl="1">
              <a:spcBef>
                <a:spcPts val="600"/>
              </a:spcBef>
            </a:pPr>
            <a:r>
              <a:rPr lang="sr-Latn-RS" sz="2000" b="1" dirty="0">
                <a:solidFill>
                  <a:schemeClr val="bg1"/>
                </a:solidFill>
                <a:effectLst>
                  <a:outerShdw blurRad="38100" dist="38100" dir="2700000" algn="tl">
                    <a:srgbClr val="000000">
                      <a:alpha val="43137"/>
                    </a:srgbClr>
                  </a:outerShdw>
                </a:effectLst>
              </a:rPr>
              <a:t>Gorući grm</a:t>
            </a:r>
            <a:r>
              <a:rPr lang="en" sz="2000" b="1" dirty="0">
                <a:solidFill>
                  <a:schemeClr val="bg1"/>
                </a:solidFill>
                <a:effectLst>
                  <a:outerShdw blurRad="38100" dist="38100" dir="2700000" algn="tl">
                    <a:srgbClr val="000000">
                      <a:alpha val="43137"/>
                    </a:srgbClr>
                  </a:outerShdw>
                </a:effectLst>
              </a:rPr>
              <a:t> (</a:t>
            </a:r>
            <a:r>
              <a:rPr lang="sr-Latn-RS" sz="2000" b="1" dirty="0">
                <a:solidFill>
                  <a:schemeClr val="bg1"/>
                </a:solidFill>
                <a:effectLst>
                  <a:outerShdw blurRad="38100" dist="38100" dir="2700000" algn="tl">
                    <a:srgbClr val="000000">
                      <a:alpha val="43137"/>
                    </a:srgbClr>
                  </a:outerShdw>
                </a:effectLst>
              </a:rPr>
              <a:t>Izlazak</a:t>
            </a:r>
            <a:r>
              <a:rPr lang="en" sz="2000" b="1" dirty="0">
                <a:solidFill>
                  <a:schemeClr val="bg1"/>
                </a:solidFill>
                <a:effectLst>
                  <a:outerShdw blurRad="38100" dist="38100" dir="2700000" algn="tl">
                    <a:srgbClr val="000000">
                      <a:alpha val="43137"/>
                    </a:srgbClr>
                  </a:outerShdw>
                </a:effectLst>
              </a:rPr>
              <a:t> 3</a:t>
            </a:r>
            <a:r>
              <a:rPr lang="sr-Latn-RS" sz="2000" b="1" dirty="0">
                <a:solidFill>
                  <a:schemeClr val="bg1"/>
                </a:solidFill>
                <a:effectLst>
                  <a:outerShdw blurRad="38100" dist="38100" dir="2700000" algn="tl">
                    <a:srgbClr val="000000">
                      <a:alpha val="43137"/>
                    </a:srgbClr>
                  </a:outerShdw>
                </a:effectLst>
              </a:rPr>
              <a:t>,</a:t>
            </a:r>
            <a:r>
              <a:rPr lang="en" sz="2000" b="1" dirty="0">
                <a:solidFill>
                  <a:schemeClr val="bg1"/>
                </a:solidFill>
                <a:effectLst>
                  <a:outerShdw blurRad="38100" dist="38100" dir="2700000" algn="tl">
                    <a:srgbClr val="000000">
                      <a:alpha val="43137"/>
                    </a:srgbClr>
                  </a:outerShdw>
                </a:effectLst>
              </a:rPr>
              <a:t>1-6)</a:t>
            </a:r>
            <a:r>
              <a:rPr lang="sr-Latn-RS" sz="2000" b="1" dirty="0">
                <a:solidFill>
                  <a:schemeClr val="bg1"/>
                </a:solidFill>
                <a:effectLst>
                  <a:outerShdw blurRad="38100" dist="38100" dir="2700000" algn="tl">
                    <a:srgbClr val="000000">
                      <a:alpha val="43137"/>
                    </a:srgbClr>
                  </a:outerShdw>
                </a:effectLst>
              </a:rPr>
              <a:t>.</a:t>
            </a:r>
            <a:endParaRPr lang="en" sz="2000" b="1" dirty="0">
              <a:solidFill>
                <a:schemeClr val="bg1"/>
              </a:solidFill>
              <a:effectLst>
                <a:outerShdw blurRad="38100" dist="38100" dir="2700000" algn="tl">
                  <a:srgbClr val="000000">
                    <a:alpha val="43137"/>
                  </a:srgbClr>
                </a:outerShdw>
              </a:effectLst>
            </a:endParaRPr>
          </a:p>
          <a:p>
            <a:pPr lvl="1">
              <a:spcBef>
                <a:spcPts val="600"/>
              </a:spcBef>
            </a:pPr>
            <a:r>
              <a:rPr lang="sr-Latn-RS" sz="2000" b="1" dirty="0">
                <a:solidFill>
                  <a:schemeClr val="bg1"/>
                </a:solidFill>
                <a:effectLst>
                  <a:outerShdw blurRad="38100" dist="38100" dir="2700000" algn="tl">
                    <a:srgbClr val="000000">
                      <a:alpha val="43137"/>
                    </a:srgbClr>
                  </a:outerShdw>
                </a:effectLst>
              </a:rPr>
              <a:t>Božje zapovijedi</a:t>
            </a:r>
            <a:r>
              <a:rPr lang="en" sz="2000" b="1" dirty="0">
                <a:solidFill>
                  <a:schemeClr val="bg1"/>
                </a:solidFill>
                <a:effectLst>
                  <a:outerShdw blurRad="38100" dist="38100" dir="2700000" algn="tl">
                    <a:srgbClr val="000000">
                      <a:alpha val="43137"/>
                    </a:srgbClr>
                  </a:outerShdw>
                </a:effectLst>
              </a:rPr>
              <a:t> (</a:t>
            </a:r>
            <a:r>
              <a:rPr lang="sr-Latn-RS" sz="2000" b="1" dirty="0">
                <a:solidFill>
                  <a:schemeClr val="bg1"/>
                </a:solidFill>
                <a:effectLst>
                  <a:outerShdw blurRad="38100" dist="38100" dir="2700000" algn="tl">
                    <a:srgbClr val="000000">
                      <a:alpha val="43137"/>
                    </a:srgbClr>
                  </a:outerShdw>
                </a:effectLst>
              </a:rPr>
              <a:t>Izlazak</a:t>
            </a:r>
            <a:r>
              <a:rPr lang="en" sz="2000" b="1" dirty="0">
                <a:solidFill>
                  <a:schemeClr val="bg1"/>
                </a:solidFill>
                <a:effectLst>
                  <a:outerShdw blurRad="38100" dist="38100" dir="2700000" algn="tl">
                    <a:srgbClr val="000000">
                      <a:alpha val="43137"/>
                    </a:srgbClr>
                  </a:outerShdw>
                </a:effectLst>
              </a:rPr>
              <a:t> 3</a:t>
            </a:r>
            <a:r>
              <a:rPr lang="sr-Latn-RS" sz="2000" b="1" dirty="0">
                <a:solidFill>
                  <a:schemeClr val="bg1"/>
                </a:solidFill>
                <a:effectLst>
                  <a:outerShdw blurRad="38100" dist="38100" dir="2700000" algn="tl">
                    <a:srgbClr val="000000">
                      <a:alpha val="43137"/>
                    </a:srgbClr>
                  </a:outerShdw>
                </a:effectLst>
              </a:rPr>
              <a:t>,</a:t>
            </a:r>
            <a:r>
              <a:rPr lang="en" sz="2000" b="1" dirty="0">
                <a:solidFill>
                  <a:schemeClr val="bg1"/>
                </a:solidFill>
                <a:effectLst>
                  <a:outerShdw blurRad="38100" dist="38100" dir="2700000" algn="tl">
                    <a:srgbClr val="000000">
                      <a:alpha val="43137"/>
                    </a:srgbClr>
                  </a:outerShdw>
                </a:effectLst>
              </a:rPr>
              <a:t>7-12)</a:t>
            </a:r>
          </a:p>
          <a:p>
            <a:pPr lvl="1">
              <a:spcBef>
                <a:spcPts val="600"/>
              </a:spcBef>
            </a:pPr>
            <a:r>
              <a:rPr lang="sr-Latn-RS" sz="2000" b="1" dirty="0">
                <a:solidFill>
                  <a:schemeClr val="bg1"/>
                </a:solidFill>
                <a:effectLst>
                  <a:outerShdw blurRad="38100" dist="38100" dir="2700000" algn="tl">
                    <a:srgbClr val="000000">
                      <a:alpha val="43137"/>
                    </a:srgbClr>
                  </a:outerShdw>
                </a:effectLst>
              </a:rPr>
              <a:t>Božje ime</a:t>
            </a:r>
            <a:r>
              <a:rPr lang="en" sz="2000" b="1" dirty="0">
                <a:solidFill>
                  <a:schemeClr val="bg1"/>
                </a:solidFill>
                <a:effectLst>
                  <a:outerShdw blurRad="38100" dist="38100" dir="2700000" algn="tl">
                    <a:srgbClr val="000000">
                      <a:alpha val="43137"/>
                    </a:srgbClr>
                  </a:outerShdw>
                </a:effectLst>
              </a:rPr>
              <a:t> (</a:t>
            </a:r>
            <a:r>
              <a:rPr lang="sr-Latn-RS" sz="2000" b="1" dirty="0">
                <a:solidFill>
                  <a:schemeClr val="bg1"/>
                </a:solidFill>
                <a:effectLst>
                  <a:outerShdw blurRad="38100" dist="38100" dir="2700000" algn="tl">
                    <a:srgbClr val="000000">
                      <a:alpha val="43137"/>
                    </a:srgbClr>
                  </a:outerShdw>
                </a:effectLst>
              </a:rPr>
              <a:t>Izlazak</a:t>
            </a:r>
            <a:r>
              <a:rPr lang="en" sz="2000" b="1" dirty="0">
                <a:solidFill>
                  <a:schemeClr val="bg1"/>
                </a:solidFill>
                <a:effectLst>
                  <a:outerShdw blurRad="38100" dist="38100" dir="2700000" algn="tl">
                    <a:srgbClr val="000000">
                      <a:alpha val="43137"/>
                    </a:srgbClr>
                  </a:outerShdw>
                </a:effectLst>
              </a:rPr>
              <a:t> 3</a:t>
            </a:r>
            <a:r>
              <a:rPr lang="sr-Latn-RS" sz="2000" b="1" dirty="0">
                <a:solidFill>
                  <a:schemeClr val="bg1"/>
                </a:solidFill>
                <a:effectLst>
                  <a:outerShdw blurRad="38100" dist="38100" dir="2700000" algn="tl">
                    <a:srgbClr val="000000">
                      <a:alpha val="43137"/>
                    </a:srgbClr>
                  </a:outerShdw>
                </a:effectLst>
              </a:rPr>
              <a:t>,</a:t>
            </a:r>
            <a:r>
              <a:rPr lang="en" sz="2000" b="1" dirty="0">
                <a:solidFill>
                  <a:schemeClr val="bg1"/>
                </a:solidFill>
                <a:effectLst>
                  <a:outerShdw blurRad="38100" dist="38100" dir="2700000" algn="tl">
                    <a:srgbClr val="000000">
                      <a:alpha val="43137"/>
                    </a:srgbClr>
                  </a:outerShdw>
                </a:effectLst>
              </a:rPr>
              <a:t>13-22)</a:t>
            </a:r>
            <a:r>
              <a:rPr lang="sr-Latn-RS" sz="2000" b="1" dirty="0">
                <a:solidFill>
                  <a:schemeClr val="bg1"/>
                </a:solidFill>
                <a:effectLst>
                  <a:outerShdw blurRad="38100" dist="38100" dir="2700000" algn="tl">
                    <a:srgbClr val="000000">
                      <a:alpha val="43137"/>
                    </a:srgbClr>
                  </a:outerShdw>
                </a:effectLst>
              </a:rPr>
              <a:t>.</a:t>
            </a:r>
            <a:endParaRPr lang="en" sz="2000" b="1" dirty="0">
              <a:solidFill>
                <a:schemeClr val="bg1"/>
              </a:solidFill>
              <a:effectLst>
                <a:outerShdw blurRad="38100" dist="38100" dir="2700000" algn="tl">
                  <a:srgbClr val="000000">
                    <a:alpha val="43137"/>
                  </a:srgbClr>
                </a:outerShdw>
              </a:effectLst>
            </a:endParaRPr>
          </a:p>
          <a:p>
            <a:pPr>
              <a:spcBef>
                <a:spcPts val="1200"/>
              </a:spcBef>
            </a:pPr>
            <a:r>
              <a:rPr lang="sr-Latn-RS" sz="2000" b="1" dirty="0">
                <a:solidFill>
                  <a:srgbClr val="43ECBB"/>
                </a:solidFill>
                <a:effectLst>
                  <a:outerShdw blurRad="38100" dist="38100" dir="2700000" algn="tl">
                    <a:srgbClr val="000000">
                      <a:alpha val="43137"/>
                    </a:srgbClr>
                  </a:outerShdw>
                </a:effectLst>
              </a:rPr>
              <a:t>Ispuniti misiju</a:t>
            </a:r>
            <a:r>
              <a:rPr lang="en" sz="2000" b="1" dirty="0">
                <a:solidFill>
                  <a:srgbClr val="43ECBB"/>
                </a:solidFill>
                <a:effectLst>
                  <a:outerShdw blurRad="38100" dist="38100" dir="2700000" algn="tl">
                    <a:srgbClr val="000000">
                      <a:alpha val="43137"/>
                    </a:srgbClr>
                  </a:outerShdw>
                </a:effectLst>
              </a:rPr>
              <a:t> (</a:t>
            </a:r>
            <a:r>
              <a:rPr lang="sr-Latn-RS" sz="2000" b="1" dirty="0">
                <a:solidFill>
                  <a:srgbClr val="43ECBB"/>
                </a:solidFill>
                <a:effectLst>
                  <a:outerShdw blurRad="38100" dist="38100" dir="2700000" algn="tl">
                    <a:srgbClr val="000000">
                      <a:alpha val="43137"/>
                    </a:srgbClr>
                  </a:outerShdw>
                </a:effectLst>
              </a:rPr>
              <a:t>Izlazak</a:t>
            </a:r>
            <a:r>
              <a:rPr lang="en" sz="2000" b="1" dirty="0">
                <a:solidFill>
                  <a:srgbClr val="43ECBB"/>
                </a:solidFill>
                <a:effectLst>
                  <a:outerShdw blurRad="38100" dist="38100" dir="2700000" algn="tl">
                    <a:srgbClr val="000000">
                      <a:alpha val="43137"/>
                    </a:srgbClr>
                  </a:outerShdw>
                </a:effectLst>
              </a:rPr>
              <a:t> 4):</a:t>
            </a:r>
          </a:p>
          <a:p>
            <a:pPr lvl="1">
              <a:spcBef>
                <a:spcPts val="600"/>
              </a:spcBef>
            </a:pPr>
            <a:r>
              <a:rPr lang="hr-HR" sz="2000" b="1" dirty="0">
                <a:solidFill>
                  <a:schemeClr val="bg1"/>
                </a:solidFill>
                <a:effectLst>
                  <a:outerShdw blurRad="38100" dist="38100" dir="2700000" algn="tl">
                    <a:srgbClr val="000000">
                      <a:alpha val="43137"/>
                    </a:srgbClr>
                  </a:outerShdw>
                </a:effectLst>
              </a:rPr>
              <a:t>Izgovori i još izgovora (Izlazak 4,1-17</a:t>
            </a:r>
            <a:r>
              <a:rPr lang="en" sz="2000" b="1" dirty="0">
                <a:solidFill>
                  <a:schemeClr val="bg1"/>
                </a:solidFill>
                <a:effectLst>
                  <a:outerShdw blurRad="38100" dist="38100" dir="2700000" algn="tl">
                    <a:srgbClr val="000000">
                      <a:alpha val="43137"/>
                    </a:srgbClr>
                  </a:outerShdw>
                </a:effectLst>
              </a:rPr>
              <a:t>)</a:t>
            </a:r>
            <a:r>
              <a:rPr lang="sr-Latn-RS" sz="2000" b="1" dirty="0">
                <a:solidFill>
                  <a:schemeClr val="bg1"/>
                </a:solidFill>
                <a:effectLst>
                  <a:outerShdw blurRad="38100" dist="38100" dir="2700000" algn="tl">
                    <a:srgbClr val="000000">
                      <a:alpha val="43137"/>
                    </a:srgbClr>
                  </a:outerShdw>
                </a:effectLst>
              </a:rPr>
              <a:t>.</a:t>
            </a:r>
            <a:endParaRPr lang="es-ES" sz="2000" b="1" dirty="0">
              <a:solidFill>
                <a:schemeClr val="bg1"/>
              </a:solidFill>
              <a:effectLst>
                <a:outerShdw blurRad="38100" dist="38100" dir="2700000" algn="tl">
                  <a:srgbClr val="000000">
                    <a:alpha val="43137"/>
                  </a:srgbClr>
                </a:outerShdw>
              </a:effectLst>
            </a:endParaRPr>
          </a:p>
          <a:p>
            <a:pPr lvl="1">
              <a:spcBef>
                <a:spcPts val="600"/>
              </a:spcBef>
            </a:pPr>
            <a:r>
              <a:rPr lang="pl-PL" sz="2000" b="1" dirty="0">
                <a:solidFill>
                  <a:schemeClr val="bg1"/>
                </a:solidFill>
                <a:effectLst>
                  <a:outerShdw blurRad="38100" dist="38100" dir="2700000" algn="tl">
                    <a:srgbClr val="000000">
                      <a:alpha val="43137"/>
                    </a:srgbClr>
                  </a:outerShdw>
                </a:effectLst>
              </a:rPr>
              <a:t>Povratak u Egipat (Izlazak 4,18-31).</a:t>
            </a:r>
            <a:endParaRPr lang="en" sz="2000" b="1" dirty="0">
              <a:solidFill>
                <a:schemeClr val="bg1"/>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798B8CBC-2E9A-DB6F-49CD-6BEF710B85C3}"/>
              </a:ext>
            </a:extLst>
          </p:cNvPr>
          <p:cNvSpPr txBox="1"/>
          <p:nvPr/>
        </p:nvSpPr>
        <p:spPr>
          <a:xfrm>
            <a:off x="239026" y="185884"/>
            <a:ext cx="7193984" cy="1323439"/>
          </a:xfrm>
          <a:prstGeom prst="rect">
            <a:avLst/>
          </a:prstGeom>
          <a:noFill/>
        </p:spPr>
        <p:txBody>
          <a:bodyPr wrap="square" rtlCol="0">
            <a:spAutoFit/>
          </a:bodyPr>
          <a:lstStyle/>
          <a:p>
            <a:pPr>
              <a:spcBef>
                <a:spcPts val="600"/>
              </a:spcBef>
            </a:pPr>
            <a:r>
              <a:rPr lang="hr-HR" sz="2000" b="1">
                <a:solidFill>
                  <a:schemeClr val="bg1"/>
                </a:solidFill>
                <a:effectLst>
                  <a:glow rad="101600">
                    <a:srgbClr val="5F4001"/>
                  </a:glow>
                  <a:outerShdw blurRad="38100" dist="38100" dir="2700000" algn="tl">
                    <a:srgbClr val="000000">
                      <a:alpha val="43137"/>
                    </a:srgbClr>
                  </a:outerShdw>
                </a:effectLst>
              </a:rPr>
              <a:t>Nakon što nije uspio u pokušaju da oslobodi izraelski narod, Mojsije je proveo 40 godina u midjanskoj pustinji kao pastir. Tijekom tog vremena, iako je nastavio svoj prisan odnos s Bogom, napustio je svoju ideju da bude osloboditelj Izraela.</a:t>
            </a:r>
            <a:endParaRPr lang="en" sz="2000" b="1" dirty="0">
              <a:solidFill>
                <a:schemeClr val="bg1"/>
              </a:solidFill>
              <a:effectLst>
                <a:glow rad="101600">
                  <a:srgbClr val="5F4001"/>
                </a:glow>
                <a:outerShdw blurRad="38100" dist="38100" dir="2700000" algn="tl">
                  <a:srgbClr val="000000">
                    <a:alpha val="43137"/>
                  </a:srgbClr>
                </a:outerShdw>
              </a:effectLst>
            </a:endParaRPr>
          </a:p>
        </p:txBody>
      </p:sp>
      <p:pic>
        <p:nvPicPr>
          <p:cNvPr id="5" name="Imagen 4" descr="Imagen que contiene agua, pasto, parado, mujer&#10;&#10;El contenido generado por IA puede ser incorrecto.">
            <a:extLst>
              <a:ext uri="{FF2B5EF4-FFF2-40B4-BE49-F238E27FC236}">
                <a16:creationId xmlns:a16="http://schemas.microsoft.com/office/drawing/2014/main" id="{34ADEEC1-E7A8-35A6-9C90-09E2420B0E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546208" y="123926"/>
            <a:ext cx="4493392" cy="3081288"/>
          </a:xfrm>
          <a:prstGeom prst="rect">
            <a:avLst/>
          </a:prstGeom>
          <a:ln w="38100" cap="sq">
            <a:solidFill>
              <a:srgbClr val="87A8C5"/>
            </a:solidFill>
            <a:prstDash val="solid"/>
            <a:miter lim="800000"/>
          </a:ln>
          <a:effectLst>
            <a:outerShdw blurRad="50800" dist="38100" dir="2700000" algn="tl" rotWithShape="0">
              <a:srgbClr val="000000">
                <a:alpha val="43000"/>
              </a:srgbClr>
            </a:outerShdw>
          </a:effectLst>
        </p:spPr>
      </p:pic>
      <p:pic>
        <p:nvPicPr>
          <p:cNvPr id="7" name="Imagen 6" descr="Un dibujo de una persona&#10;&#10;El contenido generado por IA puede ser incorrecto.">
            <a:extLst>
              <a:ext uri="{FF2B5EF4-FFF2-40B4-BE49-F238E27FC236}">
                <a16:creationId xmlns:a16="http://schemas.microsoft.com/office/drawing/2014/main" id="{D17ECFAD-BF07-6ECF-9EDA-BA2F1D5004A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34916" y="3722451"/>
            <a:ext cx="3810000" cy="3038475"/>
          </a:xfrm>
          <a:prstGeom prst="rect">
            <a:avLst/>
          </a:prstGeom>
          <a:ln w="38100" cap="sq">
            <a:solidFill>
              <a:srgbClr val="43ECBB"/>
            </a:solidFill>
            <a:prstDash val="solid"/>
            <a:miter lim="800000"/>
          </a:ln>
          <a:effectLst>
            <a:outerShdw blurRad="50800" dist="38100" dir="2700000" algn="tl" rotWithShape="0">
              <a:srgbClr val="000000">
                <a:alpha val="43000"/>
              </a:srgbClr>
            </a:outerShdw>
          </a:effectLst>
        </p:spPr>
      </p:pic>
      <p:pic>
        <p:nvPicPr>
          <p:cNvPr id="9" name="Imagen 8" descr="Imagen que contiene persona, tabla, comida, hombre&#10;&#10;El contenido generado por IA puede ser incorrecto.">
            <a:extLst>
              <a:ext uri="{FF2B5EF4-FFF2-40B4-BE49-F238E27FC236}">
                <a16:creationId xmlns:a16="http://schemas.microsoft.com/office/drawing/2014/main" id="{3A332A79-1D09-008F-14F6-749AA67DA90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2400" y="3722451"/>
            <a:ext cx="1512771" cy="3038475"/>
          </a:xfrm>
          <a:prstGeom prst="rect">
            <a:avLst/>
          </a:prstGeom>
          <a:ln w="38100" cap="sq">
            <a:solidFill>
              <a:srgbClr val="43ECBB"/>
            </a:solidFill>
            <a:prstDash val="solid"/>
            <a:miter lim="800000"/>
          </a:ln>
          <a:effectLst>
            <a:outerShdw blurRad="50800" dist="38100" dir="2700000" algn="tl" rotWithShape="0">
              <a:srgbClr val="000000">
                <a:alpha val="43000"/>
              </a:srgbClr>
            </a:outerShdw>
          </a:effectLst>
        </p:spPr>
      </p:pic>
      <p:pic>
        <p:nvPicPr>
          <p:cNvPr id="12" name="Imagen 11" descr="Un dibujo de una persona&#10;&#10;El contenido generado por IA puede ser incorrecto.">
            <a:extLst>
              <a:ext uri="{FF2B5EF4-FFF2-40B4-BE49-F238E27FC236}">
                <a16:creationId xmlns:a16="http://schemas.microsoft.com/office/drawing/2014/main" id="{085AA44A-D031-D656-2684-ACE699DB6A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62579" y="4306959"/>
            <a:ext cx="271934" cy="264695"/>
          </a:xfrm>
          <a:prstGeom prst="rect">
            <a:avLst/>
          </a:prstGeom>
          <a:effectLst>
            <a:outerShdw blurRad="50800" dist="38100" dir="8100000" algn="tr" rotWithShape="0">
              <a:prstClr val="black">
                <a:alpha val="40000"/>
              </a:prstClr>
            </a:outerShdw>
          </a:effectLst>
        </p:spPr>
      </p:pic>
      <p:pic>
        <p:nvPicPr>
          <p:cNvPr id="13" name="Imagen 12" descr="Logotipo, Icono&#10;&#10;El contenido generado por IA puede ser incorrecto.">
            <a:extLst>
              <a:ext uri="{FF2B5EF4-FFF2-40B4-BE49-F238E27FC236}">
                <a16:creationId xmlns:a16="http://schemas.microsoft.com/office/drawing/2014/main" id="{8FA01F73-DF38-ECFD-72F3-5A39413449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62579" y="4688054"/>
            <a:ext cx="271934" cy="264695"/>
          </a:xfrm>
          <a:prstGeom prst="rect">
            <a:avLst/>
          </a:prstGeom>
          <a:effectLst>
            <a:outerShdw blurRad="50800" dist="38100" dir="8100000" algn="tr"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4C54DEF9-1557-7822-3281-0EA8CAC8822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62579" y="6291021"/>
            <a:ext cx="271934" cy="264695"/>
          </a:xfrm>
          <a:prstGeom prst="rect">
            <a:avLst/>
          </a:prstGeom>
          <a:effectLst>
            <a:outerShdw blurRad="50800" dist="38100" dir="8100000" algn="tr" rotWithShape="0">
              <a:prstClr val="black">
                <a:alpha val="40000"/>
              </a:prstClr>
            </a:outerShdw>
          </a:effectLst>
        </p:spPr>
      </p:pic>
      <p:pic>
        <p:nvPicPr>
          <p:cNvPr id="17" name="Imagen 16" descr="Imagen que contiene ipod&#10;&#10;El contenido generado por IA puede ser incorrecto.">
            <a:extLst>
              <a:ext uri="{FF2B5EF4-FFF2-40B4-BE49-F238E27FC236}">
                <a16:creationId xmlns:a16="http://schemas.microsoft.com/office/drawing/2014/main" id="{1C18E1BC-1A0B-7040-2A40-FA3A76891C8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62579" y="5909161"/>
            <a:ext cx="271934" cy="264695"/>
          </a:xfrm>
          <a:prstGeom prst="rect">
            <a:avLst/>
          </a:prstGeom>
          <a:effectLst>
            <a:outerShdw blurRad="50800" dist="38100" dir="8100000" algn="tr" rotWithShape="0">
              <a:prstClr val="black">
                <a:alpha val="40000"/>
              </a:prstClr>
            </a:outerShdw>
          </a:effectLst>
        </p:spPr>
      </p:pic>
      <p:pic>
        <p:nvPicPr>
          <p:cNvPr id="20" name="Imagen 19" descr="Un dibujo de una persona&#10;&#10;El contenido generado por IA puede ser incorrecto.">
            <a:extLst>
              <a:ext uri="{FF2B5EF4-FFF2-40B4-BE49-F238E27FC236}">
                <a16:creationId xmlns:a16="http://schemas.microsoft.com/office/drawing/2014/main" id="{5E9AEB55-F36F-B330-1809-D5C979FC885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62579" y="5070840"/>
            <a:ext cx="271934" cy="264695"/>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a:extLst>
              <a:ext uri="{FF2B5EF4-FFF2-40B4-BE49-F238E27FC236}">
                <a16:creationId xmlns:a16="http://schemas.microsoft.com/office/drawing/2014/main" id="{19EBC397-270C-E03D-9D70-D2BBBD29491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69772" y="5464517"/>
            <a:ext cx="531913" cy="415769"/>
          </a:xfrm>
          <a:prstGeom prst="rect">
            <a:avLst/>
          </a:prstGeom>
          <a:effectLst>
            <a:outerShdw blurRad="50800" dist="38100" dir="8100000" algn="tr" rotWithShape="0">
              <a:prstClr val="black">
                <a:alpha val="40000"/>
              </a:prstClr>
            </a:outerShdw>
          </a:effectLst>
        </p:spPr>
      </p:pic>
      <p:pic>
        <p:nvPicPr>
          <p:cNvPr id="31" name="Imagen 30" descr="Icono&#10;&#10;El contenido generado por IA puede ser incorrecto.">
            <a:extLst>
              <a:ext uri="{FF2B5EF4-FFF2-40B4-BE49-F238E27FC236}">
                <a16:creationId xmlns:a16="http://schemas.microsoft.com/office/drawing/2014/main" id="{63077559-38E3-E083-F633-B6197E79839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969772" y="3854146"/>
            <a:ext cx="531913" cy="41576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A4A5281-1F66-A03E-C376-9360D091A156}"/>
              </a:ext>
            </a:extLst>
          </p:cNvPr>
          <p:cNvSpPr txBox="1"/>
          <p:nvPr/>
        </p:nvSpPr>
        <p:spPr>
          <a:xfrm>
            <a:off x="239025" y="1888320"/>
            <a:ext cx="7193983" cy="1323439"/>
          </a:xfrm>
          <a:prstGeom prst="rect">
            <a:avLst/>
          </a:prstGeom>
          <a:noFill/>
        </p:spPr>
        <p:txBody>
          <a:bodyPr wrap="square">
            <a:spAutoFit/>
          </a:bodyPr>
          <a:lstStyle/>
          <a:p>
            <a:pPr>
              <a:spcBef>
                <a:spcPts val="600"/>
              </a:spcBef>
            </a:pPr>
            <a:r>
              <a:rPr lang="hr-HR" sz="2000" b="1">
                <a:solidFill>
                  <a:schemeClr val="bg1"/>
                </a:solidFill>
                <a:effectLst>
                  <a:glow rad="101600">
                    <a:srgbClr val="5F4001"/>
                  </a:glow>
                  <a:outerShdw blurRad="38100" dist="38100" dir="2700000" algn="tl">
                    <a:srgbClr val="000000">
                      <a:alpha val="43137"/>
                    </a:srgbClr>
                  </a:outerShdw>
                </a:effectLst>
              </a:rPr>
              <a:t>Ali Bog nije napustio tu ideju. Mojsije je za Njega ostao izabrani osloboditelj. Jer nije zaboravio ni patnju svoga naroda. Sada je došlo vrijeme da se Izrael izvede iz njihovog surovog ropstva.</a:t>
            </a:r>
            <a:endParaRPr lang="en" sz="2000" b="1" dirty="0">
              <a:solidFill>
                <a:schemeClr val="bg1"/>
              </a:solidFill>
              <a:effectLst>
                <a:glow rad="101600">
                  <a:srgbClr val="5F400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56448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9"/>
                                        </p:tgtEl>
                                      </p:cBhvr>
                                    </p:animEffect>
                                  </p:childTnLst>
                                </p:cTn>
                              </p:par>
                              <p:par>
                                <p:cTn id="26" presetID="25"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7"/>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strVal val="4*#ppt_w"/>
                                          </p:val>
                                        </p:tav>
                                        <p:tav tm="100000">
                                          <p:val>
                                            <p:strVal val="#ppt_w"/>
                                          </p:val>
                                        </p:tav>
                                      </p:tavLst>
                                    </p:anim>
                                    <p:anim calcmode="lin" valueType="num">
                                      <p:cBhvr>
                                        <p:cTn id="45" dur="500" fill="hold"/>
                                        <p:tgtEl>
                                          <p:spTgt spid="31"/>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childTnLst>
                          </p:cTn>
                        </p:par>
                        <p:par>
                          <p:cTn id="50" fill="hold">
                            <p:stCondLst>
                              <p:cond delay="1000"/>
                            </p:stCondLst>
                            <p:childTnLst>
                              <p:par>
                                <p:cTn id="51" presetID="31"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 calcmode="lin" valueType="num">
                                      <p:cBhvr>
                                        <p:cTn id="55" dur="500" fill="hold"/>
                                        <p:tgtEl>
                                          <p:spTgt spid="12"/>
                                        </p:tgtEl>
                                        <p:attrNameLst>
                                          <p:attrName>style.rotation</p:attrName>
                                        </p:attrNameLst>
                                      </p:cBhvr>
                                      <p:tavLst>
                                        <p:tav tm="0">
                                          <p:val>
                                            <p:fltVal val="90"/>
                                          </p:val>
                                        </p:tav>
                                        <p:tav tm="100000">
                                          <p:val>
                                            <p:fltVal val="0"/>
                                          </p:val>
                                        </p:tav>
                                      </p:tavLst>
                                    </p:anim>
                                    <p:animEffect transition="in" filter="fade">
                                      <p:cBhvr>
                                        <p:cTn id="56" dur="500"/>
                                        <p:tgtEl>
                                          <p:spTgt spid="12"/>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2000"/>
                            </p:stCondLst>
                            <p:childTnLst>
                              <p:par>
                                <p:cTn id="62" presetID="3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 calcmode="lin" valueType="num">
                                      <p:cBhvr>
                                        <p:cTn id="66" dur="500" fill="hold"/>
                                        <p:tgtEl>
                                          <p:spTgt spid="13"/>
                                        </p:tgtEl>
                                        <p:attrNameLst>
                                          <p:attrName>style.rotation</p:attrName>
                                        </p:attrNameLst>
                                      </p:cBhvr>
                                      <p:tavLst>
                                        <p:tav tm="0">
                                          <p:val>
                                            <p:fltVal val="90"/>
                                          </p:val>
                                        </p:tav>
                                        <p:tav tm="100000">
                                          <p:val>
                                            <p:fltVal val="0"/>
                                          </p:val>
                                        </p:tav>
                                      </p:tavLst>
                                    </p:anim>
                                    <p:animEffect transition="in" filter="fade">
                                      <p:cBhvr>
                                        <p:cTn id="67" dur="500"/>
                                        <p:tgtEl>
                                          <p:spTgt spid="13"/>
                                        </p:tgtEl>
                                      </p:cBhvr>
                                    </p:animEffec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3000"/>
                            </p:stCondLst>
                            <p:childTnLst>
                              <p:par>
                                <p:cTn id="73" presetID="31"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90"/>
                                          </p:val>
                                        </p:tav>
                                        <p:tav tm="100000">
                                          <p:val>
                                            <p:fltVal val="0"/>
                                          </p:val>
                                        </p:tav>
                                      </p:tavLst>
                                    </p:anim>
                                    <p:animEffect transition="in" filter="fade">
                                      <p:cBhvr>
                                        <p:cTn id="78" dur="500"/>
                                        <p:tgtEl>
                                          <p:spTgt spid="20"/>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32"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strVal val="4*#ppt_w"/>
                                          </p:val>
                                        </p:tav>
                                        <p:tav tm="100000">
                                          <p:val>
                                            <p:strVal val="#ppt_w"/>
                                          </p:val>
                                        </p:tav>
                                      </p:tavLst>
                                    </p:anim>
                                    <p:anim calcmode="lin" valueType="num">
                                      <p:cBhvr>
                                        <p:cTn id="88" dur="500" fill="hold"/>
                                        <p:tgtEl>
                                          <p:spTgt spid="24"/>
                                        </p:tgtEl>
                                        <p:attrNameLst>
                                          <p:attrName>ppt_h</p:attrName>
                                        </p:attrNameLst>
                                      </p:cBhvr>
                                      <p:tavLst>
                                        <p:tav tm="0">
                                          <p:val>
                                            <p:strVal val="4*#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
                                            <p:txEl>
                                              <p:pRg st="4" end="4"/>
                                            </p:txEl>
                                          </p:spTgt>
                                        </p:tgtEl>
                                        <p:attrNameLst>
                                          <p:attrName>style.visibility</p:attrName>
                                        </p:attrNameLst>
                                      </p:cBhvr>
                                      <p:to>
                                        <p:strVal val="visible"/>
                                      </p:to>
                                    </p:set>
                                    <p:animEffect transition="in" filter="wipe(left)">
                                      <p:cBhvr>
                                        <p:cTn id="92" dur="500"/>
                                        <p:tgtEl>
                                          <p:spTgt spid="2">
                                            <p:txEl>
                                              <p:pRg st="4" end="4"/>
                                            </p:txEl>
                                          </p:spTgt>
                                        </p:tgtEl>
                                      </p:cBhvr>
                                    </p:animEffect>
                                  </p:childTnLst>
                                </p:cTn>
                              </p:par>
                            </p:childTnLst>
                          </p:cTn>
                        </p:par>
                        <p:par>
                          <p:cTn id="93" fill="hold">
                            <p:stCondLst>
                              <p:cond delay="1000"/>
                            </p:stCondLst>
                            <p:childTnLst>
                              <p:par>
                                <p:cTn id="94" presetID="31"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anim calcmode="lin" valueType="num">
                                      <p:cBhvr>
                                        <p:cTn id="98" dur="500" fill="hold"/>
                                        <p:tgtEl>
                                          <p:spTgt spid="17"/>
                                        </p:tgtEl>
                                        <p:attrNameLst>
                                          <p:attrName>style.rotation</p:attrName>
                                        </p:attrNameLst>
                                      </p:cBhvr>
                                      <p:tavLst>
                                        <p:tav tm="0">
                                          <p:val>
                                            <p:fltVal val="90"/>
                                          </p:val>
                                        </p:tav>
                                        <p:tav tm="100000">
                                          <p:val>
                                            <p:fltVal val="0"/>
                                          </p:val>
                                        </p:tav>
                                      </p:tavLst>
                                    </p:anim>
                                    <p:animEffect transition="in" filter="fade">
                                      <p:cBhvr>
                                        <p:cTn id="99" dur="500"/>
                                        <p:tgtEl>
                                          <p:spTgt spid="17"/>
                                        </p:tgtEl>
                                      </p:cBhvr>
                                    </p:animEffect>
                                  </p:childTnLst>
                                </p:cTn>
                              </p:par>
                            </p:childTnLst>
                          </p:cTn>
                        </p:par>
                        <p:par>
                          <p:cTn id="100" fill="hold">
                            <p:stCondLst>
                              <p:cond delay="1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par>
                          <p:cTn id="104" fill="hold">
                            <p:stCondLst>
                              <p:cond delay="2000"/>
                            </p:stCondLst>
                            <p:childTnLst>
                              <p:par>
                                <p:cTn id="105" presetID="31" presetClass="entr" presetSubtype="0" fill="hold" nodeType="after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500" fill="hold"/>
                                        <p:tgtEl>
                                          <p:spTgt spid="15"/>
                                        </p:tgtEl>
                                        <p:attrNameLst>
                                          <p:attrName>ppt_w</p:attrName>
                                        </p:attrNameLst>
                                      </p:cBhvr>
                                      <p:tavLst>
                                        <p:tav tm="0">
                                          <p:val>
                                            <p:fltVal val="0"/>
                                          </p:val>
                                        </p:tav>
                                        <p:tav tm="100000">
                                          <p:val>
                                            <p:strVal val="#ppt_w"/>
                                          </p:val>
                                        </p:tav>
                                      </p:tavLst>
                                    </p:anim>
                                    <p:anim calcmode="lin" valueType="num">
                                      <p:cBhvr>
                                        <p:cTn id="108" dur="500" fill="hold"/>
                                        <p:tgtEl>
                                          <p:spTgt spid="15"/>
                                        </p:tgtEl>
                                        <p:attrNameLst>
                                          <p:attrName>ppt_h</p:attrName>
                                        </p:attrNameLst>
                                      </p:cBhvr>
                                      <p:tavLst>
                                        <p:tav tm="0">
                                          <p:val>
                                            <p:fltVal val="0"/>
                                          </p:val>
                                        </p:tav>
                                        <p:tav tm="100000">
                                          <p:val>
                                            <p:strVal val="#ppt_h"/>
                                          </p:val>
                                        </p:tav>
                                      </p:tavLst>
                                    </p:anim>
                                    <p:anim calcmode="lin" valueType="num">
                                      <p:cBhvr>
                                        <p:cTn id="109" dur="500" fill="hold"/>
                                        <p:tgtEl>
                                          <p:spTgt spid="15"/>
                                        </p:tgtEl>
                                        <p:attrNameLst>
                                          <p:attrName>style.rotation</p:attrName>
                                        </p:attrNameLst>
                                      </p:cBhvr>
                                      <p:tavLst>
                                        <p:tav tm="0">
                                          <p:val>
                                            <p:fltVal val="90"/>
                                          </p:val>
                                        </p:tav>
                                        <p:tav tm="100000">
                                          <p:val>
                                            <p:fltVal val="0"/>
                                          </p:val>
                                        </p:tav>
                                      </p:tavLst>
                                    </p:anim>
                                    <p:animEffect transition="in" filter="fade">
                                      <p:cBhvr>
                                        <p:cTn id="110" dur="500"/>
                                        <p:tgtEl>
                                          <p:spTgt spid="15"/>
                                        </p:tgtEl>
                                      </p:cBhvr>
                                    </p:animEffect>
                                  </p:childTnLst>
                                </p:cTn>
                              </p:par>
                            </p:childTnLst>
                          </p:cTn>
                        </p:par>
                        <p:par>
                          <p:cTn id="111" fill="hold">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41224B4-12EB-0526-91A9-43E51401A654}"/>
              </a:ext>
            </a:extLst>
          </p:cNvPr>
          <p:cNvSpPr txBox="1"/>
          <p:nvPr/>
        </p:nvSpPr>
        <p:spPr>
          <a:xfrm>
            <a:off x="2107934" y="5671975"/>
            <a:ext cx="7122694" cy="1107996"/>
          </a:xfrm>
          <a:prstGeom prst="rect">
            <a:avLst/>
          </a:prstGeom>
          <a:noFill/>
        </p:spPr>
        <p:txBody>
          <a:bodyPr wrap="square">
            <a:prstTxWarp prst="textTriangleInverted">
              <a:avLst/>
            </a:prstTxWarp>
            <a:spAutoFit/>
          </a:bodyPr>
          <a:lstStyle/>
          <a:p>
            <a:pPr algn="ctr"/>
            <a:r>
              <a:rPr lang="hr-HR" sz="6600" b="1" spc="50">
                <a:ln w="0"/>
                <a:solidFill>
                  <a:schemeClr val="accent2">
                    <a:lumMod val="75000"/>
                  </a:schemeClr>
                </a:solidFill>
                <a:effectLst>
                  <a:glow rad="63500">
                    <a:schemeClr val="bg2">
                      <a:lumMod val="20000"/>
                      <a:lumOff val="80000"/>
                    </a:schemeClr>
                  </a:glow>
                  <a:innerShdw blurRad="63500" dist="50800" dir="13500000">
                    <a:srgbClr val="000000">
                      <a:alpha val="50000"/>
                    </a:srgbClr>
                  </a:innerShdw>
                </a:effectLst>
              </a:rPr>
              <a:t>POZIV</a:t>
            </a:r>
            <a:endParaRPr lang="en" sz="6600" b="1" spc="50" dirty="0">
              <a:ln w="0"/>
              <a:solidFill>
                <a:schemeClr val="accent2">
                  <a:lumMod val="75000"/>
                </a:schemeClr>
              </a:solidFill>
              <a:effectLst>
                <a:glow rad="63500">
                  <a:schemeClr val="bg2">
                    <a:lumMod val="20000"/>
                    <a:lumOff val="80000"/>
                  </a:schemeClr>
                </a:glow>
                <a:innerShdw blurRad="63500" dist="50800" dir="13500000">
                  <a:srgbClr val="000000">
                    <a:alpha val="50000"/>
                  </a:srgbClr>
                </a:innerShdw>
              </a:effectLst>
            </a:endParaRPr>
          </a:p>
        </p:txBody>
      </p:sp>
    </p:spTree>
    <p:extLst>
      <p:ext uri="{BB962C8B-B14F-4D97-AF65-F5344CB8AC3E}">
        <p14:creationId xmlns:p14="http://schemas.microsoft.com/office/powerpoint/2010/main" val="2451316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descr="Llamas de fuego sobre fondo negro">
            <a:extLst>
              <a:ext uri="{FF2B5EF4-FFF2-40B4-BE49-F238E27FC236}">
                <a16:creationId xmlns:a16="http://schemas.microsoft.com/office/drawing/2014/main" id="{97240143-F816-C8C5-0019-E068193EC9DB}"/>
              </a:ext>
            </a:extLst>
          </p:cNvPr>
          <p:cNvSpPr txBox="1"/>
          <p:nvPr/>
        </p:nvSpPr>
        <p:spPr>
          <a:xfrm>
            <a:off x="0" y="-96250"/>
            <a:ext cx="9601200" cy="769441"/>
          </a:xfrm>
          <a:prstGeom prst="rect">
            <a:avLst/>
          </a:prstGeom>
          <a:noFill/>
        </p:spPr>
        <p:txBody>
          <a:bodyPr wrap="square">
            <a:spAutoFit/>
          </a:bodyPr>
          <a:lstStyle/>
          <a:p>
            <a:pPr algn="ctr"/>
            <a:r>
              <a:rPr lang="hr-HR" sz="4400" b="1" spc="600">
                <a:ln w="10160">
                  <a:solidFill>
                    <a:schemeClr val="bg2">
                      <a:lumMod val="60000"/>
                      <a:lumOff val="40000"/>
                    </a:schemeClr>
                  </a:solidFill>
                  <a:prstDash val="solid"/>
                </a:ln>
                <a:blipFill dpi="0" rotWithShape="1">
                  <a:blip r:embed="rId3"/>
                  <a:srcRect/>
                  <a:stretch>
                    <a:fillRect/>
                  </a:stretch>
                </a:blipFill>
                <a:effectLst>
                  <a:outerShdw blurRad="38100" dist="38100" dir="4200000" algn="tl" rotWithShape="0">
                    <a:srgbClr val="000000"/>
                  </a:outerShdw>
                </a:effectLst>
              </a:rPr>
              <a:t>GORUĆI GRM</a:t>
            </a:r>
            <a:endParaRPr lang="en" sz="4400" b="1" spc="600" dirty="0">
              <a:ln w="10160">
                <a:solidFill>
                  <a:schemeClr val="bg2">
                    <a:lumMod val="60000"/>
                    <a:lumOff val="40000"/>
                  </a:schemeClr>
                </a:solidFill>
                <a:prstDash val="solid"/>
              </a:ln>
              <a:blipFill dpi="0" rotWithShape="1">
                <a:blip r:embed="rId3"/>
                <a:srcRect/>
                <a:stretch>
                  <a:fillRect/>
                </a:stretch>
              </a:blipFill>
              <a:effectLst>
                <a:outerShdw blurRad="38100" dist="38100" dir="4200000" algn="tl" rotWithShape="0">
                  <a:srgbClr val="000000"/>
                </a:outerShdw>
              </a:effectLst>
            </a:endParaRPr>
          </a:p>
        </p:txBody>
      </p:sp>
      <p:sp>
        <p:nvSpPr>
          <p:cNvPr id="5" name="CuadroTexto 4">
            <a:extLst>
              <a:ext uri="{FF2B5EF4-FFF2-40B4-BE49-F238E27FC236}">
                <a16:creationId xmlns:a16="http://schemas.microsoft.com/office/drawing/2014/main" id="{9C268A33-5461-98AE-A904-5AF743EB419A}"/>
              </a:ext>
            </a:extLst>
          </p:cNvPr>
          <p:cNvSpPr txBox="1"/>
          <p:nvPr/>
        </p:nvSpPr>
        <p:spPr>
          <a:xfrm>
            <a:off x="149994" y="575444"/>
            <a:ext cx="9601200" cy="646331"/>
          </a:xfrm>
          <a:prstGeom prst="rect">
            <a:avLst/>
          </a:prstGeom>
          <a:noFill/>
        </p:spPr>
        <p:txBody>
          <a:bodyPr wrap="square">
            <a:spAutoFit/>
          </a:bodyPr>
          <a:lstStyle/>
          <a:p>
            <a:pPr algn="ctr"/>
            <a:r>
              <a:rPr lang="en" b="1">
                <a:solidFill>
                  <a:schemeClr val="accent5">
                    <a:lumMod val="75000"/>
                  </a:schemeClr>
                </a:solidFill>
                <a:latin typeface="Comic Sans MS" panose="030F0702030302020204" pitchFamily="66" charset="0"/>
              </a:rPr>
              <a:t>“</a:t>
            </a:r>
            <a:r>
              <a:rPr lang="sr-Latn-RS" b="1">
                <a:solidFill>
                  <a:schemeClr val="accent5">
                    <a:lumMod val="75000"/>
                  </a:schemeClr>
                </a:solidFill>
                <a:latin typeface="Comic Sans MS" panose="030F0702030302020204" pitchFamily="66" charset="0"/>
              </a:rPr>
              <a:t>Anđeo mu se Jahvin ukaže u rasplamtjeloj vatri iz jednog grma. On se zagleda: grm sav u plamenu, a ipak ne izgara.</a:t>
            </a:r>
            <a:r>
              <a:rPr lang="en" b="1">
                <a:solidFill>
                  <a:schemeClr val="accent5">
                    <a:lumMod val="75000"/>
                  </a:schemeClr>
                </a:solidFill>
                <a:latin typeface="Comic Sans MS" panose="030F0702030302020204" pitchFamily="66" charset="0"/>
              </a:rPr>
              <a:t>” </a:t>
            </a:r>
            <a:r>
              <a:rPr lang="en" sz="1400" b="1">
                <a:solidFill>
                  <a:schemeClr val="accent5">
                    <a:lumMod val="75000"/>
                  </a:schemeClr>
                </a:solidFill>
                <a:latin typeface="Comic Sans MS" panose="030F0702030302020204" pitchFamily="66" charset="0"/>
              </a:rPr>
              <a:t>(</a:t>
            </a:r>
            <a:r>
              <a:rPr lang="sr-Latn-RS" sz="1400" b="1">
                <a:solidFill>
                  <a:schemeClr val="accent5">
                    <a:lumMod val="75000"/>
                  </a:schemeClr>
                </a:solidFill>
                <a:latin typeface="Comic Sans MS" panose="030F0702030302020204" pitchFamily="66" charset="0"/>
              </a:rPr>
              <a:t>Izlazak</a:t>
            </a:r>
            <a:r>
              <a:rPr lang="en" sz="1400" b="1">
                <a:solidFill>
                  <a:schemeClr val="accent5">
                    <a:lumMod val="75000"/>
                  </a:schemeClr>
                </a:solidFill>
                <a:latin typeface="Comic Sans MS" panose="030F0702030302020204" pitchFamily="66" charset="0"/>
              </a:rPr>
              <a:t> 3</a:t>
            </a:r>
            <a:r>
              <a:rPr lang="sr-Latn-RS" sz="1400" b="1">
                <a:solidFill>
                  <a:schemeClr val="accent5">
                    <a:lumMod val="75000"/>
                  </a:schemeClr>
                </a:solidFill>
                <a:latin typeface="Comic Sans MS" panose="030F0702030302020204" pitchFamily="66" charset="0"/>
              </a:rPr>
              <a:t>,</a:t>
            </a:r>
            <a:r>
              <a:rPr lang="en" sz="1400" b="1">
                <a:solidFill>
                  <a:schemeClr val="accent5">
                    <a:lumMod val="75000"/>
                  </a:schemeClr>
                </a:solidFill>
                <a:latin typeface="Comic Sans MS" panose="030F0702030302020204" pitchFamily="66" charset="0"/>
              </a:rPr>
              <a:t>2</a:t>
            </a:r>
            <a:r>
              <a:rPr lang="en" sz="1400" b="1" dirty="0">
                <a:solidFill>
                  <a:schemeClr val="accent5">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979498DB-FFA9-00EE-610F-B68B877B1705}"/>
              </a:ext>
            </a:extLst>
          </p:cNvPr>
          <p:cNvSpPr txBox="1"/>
          <p:nvPr/>
        </p:nvSpPr>
        <p:spPr>
          <a:xfrm>
            <a:off x="2346258" y="1303590"/>
            <a:ext cx="9742171" cy="1323439"/>
          </a:xfrm>
          <a:prstGeom prst="rect">
            <a:avLst/>
          </a:prstGeom>
          <a:noFill/>
        </p:spPr>
        <p:txBody>
          <a:bodyPr wrap="square" rtlCol="0">
            <a:spAutoFit/>
          </a:bodyPr>
          <a:lstStyle/>
          <a:p>
            <a:pPr>
              <a:spcBef>
                <a:spcPts val="600"/>
              </a:spcBef>
            </a:pPr>
            <a:r>
              <a:rPr lang="hr-HR" sz="2000" b="1"/>
              <a:t>40 godina koliko je Mojsije živio u Midjanu može se sažeti na sljedeći način: oženio se, dobio dva sina i služio kao pastir svom svekru. Također je posvetio to vrijeme pisanju dviju knjiga: Knjiga o Jobu  i Postanak, bitnih za razumijevanje ključnih tema spasenja. Ali sve se promijenilo u trenutku.</a:t>
            </a:r>
            <a:endParaRPr lang="en" sz="2000" b="1" dirty="0"/>
          </a:p>
        </p:txBody>
      </p:sp>
      <p:pic>
        <p:nvPicPr>
          <p:cNvPr id="4" name="Imagen 3" descr="Dibujo de una persona&#10;&#10;El contenido generado por IA puede ser incorrecto.">
            <a:extLst>
              <a:ext uri="{FF2B5EF4-FFF2-40B4-BE49-F238E27FC236}">
                <a16:creationId xmlns:a16="http://schemas.microsoft.com/office/drawing/2014/main" id="{4751E5F0-C83A-A693-303D-C2B933D45D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075" y="3994482"/>
            <a:ext cx="4919579" cy="2767263"/>
          </a:xfrm>
          <a:prstGeom prst="roundRect">
            <a:avLst>
              <a:gd name="adj" fmla="val 1145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caricatura de una persona&#10;&#10;El contenido generado por IA puede ser incorrecto.">
            <a:extLst>
              <a:ext uri="{FF2B5EF4-FFF2-40B4-BE49-F238E27FC236}">
                <a16:creationId xmlns:a16="http://schemas.microsoft.com/office/drawing/2014/main" id="{4A2669C2-6331-D5B9-26C9-8EE4CC9D8CA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19075" y="1303590"/>
            <a:ext cx="2056051" cy="2503202"/>
          </a:xfrm>
          <a:prstGeom prst="roundRect">
            <a:avLst>
              <a:gd name="adj" fmla="val 8594"/>
            </a:avLst>
          </a:prstGeom>
          <a:solidFill>
            <a:srgbClr val="FFFFFF">
              <a:shade val="85000"/>
            </a:srgbClr>
          </a:solidFill>
          <a:ln>
            <a:noFill/>
          </a:ln>
          <a:effectLst>
            <a:outerShdw blurRad="50800" dist="38100" dir="5400000" algn="t" rotWithShape="0">
              <a:prstClr val="black">
                <a:alpha val="40000"/>
              </a:prstClr>
            </a:outerShdw>
          </a:effectLst>
        </p:spPr>
      </p:pic>
      <p:pic>
        <p:nvPicPr>
          <p:cNvPr id="10" name="Imagen 9" descr="Un dibujo de una persona&#10;&#10;El contenido generado por IA puede ser incorrecto.">
            <a:extLst>
              <a:ext uri="{FF2B5EF4-FFF2-40B4-BE49-F238E27FC236}">
                <a16:creationId xmlns:a16="http://schemas.microsoft.com/office/drawing/2014/main" id="{74C5EB2E-7866-91BA-3E9C-B8D25D751D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19196" y="3936732"/>
            <a:ext cx="2753729" cy="2772087"/>
          </a:xfrm>
          <a:prstGeom prst="rect">
            <a:avLst/>
          </a:prstGeom>
          <a:ln w="28575">
            <a:solidFill>
              <a:schemeClr val="bg1"/>
            </a:solidFill>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B4B53748-82C6-D13F-5152-65A69E2A9060}"/>
              </a:ext>
            </a:extLst>
          </p:cNvPr>
          <p:cNvSpPr txBox="1"/>
          <p:nvPr/>
        </p:nvSpPr>
        <p:spPr>
          <a:xfrm>
            <a:off x="5243043" y="4045502"/>
            <a:ext cx="3949725" cy="2246769"/>
          </a:xfrm>
          <a:prstGeom prst="rect">
            <a:avLst/>
          </a:prstGeom>
          <a:noFill/>
        </p:spPr>
        <p:txBody>
          <a:bodyPr wrap="square">
            <a:spAutoFit/>
          </a:bodyPr>
          <a:lstStyle/>
          <a:p>
            <a:pPr>
              <a:spcBef>
                <a:spcPts val="600"/>
              </a:spcBef>
            </a:pPr>
            <a:r>
              <a:rPr lang="hr-HR" sz="2000" b="1"/>
              <a:t>Kada je razgovarao s Mojsijem, Bog se predstavio kao Bog Abrahama, Izaka i Jakova. Ideja je bila jasna: Bog je sišao kako bi ispunio obećanje dano tim patrijarsima i dao Izraelu zemlju Kanaan (Post. 12,7; 26,3; 48,3.4).</a:t>
            </a:r>
            <a:endParaRPr lang="en" sz="2000" b="1" dirty="0"/>
          </a:p>
        </p:txBody>
      </p:sp>
      <p:pic>
        <p:nvPicPr>
          <p:cNvPr id="14" name="Imagen 13" descr="Un dibujo de una persona&#10;&#10;El contenido generado por IA puede ser incorrecto.">
            <a:extLst>
              <a:ext uri="{FF2B5EF4-FFF2-40B4-BE49-F238E27FC236}">
                <a16:creationId xmlns:a16="http://schemas.microsoft.com/office/drawing/2014/main" id="{696E3D82-835C-9FFB-CA88-21799D07D3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93417" y="129931"/>
            <a:ext cx="2029339" cy="114150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1BD6EA6E-5D55-B384-B160-B22BDFA4D5EB}"/>
              </a:ext>
            </a:extLst>
          </p:cNvPr>
          <p:cNvSpPr txBox="1"/>
          <p:nvPr/>
        </p:nvSpPr>
        <p:spPr>
          <a:xfrm>
            <a:off x="2346258" y="2576062"/>
            <a:ext cx="9626667" cy="1323439"/>
          </a:xfrm>
          <a:prstGeom prst="rect">
            <a:avLst/>
          </a:prstGeom>
          <a:noFill/>
        </p:spPr>
        <p:txBody>
          <a:bodyPr wrap="square">
            <a:spAutoFit/>
          </a:bodyPr>
          <a:lstStyle/>
          <a:p>
            <a:r>
              <a:rPr lang="hr-HR" sz="2000" b="1"/>
              <a:t>Na Horebu (gora Sinaj), anđeo Božji ukazao se Mojsiju u gorućem grmu (Izlazak 3,1-3). Tko je bio taj anđeo? Sam Bog (Isus Krist: vidi PP 366; Izlazak 3,4). 
Prije nego što se utjelovio, Isus se u više navrata ukazao kao "anđeo Jehovin"   (Post. 22,11-17; Suci 6,11.16; 13,17-22; Zah. 3,1.2).</a:t>
            </a:r>
            <a:endParaRPr lang="en" sz="2000" b="1" dirty="0"/>
          </a:p>
        </p:txBody>
      </p:sp>
    </p:spTree>
    <p:extLst>
      <p:ext uri="{BB962C8B-B14F-4D97-AF65-F5344CB8AC3E}">
        <p14:creationId xmlns:p14="http://schemas.microsoft.com/office/powerpoint/2010/main" val="121311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 calcmode="lin" valueType="num">
                                      <p:cBhvr>
                                        <p:cTn id="26" dur="500" fill="hold"/>
                                        <p:tgtEl>
                                          <p:spTgt spid="8"/>
                                        </p:tgtEl>
                                        <p:attrNameLst>
                                          <p:attrName>style.rotation</p:attrName>
                                        </p:attrNameLst>
                                      </p:cBhvr>
                                      <p:tavLst>
                                        <p:tav tm="0">
                                          <p:val>
                                            <p:fltVal val="360"/>
                                          </p:val>
                                        </p:tav>
                                        <p:tav tm="100000">
                                          <p:val>
                                            <p:fltVal val="0"/>
                                          </p:val>
                                        </p:tav>
                                      </p:tavLst>
                                    </p:anim>
                                    <p:animEffect transition="in" filter="fade">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strVal val="4*#ppt_w"/>
                                          </p:val>
                                        </p:tav>
                                        <p:tav tm="100000">
                                          <p:val>
                                            <p:strVal val="#ppt_w"/>
                                          </p:val>
                                        </p:tav>
                                      </p:tavLst>
                                    </p:anim>
                                    <p:anim calcmode="lin" valueType="num">
                                      <p:cBhvr>
                                        <p:cTn id="37" dur="500" fill="hold"/>
                                        <p:tgtEl>
                                          <p:spTgt spid="4"/>
                                        </p:tgtEl>
                                        <p:attrNameLst>
                                          <p:attrName>ppt_h</p:attrName>
                                        </p:attrNameLst>
                                      </p:cBhvr>
                                      <p:tavLst>
                                        <p:tav tm="0">
                                          <p:val>
                                            <p:strVal val="4*#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8D32C27-A1BC-D53C-BCB9-04A3D5A0DD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5511596-D2CE-89F0-3AD1-5D37C213BB9B}"/>
              </a:ext>
            </a:extLst>
          </p:cNvPr>
          <p:cNvSpPr txBox="1"/>
          <p:nvPr/>
        </p:nvSpPr>
        <p:spPr>
          <a:xfrm>
            <a:off x="3128211" y="0"/>
            <a:ext cx="9063788" cy="769441"/>
          </a:xfrm>
          <a:prstGeom prst="rect">
            <a:avLst/>
          </a:prstGeom>
          <a:noFill/>
          <a:effectLst>
            <a:outerShdw blurRad="50800" dist="12700" dir="2700000" algn="tl" rotWithShape="0">
              <a:prstClr val="black">
                <a:alpha val="73000"/>
              </a:prstClr>
            </a:outerShdw>
          </a:effectLst>
        </p:spPr>
        <p:txBody>
          <a:bodyPr wrap="square">
            <a:spAutoFit/>
          </a:bodyPr>
          <a:lstStyle/>
          <a:p>
            <a:pPr algn="ctr"/>
            <a:r>
              <a:rPr lang="hr-HR" sz="4400" b="1" spc="30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BOŽJE ZAPOVIJEDI</a:t>
            </a:r>
            <a:endPar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CuadroTexto 6">
            <a:extLst>
              <a:ext uri="{FF2B5EF4-FFF2-40B4-BE49-F238E27FC236}">
                <a16:creationId xmlns:a16="http://schemas.microsoft.com/office/drawing/2014/main" id="{8E7C85F6-C29F-3358-856A-6F152B6777FD}"/>
              </a:ext>
            </a:extLst>
          </p:cNvPr>
          <p:cNvSpPr txBox="1"/>
          <p:nvPr/>
        </p:nvSpPr>
        <p:spPr>
          <a:xfrm>
            <a:off x="3128210" y="730983"/>
            <a:ext cx="9063789" cy="544830"/>
          </a:xfrm>
          <a:prstGeom prst="roundRect">
            <a:avLst/>
          </a:prstGeom>
          <a:solidFill>
            <a:schemeClr val="accent1">
              <a:lumMod val="75000"/>
            </a:schemeClr>
          </a:solidFill>
          <a:ln w="19050">
            <a:solidFill>
              <a:schemeClr val="bg2">
                <a:lumMod val="60000"/>
                <a:lumOff val="40000"/>
              </a:schemeClr>
            </a:solidFill>
          </a:ln>
          <a:scene3d>
            <a:camera prst="orthographicFront"/>
            <a:lightRig rig="threePt" dir="t"/>
          </a:scene3d>
          <a:sp3d>
            <a:bevelT w="139700" prst="cross"/>
          </a:sp3d>
        </p:spPr>
        <p:txBody>
          <a:bodyPr wrap="square" tIns="0" bIns="0">
            <a:spAutoFit/>
          </a:bodyPr>
          <a:lstStyle/>
          <a:p>
            <a:pPr algn="ctr"/>
            <a:r>
              <a:rPr lang="en"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sr-Latn-RS"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Zato, hajde! Ja te šaljem faraonu da izbaviš narod moj, Izraelce, iz Egipta.</a:t>
            </a:r>
            <a:r>
              <a:rPr lang="en"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sr-Latn-RS" sz="1400"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Izlazak</a:t>
            </a:r>
            <a:r>
              <a:rPr lang="en" sz="1400"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3</a:t>
            </a:r>
            <a:r>
              <a:rPr lang="sr-Latn-RS" sz="1400"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 sz="1400"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10</a:t>
            </a:r>
            <a:r>
              <a:rPr lang="en"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8" name="CuadroTexto 7">
            <a:extLst>
              <a:ext uri="{FF2B5EF4-FFF2-40B4-BE49-F238E27FC236}">
                <a16:creationId xmlns:a16="http://schemas.microsoft.com/office/drawing/2014/main" id="{C7E6FD85-72DF-19EB-6D3F-82CF196FCC29}"/>
              </a:ext>
            </a:extLst>
          </p:cNvPr>
          <p:cNvSpPr txBox="1"/>
          <p:nvPr/>
        </p:nvSpPr>
        <p:spPr>
          <a:xfrm>
            <a:off x="3234088" y="1396195"/>
            <a:ext cx="8957912" cy="707886"/>
          </a:xfrm>
          <a:prstGeom prst="rect">
            <a:avLst/>
          </a:prstGeom>
          <a:noFill/>
        </p:spPr>
        <p:txBody>
          <a:bodyPr wrap="square" rtlCol="0">
            <a:spAutoFit/>
          </a:bodyPr>
          <a:lstStyle/>
          <a:p>
            <a:pPr algn="ctr">
              <a:spcBef>
                <a:spcPts val="600"/>
              </a:spcBef>
            </a:pPr>
            <a:r>
              <a:rPr lang="hr-HR" sz="2000" b="1"/>
              <a:t>Bog se predstavlja kao dinamična Osoba, koristeći glagole radnje: viditi, sići i izvaditi (Izl. 3,7.8).</a:t>
            </a:r>
            <a:endParaRPr lang="en" sz="2000" b="1" dirty="0"/>
          </a:p>
        </p:txBody>
      </p:sp>
      <p:graphicFrame>
        <p:nvGraphicFramePr>
          <p:cNvPr id="2" name="Diagrama 1">
            <a:extLst>
              <a:ext uri="{FF2B5EF4-FFF2-40B4-BE49-F238E27FC236}">
                <a16:creationId xmlns:a16="http://schemas.microsoft.com/office/drawing/2014/main" id="{4B04372C-B24B-7C2C-1235-55174F51BB28}"/>
              </a:ext>
            </a:extLst>
          </p:cNvPr>
          <p:cNvGraphicFramePr/>
          <p:nvPr>
            <p:extLst>
              <p:ext uri="{D42A27DB-BD31-4B8C-83A1-F6EECF244321}">
                <p14:modId xmlns:p14="http://schemas.microsoft.com/office/powerpoint/2010/main" val="3681842446"/>
              </p:ext>
            </p:extLst>
          </p:nvPr>
        </p:nvGraphicFramePr>
        <p:xfrm>
          <a:off x="159970" y="2079724"/>
          <a:ext cx="11872061" cy="25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708EBEE0-8629-627C-E04E-D442BE3327E1}"/>
              </a:ext>
            </a:extLst>
          </p:cNvPr>
          <p:cNvSpPr txBox="1"/>
          <p:nvPr/>
        </p:nvSpPr>
        <p:spPr>
          <a:xfrm>
            <a:off x="73291" y="4567622"/>
            <a:ext cx="7267576" cy="2246769"/>
          </a:xfrm>
          <a:prstGeom prst="rect">
            <a:avLst/>
          </a:prstGeom>
          <a:noFill/>
        </p:spPr>
        <p:txBody>
          <a:bodyPr wrap="square" rtlCol="0">
            <a:spAutoFit/>
          </a:bodyPr>
          <a:lstStyle/>
          <a:p>
            <a:pPr>
              <a:spcBef>
                <a:spcPts val="600"/>
              </a:spcBef>
            </a:pPr>
            <a:r>
              <a:rPr lang="hr-HR" sz="2000" b="1" dirty="0"/>
              <a:t>Bog je također zahtijevao određena djela od Mojsija: Idi u Egipat i izvedi moj narod odande (Izl. 3,10.12). Mojsije je bio potpuno preplavljen zadacima. Više nije želio koristiti svoju snagu; više se nije osjećao sposobnim ispuniti misiju; mogao je samo uzviknuti: "Tko sam ja?" (Izl. 3,11).                                        Njegov se ponos pretvorio u poniznost. Zapravo, tek je u tom trenutku bio spreman za svoju misiju.</a:t>
            </a:r>
            <a:endParaRPr lang="en" sz="2000" b="1" dirty="0"/>
          </a:p>
        </p:txBody>
      </p:sp>
      <p:pic>
        <p:nvPicPr>
          <p:cNvPr id="5" name="Imagen 4" descr="Un dibujo de una persona&#10;&#10;El contenido generado por IA puede ser incorrecto.">
            <a:extLst>
              <a:ext uri="{FF2B5EF4-FFF2-40B4-BE49-F238E27FC236}">
                <a16:creationId xmlns:a16="http://schemas.microsoft.com/office/drawing/2014/main" id="{7DF066D5-E61F-7761-250B-34E94D9425B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49892" y="154185"/>
            <a:ext cx="2843566" cy="2059625"/>
          </a:xfrm>
          <a:prstGeom prst="ellipse">
            <a:avLst/>
          </a:prstGeom>
          <a:ln w="63500" cap="rnd">
            <a:solidFill>
              <a:srgbClr val="29A045"/>
            </a:solidFill>
          </a:ln>
          <a:effectLst>
            <a:glow rad="76200">
              <a:schemeClr val="bg2">
                <a:lumMod val="60000"/>
                <a:lumOff val="40000"/>
              </a:schemeClr>
            </a:glow>
          </a:effectLst>
          <a:scene3d>
            <a:camera prst="orthographicFront"/>
            <a:lightRig rig="contrasting" dir="t">
              <a:rot lat="0" lon="0" rev="3000000"/>
            </a:lightRig>
          </a:scene3d>
          <a:sp3d contourW="7620">
            <a:bevelT w="95250" h="31750"/>
            <a:contourClr>
              <a:srgbClr val="333333"/>
            </a:contourClr>
          </a:sp3d>
        </p:spPr>
      </p:pic>
      <p:pic>
        <p:nvPicPr>
          <p:cNvPr id="11" name="Imagen 10" descr="Dibujo de una persona&#10;&#10;El contenido generado por IA puede ser incorrecto.">
            <a:extLst>
              <a:ext uri="{FF2B5EF4-FFF2-40B4-BE49-F238E27FC236}">
                <a16:creationId xmlns:a16="http://schemas.microsoft.com/office/drawing/2014/main" id="{AEF929FE-22D5-DAA3-134A-8F384B4DE05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680960" y="4467926"/>
            <a:ext cx="4369867" cy="2302843"/>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spTree>
    <p:extLst>
      <p:ext uri="{BB962C8B-B14F-4D97-AF65-F5344CB8AC3E}">
        <p14:creationId xmlns:p14="http://schemas.microsoft.com/office/powerpoint/2010/main" val="52851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childTnLst>
                          </p:cTn>
                        </p:par>
                        <p:par>
                          <p:cTn id="17" fill="hold">
                            <p:stCondLst>
                              <p:cond delay="1500"/>
                            </p:stCondLst>
                            <p:childTnLst>
                              <p:par>
                                <p:cTn id="18" presetID="16" presetClass="entr" presetSubtype="37"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
                                            <p:graphicEl>
                                              <a:dgm id="{B5574814-E0CD-4457-A488-DF16CA565BEA}"/>
                                            </p:graphicEl>
                                          </p:spTgt>
                                        </p:tgtEl>
                                        <p:attrNameLst>
                                          <p:attrName>style.visibility</p:attrName>
                                        </p:attrNameLst>
                                      </p:cBhvr>
                                      <p:to>
                                        <p:strVal val="visible"/>
                                      </p:to>
                                    </p:set>
                                    <p:animEffect transition="in" filter="diamond(in)">
                                      <p:cBhvr>
                                        <p:cTn id="37" dur="500"/>
                                        <p:tgtEl>
                                          <p:spTgt spid="2">
                                            <p:graphicEl>
                                              <a:dgm id="{B5574814-E0CD-4457-A488-DF16CA565BEA}"/>
                                            </p:graphicEl>
                                          </p:spTgt>
                                        </p:tgtEl>
                                      </p:cBhvr>
                                    </p:animEffect>
                                  </p:childTnLst>
                                </p:cTn>
                              </p:par>
                            </p:childTnLst>
                          </p:cTn>
                        </p:par>
                        <p:par>
                          <p:cTn id="38" fill="hold">
                            <p:stCondLst>
                              <p:cond delay="500"/>
                            </p:stCondLst>
                            <p:childTnLst>
                              <p:par>
                                <p:cTn id="39" presetID="53" presetClass="entr" presetSubtype="528" fill="hold" grpId="0" nodeType="afterEffect">
                                  <p:stCondLst>
                                    <p:cond delay="0"/>
                                  </p:stCondLst>
                                  <p:childTnLst>
                                    <p:set>
                                      <p:cBhvr>
                                        <p:cTn id="40" dur="1" fill="hold">
                                          <p:stCondLst>
                                            <p:cond delay="0"/>
                                          </p:stCondLst>
                                        </p:cTn>
                                        <p:tgtEl>
                                          <p:spTgt spid="2">
                                            <p:graphicEl>
                                              <a:dgm id="{94D1E227-41BF-433C-96AC-C9EF8410215C}"/>
                                            </p:graphicEl>
                                          </p:spTgt>
                                        </p:tgtEl>
                                        <p:attrNameLst>
                                          <p:attrName>style.visibility</p:attrName>
                                        </p:attrNameLst>
                                      </p:cBhvr>
                                      <p:to>
                                        <p:strVal val="visible"/>
                                      </p:to>
                                    </p:set>
                                    <p:anim calcmode="lin" valueType="num">
                                      <p:cBhvr>
                                        <p:cTn id="41" dur="500" fill="hold"/>
                                        <p:tgtEl>
                                          <p:spTgt spid="2">
                                            <p:graphicEl>
                                              <a:dgm id="{94D1E227-41BF-433C-96AC-C9EF8410215C}"/>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94D1E227-41BF-433C-96AC-C9EF8410215C}"/>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94D1E227-41BF-433C-96AC-C9EF8410215C}"/>
                                            </p:graphicEl>
                                          </p:spTgt>
                                        </p:tgtEl>
                                      </p:cBhvr>
                                    </p:animEffect>
                                    <p:anim calcmode="lin" valueType="num">
                                      <p:cBhvr>
                                        <p:cTn id="44" dur="500" fill="hold"/>
                                        <p:tgtEl>
                                          <p:spTgt spid="2">
                                            <p:graphicEl>
                                              <a:dgm id="{94D1E227-41BF-433C-96AC-C9EF8410215C}"/>
                                            </p:graphicEl>
                                          </p:spTgt>
                                        </p:tgtEl>
                                        <p:attrNameLst>
                                          <p:attrName>ppt_x</p:attrName>
                                        </p:attrNameLst>
                                      </p:cBhvr>
                                      <p:tavLst>
                                        <p:tav tm="0">
                                          <p:val>
                                            <p:fltVal val="0.5"/>
                                          </p:val>
                                        </p:tav>
                                        <p:tav tm="100000">
                                          <p:val>
                                            <p:strVal val="#ppt_x"/>
                                          </p:val>
                                        </p:tav>
                                      </p:tavLst>
                                    </p:anim>
                                    <p:anim calcmode="lin" valueType="num">
                                      <p:cBhvr>
                                        <p:cTn id="45" dur="500" fill="hold"/>
                                        <p:tgtEl>
                                          <p:spTgt spid="2">
                                            <p:graphicEl>
                                              <a:dgm id="{94D1E227-41BF-433C-96AC-C9EF8410215C}"/>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grpId="0" nodeType="clickEffect">
                                  <p:stCondLst>
                                    <p:cond delay="0"/>
                                  </p:stCondLst>
                                  <p:childTnLst>
                                    <p:set>
                                      <p:cBhvr>
                                        <p:cTn id="49" dur="1" fill="hold">
                                          <p:stCondLst>
                                            <p:cond delay="0"/>
                                          </p:stCondLst>
                                        </p:cTn>
                                        <p:tgtEl>
                                          <p:spTgt spid="2">
                                            <p:graphicEl>
                                              <a:dgm id="{AC825C12-AF42-4BA1-AA13-23C63E1A3627}"/>
                                            </p:graphicEl>
                                          </p:spTgt>
                                        </p:tgtEl>
                                        <p:attrNameLst>
                                          <p:attrName>style.visibility</p:attrName>
                                        </p:attrNameLst>
                                      </p:cBhvr>
                                      <p:to>
                                        <p:strVal val="visible"/>
                                      </p:to>
                                    </p:set>
                                    <p:anim calcmode="lin" valueType="num">
                                      <p:cBhvr>
                                        <p:cTn id="50" dur="500" fill="hold"/>
                                        <p:tgtEl>
                                          <p:spTgt spid="2">
                                            <p:graphicEl>
                                              <a:dgm id="{AC825C12-AF42-4BA1-AA13-23C63E1A3627}"/>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AC825C12-AF42-4BA1-AA13-23C63E1A3627}"/>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AC825C12-AF42-4BA1-AA13-23C63E1A3627}"/>
                                            </p:graphicEl>
                                          </p:spTgt>
                                        </p:tgtEl>
                                      </p:cBhvr>
                                    </p:animEffect>
                                    <p:anim calcmode="lin" valueType="num">
                                      <p:cBhvr>
                                        <p:cTn id="53" dur="500" fill="hold"/>
                                        <p:tgtEl>
                                          <p:spTgt spid="2">
                                            <p:graphicEl>
                                              <a:dgm id="{AC825C12-AF42-4BA1-AA13-23C63E1A3627}"/>
                                            </p:graphicEl>
                                          </p:spTgt>
                                        </p:tgtEl>
                                        <p:attrNameLst>
                                          <p:attrName>ppt_x</p:attrName>
                                        </p:attrNameLst>
                                      </p:cBhvr>
                                      <p:tavLst>
                                        <p:tav tm="0">
                                          <p:val>
                                            <p:fltVal val="0.5"/>
                                          </p:val>
                                        </p:tav>
                                        <p:tav tm="100000">
                                          <p:val>
                                            <p:strVal val="#ppt_x"/>
                                          </p:val>
                                        </p:tav>
                                      </p:tavLst>
                                    </p:anim>
                                    <p:anim calcmode="lin" valueType="num">
                                      <p:cBhvr>
                                        <p:cTn id="54" dur="500" fill="hold"/>
                                        <p:tgtEl>
                                          <p:spTgt spid="2">
                                            <p:graphicEl>
                                              <a:dgm id="{AC825C12-AF42-4BA1-AA13-23C63E1A3627}"/>
                                            </p:graphicEl>
                                          </p:spTgt>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grpId="0" nodeType="clickEffect">
                                  <p:stCondLst>
                                    <p:cond delay="0"/>
                                  </p:stCondLst>
                                  <p:childTnLst>
                                    <p:set>
                                      <p:cBhvr>
                                        <p:cTn id="58" dur="1" fill="hold">
                                          <p:stCondLst>
                                            <p:cond delay="0"/>
                                          </p:stCondLst>
                                        </p:cTn>
                                        <p:tgtEl>
                                          <p:spTgt spid="2">
                                            <p:graphicEl>
                                              <a:dgm id="{A6E77D58-24DC-441B-B8F3-E72D2F642819}"/>
                                            </p:graphicEl>
                                          </p:spTgt>
                                        </p:tgtEl>
                                        <p:attrNameLst>
                                          <p:attrName>style.visibility</p:attrName>
                                        </p:attrNameLst>
                                      </p:cBhvr>
                                      <p:to>
                                        <p:strVal val="visible"/>
                                      </p:to>
                                    </p:set>
                                    <p:anim calcmode="lin" valueType="num">
                                      <p:cBhvr>
                                        <p:cTn id="59" dur="500" fill="hold"/>
                                        <p:tgtEl>
                                          <p:spTgt spid="2">
                                            <p:graphicEl>
                                              <a:dgm id="{A6E77D58-24DC-441B-B8F3-E72D2F642819}"/>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A6E77D58-24DC-441B-B8F3-E72D2F642819}"/>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A6E77D58-24DC-441B-B8F3-E72D2F642819}"/>
                                            </p:graphicEl>
                                          </p:spTgt>
                                        </p:tgtEl>
                                      </p:cBhvr>
                                    </p:animEffect>
                                    <p:anim calcmode="lin" valueType="num">
                                      <p:cBhvr>
                                        <p:cTn id="62" dur="500" fill="hold"/>
                                        <p:tgtEl>
                                          <p:spTgt spid="2">
                                            <p:graphicEl>
                                              <a:dgm id="{A6E77D58-24DC-441B-B8F3-E72D2F642819}"/>
                                            </p:graphicEl>
                                          </p:spTgt>
                                        </p:tgtEl>
                                        <p:attrNameLst>
                                          <p:attrName>ppt_x</p:attrName>
                                        </p:attrNameLst>
                                      </p:cBhvr>
                                      <p:tavLst>
                                        <p:tav tm="0">
                                          <p:val>
                                            <p:fltVal val="0.5"/>
                                          </p:val>
                                        </p:tav>
                                        <p:tav tm="100000">
                                          <p:val>
                                            <p:strVal val="#ppt_x"/>
                                          </p:val>
                                        </p:tav>
                                      </p:tavLst>
                                    </p:anim>
                                    <p:anim calcmode="lin" valueType="num">
                                      <p:cBhvr>
                                        <p:cTn id="63" dur="500" fill="hold"/>
                                        <p:tgtEl>
                                          <p:spTgt spid="2">
                                            <p:graphicEl>
                                              <a:dgm id="{A6E77D58-24DC-441B-B8F3-E72D2F642819}"/>
                                            </p:graphicEl>
                                          </p:spTgt>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0-#ppt_w/2"/>
                                          </p:val>
                                        </p:tav>
                                        <p:tav tm="100000">
                                          <p:val>
                                            <p:strVal val="#ppt_x"/>
                                          </p:val>
                                        </p:tav>
                                      </p:tavLst>
                                    </p:anim>
                                    <p:anim calcmode="lin" valueType="num">
                                      <p:cBhvr additive="base">
                                        <p:cTn id="69" dur="500" fill="hold"/>
                                        <p:tgtEl>
                                          <p:spTgt spid="10"/>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0-#ppt_w/2"/>
                                          </p:val>
                                        </p:tav>
                                        <p:tav tm="100000">
                                          <p:val>
                                            <p:strVal val="#ppt_x"/>
                                          </p:val>
                                        </p:tav>
                                      </p:tavLst>
                                    </p:anim>
                                    <p:anim calcmode="lin" valueType="num">
                                      <p:cBhvr additive="base">
                                        <p:cTn id="7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Graphic spid="2" grpId="0" uiExpand="1">
        <p:bldSub>
          <a:bldDgm bld="one"/>
        </p:bldSub>
      </p:bldGraphic>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A93B9E-557F-35F2-7B83-573811A05BB0}"/>
              </a:ext>
            </a:extLst>
          </p:cNvPr>
          <p:cNvSpPr txBox="1"/>
          <p:nvPr/>
        </p:nvSpPr>
        <p:spPr>
          <a:xfrm>
            <a:off x="269506" y="-57423"/>
            <a:ext cx="8495899" cy="923330"/>
          </a:xfrm>
          <a:prstGeom prst="rect">
            <a:avLst/>
          </a:prstGeom>
          <a:noFill/>
        </p:spPr>
        <p:txBody>
          <a:bodyPr wrap="square">
            <a:spAutoFit/>
            <a:scene3d>
              <a:camera prst="orthographicFront"/>
              <a:lightRig rig="brightRoom" dir="t"/>
            </a:scene3d>
            <a:sp3d extrusionH="57150" contourW="31750" prstMaterial="matte">
              <a:bevelT w="63500" h="12700" prst="angle"/>
              <a:contourClr>
                <a:schemeClr val="tx1"/>
              </a:contourClr>
            </a:sp3d>
          </a:bodyPr>
          <a:lstStyle/>
          <a:p>
            <a:pPr algn="ctr"/>
            <a:r>
              <a:rPr lang="hr-HR" sz="5400" b="1">
                <a:solidFill>
                  <a:srgbClr val="F2DB51"/>
                </a:solidFill>
              </a:rPr>
              <a:t>BOŽJE IME</a:t>
            </a:r>
            <a:endParaRPr lang="en" sz="5400" b="1" dirty="0">
              <a:solidFill>
                <a:srgbClr val="F2DB51"/>
              </a:solidFill>
            </a:endParaRPr>
          </a:p>
        </p:txBody>
      </p:sp>
      <p:sp>
        <p:nvSpPr>
          <p:cNvPr id="5" name="CuadroTexto 4">
            <a:extLst>
              <a:ext uri="{FF2B5EF4-FFF2-40B4-BE49-F238E27FC236}">
                <a16:creationId xmlns:a16="http://schemas.microsoft.com/office/drawing/2014/main" id="{ABFC0CFC-35CA-06DA-A091-C9058ECFDA51}"/>
              </a:ext>
            </a:extLst>
          </p:cNvPr>
          <p:cNvSpPr txBox="1"/>
          <p:nvPr/>
        </p:nvSpPr>
        <p:spPr>
          <a:xfrm>
            <a:off x="128167" y="665964"/>
            <a:ext cx="8979201"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a:solidFill>
                  <a:schemeClr val="accent3">
                    <a:lumMod val="75000"/>
                  </a:schemeClr>
                </a:solidFill>
                <a:latin typeface="Comic Sans MS" panose="030F0702030302020204" pitchFamily="66" charset="0"/>
              </a:rPr>
              <a:t>“</a:t>
            </a:r>
            <a:r>
              <a:rPr lang="sr-Latn-RS" b="1">
                <a:solidFill>
                  <a:schemeClr val="accent3">
                    <a:lumMod val="75000"/>
                  </a:schemeClr>
                </a:solidFill>
                <a:latin typeface="Comic Sans MS" panose="030F0702030302020204" pitchFamily="66" charset="0"/>
              </a:rPr>
              <a:t>Ja sam koji jesam, reče Bog Mojsiju. Onda nastavi: Ovako kaži Izraelcima: Ja Jesam posla me k vama</a:t>
            </a:r>
            <a:r>
              <a:rPr lang="en-US" b="1">
                <a:solidFill>
                  <a:schemeClr val="accent3">
                    <a:lumMod val="75000"/>
                  </a:schemeClr>
                </a:solidFill>
                <a:latin typeface="Comic Sans MS" panose="030F0702030302020204" pitchFamily="66" charset="0"/>
              </a:rPr>
              <a:t>.</a:t>
            </a:r>
            <a:r>
              <a:rPr lang="en" b="1">
                <a:solidFill>
                  <a:schemeClr val="accent3">
                    <a:lumMod val="75000"/>
                  </a:schemeClr>
                </a:solidFill>
                <a:latin typeface="Comic Sans MS" panose="030F0702030302020204" pitchFamily="66" charset="0"/>
              </a:rPr>
              <a:t>” </a:t>
            </a:r>
            <a:r>
              <a:rPr lang="en" sz="1400" b="1">
                <a:solidFill>
                  <a:schemeClr val="accent3">
                    <a:lumMod val="75000"/>
                  </a:schemeClr>
                </a:solidFill>
                <a:latin typeface="Comic Sans MS" panose="030F0702030302020204" pitchFamily="66" charset="0"/>
              </a:rPr>
              <a:t>(</a:t>
            </a:r>
            <a:r>
              <a:rPr lang="sr-Latn-RS" sz="1400" b="1">
                <a:solidFill>
                  <a:schemeClr val="accent3">
                    <a:lumMod val="75000"/>
                  </a:schemeClr>
                </a:solidFill>
                <a:latin typeface="Comic Sans MS" panose="030F0702030302020204" pitchFamily="66" charset="0"/>
              </a:rPr>
              <a:t>Izlazak</a:t>
            </a:r>
            <a:r>
              <a:rPr lang="en" sz="1400" b="1">
                <a:solidFill>
                  <a:schemeClr val="accent3">
                    <a:lumMod val="75000"/>
                  </a:schemeClr>
                </a:solidFill>
                <a:latin typeface="Comic Sans MS" panose="030F0702030302020204" pitchFamily="66" charset="0"/>
              </a:rPr>
              <a:t> 3</a:t>
            </a:r>
            <a:r>
              <a:rPr lang="sr-Latn-RS" sz="1400" b="1">
                <a:solidFill>
                  <a:schemeClr val="accent3">
                    <a:lumMod val="75000"/>
                  </a:schemeClr>
                </a:solidFill>
                <a:latin typeface="Comic Sans MS" panose="030F0702030302020204" pitchFamily="66" charset="0"/>
              </a:rPr>
              <a:t>,</a:t>
            </a:r>
            <a:r>
              <a:rPr lang="en" sz="1400" b="1">
                <a:solidFill>
                  <a:schemeClr val="accent3">
                    <a:lumMod val="75000"/>
                  </a:schemeClr>
                </a:solidFill>
                <a:latin typeface="Comic Sans MS" panose="030F0702030302020204" pitchFamily="66" charset="0"/>
              </a:rPr>
              <a:t>14</a:t>
            </a:r>
            <a:r>
              <a:rPr lang="en" sz="1400" b="1" dirty="0">
                <a:solidFill>
                  <a:schemeClr val="accent3">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33812773-8959-7201-154B-E18D661734AB}"/>
              </a:ext>
            </a:extLst>
          </p:cNvPr>
          <p:cNvSpPr txBox="1"/>
          <p:nvPr/>
        </p:nvSpPr>
        <p:spPr>
          <a:xfrm>
            <a:off x="5072567" y="1514818"/>
            <a:ext cx="6862657" cy="1323439"/>
          </a:xfrm>
          <a:prstGeom prst="rect">
            <a:avLst/>
          </a:prstGeom>
          <a:noFill/>
        </p:spPr>
        <p:txBody>
          <a:bodyPr wrap="square" rtlCol="0">
            <a:spAutoFit/>
          </a:bodyPr>
          <a:lstStyle/>
          <a:p>
            <a:pPr>
              <a:spcBef>
                <a:spcPts val="600"/>
              </a:spcBef>
            </a:pPr>
            <a:r>
              <a:rPr lang="hr-HR" sz="2000" b="1" dirty="0"/>
              <a:t>Svaki egipatski bog imao je ime, ali Izrael je štovao "Boga Svemogućeg" (Izl. 6,3). Nakon stoljeća egipatskog zagađenja, Izraelci su željeli znati ime svog Izbavitelja    (Izl. 3,13).</a:t>
            </a:r>
            <a:endParaRPr lang="en" sz="2000" b="1" dirty="0"/>
          </a:p>
        </p:txBody>
      </p:sp>
      <p:pic>
        <p:nvPicPr>
          <p:cNvPr id="4" name="Imagen 3" descr="Imagen que contiene tabla, celular, cerca, teléfono&#10;&#10;El contenido generado por IA puede ser incorrecto.">
            <a:extLst>
              <a:ext uri="{FF2B5EF4-FFF2-40B4-BE49-F238E27FC236}">
                <a16:creationId xmlns:a16="http://schemas.microsoft.com/office/drawing/2014/main" id="{573DE701-AAB2-3883-47AA-6CAB9B805B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3068" y="188615"/>
            <a:ext cx="2827856" cy="1123680"/>
          </a:xfrm>
          <a:prstGeom prst="rect">
            <a:avLst/>
          </a:prstGeom>
        </p:spPr>
      </p:pic>
      <p:pic>
        <p:nvPicPr>
          <p:cNvPr id="7" name="Imagen 6">
            <a:extLst>
              <a:ext uri="{FF2B5EF4-FFF2-40B4-BE49-F238E27FC236}">
                <a16:creationId xmlns:a16="http://schemas.microsoft.com/office/drawing/2014/main" id="{D18E1F12-1BC2-C364-DD41-45CE51EB6F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5455" y="4788565"/>
            <a:ext cx="1443576" cy="1910615"/>
          </a:xfrm>
          <a:prstGeom prst="snip2DiagRect">
            <a:avLst>
              <a:gd name="adj1" fmla="val 16669"/>
              <a:gd name="adj2" fmla="val 18003"/>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DE62064D-ABB4-29FA-F45D-957B52F173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167" y="4788566"/>
            <a:ext cx="1527298" cy="1910615"/>
          </a:xfrm>
          <a:prstGeom prst="snip2DiagRect">
            <a:avLst>
              <a:gd name="adj1" fmla="val 15125"/>
              <a:gd name="adj2" fmla="val 16667"/>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F0BC5F35-0950-C5EF-8E01-CF34BE596A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11214" y="4788565"/>
            <a:ext cx="1528492" cy="1910615"/>
          </a:xfrm>
          <a:prstGeom prst="snip2DiagRect">
            <a:avLst>
              <a:gd name="adj1" fmla="val 16373"/>
              <a:gd name="adj2" fmla="val 16667"/>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23224DEC-5009-5CE7-0532-BD1F33713953}"/>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28168" y="1465771"/>
            <a:ext cx="4810864" cy="3169319"/>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1A8213CC-66EA-D534-10D0-CF576DAC11FE}"/>
              </a:ext>
            </a:extLst>
          </p:cNvPr>
          <p:cNvSpPr txBox="1"/>
          <p:nvPr/>
        </p:nvSpPr>
        <p:spPr>
          <a:xfrm>
            <a:off x="5072567" y="6003305"/>
            <a:ext cx="6862657" cy="707886"/>
          </a:xfrm>
          <a:prstGeom prst="rect">
            <a:avLst/>
          </a:prstGeom>
          <a:noFill/>
        </p:spPr>
        <p:txBody>
          <a:bodyPr wrap="square">
            <a:spAutoFit/>
          </a:bodyPr>
          <a:lstStyle/>
          <a:p>
            <a:pPr>
              <a:spcBef>
                <a:spcPts val="600"/>
              </a:spcBef>
            </a:pPr>
            <a:r>
              <a:rPr lang="hr-HR" sz="2000" b="1" dirty="0"/>
              <a:t>Važno je da Bog želi da se osjećamo bliski, dostupni, potrebni i istinski prijatelji.</a:t>
            </a:r>
            <a:endParaRPr lang="en" sz="2000" b="1" dirty="0"/>
          </a:p>
        </p:txBody>
      </p:sp>
      <p:sp>
        <p:nvSpPr>
          <p:cNvPr id="11" name="CuadroTexto 10">
            <a:extLst>
              <a:ext uri="{FF2B5EF4-FFF2-40B4-BE49-F238E27FC236}">
                <a16:creationId xmlns:a16="http://schemas.microsoft.com/office/drawing/2014/main" id="{AED04FDE-8EB8-CEFE-B990-AACEFBA94C22}"/>
              </a:ext>
            </a:extLst>
          </p:cNvPr>
          <p:cNvSpPr txBox="1"/>
          <p:nvPr/>
        </p:nvSpPr>
        <p:spPr>
          <a:xfrm>
            <a:off x="5047489" y="4301958"/>
            <a:ext cx="6855998" cy="1631216"/>
          </a:xfrm>
          <a:prstGeom prst="rect">
            <a:avLst/>
          </a:prstGeom>
          <a:noFill/>
        </p:spPr>
        <p:txBody>
          <a:bodyPr wrap="square">
            <a:spAutoFit/>
          </a:bodyPr>
          <a:lstStyle/>
          <a:p>
            <a:pPr>
              <a:spcBef>
                <a:spcPts val="600"/>
              </a:spcBef>
            </a:pPr>
            <a:r>
              <a:rPr lang="hr-HR" sz="2000" b="1" dirty="0"/>
              <a:t>S vremenom se izgovor ovog imena izgubio. Bog je to dopustio jer ono što je važno nije samo ime, već njegov karakter. On se prilagođava našim potrebama. Možemo Ga zvati "Pastir", "Iscjelitelj", "Opskrbljivač", "Otac", ..., "Ljubav".</a:t>
            </a:r>
            <a:endParaRPr lang="en" sz="2000" b="1" dirty="0"/>
          </a:p>
        </p:txBody>
      </p:sp>
      <p:sp>
        <p:nvSpPr>
          <p:cNvPr id="14" name="CuadroTexto 13">
            <a:extLst>
              <a:ext uri="{FF2B5EF4-FFF2-40B4-BE49-F238E27FC236}">
                <a16:creationId xmlns:a16="http://schemas.microsoft.com/office/drawing/2014/main" id="{66A3C665-C148-4B92-E93E-DC1742990BC7}"/>
              </a:ext>
            </a:extLst>
          </p:cNvPr>
          <p:cNvSpPr txBox="1"/>
          <p:nvPr/>
        </p:nvSpPr>
        <p:spPr>
          <a:xfrm>
            <a:off x="5072567" y="2908388"/>
            <a:ext cx="6830919" cy="1323439"/>
          </a:xfrm>
          <a:prstGeom prst="rect">
            <a:avLst/>
          </a:prstGeom>
          <a:noFill/>
        </p:spPr>
        <p:txBody>
          <a:bodyPr wrap="square">
            <a:spAutoFit/>
          </a:bodyPr>
          <a:lstStyle/>
          <a:p>
            <a:pPr>
              <a:spcBef>
                <a:spcPts val="600"/>
              </a:spcBef>
            </a:pPr>
            <a:r>
              <a:rPr lang="hr-HR" sz="2000" b="1" dirty="0"/>
              <a:t>Budući da je u to vrijeme ime bilo povezano s karakterom osobe, Bog se predstavlja s jednim od njegovih glavnih atributa: </a:t>
            </a:r>
            <a:r>
              <a:rPr lang="hr-HR" sz="2000" b="1" i="1" dirty="0"/>
              <a:t>'ehyeh</a:t>
            </a:r>
            <a:r>
              <a:rPr lang="hr-HR" sz="2000" b="1" dirty="0"/>
              <a:t> (biti). Bog je vječan, uvijek je bio, jest i uvijek će biti. On je "JA JESAM" (Izl. 3,14).</a:t>
            </a:r>
            <a:endParaRPr lang="en" sz="2000" b="1" dirty="0"/>
          </a:p>
        </p:txBody>
      </p:sp>
    </p:spTree>
    <p:extLst>
      <p:ext uri="{BB962C8B-B14F-4D97-AF65-F5344CB8AC3E}">
        <p14:creationId xmlns:p14="http://schemas.microsoft.com/office/powerpoint/2010/main" val="113639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outVertical)">
                                      <p:cBhvr>
                                        <p:cTn id="38" dur="500"/>
                                        <p:tgtEl>
                                          <p:spTgt spid="13"/>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cTn>
                              </p:par>
                              <p:par>
                                <p:cTn id="43" presetID="22" presetClass="entr" presetSubtype="8"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3E081A-620E-E9A8-2AA8-DF3F60ED5B7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90CBBBF-67E9-204E-1C44-F6B18B504046}"/>
              </a:ext>
            </a:extLst>
          </p:cNvPr>
          <p:cNvSpPr txBox="1"/>
          <p:nvPr/>
        </p:nvSpPr>
        <p:spPr>
          <a:xfrm>
            <a:off x="2107934" y="5633475"/>
            <a:ext cx="7122694" cy="1107996"/>
          </a:xfrm>
          <a:prstGeom prst="rect">
            <a:avLst/>
          </a:prstGeom>
          <a:noFill/>
        </p:spPr>
        <p:txBody>
          <a:bodyPr wrap="square">
            <a:prstTxWarp prst="textTriangleInverted">
              <a:avLst/>
            </a:prstTxWarp>
            <a:spAutoFit/>
          </a:bodyPr>
          <a:lstStyle/>
          <a:p>
            <a:pPr algn="ctr"/>
            <a:r>
              <a:rPr lang="hr-HR" sz="5400" b="1" spc="50">
                <a:ln w="0"/>
                <a:solidFill>
                  <a:srgbClr val="A8A400"/>
                </a:solidFill>
                <a:effectLst>
                  <a:glow rad="63500">
                    <a:schemeClr val="bg2">
                      <a:lumMod val="20000"/>
                      <a:lumOff val="80000"/>
                    </a:schemeClr>
                  </a:glow>
                  <a:innerShdw blurRad="63500" dist="50800" dir="13500000">
                    <a:srgbClr val="000000">
                      <a:alpha val="50000"/>
                    </a:srgbClr>
                  </a:innerShdw>
                </a:effectLst>
              </a:rPr>
              <a:t>OSTVARITI</a:t>
            </a:r>
            <a:br>
              <a:rPr lang="hr-HR" sz="5400" b="1" spc="50">
                <a:ln w="0"/>
                <a:solidFill>
                  <a:srgbClr val="A8A400"/>
                </a:solidFill>
                <a:effectLst>
                  <a:glow rad="63500">
                    <a:schemeClr val="bg2">
                      <a:lumMod val="20000"/>
                      <a:lumOff val="80000"/>
                    </a:schemeClr>
                  </a:glow>
                  <a:innerShdw blurRad="63500" dist="50800" dir="13500000">
                    <a:srgbClr val="000000">
                      <a:alpha val="50000"/>
                    </a:srgbClr>
                  </a:innerShdw>
                </a:effectLst>
              </a:rPr>
            </a:br>
            <a:r>
              <a:rPr lang="hr-HR" sz="5400" b="1" spc="50">
                <a:ln w="0"/>
                <a:solidFill>
                  <a:srgbClr val="A8A400"/>
                </a:solidFill>
                <a:effectLst>
                  <a:glow rad="63500">
                    <a:schemeClr val="bg2">
                      <a:lumMod val="20000"/>
                      <a:lumOff val="80000"/>
                    </a:schemeClr>
                  </a:glow>
                  <a:innerShdw blurRad="63500" dist="50800" dir="13500000">
                    <a:srgbClr val="000000">
                      <a:alpha val="50000"/>
                    </a:srgbClr>
                  </a:innerShdw>
                </a:effectLst>
              </a:rPr>
              <a:t>MISIJU</a:t>
            </a:r>
            <a:endParaRPr lang="en" sz="5400" b="1" spc="50" dirty="0">
              <a:ln w="0"/>
              <a:solidFill>
                <a:srgbClr val="A8A400"/>
              </a:solidFill>
              <a:effectLst>
                <a:glow rad="63500">
                  <a:schemeClr val="bg2">
                    <a:lumMod val="20000"/>
                    <a:lumOff val="80000"/>
                  </a:schemeClr>
                </a:glow>
                <a:innerShdw blurRad="63500" dist="50800" dir="13500000">
                  <a:srgbClr val="000000">
                    <a:alpha val="50000"/>
                  </a:srgbClr>
                </a:innerShdw>
              </a:effectLst>
            </a:endParaRPr>
          </a:p>
        </p:txBody>
      </p:sp>
    </p:spTree>
    <p:extLst>
      <p:ext uri="{BB962C8B-B14F-4D97-AF65-F5344CB8AC3E}">
        <p14:creationId xmlns:p14="http://schemas.microsoft.com/office/powerpoint/2010/main" val="15780086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080EB66-BA7F-96DA-67EA-6E861944C2FE}"/>
              </a:ext>
            </a:extLst>
          </p:cNvPr>
          <p:cNvSpPr/>
          <p:nvPr/>
        </p:nvSpPr>
        <p:spPr>
          <a:xfrm>
            <a:off x="314327" y="2691109"/>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b="1">
                <a:solidFill>
                  <a:schemeClr val="tx1"/>
                </a:solidFill>
              </a:rPr>
              <a:t>"Tko sam ja?"                          (Izl .3:11).</a:t>
            </a:r>
            <a:endParaRPr lang="en" b="1" dirty="0">
              <a:solidFill>
                <a:schemeClr val="tx1"/>
              </a:solidFill>
            </a:endParaRPr>
          </a:p>
        </p:txBody>
      </p:sp>
      <p:sp>
        <p:nvSpPr>
          <p:cNvPr id="3" name="CuadroTexto 2">
            <a:extLst>
              <a:ext uri="{FF2B5EF4-FFF2-40B4-BE49-F238E27FC236}">
                <a16:creationId xmlns:a16="http://schemas.microsoft.com/office/drawing/2014/main" id="{64BB0ED4-C566-F2DC-73AD-8F9761FB7F7D}"/>
              </a:ext>
            </a:extLst>
          </p:cNvPr>
          <p:cNvSpPr txBox="1"/>
          <p:nvPr/>
        </p:nvSpPr>
        <p:spPr>
          <a:xfrm>
            <a:off x="0" y="0"/>
            <a:ext cx="9704831"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r-HR" sz="4400" b="1" spc="300">
                <a:ln/>
                <a:solidFill>
                  <a:schemeClr val="accent3"/>
                </a:solidFill>
              </a:rPr>
              <a:t>IZGOVORI I JOŠ VIŠE IZGOVORA</a:t>
            </a:r>
            <a:endParaRPr lang="en" sz="4400" b="1" spc="300" dirty="0">
              <a:ln/>
              <a:solidFill>
                <a:schemeClr val="accent3"/>
              </a:solidFill>
            </a:endParaRPr>
          </a:p>
        </p:txBody>
      </p:sp>
      <p:sp>
        <p:nvSpPr>
          <p:cNvPr id="5" name="CuadroTexto 4">
            <a:extLst>
              <a:ext uri="{FF2B5EF4-FFF2-40B4-BE49-F238E27FC236}">
                <a16:creationId xmlns:a16="http://schemas.microsoft.com/office/drawing/2014/main" id="{7B75967F-311C-DA56-52F6-6D11484D980A}"/>
              </a:ext>
            </a:extLst>
          </p:cNvPr>
          <p:cNvSpPr txBox="1"/>
          <p:nvPr/>
        </p:nvSpPr>
        <p:spPr>
          <a:xfrm>
            <a:off x="0" y="645616"/>
            <a:ext cx="9991023" cy="584775"/>
          </a:xfrm>
          <a:prstGeom prst="rect">
            <a:avLst/>
          </a:prstGeom>
          <a:noFill/>
        </p:spPr>
        <p:txBody>
          <a:bodyPr wrap="square">
            <a:spAutoFit/>
            <a:scene3d>
              <a:camera prst="orthographicFront"/>
              <a:lightRig rig="threePt" dir="t"/>
            </a:scene3d>
            <a:sp3d extrusionH="57150">
              <a:bevelT w="38100" h="38100"/>
            </a:sp3d>
          </a:bodyPr>
          <a:lstStyle/>
          <a:p>
            <a:pPr algn="ctr"/>
            <a:r>
              <a:rPr lang="en" b="1">
                <a:solidFill>
                  <a:schemeClr val="accent1">
                    <a:lumMod val="75000"/>
                  </a:schemeClr>
                </a:solidFill>
                <a:latin typeface="Comic Sans MS" panose="030F0702030302020204" pitchFamily="66" charset="0"/>
              </a:rPr>
              <a:t>«</a:t>
            </a:r>
            <a:r>
              <a:rPr lang="sr-Latn-RS" b="1">
                <a:solidFill>
                  <a:schemeClr val="accent1">
                    <a:lumMod val="75000"/>
                  </a:schemeClr>
                </a:solidFill>
                <a:latin typeface="Comic Sans MS" panose="030F0702030302020204" pitchFamily="66" charset="0"/>
              </a:rPr>
              <a:t>Oprosti Gospodine!, opet će Mojsije. Ne bi li poslao koga drugoga!</a:t>
            </a:r>
            <a:r>
              <a:rPr lang="en" b="1">
                <a:solidFill>
                  <a:schemeClr val="accent1">
                    <a:lumMod val="75000"/>
                  </a:schemeClr>
                </a:solidFill>
                <a:latin typeface="Comic Sans MS" panose="030F0702030302020204" pitchFamily="66" charset="0"/>
              </a:rPr>
              <a:t>”»</a:t>
            </a:r>
            <a:br>
              <a:rPr lang="en" b="1">
                <a:solidFill>
                  <a:schemeClr val="accent1">
                    <a:lumMod val="75000"/>
                  </a:schemeClr>
                </a:solidFill>
                <a:latin typeface="Comic Sans MS" panose="030F0702030302020204" pitchFamily="66" charset="0"/>
              </a:rPr>
            </a:br>
            <a:r>
              <a:rPr lang="en" sz="1400" b="1">
                <a:solidFill>
                  <a:schemeClr val="accent1">
                    <a:lumMod val="75000"/>
                  </a:schemeClr>
                </a:solidFill>
                <a:latin typeface="Comic Sans MS" panose="030F0702030302020204" pitchFamily="66" charset="0"/>
              </a:rPr>
              <a:t>(</a:t>
            </a:r>
            <a:r>
              <a:rPr lang="sr-Latn-RS" sz="1400" b="1">
                <a:solidFill>
                  <a:schemeClr val="accent1">
                    <a:lumMod val="75000"/>
                  </a:schemeClr>
                </a:solidFill>
                <a:latin typeface="Comic Sans MS" panose="030F0702030302020204" pitchFamily="66" charset="0"/>
              </a:rPr>
              <a:t>Izlazak</a:t>
            </a:r>
            <a:r>
              <a:rPr lang="en" sz="1400" b="1">
                <a:solidFill>
                  <a:schemeClr val="accent1">
                    <a:lumMod val="75000"/>
                  </a:schemeClr>
                </a:solidFill>
                <a:latin typeface="Comic Sans MS" panose="030F0702030302020204" pitchFamily="66" charset="0"/>
              </a:rPr>
              <a:t> 4</a:t>
            </a:r>
            <a:r>
              <a:rPr lang="sr-Latn-RS" sz="1400" b="1">
                <a:solidFill>
                  <a:schemeClr val="accent1">
                    <a:lumMod val="75000"/>
                  </a:schemeClr>
                </a:solidFill>
                <a:latin typeface="Comic Sans MS" panose="030F0702030302020204" pitchFamily="66" charset="0"/>
              </a:rPr>
              <a:t>,</a:t>
            </a:r>
            <a:r>
              <a:rPr lang="en" sz="1400" b="1">
                <a:solidFill>
                  <a:schemeClr val="accent1">
                    <a:lumMod val="75000"/>
                  </a:schemeClr>
                </a:solidFill>
                <a:latin typeface="Comic Sans MS" panose="030F0702030302020204" pitchFamily="66" charset="0"/>
              </a:rPr>
              <a:t>13)</a:t>
            </a:r>
            <a:endParaRPr lang="en" sz="1400"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E0E733AF-CC39-5464-05C7-51AE8CF6782E}"/>
              </a:ext>
            </a:extLst>
          </p:cNvPr>
          <p:cNvSpPr txBox="1"/>
          <p:nvPr/>
        </p:nvSpPr>
        <p:spPr>
          <a:xfrm>
            <a:off x="3379802" y="1215835"/>
            <a:ext cx="6375133" cy="1323439"/>
          </a:xfrm>
          <a:prstGeom prst="rect">
            <a:avLst/>
          </a:prstGeom>
          <a:noFill/>
        </p:spPr>
        <p:txBody>
          <a:bodyPr wrap="square" rtlCol="0">
            <a:spAutoFit/>
          </a:bodyPr>
          <a:lstStyle/>
          <a:p>
            <a:pPr>
              <a:spcBef>
                <a:spcPts val="600"/>
              </a:spcBef>
            </a:pPr>
            <a:r>
              <a:rPr lang="hr-HR" sz="2000" b="1"/>
              <a:t>Prije nego što je otvoreno priznao da ne želi ispuniti poslanje koje mu je Bog povjerio, Mojsije je iznio četiri "savršena" izgovora za njegovo odbijanje. Za svaki izgovor Bog je odgovorio obećanjem.</a:t>
            </a:r>
            <a:endParaRPr lang="en" sz="2000" b="1" dirty="0"/>
          </a:p>
        </p:txBody>
      </p:sp>
      <p:sp>
        <p:nvSpPr>
          <p:cNvPr id="9" name="CuadroTexto 8">
            <a:extLst>
              <a:ext uri="{FF2B5EF4-FFF2-40B4-BE49-F238E27FC236}">
                <a16:creationId xmlns:a16="http://schemas.microsoft.com/office/drawing/2014/main" id="{F9E0B21C-812C-44CB-4936-93C7D5DE0197}"/>
              </a:ext>
            </a:extLst>
          </p:cNvPr>
          <p:cNvSpPr txBox="1"/>
          <p:nvPr/>
        </p:nvSpPr>
        <p:spPr>
          <a:xfrm>
            <a:off x="0" y="6370114"/>
            <a:ext cx="12192000" cy="400110"/>
          </a:xfrm>
          <a:prstGeom prst="rect">
            <a:avLst/>
          </a:prstGeom>
          <a:noFill/>
        </p:spPr>
        <p:txBody>
          <a:bodyPr wrap="square" rtlCol="0">
            <a:spAutoFit/>
          </a:bodyPr>
          <a:lstStyle/>
          <a:p>
            <a:pPr algn="ctr">
              <a:spcBef>
                <a:spcPts val="600"/>
              </a:spcBef>
            </a:pPr>
            <a:r>
              <a:rPr lang="hr-HR" sz="2000" b="1" dirty="0">
                <a:solidFill>
                  <a:schemeClr val="bg1"/>
                </a:solidFill>
                <a:effectLst>
                  <a:outerShdw blurRad="38100" dist="38100" dir="2700000" algn="tl">
                    <a:srgbClr val="000000">
                      <a:alpha val="43137"/>
                    </a:srgbClr>
                  </a:outerShdw>
                </a:effectLst>
              </a:rPr>
              <a:t>Naposljetku, Bog je rekao Mojsiju: "Dosta je tvojih izgovora; možeš i učinit ćeš" (Izl. 4,14-17).</a:t>
            </a:r>
            <a:endParaRPr lang="en" sz="2000" b="1" dirty="0">
              <a:solidFill>
                <a:schemeClr val="bg1"/>
              </a:solidFill>
              <a:effectLst>
                <a:outerShdw blurRad="38100" dist="38100" dir="2700000" algn="tl">
                  <a:srgbClr val="000000">
                    <a:alpha val="43137"/>
                  </a:srgbClr>
                </a:outerShdw>
              </a:effectLst>
            </a:endParaRPr>
          </a:p>
        </p:txBody>
      </p:sp>
      <p:pic>
        <p:nvPicPr>
          <p:cNvPr id="4" name="Imagen 3" descr="Imagen que contiene roca, parado, grande, rocoso&#10;&#10;El contenido generado por IA puede ser incorrecto.">
            <a:extLst>
              <a:ext uri="{FF2B5EF4-FFF2-40B4-BE49-F238E27FC236}">
                <a16:creationId xmlns:a16="http://schemas.microsoft.com/office/drawing/2014/main" id="{701B648F-8E45-2F80-34DF-C194B80615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35806" y="1113222"/>
            <a:ext cx="2607908" cy="1429369"/>
          </a:xfrm>
          <a:prstGeom prst="rect">
            <a:avLst/>
          </a:prstGeom>
          <a:ln w="57150" cap="rnd">
            <a:solidFill>
              <a:schemeClr val="accent5">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a:extLst>
              <a:ext uri="{FF2B5EF4-FFF2-40B4-BE49-F238E27FC236}">
                <a16:creationId xmlns:a16="http://schemas.microsoft.com/office/drawing/2014/main" id="{243BB8A5-2920-4C0A-9518-6B2F927C1FD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0039148" y="173254"/>
            <a:ext cx="1986462" cy="2342483"/>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7" name="Rectángulo 6">
            <a:extLst>
              <a:ext uri="{FF2B5EF4-FFF2-40B4-BE49-F238E27FC236}">
                <a16:creationId xmlns:a16="http://schemas.microsoft.com/office/drawing/2014/main" id="{A38CCAC5-FB54-CD4D-3C4C-C3953141FEDD}"/>
              </a:ext>
            </a:extLst>
          </p:cNvPr>
          <p:cNvSpPr/>
          <p:nvPr/>
        </p:nvSpPr>
        <p:spPr>
          <a:xfrm>
            <a:off x="2790834" y="2687792"/>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b="1">
                <a:solidFill>
                  <a:schemeClr val="tx1"/>
                </a:solidFill>
              </a:rPr>
              <a:t>"Ja ću biti s </a:t>
            </a:r>
            <a:r>
              <a:rPr lang="sr-Latn-RS" b="1">
                <a:solidFill>
                  <a:schemeClr val="tx1"/>
                </a:solidFill>
              </a:rPr>
              <a:t>tobom</a:t>
            </a:r>
            <a:r>
              <a:rPr lang="fi-FI" b="1">
                <a:solidFill>
                  <a:schemeClr val="tx1"/>
                </a:solidFill>
              </a:rPr>
              <a:t>" (Izl</a:t>
            </a:r>
            <a:r>
              <a:rPr lang="sr-Latn-RS" b="1">
                <a:solidFill>
                  <a:schemeClr val="tx1"/>
                </a:solidFill>
              </a:rPr>
              <a:t>.</a:t>
            </a:r>
            <a:r>
              <a:rPr lang="fi-FI" b="1">
                <a:solidFill>
                  <a:schemeClr val="tx1"/>
                </a:solidFill>
              </a:rPr>
              <a:t> 3</a:t>
            </a:r>
            <a:r>
              <a:rPr lang="sr-Latn-RS" b="1">
                <a:solidFill>
                  <a:schemeClr val="tx1"/>
                </a:solidFill>
              </a:rPr>
              <a:t>,</a:t>
            </a:r>
            <a:r>
              <a:rPr lang="fi-FI" b="1">
                <a:solidFill>
                  <a:schemeClr val="tx1"/>
                </a:solidFill>
              </a:rPr>
              <a:t>12)</a:t>
            </a:r>
            <a:r>
              <a:rPr lang="sr-Latn-RS" b="1">
                <a:solidFill>
                  <a:schemeClr val="tx1"/>
                </a:solidFill>
              </a:rPr>
              <a:t>.</a:t>
            </a:r>
            <a:endParaRPr lang="en" b="1" dirty="0">
              <a:solidFill>
                <a:schemeClr val="tx1"/>
              </a:solidFill>
            </a:endParaRPr>
          </a:p>
        </p:txBody>
      </p:sp>
      <p:sp>
        <p:nvSpPr>
          <p:cNvPr id="11" name="Rectángulo 10">
            <a:extLst>
              <a:ext uri="{FF2B5EF4-FFF2-40B4-BE49-F238E27FC236}">
                <a16:creationId xmlns:a16="http://schemas.microsoft.com/office/drawing/2014/main" id="{CCEDFD7E-F465-A30B-EC0E-A6E4B2C63079}"/>
              </a:ext>
            </a:extLst>
          </p:cNvPr>
          <p:cNvSpPr/>
          <p:nvPr/>
        </p:nvSpPr>
        <p:spPr>
          <a:xfrm>
            <a:off x="5229223" y="2687792"/>
            <a:ext cx="6648449"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hr-HR" b="1">
                <a:solidFill>
                  <a:schemeClr val="tx1"/>
                </a:solidFill>
              </a:rPr>
              <a:t>Moć da ispunimo Božje poslanje ne leži u nama, već u činjenici da nas Bog osnažuje. On će biti s nama kao što je bio i s Mojsijem.</a:t>
            </a:r>
            <a:endParaRPr lang="en" b="1" dirty="0">
              <a:solidFill>
                <a:schemeClr val="tx1"/>
              </a:solidFill>
            </a:endParaRPr>
          </a:p>
        </p:txBody>
      </p:sp>
      <p:sp>
        <p:nvSpPr>
          <p:cNvPr id="12" name="Rectángulo 11">
            <a:extLst>
              <a:ext uri="{FF2B5EF4-FFF2-40B4-BE49-F238E27FC236}">
                <a16:creationId xmlns:a16="http://schemas.microsoft.com/office/drawing/2014/main" id="{7B327682-B362-EDB2-82FA-EFC47127529C}"/>
              </a:ext>
            </a:extLst>
          </p:cNvPr>
          <p:cNvSpPr/>
          <p:nvPr/>
        </p:nvSpPr>
        <p:spPr>
          <a:xfrm>
            <a:off x="304798" y="3607346"/>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b="1">
                <a:solidFill>
                  <a:schemeClr val="tx1"/>
                </a:solidFill>
              </a:rPr>
              <a:t>"Kako se zoveš?" </a:t>
            </a:r>
            <a:r>
              <a:rPr lang="sr-Latn-RS" b="1">
                <a:solidFill>
                  <a:schemeClr val="tx1"/>
                </a:solidFill>
              </a:rPr>
              <a:t>    </a:t>
            </a:r>
            <a:r>
              <a:rPr lang="fi-FI" b="1">
                <a:solidFill>
                  <a:schemeClr val="tx1"/>
                </a:solidFill>
              </a:rPr>
              <a:t>(Izl</a:t>
            </a:r>
            <a:r>
              <a:rPr lang="sr-Latn-RS" b="1">
                <a:solidFill>
                  <a:schemeClr val="tx1"/>
                </a:solidFill>
              </a:rPr>
              <a:t>.</a:t>
            </a:r>
            <a:r>
              <a:rPr lang="fi-FI" b="1">
                <a:solidFill>
                  <a:schemeClr val="tx1"/>
                </a:solidFill>
              </a:rPr>
              <a:t> 3</a:t>
            </a:r>
            <a:r>
              <a:rPr lang="sr-Latn-RS" b="1">
                <a:solidFill>
                  <a:schemeClr val="tx1"/>
                </a:solidFill>
              </a:rPr>
              <a:t>,</a:t>
            </a:r>
            <a:r>
              <a:rPr lang="fi-FI" b="1">
                <a:solidFill>
                  <a:schemeClr val="tx1"/>
                </a:solidFill>
              </a:rPr>
              <a:t>13).</a:t>
            </a:r>
            <a:endParaRPr lang="en" b="1" dirty="0">
              <a:solidFill>
                <a:schemeClr val="tx1"/>
              </a:solidFill>
            </a:endParaRPr>
          </a:p>
        </p:txBody>
      </p:sp>
      <p:sp>
        <p:nvSpPr>
          <p:cNvPr id="13" name="Rectángulo 12">
            <a:extLst>
              <a:ext uri="{FF2B5EF4-FFF2-40B4-BE49-F238E27FC236}">
                <a16:creationId xmlns:a16="http://schemas.microsoft.com/office/drawing/2014/main" id="{57E59527-4E71-4F45-4112-341FEF244066}"/>
              </a:ext>
            </a:extLst>
          </p:cNvPr>
          <p:cNvSpPr/>
          <p:nvPr/>
        </p:nvSpPr>
        <p:spPr>
          <a:xfrm>
            <a:off x="2781305" y="3604029"/>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b="1">
                <a:solidFill>
                  <a:schemeClr val="tx1"/>
                </a:solidFill>
              </a:rPr>
              <a:t>"Ja sam koji jesam" (Izl .3,14).</a:t>
            </a:r>
            <a:endParaRPr lang="en" b="1" dirty="0">
              <a:solidFill>
                <a:schemeClr val="tx1"/>
              </a:solidFill>
            </a:endParaRPr>
          </a:p>
        </p:txBody>
      </p:sp>
      <p:sp>
        <p:nvSpPr>
          <p:cNvPr id="14" name="Rectángulo 13">
            <a:extLst>
              <a:ext uri="{FF2B5EF4-FFF2-40B4-BE49-F238E27FC236}">
                <a16:creationId xmlns:a16="http://schemas.microsoft.com/office/drawing/2014/main" id="{59960AB2-EEF8-C7E0-5113-F84FFC34197E}"/>
              </a:ext>
            </a:extLst>
          </p:cNvPr>
          <p:cNvSpPr/>
          <p:nvPr/>
        </p:nvSpPr>
        <p:spPr>
          <a:xfrm>
            <a:off x="5219694" y="3604029"/>
            <a:ext cx="6648449"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hr-HR" b="1">
                <a:solidFill>
                  <a:schemeClr val="tx1"/>
                </a:solidFill>
              </a:rPr>
              <a:t>Bog je istinit, vječan i osoban; on obećava i uvijek drži svoja obećanja; bezvremenski; uvijek pouzdan.</a:t>
            </a:r>
            <a:endParaRPr lang="en" b="1" dirty="0">
              <a:solidFill>
                <a:schemeClr val="tx1"/>
              </a:solidFill>
            </a:endParaRPr>
          </a:p>
        </p:txBody>
      </p:sp>
      <p:sp>
        <p:nvSpPr>
          <p:cNvPr id="15" name="Rectángulo 14">
            <a:extLst>
              <a:ext uri="{FF2B5EF4-FFF2-40B4-BE49-F238E27FC236}">
                <a16:creationId xmlns:a16="http://schemas.microsoft.com/office/drawing/2014/main" id="{D82CF238-F492-56D7-5882-14FD7440F9B1}"/>
              </a:ext>
            </a:extLst>
          </p:cNvPr>
          <p:cNvSpPr/>
          <p:nvPr/>
        </p:nvSpPr>
        <p:spPr>
          <a:xfrm>
            <a:off x="304798" y="4511649"/>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b="1">
                <a:solidFill>
                  <a:schemeClr val="tx1"/>
                </a:solidFill>
              </a:rPr>
              <a:t>"Neće mi vjerovati niti će me poslušati"     (Izl .4,1).</a:t>
            </a:r>
            <a:endParaRPr lang="en" b="1" dirty="0">
              <a:solidFill>
                <a:schemeClr val="tx1"/>
              </a:solidFill>
            </a:endParaRPr>
          </a:p>
        </p:txBody>
      </p:sp>
      <p:sp>
        <p:nvSpPr>
          <p:cNvPr id="16" name="Rectángulo 15">
            <a:extLst>
              <a:ext uri="{FF2B5EF4-FFF2-40B4-BE49-F238E27FC236}">
                <a16:creationId xmlns:a16="http://schemas.microsoft.com/office/drawing/2014/main" id="{9306C756-0AF9-5657-5EA9-520D44A39307}"/>
              </a:ext>
            </a:extLst>
          </p:cNvPr>
          <p:cNvSpPr/>
          <p:nvPr/>
        </p:nvSpPr>
        <p:spPr>
          <a:xfrm>
            <a:off x="2781305" y="4508332"/>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b="1">
                <a:solidFill>
                  <a:schemeClr val="tx1"/>
                </a:solidFill>
              </a:rPr>
              <a:t>"Povjerovat će ti zbog znakova koje ćeš činiti" (Izl. 4,8).</a:t>
            </a:r>
            <a:endParaRPr lang="en" b="1" dirty="0">
              <a:solidFill>
                <a:schemeClr val="tx1"/>
              </a:solidFill>
            </a:endParaRPr>
          </a:p>
        </p:txBody>
      </p:sp>
      <p:sp>
        <p:nvSpPr>
          <p:cNvPr id="17" name="Rectángulo 16">
            <a:extLst>
              <a:ext uri="{FF2B5EF4-FFF2-40B4-BE49-F238E27FC236}">
                <a16:creationId xmlns:a16="http://schemas.microsoft.com/office/drawing/2014/main" id="{E9FD6A89-A096-2346-5B63-CB865F1E1AB0}"/>
              </a:ext>
            </a:extLst>
          </p:cNvPr>
          <p:cNvSpPr/>
          <p:nvPr/>
        </p:nvSpPr>
        <p:spPr>
          <a:xfrm>
            <a:off x="5219694" y="4508332"/>
            <a:ext cx="6648449"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hr-HR" b="1">
                <a:solidFill>
                  <a:schemeClr val="tx1"/>
                </a:solidFill>
              </a:rPr>
              <a:t>Bog je dao Mojsiju moć da čini čuda, a on je radio u srcima ljudi da vjeruju u ta čuda. Isus je također obećao da će učiniti isto za nas (Marko 16,17.18).</a:t>
            </a:r>
            <a:endParaRPr lang="en" b="1" dirty="0">
              <a:solidFill>
                <a:schemeClr val="tx1"/>
              </a:solidFill>
            </a:endParaRPr>
          </a:p>
        </p:txBody>
      </p:sp>
      <p:sp>
        <p:nvSpPr>
          <p:cNvPr id="18" name="Rectángulo 17">
            <a:extLst>
              <a:ext uri="{FF2B5EF4-FFF2-40B4-BE49-F238E27FC236}">
                <a16:creationId xmlns:a16="http://schemas.microsoft.com/office/drawing/2014/main" id="{30249395-752D-C64F-968A-76790E9649AB}"/>
              </a:ext>
            </a:extLst>
          </p:cNvPr>
          <p:cNvSpPr/>
          <p:nvPr/>
        </p:nvSpPr>
        <p:spPr>
          <a:xfrm>
            <a:off x="295269" y="5427886"/>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a:solidFill>
                  <a:schemeClr val="tx1"/>
                </a:solidFill>
              </a:rPr>
              <a:t>“</a:t>
            </a:r>
            <a:r>
              <a:rPr lang="hr-HR" b="1">
                <a:solidFill>
                  <a:schemeClr val="tx1"/>
                </a:solidFill>
              </a:rPr>
              <a:t>Nikada nisam bio čovjek lakog govora" (Izl. 4,10).</a:t>
            </a:r>
            <a:endParaRPr lang="en" b="1" dirty="0">
              <a:solidFill>
                <a:schemeClr val="tx1"/>
              </a:solidFill>
            </a:endParaRPr>
          </a:p>
        </p:txBody>
      </p:sp>
      <p:sp>
        <p:nvSpPr>
          <p:cNvPr id="19" name="Rectángulo 18">
            <a:extLst>
              <a:ext uri="{FF2B5EF4-FFF2-40B4-BE49-F238E27FC236}">
                <a16:creationId xmlns:a16="http://schemas.microsoft.com/office/drawing/2014/main" id="{CCBFE70E-9E06-5351-BC22-BF65FC7FB13E}"/>
              </a:ext>
            </a:extLst>
          </p:cNvPr>
          <p:cNvSpPr/>
          <p:nvPr/>
        </p:nvSpPr>
        <p:spPr>
          <a:xfrm>
            <a:off x="2771776" y="5424569"/>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b="1">
                <a:solidFill>
                  <a:schemeClr val="tx1"/>
                </a:solidFill>
              </a:rPr>
              <a:t>"Naučit ću te što ćeš reći"</a:t>
            </a:r>
            <a:br>
              <a:rPr lang="hr-HR" b="1">
                <a:solidFill>
                  <a:schemeClr val="tx1"/>
                </a:solidFill>
              </a:rPr>
            </a:br>
            <a:r>
              <a:rPr lang="hr-HR" b="1">
                <a:solidFill>
                  <a:schemeClr val="tx1"/>
                </a:solidFill>
              </a:rPr>
              <a:t>(Izl. 4,12).</a:t>
            </a:r>
            <a:endParaRPr lang="en" b="1" dirty="0">
              <a:solidFill>
                <a:schemeClr val="tx1"/>
              </a:solidFill>
            </a:endParaRPr>
          </a:p>
        </p:txBody>
      </p:sp>
      <p:sp>
        <p:nvSpPr>
          <p:cNvPr id="20" name="Rectángulo 19">
            <a:extLst>
              <a:ext uri="{FF2B5EF4-FFF2-40B4-BE49-F238E27FC236}">
                <a16:creationId xmlns:a16="http://schemas.microsoft.com/office/drawing/2014/main" id="{43D43C2B-AEBB-CFDB-241E-C7BA7CC84D28}"/>
              </a:ext>
            </a:extLst>
          </p:cNvPr>
          <p:cNvSpPr/>
          <p:nvPr/>
        </p:nvSpPr>
        <p:spPr>
          <a:xfrm>
            <a:off x="5210165" y="5424569"/>
            <a:ext cx="6648449"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hr-HR" b="1">
                <a:solidFill>
                  <a:schemeClr val="tx1"/>
                </a:solidFill>
              </a:rPr>
              <a:t>Onaj koji je stvorio jezik dat će nam potrebne riječi u potrebno vrijeme (Izl. 4,11; Luka 12,11.12)</a:t>
            </a:r>
            <a:endParaRPr lang="en" b="1" dirty="0">
              <a:solidFill>
                <a:schemeClr val="tx1"/>
              </a:solidFill>
            </a:endParaRPr>
          </a:p>
        </p:txBody>
      </p:sp>
    </p:spTree>
    <p:extLst>
      <p:ext uri="{BB962C8B-B14F-4D97-AF65-F5344CB8AC3E}">
        <p14:creationId xmlns:p14="http://schemas.microsoft.com/office/powerpoint/2010/main" val="81262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ppt_h/2"/>
                                          </p:val>
                                        </p:tav>
                                        <p:tav tm="100000">
                                          <p:val>
                                            <p:strVal val="#ppt_y"/>
                                          </p:val>
                                        </p:tav>
                                      </p:tavLst>
                                    </p:anim>
                                    <p:anim calcmode="lin" valueType="num">
                                      <p:cBhvr>
                                        <p:cTn id="18" dur="500" fill="hold"/>
                                        <p:tgtEl>
                                          <p:spTgt spid="4"/>
                                        </p:tgtEl>
                                        <p:attrNameLst>
                                          <p:attrName>ppt_w</p:attrName>
                                        </p:attrNameLst>
                                      </p:cBhvr>
                                      <p:tavLst>
                                        <p:tav tm="0">
                                          <p:val>
                                            <p:strVal val="#ppt_w"/>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6"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145">
                                          <p:stCondLst>
                                            <p:cond delay="0"/>
                                          </p:stCondLst>
                                        </p:cTn>
                                        <p:tgtEl>
                                          <p:spTgt spid="5"/>
                                        </p:tgtEl>
                                      </p:cBhvr>
                                    </p:animEffect>
                                    <p:anim calcmode="lin" valueType="num">
                                      <p:cBhvr>
                                        <p:cTn id="24"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9" dur="7">
                                          <p:stCondLst>
                                            <p:cond delay="162"/>
                                          </p:stCondLst>
                                        </p:cTn>
                                        <p:tgtEl>
                                          <p:spTgt spid="5"/>
                                        </p:tgtEl>
                                      </p:cBhvr>
                                      <p:to x="100000" y="60000"/>
                                    </p:animScale>
                                    <p:animScale>
                                      <p:cBhvr>
                                        <p:cTn id="30" dur="41" decel="50000">
                                          <p:stCondLst>
                                            <p:cond delay="169"/>
                                          </p:stCondLst>
                                        </p:cTn>
                                        <p:tgtEl>
                                          <p:spTgt spid="5"/>
                                        </p:tgtEl>
                                      </p:cBhvr>
                                      <p:to x="100000" y="100000"/>
                                    </p:animScale>
                                    <p:animScale>
                                      <p:cBhvr>
                                        <p:cTn id="31" dur="7">
                                          <p:stCondLst>
                                            <p:cond delay="328"/>
                                          </p:stCondLst>
                                        </p:cTn>
                                        <p:tgtEl>
                                          <p:spTgt spid="5"/>
                                        </p:tgtEl>
                                      </p:cBhvr>
                                      <p:to x="100000" y="80000"/>
                                    </p:animScale>
                                    <p:animScale>
                                      <p:cBhvr>
                                        <p:cTn id="32" dur="41" decel="50000">
                                          <p:stCondLst>
                                            <p:cond delay="335"/>
                                          </p:stCondLst>
                                        </p:cTn>
                                        <p:tgtEl>
                                          <p:spTgt spid="5"/>
                                        </p:tgtEl>
                                      </p:cBhvr>
                                      <p:to x="100000" y="100000"/>
                                    </p:animScale>
                                    <p:animScale>
                                      <p:cBhvr>
                                        <p:cTn id="33" dur="7">
                                          <p:stCondLst>
                                            <p:cond delay="410"/>
                                          </p:stCondLst>
                                        </p:cTn>
                                        <p:tgtEl>
                                          <p:spTgt spid="5"/>
                                        </p:tgtEl>
                                      </p:cBhvr>
                                      <p:to x="100000" y="90000"/>
                                    </p:animScale>
                                    <p:animScale>
                                      <p:cBhvr>
                                        <p:cTn id="34" dur="41" decel="50000">
                                          <p:stCondLst>
                                            <p:cond delay="417"/>
                                          </p:stCondLst>
                                        </p:cTn>
                                        <p:tgtEl>
                                          <p:spTgt spid="5"/>
                                        </p:tgtEl>
                                      </p:cBhvr>
                                      <p:to x="100000" y="100000"/>
                                    </p:animScale>
                                    <p:animScale>
                                      <p:cBhvr>
                                        <p:cTn id="35" dur="7">
                                          <p:stCondLst>
                                            <p:cond delay="452"/>
                                          </p:stCondLst>
                                        </p:cTn>
                                        <p:tgtEl>
                                          <p:spTgt spid="5"/>
                                        </p:tgtEl>
                                      </p:cBhvr>
                                      <p:to x="100000" y="95000"/>
                                    </p:animScale>
                                    <p:animScale>
                                      <p:cBhvr>
                                        <p:cTn id="36" dur="41" decel="50000">
                                          <p:stCondLst>
                                            <p:cond delay="459"/>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 calcmode="lin" valueType="num">
                                      <p:cBhvr>
                                        <p:cTn id="55" dur="500" fill="hold"/>
                                        <p:tgtEl>
                                          <p:spTgt spid="2"/>
                                        </p:tgtEl>
                                        <p:attrNameLst>
                                          <p:attrName>style.rotation</p:attrName>
                                        </p:attrNameLst>
                                      </p:cBhvr>
                                      <p:tavLst>
                                        <p:tav tm="0">
                                          <p:val>
                                            <p:fltVal val="360"/>
                                          </p:val>
                                        </p:tav>
                                        <p:tav tm="100000">
                                          <p:val>
                                            <p:fltVal val="0"/>
                                          </p:val>
                                        </p:tav>
                                      </p:tavLst>
                                    </p:anim>
                                    <p:animEffect transition="in" filter="fade">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49" presetClass="entr" presetSubtype="0" decel="10000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style.rotation</p:attrName>
                                        </p:attrNameLst>
                                      </p:cBhvr>
                                      <p:tavLst>
                                        <p:tav tm="0">
                                          <p:val>
                                            <p:fltVal val="360"/>
                                          </p:val>
                                        </p:tav>
                                        <p:tav tm="100000">
                                          <p:val>
                                            <p:fltVal val="0"/>
                                          </p:val>
                                        </p:tav>
                                      </p:tavLst>
                                    </p:anim>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 calcmode="lin" valueType="num">
                                      <p:cBhvr>
                                        <p:cTn id="76" dur="500" fill="hold"/>
                                        <p:tgtEl>
                                          <p:spTgt spid="12"/>
                                        </p:tgtEl>
                                        <p:attrNameLst>
                                          <p:attrName>style.rotation</p:attrName>
                                        </p:attrNameLst>
                                      </p:cBhvr>
                                      <p:tavLst>
                                        <p:tav tm="0">
                                          <p:val>
                                            <p:fltVal val="360"/>
                                          </p:val>
                                        </p:tav>
                                        <p:tav tm="100000">
                                          <p:val>
                                            <p:fltVal val="0"/>
                                          </p:val>
                                        </p:tav>
                                      </p:tavLst>
                                    </p:anim>
                                    <p:animEffect transition="in" filter="fade">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49" presetClass="entr" presetSubtype="0" decel="10000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 calcmode="lin" valueType="num">
                                      <p:cBhvr>
                                        <p:cTn id="84" dur="500" fill="hold"/>
                                        <p:tgtEl>
                                          <p:spTgt spid="13"/>
                                        </p:tgtEl>
                                        <p:attrNameLst>
                                          <p:attrName>style.rotation</p:attrName>
                                        </p:attrNameLst>
                                      </p:cBhvr>
                                      <p:tavLst>
                                        <p:tav tm="0">
                                          <p:val>
                                            <p:fltVal val="360"/>
                                          </p:val>
                                        </p:tav>
                                        <p:tav tm="100000">
                                          <p:val>
                                            <p:fltVal val="0"/>
                                          </p:val>
                                        </p:tav>
                                      </p:tavLst>
                                    </p:anim>
                                    <p:animEffect transition="in" filter="fade">
                                      <p:cBhvr>
                                        <p:cTn id="85" dur="500"/>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left)">
                                      <p:cBhvr>
                                        <p:cTn id="90" dur="500"/>
                                        <p:tgtEl>
                                          <p:spTgt spid="14"/>
                                        </p:tgtEl>
                                      </p:cBhvr>
                                    </p:animEffect>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500" fill="hold"/>
                                        <p:tgtEl>
                                          <p:spTgt spid="15"/>
                                        </p:tgtEl>
                                        <p:attrNameLst>
                                          <p:attrName>ppt_w</p:attrName>
                                        </p:attrNameLst>
                                      </p:cBhvr>
                                      <p:tavLst>
                                        <p:tav tm="0">
                                          <p:val>
                                            <p:fltVal val="0"/>
                                          </p:val>
                                        </p:tav>
                                        <p:tav tm="100000">
                                          <p:val>
                                            <p:strVal val="#ppt_w"/>
                                          </p:val>
                                        </p:tav>
                                      </p:tavLst>
                                    </p:anim>
                                    <p:anim calcmode="lin" valueType="num">
                                      <p:cBhvr>
                                        <p:cTn id="96" dur="500" fill="hold"/>
                                        <p:tgtEl>
                                          <p:spTgt spid="15"/>
                                        </p:tgtEl>
                                        <p:attrNameLst>
                                          <p:attrName>ppt_h</p:attrName>
                                        </p:attrNameLst>
                                      </p:cBhvr>
                                      <p:tavLst>
                                        <p:tav tm="0">
                                          <p:val>
                                            <p:fltVal val="0"/>
                                          </p:val>
                                        </p:tav>
                                        <p:tav tm="100000">
                                          <p:val>
                                            <p:strVal val="#ppt_h"/>
                                          </p:val>
                                        </p:tav>
                                      </p:tavLst>
                                    </p:anim>
                                    <p:anim calcmode="lin" valueType="num">
                                      <p:cBhvr>
                                        <p:cTn id="97" dur="500" fill="hold"/>
                                        <p:tgtEl>
                                          <p:spTgt spid="15"/>
                                        </p:tgtEl>
                                        <p:attrNameLst>
                                          <p:attrName>style.rotation</p:attrName>
                                        </p:attrNameLst>
                                      </p:cBhvr>
                                      <p:tavLst>
                                        <p:tav tm="0">
                                          <p:val>
                                            <p:fltVal val="360"/>
                                          </p:val>
                                        </p:tav>
                                        <p:tav tm="100000">
                                          <p:val>
                                            <p:fltVal val="0"/>
                                          </p:val>
                                        </p:tav>
                                      </p:tavLst>
                                    </p:anim>
                                    <p:animEffect transition="in" filter="fade">
                                      <p:cBhvr>
                                        <p:cTn id="98" dur="5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49" presetClass="entr" presetSubtype="0" decel="100000"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 calcmode="lin" valueType="num">
                                      <p:cBhvr>
                                        <p:cTn id="105" dur="500" fill="hold"/>
                                        <p:tgtEl>
                                          <p:spTgt spid="16"/>
                                        </p:tgtEl>
                                        <p:attrNameLst>
                                          <p:attrName>style.rotation</p:attrName>
                                        </p:attrNameLst>
                                      </p:cBhvr>
                                      <p:tavLst>
                                        <p:tav tm="0">
                                          <p:val>
                                            <p:fltVal val="360"/>
                                          </p:val>
                                        </p:tav>
                                        <p:tav tm="100000">
                                          <p:val>
                                            <p:fltVal val="0"/>
                                          </p:val>
                                        </p:tav>
                                      </p:tavLst>
                                    </p:anim>
                                    <p:animEffect transition="in" filter="fade">
                                      <p:cBhvr>
                                        <p:cTn id="106" dur="500"/>
                                        <p:tgtEl>
                                          <p:spTgt spid="16"/>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left)">
                                      <p:cBhvr>
                                        <p:cTn id="111" dur="5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49" presetClass="entr" presetSubtype="0" decel="100000" fill="hold" grpId="0" nodeType="click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p:cTn id="116" dur="500" fill="hold"/>
                                        <p:tgtEl>
                                          <p:spTgt spid="18"/>
                                        </p:tgtEl>
                                        <p:attrNameLst>
                                          <p:attrName>ppt_w</p:attrName>
                                        </p:attrNameLst>
                                      </p:cBhvr>
                                      <p:tavLst>
                                        <p:tav tm="0">
                                          <p:val>
                                            <p:fltVal val="0"/>
                                          </p:val>
                                        </p:tav>
                                        <p:tav tm="100000">
                                          <p:val>
                                            <p:strVal val="#ppt_w"/>
                                          </p:val>
                                        </p:tav>
                                      </p:tavLst>
                                    </p:anim>
                                    <p:anim calcmode="lin" valueType="num">
                                      <p:cBhvr>
                                        <p:cTn id="117" dur="500" fill="hold"/>
                                        <p:tgtEl>
                                          <p:spTgt spid="18"/>
                                        </p:tgtEl>
                                        <p:attrNameLst>
                                          <p:attrName>ppt_h</p:attrName>
                                        </p:attrNameLst>
                                      </p:cBhvr>
                                      <p:tavLst>
                                        <p:tav tm="0">
                                          <p:val>
                                            <p:fltVal val="0"/>
                                          </p:val>
                                        </p:tav>
                                        <p:tav tm="100000">
                                          <p:val>
                                            <p:strVal val="#ppt_h"/>
                                          </p:val>
                                        </p:tav>
                                      </p:tavLst>
                                    </p:anim>
                                    <p:anim calcmode="lin" valueType="num">
                                      <p:cBhvr>
                                        <p:cTn id="118" dur="500" fill="hold"/>
                                        <p:tgtEl>
                                          <p:spTgt spid="18"/>
                                        </p:tgtEl>
                                        <p:attrNameLst>
                                          <p:attrName>style.rotation</p:attrName>
                                        </p:attrNameLst>
                                      </p:cBhvr>
                                      <p:tavLst>
                                        <p:tav tm="0">
                                          <p:val>
                                            <p:fltVal val="360"/>
                                          </p:val>
                                        </p:tav>
                                        <p:tav tm="100000">
                                          <p:val>
                                            <p:fltVal val="0"/>
                                          </p:val>
                                        </p:tav>
                                      </p:tavLst>
                                    </p:anim>
                                    <p:animEffect transition="in" filter="fade">
                                      <p:cBhvr>
                                        <p:cTn id="119" dur="500"/>
                                        <p:tgtEl>
                                          <p:spTgt spid="18"/>
                                        </p:tgtEl>
                                      </p:cBhvr>
                                    </p:animEffect>
                                  </p:childTnLst>
                                </p:cTn>
                              </p:par>
                            </p:childTnLst>
                          </p:cTn>
                        </p:par>
                      </p:childTnLst>
                    </p:cTn>
                  </p:par>
                  <p:par>
                    <p:cTn id="120" fill="hold">
                      <p:stCondLst>
                        <p:cond delay="indefinite"/>
                      </p:stCondLst>
                      <p:childTnLst>
                        <p:par>
                          <p:cTn id="121" fill="hold">
                            <p:stCondLst>
                              <p:cond delay="0"/>
                            </p:stCondLst>
                            <p:childTnLst>
                              <p:par>
                                <p:cTn id="122" presetID="49" presetClass="entr" presetSubtype="0" decel="100000" fill="hold" grpId="0" nodeType="clickEffect">
                                  <p:stCondLst>
                                    <p:cond delay="0"/>
                                  </p:stCondLst>
                                  <p:childTnLst>
                                    <p:set>
                                      <p:cBhvr>
                                        <p:cTn id="123" dur="1" fill="hold">
                                          <p:stCondLst>
                                            <p:cond delay="0"/>
                                          </p:stCondLst>
                                        </p:cTn>
                                        <p:tgtEl>
                                          <p:spTgt spid="19"/>
                                        </p:tgtEl>
                                        <p:attrNameLst>
                                          <p:attrName>style.visibility</p:attrName>
                                        </p:attrNameLst>
                                      </p:cBhvr>
                                      <p:to>
                                        <p:strVal val="visible"/>
                                      </p:to>
                                    </p:set>
                                    <p:anim calcmode="lin" valueType="num">
                                      <p:cBhvr>
                                        <p:cTn id="124" dur="500" fill="hold"/>
                                        <p:tgtEl>
                                          <p:spTgt spid="19"/>
                                        </p:tgtEl>
                                        <p:attrNameLst>
                                          <p:attrName>ppt_w</p:attrName>
                                        </p:attrNameLst>
                                      </p:cBhvr>
                                      <p:tavLst>
                                        <p:tav tm="0">
                                          <p:val>
                                            <p:fltVal val="0"/>
                                          </p:val>
                                        </p:tav>
                                        <p:tav tm="100000">
                                          <p:val>
                                            <p:strVal val="#ppt_w"/>
                                          </p:val>
                                        </p:tav>
                                      </p:tavLst>
                                    </p:anim>
                                    <p:anim calcmode="lin" valueType="num">
                                      <p:cBhvr>
                                        <p:cTn id="125" dur="500" fill="hold"/>
                                        <p:tgtEl>
                                          <p:spTgt spid="19"/>
                                        </p:tgtEl>
                                        <p:attrNameLst>
                                          <p:attrName>ppt_h</p:attrName>
                                        </p:attrNameLst>
                                      </p:cBhvr>
                                      <p:tavLst>
                                        <p:tav tm="0">
                                          <p:val>
                                            <p:fltVal val="0"/>
                                          </p:val>
                                        </p:tav>
                                        <p:tav tm="100000">
                                          <p:val>
                                            <p:strVal val="#ppt_h"/>
                                          </p:val>
                                        </p:tav>
                                      </p:tavLst>
                                    </p:anim>
                                    <p:anim calcmode="lin" valueType="num">
                                      <p:cBhvr>
                                        <p:cTn id="126" dur="500" fill="hold"/>
                                        <p:tgtEl>
                                          <p:spTgt spid="19"/>
                                        </p:tgtEl>
                                        <p:attrNameLst>
                                          <p:attrName>style.rotation</p:attrName>
                                        </p:attrNameLst>
                                      </p:cBhvr>
                                      <p:tavLst>
                                        <p:tav tm="0">
                                          <p:val>
                                            <p:fltVal val="360"/>
                                          </p:val>
                                        </p:tav>
                                        <p:tav tm="100000">
                                          <p:val>
                                            <p:fltVal val="0"/>
                                          </p:val>
                                        </p:tav>
                                      </p:tavLst>
                                    </p:anim>
                                    <p:animEffect transition="in" filter="fade">
                                      <p:cBhvr>
                                        <p:cTn id="127" dur="500"/>
                                        <p:tgtEl>
                                          <p:spTgt spid="19"/>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20"/>
                                        </p:tgtEl>
                                        <p:attrNameLst>
                                          <p:attrName>style.visibility</p:attrName>
                                        </p:attrNameLst>
                                      </p:cBhvr>
                                      <p:to>
                                        <p:strVal val="visible"/>
                                      </p:to>
                                    </p:set>
                                    <p:animEffect transition="in" filter="wipe(left)">
                                      <p:cBhvr>
                                        <p:cTn id="132" dur="500"/>
                                        <p:tgtEl>
                                          <p:spTgt spid="20"/>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37" fill="hold" grpId="0" nodeType="clickEffect">
                                  <p:stCondLst>
                                    <p:cond delay="0"/>
                                  </p:stCondLst>
                                  <p:childTnLst>
                                    <p:set>
                                      <p:cBhvr>
                                        <p:cTn id="136" dur="1" fill="hold">
                                          <p:stCondLst>
                                            <p:cond delay="0"/>
                                          </p:stCondLst>
                                        </p:cTn>
                                        <p:tgtEl>
                                          <p:spTgt spid="9"/>
                                        </p:tgtEl>
                                        <p:attrNameLst>
                                          <p:attrName>style.visibility</p:attrName>
                                        </p:attrNameLst>
                                      </p:cBhvr>
                                      <p:to>
                                        <p:strVal val="visible"/>
                                      </p:to>
                                    </p:set>
                                    <p:animEffect transition="in" filter="barn(outVertical)">
                                      <p:cBhvr>
                                        <p:cTn id="1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9" grpId="0"/>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797</TotalTime>
  <Words>1431</Words>
  <Application>Microsoft Office PowerPoint</Application>
  <PresentationFormat>Panorámica</PresentationFormat>
  <Paragraphs>56</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Constantia</vt:lpstr>
      <vt:lpstr>Aptos Display</vt:lpstr>
      <vt:lpstr>Aptos</vt:lpstr>
      <vt:lpstr>Comic Sans MS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87</cp:revision>
  <dcterms:created xsi:type="dcterms:W3CDTF">2025-06-21T06:58:03Z</dcterms:created>
  <dcterms:modified xsi:type="dcterms:W3CDTF">2025-07-02T16:38:21Z</dcterms:modified>
</cp:coreProperties>
</file>