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25"/>
  </p:notesMasterIdLst>
  <p:sldIdLst>
    <p:sldId id="430" r:id="rId6"/>
    <p:sldId id="389" r:id="rId7"/>
    <p:sldId id="437" r:id="rId8"/>
    <p:sldId id="269" r:id="rId9"/>
    <p:sldId id="257" r:id="rId10"/>
    <p:sldId id="258" r:id="rId11"/>
    <p:sldId id="259" r:id="rId12"/>
    <p:sldId id="260" r:id="rId13"/>
    <p:sldId id="270" r:id="rId14"/>
    <p:sldId id="275" r:id="rId15"/>
    <p:sldId id="262" r:id="rId16"/>
    <p:sldId id="276" r:id="rId17"/>
    <p:sldId id="264" r:id="rId18"/>
    <p:sldId id="272" r:id="rId19"/>
    <p:sldId id="441" r:id="rId20"/>
    <p:sldId id="417" r:id="rId21"/>
    <p:sldId id="435" r:id="rId22"/>
    <p:sldId id="442" r:id="rId23"/>
    <p:sldId id="436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odoni MT Poster Compressed" panose="02070706080601050204" pitchFamily="18" charset="0"/>
      <p:regular r:id="rId30"/>
    </p:embeddedFont>
    <p:embeddedFont>
      <p:font typeface="Britannic Bold" panose="020B0903060703020204" pitchFamily="34" charset="0"/>
      <p:regular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Gill Sans MT Ext Condensed Bold" panose="020B0902020104020203" pitchFamily="34" charset="0"/>
      <p:regular r:id="rId40"/>
    </p:embeddedFont>
    <p:embeddedFont>
      <p:font typeface="Impact" panose="020B0806030902050204" pitchFamily="34" charset="0"/>
      <p:regular r:id="rId4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6" autoAdjust="0"/>
  </p:normalViewPr>
  <p:slideViewPr>
    <p:cSldViewPr snapToGrid="0">
      <p:cViewPr varScale="1">
        <p:scale>
          <a:sx n="33" d="100"/>
          <a:sy n="33" d="100"/>
        </p:scale>
        <p:origin x="72" y="13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5.xml"/><Relationship Id="rId41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Vjerovali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su u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nauk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 koji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liječili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bolesne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zajedničko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Podijelili su ono što su imali s onima kojima je to bilo potrebno.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javne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zajedničke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sastanke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sastanke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domovima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gdje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slavili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Gospodnju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večeru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Živjeli su s radošću i jednostavnošću srca.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Hvalili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slavili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Boga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4127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Vjerovali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su u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nauk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 koji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liječili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bolesne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65386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zajedničko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65386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Podijelili su ono što su imali s onima kojima je to bilo potrebno.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javne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zajedničke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sastanke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Imali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sastanke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domovima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gdje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slavili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Gospodnju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večeru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Živjeli su s radošću i jednostavnošću srca.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Hvalili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slavili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Boga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4E396-9505-4A4F-AE81-582018EB3ED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83513-E41B-4527-9EFB-DA3D0B559E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3D60068-03EE-4651-9045-8B2B15A27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27BD1-6339-4FF9-8F9F-B63EBA6AA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9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2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83513-E41B-4527-9EFB-DA3D0B559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0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6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2F0451C-FE00-48BE-BCEB-17F6D797D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E5B2AB0-CB9E-5755-1B4B-2D6C92BB4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84551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43775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06267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13399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92677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90264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5390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6650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60799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0042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47874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33907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65047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22670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0853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78020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87685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19467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05502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81740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25542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16921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88346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20310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66690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66139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0189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87052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89951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16644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31099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60738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30017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04643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72543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54446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25636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74542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34946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6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B4A480E-7100-4ACB-B397-32B634C39A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471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" y="-76200"/>
            <a:ext cx="119307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BIBLIJSKA DOKTRINA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:             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VELIKA BORBA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5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44208" y="6366933"/>
            <a:ext cx="1178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tromjesečje 2024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Prezentacija biblijske pouke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 </a:t>
            </a:r>
            <a:r>
              <a:rPr lang="en-U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travnja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202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4.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3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charset="0"/>
              </a:rPr>
              <a:t> </a:t>
            </a:r>
            <a:r>
              <a:rPr kumimoji="0" lang="hr-HR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Biome" panose="020B0502040204020203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Bodoni MT Poster Compressed" panose="02070706080601050204" pitchFamily="18" charset="0"/>
              <a:ea typeface="+mn-ea"/>
              <a:cs typeface="Biome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383C3-FD0C-139E-12EB-378109612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151"/>
            <a:ext cx="12302836" cy="53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8630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282213"/>
            <a:ext cx="59869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POUK</a:t>
            </a:r>
            <a:r>
              <a:rPr lang="en-US" sz="5400" b="1" dirty="0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E RANIH KRŠĆANA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VJERNOST U PROGON</a:t>
            </a:r>
            <a:r>
              <a:rPr lang="hr-H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8470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Savao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pak pustošio Crkvu; idući iz kuće u kuću izvlačio je iz njih ljude I žene te ih predavao u tamnicu.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Djela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</a:t>
            </a:r>
            <a:r>
              <a:rPr lang="hr-HR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Počeci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istinski</a:t>
            </a:r>
            <a:r>
              <a:rPr lang="en-US" sz="2000" b="1" dirty="0"/>
              <a:t> </a:t>
            </a:r>
            <a:r>
              <a:rPr lang="en-US" sz="2000" b="1" dirty="0" err="1"/>
              <a:t>puni</a:t>
            </a:r>
            <a:r>
              <a:rPr lang="en-US" sz="2000" b="1" dirty="0"/>
              <a:t> </a:t>
            </a:r>
            <a:r>
              <a:rPr lang="en-US" sz="2000" b="1" dirty="0" err="1"/>
              <a:t>nade</a:t>
            </a:r>
            <a:r>
              <a:rPr lang="en-US" sz="2000" b="1" dirty="0"/>
              <a:t>: </a:t>
            </a:r>
            <a:r>
              <a:rPr lang="en-US" sz="2000" b="1" dirty="0" err="1"/>
              <a:t>obraćenja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brojila</a:t>
            </a:r>
            <a:r>
              <a:rPr lang="en-US" sz="2000" b="1" dirty="0"/>
              <a:t> u </a:t>
            </a:r>
            <a:r>
              <a:rPr lang="en-US" sz="2000" b="1" dirty="0" err="1"/>
              <a:t>tisućama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en-US" sz="2000" b="1" dirty="0" err="1"/>
              <a:t>Djela</a:t>
            </a:r>
            <a:r>
              <a:rPr lang="en-US" sz="2000" b="1" dirty="0"/>
              <a:t> 2:41; 4:4); </a:t>
            </a:r>
            <a:r>
              <a:rPr lang="en-US" sz="2000" b="1" dirty="0" err="1"/>
              <a:t>vjernici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propovijedali</a:t>
            </a:r>
            <a:r>
              <a:rPr lang="en-US" sz="2000" b="1" dirty="0"/>
              <a:t> s</a:t>
            </a:r>
            <a:r>
              <a:rPr lang="hr-HR" sz="2000" b="1" dirty="0"/>
              <a:t>a</a:t>
            </a:r>
            <a:r>
              <a:rPr lang="en-US" sz="2000" b="1" dirty="0"/>
              <a:t> </a:t>
            </a:r>
            <a:r>
              <a:rPr lang="hr-HR" sz="2000" b="1" dirty="0"/>
              <a:t>silom </a:t>
            </a:r>
            <a:r>
              <a:rPr lang="en-US" sz="2000" b="1" dirty="0"/>
              <a:t>(</a:t>
            </a:r>
            <a:r>
              <a:rPr lang="en-US" sz="2000" b="1" dirty="0" err="1"/>
              <a:t>Djela</a:t>
            </a:r>
            <a:r>
              <a:rPr lang="en-US" sz="2000" b="1" dirty="0"/>
              <a:t> 4,31; 5,42).</a:t>
            </a:r>
            <a:endParaRPr lang="en" sz="2000" b="1" dirty="0"/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progona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odgojio</a:t>
            </a:r>
            <a:r>
              <a:rPr lang="en-US" sz="2000" b="1" dirty="0"/>
              <a:t> </a:t>
            </a:r>
            <a:r>
              <a:rPr lang="en-US" sz="2000" b="1" dirty="0" err="1"/>
              <a:t>Šaul</a:t>
            </a:r>
            <a:r>
              <a:rPr lang="en-US" sz="2000" b="1" dirty="0"/>
              <a:t>, </a:t>
            </a:r>
            <a:r>
              <a:rPr lang="en-US" sz="2000" b="1" dirty="0" err="1"/>
              <a:t>učenici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raspršeni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8,1). No, </a:t>
            </a:r>
            <a:r>
              <a:rPr lang="en-US" sz="2000" b="1" dirty="0" err="1"/>
              <a:t>daleko</a:t>
            </a:r>
            <a:r>
              <a:rPr lang="en-US" sz="2000" b="1" dirty="0"/>
              <a:t> od </a:t>
            </a:r>
            <a:r>
              <a:rPr lang="en-US" sz="2000" b="1" dirty="0" err="1"/>
              <a:t>gašenja</a:t>
            </a:r>
            <a:r>
              <a:rPr lang="en-US" sz="2000" b="1" dirty="0"/>
              <a:t> </a:t>
            </a:r>
            <a:r>
              <a:rPr lang="en-US" sz="2000" b="1" dirty="0" err="1"/>
              <a:t>svjetla</a:t>
            </a:r>
            <a:r>
              <a:rPr lang="en-US" sz="2000" b="1" dirty="0"/>
              <a:t>, </a:t>
            </a:r>
            <a:r>
              <a:rPr lang="en-US" sz="2000" b="1" dirty="0" err="1"/>
              <a:t>zahvaljujući</a:t>
            </a:r>
            <a:r>
              <a:rPr lang="en-US" sz="2000" b="1" dirty="0"/>
              <a:t> </a:t>
            </a:r>
            <a:r>
              <a:rPr lang="en-US" sz="2000" b="1" dirty="0" err="1"/>
              <a:t>vjernosti</a:t>
            </a:r>
            <a:r>
              <a:rPr lang="en-US" sz="2000" b="1" dirty="0"/>
              <a:t> </a:t>
            </a:r>
            <a:r>
              <a:rPr lang="en-US" sz="2000" b="1" dirty="0" err="1"/>
              <a:t>vjernika</a:t>
            </a:r>
            <a:r>
              <a:rPr lang="en-US" sz="2000" b="1" dirty="0"/>
              <a:t>, </a:t>
            </a:r>
            <a:r>
              <a:rPr lang="en-US" sz="2000" b="1" dirty="0" err="1"/>
              <a:t>zasjalo</a:t>
            </a:r>
            <a:r>
              <a:rPr lang="en-US" sz="2000" b="1" dirty="0"/>
              <a:t> je s </a:t>
            </a:r>
            <a:r>
              <a:rPr lang="en-US" sz="2000" b="1" dirty="0" err="1"/>
              <a:t>mnogo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</a:t>
            </a:r>
            <a:r>
              <a:rPr lang="en-US" sz="2000" b="1" dirty="0" err="1"/>
              <a:t>sjaja</a:t>
            </a:r>
            <a:r>
              <a:rPr lang="en-US" sz="2000" b="1" dirty="0"/>
              <a:t> u </a:t>
            </a:r>
            <a:r>
              <a:rPr lang="en-US" sz="2000" b="1" dirty="0" err="1"/>
              <a:t>cijelom</a:t>
            </a:r>
            <a:r>
              <a:rPr lang="en-US" sz="2000" b="1" dirty="0"/>
              <a:t> </a:t>
            </a:r>
            <a:r>
              <a:rPr lang="en-US" sz="2000" b="1" dirty="0" err="1"/>
              <a:t>poznatom</a:t>
            </a:r>
            <a:r>
              <a:rPr lang="en-US" sz="2000" b="1" dirty="0"/>
              <a:t> </a:t>
            </a:r>
            <a:r>
              <a:rPr lang="en-US" sz="2000" b="1" dirty="0" err="1"/>
              <a:t>svijetu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8:4; 11:19-21; Rim 15:19; Kol 1:23).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Ali </a:t>
            </a:r>
            <a:r>
              <a:rPr lang="en-US" sz="2000" b="1" dirty="0" err="1"/>
              <a:t>neprijatelj</a:t>
            </a:r>
            <a:r>
              <a:rPr lang="en-US" sz="2000" b="1" dirty="0"/>
              <a:t> je bio </a:t>
            </a:r>
            <a:r>
              <a:rPr lang="en-US" sz="2000" b="1" dirty="0" err="1"/>
              <a:t>nemiran</a:t>
            </a:r>
            <a:r>
              <a:rPr lang="en-US" sz="2000" b="1" dirty="0"/>
              <a:t>. </a:t>
            </a:r>
            <a:r>
              <a:rPr lang="hr-HR" sz="2000" b="1" dirty="0"/>
              <a:t>P</a:t>
            </a:r>
            <a:r>
              <a:rPr lang="en-US" sz="2000" b="1" dirty="0" err="1"/>
              <a:t>rve</a:t>
            </a:r>
            <a:r>
              <a:rPr lang="en-US" sz="2000" b="1" dirty="0"/>
              <a:t> </a:t>
            </a:r>
            <a:r>
              <a:rPr lang="en-US" sz="2000" b="1" dirty="0" err="1"/>
              <a:t>prijetnje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4,17-18); </a:t>
            </a:r>
            <a:r>
              <a:rPr lang="en-US" sz="2000" b="1" dirty="0" err="1"/>
              <a:t>zatim</a:t>
            </a:r>
            <a:r>
              <a:rPr lang="en-US" sz="2000" b="1" dirty="0"/>
              <a:t>, </a:t>
            </a:r>
            <a:r>
              <a:rPr lang="en-US" sz="2000" b="1" dirty="0" err="1"/>
              <a:t>kazne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5,40); </a:t>
            </a:r>
            <a:r>
              <a:rPr lang="en-US" sz="2000" b="1" dirty="0" err="1"/>
              <a:t>konačno</a:t>
            </a:r>
            <a:r>
              <a:rPr lang="en-US" sz="2000" b="1" dirty="0"/>
              <a:t>, </a:t>
            </a:r>
            <a:r>
              <a:rPr lang="en-US" sz="2000" b="1" dirty="0" err="1"/>
              <a:t>smrt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7,59).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Isus</a:t>
            </a:r>
            <a:r>
              <a:rPr lang="en-US" sz="2000" b="1" dirty="0"/>
              <a:t> je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Crkvi</a:t>
            </a:r>
            <a:r>
              <a:rPr lang="en-US" sz="2000" b="1" dirty="0"/>
              <a:t> </a:t>
            </a:r>
            <a:r>
              <a:rPr lang="en-US" sz="2000" b="1" dirty="0" err="1"/>
              <a:t>dao</a:t>
            </a:r>
            <a:r>
              <a:rPr lang="en-US" sz="2000" b="1" dirty="0"/>
              <a:t> </a:t>
            </a:r>
            <a:r>
              <a:rPr lang="en-US" sz="2000" b="1" dirty="0" err="1"/>
              <a:t>poslanje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ovlast</a:t>
            </a:r>
            <a:r>
              <a:rPr lang="en-US" sz="2000" b="1" dirty="0"/>
              <a:t> da </a:t>
            </a:r>
            <a:r>
              <a:rPr lang="hr-HR" sz="2000" b="1" dirty="0"/>
              <a:t>ih</a:t>
            </a:r>
            <a:r>
              <a:rPr lang="en-US" sz="2000" b="1" dirty="0"/>
              <a:t> </a:t>
            </a:r>
            <a:r>
              <a:rPr lang="en-US" sz="2000" b="1" dirty="0" err="1"/>
              <a:t>pren</a:t>
            </a:r>
            <a:r>
              <a:rPr lang="hr-HR" sz="2000" b="1" dirty="0"/>
              <a:t>o</a:t>
            </a:r>
            <a:r>
              <a:rPr lang="en-US" sz="2000" b="1" dirty="0"/>
              <a:t>se </a:t>
            </a:r>
            <a:r>
              <a:rPr lang="hr-HR" sz="2000" b="1" dirty="0"/>
              <a:t>dalje </a:t>
            </a:r>
            <a:r>
              <a:rPr lang="en-US" sz="2000" b="1" dirty="0"/>
              <a:t>(</a:t>
            </a:r>
            <a:r>
              <a:rPr lang="en-US" sz="2000" b="1" dirty="0" err="1"/>
              <a:t>Djela</a:t>
            </a:r>
            <a:r>
              <a:rPr lang="en-US" sz="2000" b="1" dirty="0"/>
              <a:t> 1,8). </a:t>
            </a:r>
            <a:r>
              <a:rPr lang="en-US" sz="2000" b="1" dirty="0" err="1"/>
              <a:t>Nijedna</a:t>
            </a:r>
            <a:r>
              <a:rPr lang="en-US" sz="2000" b="1" dirty="0"/>
              <a:t> </a:t>
            </a:r>
            <a:r>
              <a:rPr lang="en-US" sz="2000" b="1" dirty="0" err="1"/>
              <a:t>sila</a:t>
            </a:r>
            <a:r>
              <a:rPr lang="en-US" sz="2000" b="1" dirty="0"/>
              <a:t>, </a:t>
            </a:r>
            <a:r>
              <a:rPr lang="en-US" sz="2000" b="1" dirty="0" err="1"/>
              <a:t>fizička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duhovna</a:t>
            </a:r>
            <a:r>
              <a:rPr lang="en-US" sz="2000" b="1" dirty="0"/>
              <a:t>, ne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zaustaviti</a:t>
            </a:r>
            <a:r>
              <a:rPr lang="en-US" sz="2000" b="1" dirty="0"/>
              <a:t> </a:t>
            </a:r>
            <a:r>
              <a:rPr lang="en-US" sz="2000" b="1" dirty="0" err="1"/>
              <a:t>napredovanje</a:t>
            </a:r>
            <a:r>
              <a:rPr lang="en-US" sz="2000" b="1" dirty="0"/>
              <a:t> </a:t>
            </a:r>
            <a:r>
              <a:rPr lang="hr-HR" sz="2000" b="1" dirty="0"/>
              <a:t>E</a:t>
            </a:r>
            <a:r>
              <a:rPr lang="en-US" sz="2000" b="1" dirty="0" err="1"/>
              <a:t>vanđelja</a:t>
            </a:r>
            <a:r>
              <a:rPr lang="en-US" sz="2000" b="1" dirty="0"/>
              <a:t> (Mt</a:t>
            </a:r>
            <a:r>
              <a:rPr lang="hr-HR" sz="2000" b="1" dirty="0" err="1"/>
              <a:t>atej</a:t>
            </a:r>
            <a:r>
              <a:rPr lang="en-US" sz="2000" b="1" dirty="0"/>
              <a:t>16,18). "</a:t>
            </a:r>
            <a:r>
              <a:rPr lang="en-US" sz="2000" b="1" dirty="0" err="1"/>
              <a:t>Ako</a:t>
            </a:r>
            <a:r>
              <a:rPr lang="en-US" sz="2000" b="1" dirty="0"/>
              <a:t> je Bog za </a:t>
            </a:r>
            <a:r>
              <a:rPr lang="en-US" sz="2000" b="1" dirty="0" err="1"/>
              <a:t>nas</a:t>
            </a:r>
            <a:r>
              <a:rPr lang="en-US" sz="2000" b="1" dirty="0"/>
              <a:t>, </a:t>
            </a:r>
            <a:r>
              <a:rPr lang="en-US" sz="2000" b="1" dirty="0" err="1"/>
              <a:t>tko</a:t>
            </a:r>
            <a:r>
              <a:rPr lang="en-US" sz="2000" b="1" dirty="0"/>
              <a:t> </a:t>
            </a:r>
            <a:r>
              <a:rPr lang="hr-HR" sz="2000" b="1" dirty="0"/>
              <a:t>ć</a:t>
            </a:r>
            <a:r>
              <a:rPr lang="en-US" sz="2000" b="1" dirty="0"/>
              <a:t>e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protiv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hr-HR" sz="2000" b="1" dirty="0"/>
              <a:t>?</a:t>
            </a:r>
            <a:r>
              <a:rPr lang="en-US" sz="2000" b="1" dirty="0"/>
              <a:t>" </a:t>
            </a:r>
            <a:r>
              <a:rPr lang="hr-HR" sz="2000" b="1" dirty="0"/>
              <a:t>      </a:t>
            </a:r>
            <a:r>
              <a:rPr lang="en-US" sz="2000" b="1" dirty="0"/>
              <a:t>(Rim 8</a:t>
            </a:r>
            <a:r>
              <a:rPr lang="hr-HR" sz="2000" b="1" dirty="0"/>
              <a:t>,</a:t>
            </a:r>
            <a:r>
              <a:rPr lang="en-US" sz="2000" b="1" dirty="0"/>
              <a:t>31)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</a:t>
            </a:r>
            <a:r>
              <a:rPr lang="hr-HR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AGATI</a:t>
            </a:r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POTREBITIMA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“A</a:t>
            </a:r>
            <a:r>
              <a:rPr lang="hr-HR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prodavali bi pokretna I nepokretna dobra I to bi dijelili svakom prema njegovoj potrebi.”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</a:t>
            </a:r>
            <a:r>
              <a:rPr lang="hr-HR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Kakav</a:t>
            </a:r>
            <a:r>
              <a:rPr lang="en-US" sz="2000" b="1" dirty="0"/>
              <a:t> je </a:t>
            </a:r>
            <a:r>
              <a:rPr lang="en-US" sz="2000" b="1" dirty="0" err="1"/>
              <a:t>učinak</a:t>
            </a:r>
            <a:r>
              <a:rPr lang="en-US" sz="2000" b="1" dirty="0"/>
              <a:t> </a:t>
            </a:r>
            <a:r>
              <a:rPr lang="hr-HR" sz="2000" b="1" dirty="0"/>
              <a:t>E</a:t>
            </a:r>
            <a:r>
              <a:rPr lang="en-US" sz="2000" b="1" dirty="0" err="1"/>
              <a:t>vanđelje</a:t>
            </a:r>
            <a:r>
              <a:rPr lang="en-US" sz="2000" b="1" dirty="0"/>
              <a:t> </a:t>
            </a:r>
            <a:r>
              <a:rPr lang="en-US" sz="2000" b="1" dirty="0" err="1"/>
              <a:t>imalo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rane</a:t>
            </a:r>
            <a:r>
              <a:rPr lang="en-US" sz="2000" b="1" dirty="0"/>
              <a:t> </a:t>
            </a:r>
            <a:r>
              <a:rPr lang="en-US" sz="2000" b="1" dirty="0" err="1"/>
              <a:t>kršćane</a:t>
            </a:r>
            <a:r>
              <a:rPr lang="en-US" sz="2000" b="1" dirty="0"/>
              <a:t> (</a:t>
            </a:r>
            <a:r>
              <a:rPr lang="en-US" sz="2000" b="1" dirty="0" err="1"/>
              <a:t>Djela</a:t>
            </a:r>
            <a:r>
              <a:rPr lang="en-US" sz="2000" b="1" dirty="0"/>
              <a:t> 2,42-47)?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613169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Kao </a:t>
            </a:r>
            <a:r>
              <a:rPr lang="en-US" sz="2000" b="1" dirty="0" err="1"/>
              <a:t>Kristovi</a:t>
            </a:r>
            <a:r>
              <a:rPr lang="en-US" sz="2000" b="1" dirty="0"/>
              <a:t> </a:t>
            </a:r>
            <a:r>
              <a:rPr lang="en-US" sz="2000" b="1" dirty="0" err="1"/>
              <a:t>ambasadori</a:t>
            </a:r>
            <a:r>
              <a:rPr lang="en-US" sz="2000" b="1" dirty="0"/>
              <a:t>, </a:t>
            </a:r>
            <a:r>
              <a:rPr lang="en-US" sz="2000" b="1" dirty="0" err="1"/>
              <a:t>oponašali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Isusa</a:t>
            </a:r>
            <a:r>
              <a:rPr lang="en-US" sz="2000" b="1" dirty="0"/>
              <a:t>. </a:t>
            </a:r>
            <a:r>
              <a:rPr lang="en-US" sz="2000" b="1" dirty="0" err="1"/>
              <a:t>Brigom</a:t>
            </a:r>
            <a:r>
              <a:rPr lang="en-US" sz="2000" b="1" dirty="0"/>
              <a:t> za </a:t>
            </a:r>
            <a:r>
              <a:rPr lang="en-US" sz="2000" b="1" dirty="0" err="1"/>
              <a:t>potrebe</a:t>
            </a:r>
            <a:r>
              <a:rPr lang="en-US" sz="2000" b="1" dirty="0"/>
              <a:t> </a:t>
            </a:r>
            <a:r>
              <a:rPr lang="en-US" sz="2000" b="1" dirty="0" err="1"/>
              <a:t>onih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 </a:t>
            </a:r>
            <a:r>
              <a:rPr lang="en-US" sz="2000" b="1" dirty="0" err="1"/>
              <a:t>sebe</a:t>
            </a:r>
            <a:r>
              <a:rPr lang="en-US" sz="2000" b="1" dirty="0"/>
              <a:t> </a:t>
            </a:r>
            <a:r>
              <a:rPr lang="en-US" sz="2000" b="1" dirty="0" err="1"/>
              <a:t>stekli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naklonost</a:t>
            </a:r>
            <a:r>
              <a:rPr lang="en-US" sz="2000" b="1" dirty="0"/>
              <a:t> </a:t>
            </a:r>
            <a:r>
              <a:rPr lang="en-US" sz="2000" b="1" dirty="0" err="1"/>
              <a:t>cijelog</a:t>
            </a:r>
            <a:r>
              <a:rPr lang="en-US" sz="2000" b="1" dirty="0"/>
              <a:t> </a:t>
            </a:r>
            <a:r>
              <a:rPr lang="en-US" sz="2000" b="1" dirty="0" err="1"/>
              <a:t>grada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tada</a:t>
            </a:r>
            <a:r>
              <a:rPr lang="en-US" sz="2000" b="1" dirty="0"/>
              <a:t>, </a:t>
            </a:r>
            <a:r>
              <a:rPr lang="en-US" sz="2000" b="1" dirty="0" err="1"/>
              <a:t>Crkvu</a:t>
            </a:r>
            <a:r>
              <a:rPr lang="en-US" sz="2000" b="1" dirty="0"/>
              <a:t> mora </a:t>
            </a:r>
            <a:r>
              <a:rPr lang="en-US" sz="2000" b="1" dirty="0" err="1"/>
              <a:t>karakterizirati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kršćana</a:t>
            </a:r>
            <a:r>
              <a:rPr lang="en-US" sz="2000" b="1" dirty="0"/>
              <a:t> </a:t>
            </a:r>
            <a:r>
              <a:rPr lang="en-US" sz="2000" b="1" dirty="0" err="1"/>
              <a:t>jedni</a:t>
            </a:r>
            <a:r>
              <a:rPr lang="hr-HR" sz="2000" b="1" dirty="0"/>
              <a:t>h</a:t>
            </a:r>
            <a:r>
              <a:rPr lang="en-US" sz="2000" b="1" dirty="0"/>
              <a:t>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briga</a:t>
            </a:r>
            <a:r>
              <a:rPr lang="en-US" sz="2000" b="1" dirty="0"/>
              <a:t> za </a:t>
            </a:r>
            <a:r>
              <a:rPr lang="en-US" sz="2000" b="1" dirty="0" err="1"/>
              <a:t>njihovu</a:t>
            </a:r>
            <a:r>
              <a:rPr lang="en-US" sz="2000" b="1" dirty="0"/>
              <a:t> </a:t>
            </a:r>
            <a:r>
              <a:rPr lang="en-US" sz="2000" b="1" dirty="0" err="1"/>
              <a:t>zajednicu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LJUBAV, NAŠ ZNAK IDENTITETA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imadnete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ljubav prema meni, po tom će svi znati da ste moji učenici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Ivan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</a:t>
            </a:r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210" y="2462211"/>
            <a:ext cx="701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Svaka</a:t>
            </a:r>
            <a:r>
              <a:rPr lang="en-US" sz="2000" b="1" dirty="0"/>
              <a:t> od </a:t>
            </a:r>
            <a:r>
              <a:rPr lang="en-US" sz="2000" b="1" dirty="0" err="1"/>
              <a:t>strana</a:t>
            </a:r>
            <a:r>
              <a:rPr lang="en-US" sz="2000" b="1" dirty="0"/>
              <a:t> </a:t>
            </a:r>
            <a:r>
              <a:rPr lang="en-US" sz="2000" b="1" dirty="0" err="1"/>
              <a:t>uključenih</a:t>
            </a:r>
            <a:r>
              <a:rPr lang="en-US" sz="2000" b="1" dirty="0"/>
              <a:t> u </a:t>
            </a:r>
            <a:r>
              <a:rPr lang="en-US" sz="2000" b="1" dirty="0" err="1"/>
              <a:t>kozmički</a:t>
            </a:r>
            <a:r>
              <a:rPr lang="en-US" sz="2000" b="1" dirty="0"/>
              <a:t> </a:t>
            </a:r>
            <a:r>
              <a:rPr lang="en-US" sz="2000" b="1" dirty="0" err="1"/>
              <a:t>sukob</a:t>
            </a:r>
            <a:r>
              <a:rPr lang="en-US" sz="2000" b="1" dirty="0"/>
              <a:t>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osobine</a:t>
            </a:r>
            <a:r>
              <a:rPr lang="en-US" sz="2000" b="1" dirty="0"/>
              <a:t>: </a:t>
            </a:r>
            <a:r>
              <a:rPr lang="en-US" sz="2000" b="1" dirty="0" err="1"/>
              <a:t>Sotona</a:t>
            </a:r>
            <a:r>
              <a:rPr lang="en-US" sz="2000" b="1" dirty="0"/>
              <a:t> </a:t>
            </a:r>
            <a:r>
              <a:rPr lang="en-US" sz="2000" b="1" dirty="0" err="1"/>
              <a:t>mrzi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uništava</a:t>
            </a:r>
            <a:r>
              <a:rPr lang="en-US" sz="2000" b="1" dirty="0"/>
              <a:t>; Bog </a:t>
            </a:r>
            <a:r>
              <a:rPr lang="en-US" sz="2000" b="1" dirty="0" err="1"/>
              <a:t>voli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obnavlja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4" y="5466664"/>
            <a:ext cx="7018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Predali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ljubavi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koristili</a:t>
            </a:r>
            <a:r>
              <a:rPr lang="en-US" sz="2000" b="1" dirty="0"/>
              <a:t> </a:t>
            </a:r>
            <a:r>
              <a:rPr lang="en-US" sz="2000" b="1" dirty="0" err="1"/>
              <a:t>milijunima</a:t>
            </a:r>
            <a:r>
              <a:rPr lang="en-US" sz="2000" b="1" dirty="0"/>
              <a:t> </a:t>
            </a:r>
            <a:r>
              <a:rPr lang="en-US" sz="2000" b="1" dirty="0" err="1"/>
              <a:t>ljudi</a:t>
            </a:r>
            <a:r>
              <a:rPr lang="en-US" sz="2000" b="1" dirty="0"/>
              <a:t>. Ali </a:t>
            </a:r>
            <a:r>
              <a:rPr lang="en-US" sz="2000" b="1" dirty="0" err="1"/>
              <a:t>oni</a:t>
            </a:r>
            <a:r>
              <a:rPr lang="en-US" sz="2000" b="1" dirty="0"/>
              <a:t>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en-US" sz="2000" b="1" dirty="0" err="1"/>
              <a:t>skrenuli</a:t>
            </a:r>
            <a:r>
              <a:rPr lang="en-US" sz="2000" b="1" dirty="0"/>
              <a:t> </a:t>
            </a:r>
            <a:r>
              <a:rPr lang="en-US" sz="2000" b="1" dirty="0" err="1"/>
              <a:t>pozornost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sebe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hr-HR" sz="2000" b="1" dirty="0"/>
              <a:t>O</a:t>
            </a:r>
            <a:r>
              <a:rPr lang="en-US" sz="2000" b="1" dirty="0" err="1"/>
              <a:t>noga</a:t>
            </a:r>
            <a:r>
              <a:rPr lang="en-US" sz="2000" b="1" dirty="0"/>
              <a:t> za </a:t>
            </a:r>
            <a:r>
              <a:rPr lang="en-US" sz="2000" b="1" dirty="0" err="1"/>
              <a:t>koga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spremni</a:t>
            </a:r>
            <a:r>
              <a:rPr lang="en-US" sz="2000" b="1" dirty="0"/>
              <a:t> </a:t>
            </a:r>
            <a:r>
              <a:rPr lang="en-US" sz="2000" b="1" dirty="0" err="1"/>
              <a:t>dati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, </a:t>
            </a:r>
            <a:r>
              <a:rPr lang="en-US" sz="2000" b="1" dirty="0" err="1"/>
              <a:t>svog</a:t>
            </a:r>
            <a:r>
              <a:rPr lang="en-US" sz="2000" b="1" dirty="0"/>
              <a:t> </a:t>
            </a:r>
            <a:r>
              <a:rPr lang="en-US" sz="2000" b="1" dirty="0" err="1"/>
              <a:t>Spasitelja</a:t>
            </a:r>
            <a:r>
              <a:rPr lang="hr-HR" sz="2000" b="1" dirty="0"/>
              <a:t> </a:t>
            </a:r>
            <a:r>
              <a:rPr lang="en-US" sz="2000" b="1" dirty="0" err="1"/>
              <a:t>Isusa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164210" y="4158613"/>
            <a:ext cx="7027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Kršćani</a:t>
            </a:r>
            <a:r>
              <a:rPr lang="en-US" sz="2000" b="1" dirty="0"/>
              <a:t> 2. </a:t>
            </a:r>
            <a:r>
              <a:rPr lang="en-US" sz="2000" b="1" dirty="0" err="1"/>
              <a:t>i</a:t>
            </a:r>
            <a:r>
              <a:rPr lang="en-US" sz="2000" b="1" dirty="0"/>
              <a:t> 3. </a:t>
            </a:r>
            <a:r>
              <a:rPr lang="en-US" sz="2000" b="1" dirty="0" err="1"/>
              <a:t>stoljeća</a:t>
            </a:r>
            <a:r>
              <a:rPr lang="en-US" sz="2000" b="1" dirty="0"/>
              <a:t> </a:t>
            </a:r>
            <a:r>
              <a:rPr lang="en-US" sz="2000" b="1" dirty="0" err="1"/>
              <a:t>provode</a:t>
            </a:r>
            <a:r>
              <a:rPr lang="en-US" sz="2000" b="1" dirty="0"/>
              <a:t> </a:t>
            </a:r>
            <a:r>
              <a:rPr lang="en-US" sz="2000" b="1" dirty="0" err="1"/>
              <a:t>nesebičnu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u </a:t>
            </a:r>
            <a:r>
              <a:rPr lang="en-US" sz="2000" b="1" dirty="0" err="1"/>
              <a:t>djelo</a:t>
            </a:r>
            <a:r>
              <a:rPr lang="en-US" sz="2000" b="1" dirty="0"/>
              <a:t>. </a:t>
            </a:r>
            <a:r>
              <a:rPr lang="en-US" sz="2000" b="1" dirty="0" err="1"/>
              <a:t>Tijekom</a:t>
            </a:r>
            <a:r>
              <a:rPr lang="en-US" sz="2000" b="1" dirty="0"/>
              <a:t> </a:t>
            </a:r>
            <a:r>
              <a:rPr lang="en-US" sz="2000" b="1" dirty="0" err="1"/>
              <a:t>dvije</a:t>
            </a:r>
            <a:r>
              <a:rPr lang="en-US" sz="2000" b="1" dirty="0"/>
              <a:t> </a:t>
            </a:r>
            <a:r>
              <a:rPr lang="en-US" sz="2000" b="1" dirty="0" err="1"/>
              <a:t>velike</a:t>
            </a:r>
            <a:r>
              <a:rPr lang="en-US" sz="2000" b="1" dirty="0"/>
              <a:t> </a:t>
            </a:r>
            <a:r>
              <a:rPr lang="en-US" sz="2000" b="1" dirty="0" err="1"/>
              <a:t>pandemije</a:t>
            </a:r>
            <a:r>
              <a:rPr lang="en-US" sz="2000" b="1" dirty="0"/>
              <a:t> (160. </a:t>
            </a:r>
            <a:r>
              <a:rPr lang="en-US" sz="2000" b="1" dirty="0" err="1"/>
              <a:t>i</a:t>
            </a:r>
            <a:r>
              <a:rPr lang="en-US" sz="2000" b="1" dirty="0"/>
              <a:t> 265. </a:t>
            </a:r>
            <a:r>
              <a:rPr lang="en-US" sz="2000" b="1" dirty="0" err="1"/>
              <a:t>godine</a:t>
            </a:r>
            <a:r>
              <a:rPr lang="en-US" sz="2000" b="1" dirty="0"/>
              <a:t>) </a:t>
            </a:r>
            <a:r>
              <a:rPr lang="en-US" sz="2000" b="1" dirty="0" err="1"/>
              <a:t>posvetili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se </a:t>
            </a:r>
            <a:r>
              <a:rPr lang="en-US" sz="2000" b="1" dirty="0" err="1"/>
              <a:t>brizi</a:t>
            </a:r>
            <a:r>
              <a:rPr lang="en-US" sz="2000" b="1" dirty="0"/>
              <a:t> za </a:t>
            </a:r>
            <a:r>
              <a:rPr lang="en-US" sz="2000" b="1" dirty="0" err="1"/>
              <a:t>pogođene</a:t>
            </a:r>
            <a:r>
              <a:rPr lang="en-US" sz="2000" b="1" dirty="0"/>
              <a:t>, ne </a:t>
            </a:r>
            <a:r>
              <a:rPr lang="en-US" sz="2000" b="1" dirty="0" err="1"/>
              <a:t>uzimajući</a:t>
            </a:r>
            <a:r>
              <a:rPr lang="en-US" sz="2000" b="1" dirty="0"/>
              <a:t> u </a:t>
            </a:r>
            <a:r>
              <a:rPr lang="en-US" sz="2000" b="1" dirty="0" err="1"/>
              <a:t>obzir</a:t>
            </a:r>
            <a:r>
              <a:rPr lang="en-US" sz="2000" b="1" dirty="0"/>
              <a:t> </a:t>
            </a:r>
            <a:r>
              <a:rPr lang="en-US" sz="2000" b="1" dirty="0" err="1"/>
              <a:t>vlastitu</a:t>
            </a:r>
            <a:r>
              <a:rPr lang="en-US" sz="2000" b="1" dirty="0"/>
              <a:t> </a:t>
            </a:r>
            <a:r>
              <a:rPr lang="en-US" sz="2000" b="1" dirty="0" err="1"/>
              <a:t>sigurnost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3142952"/>
            <a:ext cx="7018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Sljedbenici</a:t>
            </a:r>
            <a:r>
              <a:rPr lang="en-US" sz="2000" b="1" dirty="0"/>
              <a:t> </a:t>
            </a:r>
            <a:r>
              <a:rPr lang="en-US" sz="2000" b="1" dirty="0" err="1"/>
              <a:t>jedne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druge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 </a:t>
            </a:r>
            <a:r>
              <a:rPr lang="en-US" sz="2000" b="1" dirty="0" err="1"/>
              <a:t>djeluju</a:t>
            </a:r>
            <a:r>
              <a:rPr lang="en-US" sz="2000" b="1" dirty="0"/>
              <a:t> u </a:t>
            </a:r>
            <a:r>
              <a:rPr lang="en-US" sz="2000" b="1" dirty="0" err="1"/>
              <a:t>skladu</a:t>
            </a:r>
            <a:r>
              <a:rPr lang="en-US" sz="2000" b="1" dirty="0"/>
              <a:t> s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obrascima</a:t>
            </a:r>
            <a:r>
              <a:rPr lang="en-US" sz="2000" b="1" dirty="0"/>
              <a:t>.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slijedimo</a:t>
            </a:r>
            <a:r>
              <a:rPr lang="en-US" sz="2000" b="1" dirty="0"/>
              <a:t> Boga, </a:t>
            </a:r>
            <a:r>
              <a:rPr lang="en-US" sz="2000" b="1" dirty="0" err="1"/>
              <a:t>pokazat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to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koja</a:t>
            </a:r>
            <a:r>
              <a:rPr lang="en-US" sz="2000" b="1" dirty="0"/>
              <a:t> se </a:t>
            </a:r>
            <a:r>
              <a:rPr lang="en-US" sz="2000" b="1" dirty="0" err="1"/>
              <a:t>pokazuje</a:t>
            </a:r>
            <a:r>
              <a:rPr lang="en-US" sz="2000" b="1" dirty="0"/>
              <a:t> </a:t>
            </a:r>
            <a:r>
              <a:rPr lang="en-US" sz="2000" b="1" dirty="0" err="1"/>
              <a:t>drugima</a:t>
            </a:r>
            <a:r>
              <a:rPr lang="en-US" sz="2000" b="1" dirty="0"/>
              <a:t> (1</a:t>
            </a:r>
            <a:r>
              <a:rPr lang="hr-HR" sz="2000" b="1" dirty="0"/>
              <a:t>.</a:t>
            </a:r>
            <a:r>
              <a:rPr lang="en-US" sz="2000" b="1" dirty="0"/>
              <a:t>Iv</a:t>
            </a:r>
            <a:r>
              <a:rPr lang="hr-HR" sz="2000" b="1" dirty="0" err="1"/>
              <a:t>an</a:t>
            </a:r>
            <a:r>
              <a:rPr lang="hr-HR" sz="2000" b="1" dirty="0"/>
              <a:t>.</a:t>
            </a:r>
            <a:r>
              <a:rPr lang="en-US" sz="2000" b="1" dirty="0"/>
              <a:t> 4, 20</a:t>
            </a:r>
            <a:r>
              <a:rPr lang="hr-HR" sz="2000" b="1" dirty="0"/>
              <a:t>.</a:t>
            </a:r>
            <a:r>
              <a:rPr lang="en-US" sz="2000" b="1" dirty="0"/>
              <a:t>21).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350145" y="1141958"/>
            <a:ext cx="98017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Povlastica</a:t>
            </a:r>
            <a:r>
              <a:rPr lang="en-US" sz="3200" b="1" dirty="0">
                <a:latin typeface="Constantia" panose="02030602050306030303" pitchFamily="18" charset="0"/>
              </a:rPr>
              <a:t> je </a:t>
            </a:r>
            <a:r>
              <a:rPr lang="en-US" sz="3200" b="1" dirty="0" err="1">
                <a:latin typeface="Constantia" panose="02030602050306030303" pitchFamily="18" charset="0"/>
              </a:rPr>
              <a:t>svake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duše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biti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živi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kanal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kroz</a:t>
            </a:r>
            <a:r>
              <a:rPr lang="en-US" sz="3200" b="1" dirty="0">
                <a:latin typeface="Constantia" panose="02030602050306030303" pitchFamily="18" charset="0"/>
              </a:rPr>
              <a:t> koji Bog </a:t>
            </a:r>
            <a:r>
              <a:rPr lang="en-US" sz="3200" b="1" dirty="0" err="1">
                <a:latin typeface="Constantia" panose="02030602050306030303" pitchFamily="18" charset="0"/>
              </a:rPr>
              <a:t>može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prenijeti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svijetu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blaga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svoje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milosti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neistraživa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Kristova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bogatstva</a:t>
            </a:r>
            <a:r>
              <a:rPr lang="en-US" sz="3200" b="1" dirty="0">
                <a:latin typeface="Constantia" panose="02030602050306030303" pitchFamily="18" charset="0"/>
              </a:rPr>
              <a:t>. Ne </a:t>
            </a:r>
            <a:r>
              <a:rPr lang="en-US" sz="3200" b="1" dirty="0" err="1">
                <a:latin typeface="Constantia" panose="02030602050306030303" pitchFamily="18" charset="0"/>
              </a:rPr>
              <a:t>postoji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ništa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što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Krist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želi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toliko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agenti</a:t>
            </a:r>
            <a:r>
              <a:rPr lang="en-US" sz="3200" b="1" dirty="0">
                <a:latin typeface="Constantia" panose="02030602050306030303" pitchFamily="18" charset="0"/>
              </a:rPr>
              <a:t> koji </a:t>
            </a:r>
            <a:r>
              <a:rPr lang="en-US" sz="3200" b="1" dirty="0" err="1">
                <a:latin typeface="Constantia" panose="02030602050306030303" pitchFamily="18" charset="0"/>
              </a:rPr>
              <a:t>će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svijetu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predstavljati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Njegov</a:t>
            </a:r>
            <a:r>
              <a:rPr lang="en-US" sz="3200" b="1" dirty="0">
                <a:latin typeface="Constantia" panose="02030602050306030303" pitchFamily="18" charset="0"/>
              </a:rPr>
              <a:t> Duh </a:t>
            </a:r>
            <a:r>
              <a:rPr lang="en-US" sz="3200" b="1" dirty="0" err="1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karakter</a:t>
            </a:r>
            <a:r>
              <a:rPr lang="en-US" sz="3200" b="1" dirty="0">
                <a:latin typeface="Constantia" panose="02030602050306030303" pitchFamily="18" charset="0"/>
              </a:rPr>
              <a:t>. Ne </a:t>
            </a:r>
            <a:r>
              <a:rPr lang="en-US" sz="3200" b="1" dirty="0" err="1">
                <a:latin typeface="Constantia" panose="02030602050306030303" pitchFamily="18" charset="0"/>
              </a:rPr>
              <a:t>postoji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ništa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što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svijetu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treba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toliko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koliko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očitovanje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kroz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čovječanstvo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Spasiteljeve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ljubavi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en-US" sz="3200" b="1" dirty="0" err="1">
                <a:latin typeface="Constantia" panose="02030602050306030303" pitchFamily="18" charset="0"/>
              </a:rPr>
              <a:t>Cijelo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nebo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čeka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kanale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kroz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koje</a:t>
            </a:r>
            <a:r>
              <a:rPr lang="en-US" sz="3200" b="1" dirty="0">
                <a:latin typeface="Constantia" panose="02030602050306030303" pitchFamily="18" charset="0"/>
              </a:rPr>
              <a:t> se </a:t>
            </a:r>
            <a:r>
              <a:rPr lang="en-US" sz="3200" b="1" dirty="0" err="1">
                <a:latin typeface="Constantia" panose="02030602050306030303" pitchFamily="18" charset="0"/>
              </a:rPr>
              <a:t>može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sipati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sveto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ulje</a:t>
            </a:r>
            <a:r>
              <a:rPr lang="en-US" sz="3200" b="1" dirty="0">
                <a:latin typeface="Constantia" panose="02030602050306030303" pitchFamily="18" charset="0"/>
              </a:rPr>
              <a:t> da </a:t>
            </a:r>
            <a:r>
              <a:rPr lang="en-US" sz="3200" b="1" dirty="0" err="1">
                <a:latin typeface="Constantia" panose="02030602050306030303" pitchFamily="18" charset="0"/>
              </a:rPr>
              <a:t>bude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radost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blagoslov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ljudskim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srcima</a:t>
            </a:r>
            <a:r>
              <a:rPr lang="en-US" sz="3200" b="1" dirty="0">
                <a:latin typeface="Constantia" panose="02030602050306030303" pitchFamily="18" charset="0"/>
              </a:rPr>
              <a:t>."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7000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nn-NO" sz="1600" i="1" dirty="0"/>
              <a:t>Božja nevjerojatna milost - </a:t>
            </a:r>
            <a:r>
              <a:rPr lang="hr-HR" sz="1600" i="1" dirty="0"/>
              <a:t>N</a:t>
            </a:r>
            <a:r>
              <a:rPr lang="nn-NO" sz="1600" i="1" dirty="0"/>
              <a:t>eistraživa bogatstva</a:t>
            </a:r>
            <a:r>
              <a:rPr lang="en-US" sz="1600" b="1" dirty="0"/>
              <a:t>, 2</a:t>
            </a:r>
            <a:r>
              <a:rPr lang="hr-HR" sz="1600" b="1" dirty="0"/>
              <a:t>8.lipnja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91353" y="3860138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0" y="382253"/>
            <a:ext cx="9181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6945" algn="l"/>
              </a:tabLst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ZAKLJUČAK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9A1FF-A7C9-4E08-A91F-92122489F6E7}"/>
              </a:ext>
            </a:extLst>
          </p:cNvPr>
          <p:cNvSpPr txBox="1"/>
          <p:nvPr/>
        </p:nvSpPr>
        <p:spPr>
          <a:xfrm>
            <a:off x="291353" y="3547872"/>
            <a:ext cx="11705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Pouka za ovaj tjedan ističe dvije glavne teme: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 Kao rezultat odbacivanja Krista, Juda je službeno, kao politički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entitet, izgubio status Božjeg posebnog naroda i doživio užasno iskustvo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uništenja Jeruzalema.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Bog je podigao svoj narod, Izraelov ostatak, i u nj uključio i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Ž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idove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 pogane, spasivši ga od katastrofe koja je snašla Jeruzalem 70.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godine. Bog je vodio svoju Crkvu u njezinom poslanju da objavljuje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Evanđelje Isusa Krista, pozivajući sve ljude da prihvate Radosnu vijest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da se pridruže Njegovom novom narodu.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90665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  PRIMJENA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7" y="1676403"/>
            <a:ext cx="9525003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pouke: ”Osnovno pitanje glasi: Ljubav ili sebičnost</a:t>
            </a:r>
            <a:r>
              <a:rPr lang="sr-Latn-RS" sz="2800" dirty="0">
                <a:solidFill>
                  <a:srgbClr val="FFFF99"/>
                </a:solidFill>
              </a:rPr>
              <a:t>“</a:t>
            </a:r>
            <a:r>
              <a:rPr lang="hr-HR" sz="2800" dirty="0">
                <a:solidFill>
                  <a:srgbClr val="FFFF99"/>
                </a:solidFill>
              </a:rPr>
              <a:t>, može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3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8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2" y="3886202"/>
            <a:ext cx="7533532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usred društvenih i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kulturoloških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utjecaja prihvatiti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Sveto pismo kao autoritativno, nepogrešivo otkrivenje Božje volje?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li ostati vjeran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čitavom Pismu a to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znači držati i zapovijedi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Božje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imati svjedočanstvo Isusa Krista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ts val="2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27200" y="1676402"/>
            <a:ext cx="939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5"/>
            <a:ext cx="9075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Razumijevši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 Isus želi pomoći, da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se podsjetim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naloga: ”Prestanite i znajte da sam ja Bog” (Ps.46,10), da shvatim da je Biblija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 uvijek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Božji najveći dar koji otkriva Njegov plan otkupljenja,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25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903976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 dirty="0">
                <a:solidFill>
                  <a:srgbClr val="FFFF99"/>
                </a:solidFill>
              </a:rPr>
              <a:t>Koje  promjene  trebam   ostvariti u svojem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2" y="3048000"/>
            <a:ext cx="434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55" marR="0" lvl="0" indent="-396855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biblijsko načelo iz ove pouke možemo  primijeniti danas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2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50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6332" y="76200"/>
            <a:ext cx="6347669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3" y="1549065"/>
            <a:ext cx="9555663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/>
              <a:t>   </a:t>
            </a:r>
            <a:r>
              <a:rPr lang="hr-HR" sz="2800" dirty="0">
                <a:solidFill>
                  <a:srgbClr val="FFFF99"/>
                </a:solidFill>
              </a:rPr>
              <a:t>Kako pouku: ”Osnovno pitanje glasi: Ljubav ili sebičnost”, možemo koristiti idućeg tjedna?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2234" y="2409945"/>
            <a:ext cx="11879766" cy="40677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Razgovarajte u razredu ili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skupini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457200" marR="0" lvl="0" indent="-45720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Luka 19,41-44; Matej 23,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3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7.38; Ivan 5,40. 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Što 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t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stihovi govore o Isusovom stavu prema Njegovom narodu i o njihovom odgovoru na Njegov ljubazni poziv milosrđa i milosti? Kakvo otkrivenje Božjeg karaktera tu vidiš? </a:t>
            </a:r>
            <a:endParaRPr kumimoji="0" lang="sr-Latn-RS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Pročitaj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Matej 24,15-20.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Kakvu je uputu Isus dao svom narodu da ga spasi od predstojećeg uništenja Jeruzalema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3. 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Ps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.46,1;</a:t>
            </a:r>
            <a:r>
              <a:rPr kumimoji="0" lang="hr-HR" sz="16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600" b="0" i="1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Isa</a:t>
            </a:r>
            <a:r>
              <a:rPr kumimoji="0" lang="hr-HR" sz="16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41,10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Što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ti redci govore o Božjoj skrbi djelovanjem Njegove providnosti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4. Pročitaj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Heb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11,3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5-38;  </a:t>
            </a:r>
            <a:r>
              <a:rPr kumimoji="0" lang="hr-H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Otk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2,10. 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Koju </a:t>
            </a:r>
            <a:r>
              <a:rPr lang="hr-HR" sz="1400" b="1" dirty="0" err="1">
                <a:solidFill>
                  <a:srgbClr val="FFFFFF"/>
                </a:solidFill>
                <a:latin typeface="Arial"/>
                <a:cs typeface="Arial" charset="0"/>
              </a:rPr>
              <a:t>realn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ost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ovi redci otkrivaju u vezi s našom bitkom protiv sila zla? Kako se mogu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uskla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-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  </a:t>
            </a:r>
            <a:endParaRPr lang="hr-HR" sz="1400" b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     </a:t>
            </a:r>
            <a:r>
              <a:rPr kumimoji="0" lang="hr-HR" sz="1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diti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s Božjom zaštitom iz prethodnog pitanja?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Postoji li nesuglasje između </a:t>
            </a:r>
            <a:r>
              <a:rPr kumimoji="0" lang="hr-HR" sz="1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Bož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je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z</a:t>
            </a:r>
            <a:r>
              <a:rPr kumimoji="0" lang="hr-HR" sz="1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aštite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r>
              <a:rPr lang="hr-HR" sz="1400" b="1" noProof="0" dirty="0">
                <a:solidFill>
                  <a:srgbClr val="FFFFFF"/>
                </a:solidFill>
                <a:latin typeface="Arial"/>
                <a:cs typeface="Arial" charset="0"/>
              </a:rPr>
              <a:t>i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 do</a:t>
            </a:r>
            <a:r>
              <a:rPr kumimoji="0" lang="hr-HR" sz="1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pušt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e.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da se neki </a:t>
            </a:r>
            <a:r>
              <a:rPr lang="hr-HR" sz="1400" b="1" noProof="0" dirty="0">
                <a:solidFill>
                  <a:srgbClr val="FFFFFF"/>
                </a:solidFill>
                <a:latin typeface="Arial"/>
                <a:cs typeface="Arial" charset="0"/>
              </a:rPr>
              <a:t>p</a:t>
            </a:r>
            <a:r>
              <a:rPr lang="hr-HR" sz="1400" b="1" dirty="0">
                <a:solidFill>
                  <a:srgbClr val="FFFFFF"/>
                </a:solidFill>
                <a:latin typeface="Arial"/>
                <a:cs typeface="Arial" charset="0"/>
              </a:rPr>
              <a:t>ate pa i umru za Krista?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5.</a:t>
            </a:r>
            <a:r>
              <a:rPr kumimoji="0" lang="hr-HR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Djela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2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,41;</a:t>
            </a:r>
            <a:r>
              <a:rPr kumimoji="0" lang="hr-HR" sz="16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4,4.31; 5,42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;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8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,1-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8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lang="hr-HR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Što učimo o izazovima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</a:t>
            </a:r>
            <a:r>
              <a:rPr kumimoji="0" lang="hr-HR" sz="1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kojima se </a:t>
            </a:r>
            <a:r>
              <a:rPr lang="hr-HR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0" lang="hr-HR" sz="18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.zavjet</a:t>
            </a:r>
            <a:r>
              <a:rPr lang="hr-HR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Crkva suočavala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 zašto je brzo rasla?</a:t>
            </a:r>
            <a:endParaRPr kumimoji="0" lang="hr-HR" sz="2133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6. 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Djela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2,44-47; 3,6-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9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; 6,1-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7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Koja načela izvornog </a:t>
            </a:r>
            <a:r>
              <a:rPr lang="sr-Latn-RS" sz="1467" b="1" dirty="0" err="1">
                <a:solidFill>
                  <a:srgbClr val="FFFFFF"/>
                </a:solidFill>
                <a:latin typeface="Arial"/>
                <a:cs typeface="Arial" charset="0"/>
              </a:rPr>
              <a:t>kršćanstva</a:t>
            </a:r>
            <a:r>
              <a:rPr lang="sr-Latn-RS" sz="1467" b="1" dirty="0">
                <a:solidFill>
                  <a:srgbClr val="FFFFFF"/>
                </a:solidFill>
                <a:latin typeface="Arial"/>
                <a:cs typeface="Arial" charset="0"/>
              </a:rPr>
              <a:t> možemo naučiti na osnovi ovih redaka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 Pročitaj </a:t>
            </a:r>
            <a:r>
              <a:rPr lang="sr-Latn-RS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Djela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10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,3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8.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Što kaže Petar o </a:t>
            </a:r>
            <a:r>
              <a:rPr lang="sr-Latn-RS" sz="1600" b="1" dirty="0" err="1">
                <a:solidFill>
                  <a:srgbClr val="FFFFFF"/>
                </a:solidFill>
                <a:latin typeface="Arial"/>
                <a:cs typeface="Arial" charset="0"/>
              </a:rPr>
              <a:t>Kristu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 na koga su se </a:t>
            </a:r>
            <a:r>
              <a:rPr lang="sr-Latn-RS" sz="1600" b="1" dirty="0" err="1">
                <a:solidFill>
                  <a:srgbClr val="FFFFFF"/>
                </a:solidFill>
                <a:latin typeface="Arial"/>
                <a:cs typeface="Arial" charset="0"/>
              </a:rPr>
              <a:t>novozavjetni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lang="sr-Latn-RS" sz="1600" b="1" dirty="0" err="1">
                <a:solidFill>
                  <a:srgbClr val="FFFFFF"/>
                </a:solidFill>
                <a:latin typeface="Arial"/>
                <a:cs typeface="Arial" charset="0"/>
              </a:rPr>
              <a:t>vjernici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 ugledali?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8. Pročitaj 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Ivan 13,35;</a:t>
            </a:r>
            <a:r>
              <a:rPr kumimoji="0" lang="sr-Latn-RS" sz="16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1. Ivan.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4,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21.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Koja očigledna poruka se tu nalazi za nas? Kako ispoljiti takav nesebičan duh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9. Pročitaj 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Ivan 4,23.24. 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Koju bitnu misao </a:t>
            </a:r>
            <a:r>
              <a:rPr kumimoji="0" lang="sr-Latn-R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ovdje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Isus ističe a podudara se s </a:t>
            </a:r>
            <a:r>
              <a:rPr kumimoji="0" lang="sr-Latn-R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psalmima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koje danas proučavamo ?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1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3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9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21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                                                                                                                        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b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45920" y="1384664"/>
            <a:ext cx="970283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188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dirty="0">
                <a:solidFill>
                  <a:srgbClr val="FFFF99"/>
                </a:solidFill>
              </a:rPr>
              <a:t>Koje  promjene  trebamo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izvršiti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2"/>
            <a:ext cx="436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ODLUČITE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2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836545" y="3505197"/>
            <a:ext cx="2967422" cy="2876453"/>
            <a:chOff x="273" y="2249"/>
            <a:chExt cx="942" cy="1789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75" y="2249"/>
              <a:ext cx="940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73" y="2602"/>
              <a:ext cx="940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Novo tromjesečje počinjemo novim proučavanjem teme koja prožima ci-  jelu Bibliju od Postanja do Otkrivenja, a naslov joj je: VELIKI SUKOB! Sukob je počeo na Nebu s Luciferovom po- bunom protiv Boga. U središtu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suko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je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pitanje Božje ljubavi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Je li Bog stvarno pun ljubavi ili je a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psolutista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 diktator? Ova tema prati svjetsku po- vijest prema proroštvu Biblije od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stva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ranja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pa do naših dana, i dalje do za- vršnih događaja u velikom sukobu.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867399" y="4046159"/>
            <a:ext cx="1709351" cy="2314589"/>
            <a:chOff x="2592" y="2256"/>
            <a:chExt cx="1059" cy="20987502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592" y="2256"/>
              <a:ext cx="1008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696" y="52456"/>
              <a:ext cx="955" cy="2093730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Što ljudi oko vas misle o postojanju sukoba između dobra i zla u svije- tu i društvu?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Ako je Bog znao da će se Lucifer pobuniti, zašto mu je uopće dao moć izbora? Zašto ga jednostavno nije odmah uništio?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3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      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810000" y="3576639"/>
            <a:ext cx="2209800" cy="2808101"/>
            <a:chOff x="1248" y="2437"/>
            <a:chExt cx="1392" cy="1553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57" y="2713"/>
              <a:ext cx="1363" cy="127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 Božja narav je ljubav,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tako da su i sva Njegova djela puna ljubavi, premda ta č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injenica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nije uvijek oči-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ta ograničenim ljudskim bićima, pa č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ak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ni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anðelima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</a:t>
              </a:r>
            </a:p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 Dubinu, visinu, dužinu I širinu Božje ljubavi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najjas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-nije sagledavamo na križu koji cijelom svemiru i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Zam-lji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svjedoči da Bog nije kriv za pojavu grijeha!</a:t>
              </a:r>
              <a:endPara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2375" y="3482901"/>
            <a:ext cx="3776986" cy="2871100"/>
            <a:chOff x="3591" y="2256"/>
            <a:chExt cx="1753" cy="1886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600" y="2256"/>
              <a:ext cx="1728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91" y="2626"/>
              <a:ext cx="1753" cy="151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Želim naučiti vjerovati Bogu i Njegovoj Riječi i onda kada mi nije sve jasno! Moja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nada u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vječni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život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ne temelji se na vješto izmišljenim priča- ma. Njen je temelj, u koji čvrsto vjerujem,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pouz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dano Božje obećanje o savršenom svijetu bez boli i smrti. Crkvu adventista sedmog dana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podi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gao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je Bog kako bi nastavila zidati na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temeljma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koje su postavili reformatori, kako bi obnovila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bibliske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istine koje su vjekovima bile izgubljene. Naše je glavno poslanje objavljivanje poruka trojice anđela iz Otkrivenja 14,6-12, što je Božja konačna opomena svijetu kome dolazi skori kraj. 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837113" y="3505208"/>
            <a:ext cx="3128877" cy="533402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88" y="1824"/>
              <a:ext cx="9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</a:t>
              </a:r>
              <a:r>
                <a:rPr kumimoji="0" lang="hr-H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      NAČELO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810000" y="3505200"/>
            <a:ext cx="2209800" cy="533400"/>
            <a:chOff x="1200" y="1824"/>
            <a:chExt cx="1392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200" y="1824"/>
              <a:ext cx="1392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PRIMJENA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2" y="3505197"/>
            <a:ext cx="157749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570168" y="3505202"/>
            <a:ext cx="3839514" cy="542179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35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ODLUKA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6" y="3290503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23879845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29695"/>
            <a:ext cx="9144000" cy="1143000"/>
          </a:xfrm>
        </p:spPr>
        <p:txBody>
          <a:bodyPr/>
          <a:lstStyle/>
          <a:p>
            <a:pPr eaLnBrk="1" hangingPunct="1"/>
            <a:r>
              <a:rPr lang="hr-HR" dirty="0">
                <a:solidFill>
                  <a:srgbClr val="FFCC66"/>
                </a:solidFill>
              </a:rPr>
              <a:t>Upamtite redak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32613" y="1933573"/>
            <a:ext cx="6887155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67" dirty="0">
                <a:solidFill>
                  <a:srgbClr val="FFFF99"/>
                </a:solidFill>
                <a:latin typeface="Impact" pitchFamily="34" charset="0"/>
              </a:rPr>
              <a:t>I</a:t>
            </a:r>
            <a:r>
              <a:rPr lang="hr-HR" sz="4267" dirty="0">
                <a:solidFill>
                  <a:srgbClr val="FFFF99"/>
                </a:solidFill>
                <a:latin typeface="Impact" pitchFamily="34" charset="0"/>
              </a:rPr>
              <a:t>z</a:t>
            </a:r>
            <a:r>
              <a:rPr lang="en-US" sz="4267" dirty="0" err="1">
                <a:solidFill>
                  <a:srgbClr val="FFFF99"/>
                </a:solidFill>
                <a:latin typeface="Impact" pitchFamily="34" charset="0"/>
              </a:rPr>
              <a:t>aija</a:t>
            </a:r>
            <a:r>
              <a:rPr kumimoji="0" lang="sr-Latn-R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lang="hr-HR" sz="4267" dirty="0">
                <a:solidFill>
                  <a:srgbClr val="FFFF99"/>
                </a:solidFill>
                <a:latin typeface="Impact" pitchFamily="34" charset="0"/>
              </a:rPr>
              <a:t>41</a:t>
            </a:r>
            <a:r>
              <a:rPr kumimoji="0" lang="sr-Latn-R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,</a:t>
            </a:r>
            <a:r>
              <a:rPr kumimoji="0" lang="hr-HR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10: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2612" y="2789949"/>
            <a:ext cx="6766359" cy="2598139"/>
          </a:xfrm>
        </p:spPr>
        <p:txBody>
          <a:bodyPr/>
          <a:lstStyle/>
          <a:p>
            <a:pPr marL="0" indent="0">
              <a:buNone/>
            </a:pPr>
            <a:r>
              <a:rPr lang="hr-HR" sz="4000" baseline="30000" dirty="0"/>
              <a:t>”Ne boj se, jer ja sam s tobom; ne obaziri se plaho, jer ja sam Bog tvoj. Ja te krijepim i pomažem ti, podupirem te pobjedničkom desnicom.</a:t>
            </a:r>
            <a:r>
              <a:rPr lang="sr-Latn-RS" sz="4000" baseline="30000" dirty="0"/>
              <a:t>“ </a:t>
            </a:r>
            <a:r>
              <a:rPr lang="en-US" sz="4000" baseline="30000" dirty="0"/>
              <a:t>       </a:t>
            </a:r>
            <a:r>
              <a:rPr lang="hr-HR" sz="3600" baseline="30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baseline="30000" dirty="0"/>
          </a:p>
          <a:p>
            <a:pPr marL="0" indent="0">
              <a:buNone/>
            </a:pPr>
            <a:r>
              <a:rPr lang="hr-HR" baseline="30000" dirty="0"/>
              <a:t>  </a:t>
            </a:r>
            <a:r>
              <a:rPr lang="en-US" baseline="30000" dirty="0"/>
              <a:t>          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F14A8B4-5DBB-4876-93DE-88AF10D8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2" y="2"/>
            <a:ext cx="2146300" cy="1856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947258-647A-7080-2A36-5F872884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767" y="142283"/>
            <a:ext cx="4059319" cy="69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09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24000" y="4186690"/>
            <a:ext cx="9452509" cy="25502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2" y="121026"/>
            <a:ext cx="92470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6945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I</a:t>
            </a: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z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ra</a:t>
            </a: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z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Bo</a:t>
            </a: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je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ljubavi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216" y="3998976"/>
            <a:ext cx="11253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Prošlog smo tjedna proučavali o podrijetlu velikog sukoba na </a:t>
            </a:r>
            <a:r>
              <a:rPr lang="hr-HR" sz="2000" b="1" dirty="0" err="1">
                <a:solidFill>
                  <a:srgbClr val="FFFFFF"/>
                </a:solidFill>
                <a:cs typeface="Arial" charset="0"/>
              </a:rPr>
              <a:t>Ndebu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I Zemlji.</a:t>
            </a:r>
          </a:p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Ovog ćemo tjedna vidjeti kako se veliki sukob odigravao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u životima i povijesti Božjeg naroda, posebno na prijelazu s Jude, Božjeg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naroda u drugom dijelu Starog zavjeta, na kršćansku Crkvu, Božji narod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Novog zavjeta.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Znali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da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Bo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ž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ji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narod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novi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Izrael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pozvan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od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Boga da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objavi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Njegovu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Radosnu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vijest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o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spasenju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cijelom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č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ovje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č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anstvu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r-HR" sz="2000" b="1" dirty="0" err="1">
                <a:solidFill>
                  <a:srgbClr val="FFFFFF"/>
                </a:solidFill>
                <a:cs typeface="Arial" charset="0"/>
              </a:rPr>
              <a:t>uhvačenom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u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pand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ž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e 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đ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avla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grijeha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smrti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.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Svoju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ljubav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pokazivali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tako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š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to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pomagali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ljudima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oko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sebe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sredstvima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koja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im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bila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na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raspolaganju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.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Isto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tako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oni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drugima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ukazali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na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kraj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velikog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sukoba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,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na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kraj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stradanja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smrti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kada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se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Gospodin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Isus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Krist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vrati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na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Zemlju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I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zauvijek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pobijedi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đ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avla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i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cs typeface="Arial" charset="0"/>
              </a:rPr>
              <a:t>grijeh</a:t>
            </a: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6447" y="1138340"/>
            <a:ext cx="4454584" cy="273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9325" y="1143941"/>
            <a:ext cx="4527239" cy="27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853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13546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hr-HR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Ne boj se, jer ja sam s tobom, ne plaši se, jer ja sam tvoj Bog. Ja ću te osnažiti i pomoći ti, ja ću te poduprijeti svojom pobjedničkom desnicom</a:t>
            </a:r>
            <a:r>
              <a:rPr lang="es-ES" sz="2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(I</a:t>
            </a:r>
            <a:r>
              <a:rPr lang="hr-HR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zaija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</a:t>
            </a:r>
            <a:r>
              <a:rPr lang="hr-HR" b="1" dirty="0">
                <a:solidFill>
                  <a:srgbClr val="166588"/>
                </a:solidFill>
                <a:latin typeface="Comic Sans MS" panose="030F0702030302020204" pitchFamily="66" charset="0"/>
              </a:rPr>
              <a:t>,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10, </a:t>
            </a:r>
            <a:r>
              <a:rPr lang="hr-HR" sz="1400" b="1" dirty="0">
                <a:solidFill>
                  <a:srgbClr val="166588"/>
                </a:solidFill>
                <a:latin typeface="Comic Sans MS" panose="030F0702030302020204" pitchFamily="66" charset="0"/>
              </a:rPr>
              <a:t>SHP</a:t>
            </a:r>
            <a:r>
              <a:rPr lang="es-ES" b="1" dirty="0">
                <a:solidFill>
                  <a:srgbClr val="166588"/>
                </a:solidFill>
                <a:latin typeface="Comic Sans MS" panose="030F0702030302020204" pitchFamily="66" charset="0"/>
              </a:rPr>
              <a:t>)</a:t>
            </a:r>
            <a:endParaRPr lang="es-ES" sz="2400" b="1" dirty="0">
              <a:solidFill>
                <a:srgbClr val="16658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34607"/>
            <a:ext cx="567465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Lekcije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iz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uništenja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Jeruzalem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  </a:t>
            </a:r>
          </a:p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        O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dbacivanje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Božje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ljubavi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23292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pl-PL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Božja briga za njegov narod.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Pouke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prvih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kršćana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Vjernost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potjeri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C5600D"/>
                </a:glow>
              </a:effectLst>
            </a:endParaRP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Pom</a:t>
            </a:r>
            <a:r>
              <a:rPr lang="hr-HR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agati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potrebitima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Ljubav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naš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znak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identiteta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A68702"/>
                </a:glo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70. </a:t>
            </a:r>
            <a:r>
              <a:rPr lang="en-US" sz="2000" b="1" dirty="0" err="1"/>
              <a:t>godina</a:t>
            </a:r>
            <a:r>
              <a:rPr lang="en-US" sz="2000" b="1" dirty="0"/>
              <a:t> </a:t>
            </a:r>
            <a:r>
              <a:rPr lang="en-US" sz="2000" b="1" dirty="0" err="1"/>
              <a:t>označila</a:t>
            </a:r>
            <a:r>
              <a:rPr lang="en-US" sz="2000" b="1" dirty="0"/>
              <a:t> je </a:t>
            </a:r>
            <a:r>
              <a:rPr lang="en-US" sz="2000" b="1" dirty="0" err="1"/>
              <a:t>kraj</a:t>
            </a:r>
            <a:r>
              <a:rPr lang="en-US" sz="2000" b="1" dirty="0"/>
              <a:t> </a:t>
            </a:r>
            <a:r>
              <a:rPr lang="en-US" sz="2000" b="1" dirty="0" err="1"/>
              <a:t>Izraela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nacije</a:t>
            </a:r>
            <a:r>
              <a:rPr lang="en-US" sz="2000" b="1" dirty="0"/>
              <a:t>. </a:t>
            </a:r>
            <a:r>
              <a:rPr lang="en-US" sz="2000" b="1" dirty="0" err="1"/>
              <a:t>Iako</a:t>
            </a:r>
            <a:r>
              <a:rPr lang="en-US" sz="2000" b="1" dirty="0"/>
              <a:t> je Rim bio taj koji je </a:t>
            </a:r>
            <a:r>
              <a:rPr lang="en-US" sz="2000" b="1" dirty="0" err="1"/>
              <a:t>opustošio</a:t>
            </a:r>
            <a:r>
              <a:rPr lang="en-US" sz="2000" b="1" dirty="0"/>
              <a:t> </a:t>
            </a:r>
            <a:r>
              <a:rPr lang="en-US" sz="2000" b="1" dirty="0" err="1"/>
              <a:t>Jeruzalem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Hram</a:t>
            </a:r>
            <a:r>
              <a:rPr lang="en-US" sz="2000" b="1" dirty="0"/>
              <a:t>, u taj </a:t>
            </a:r>
            <a:r>
              <a:rPr lang="en-US" sz="2000" b="1" dirty="0" err="1"/>
              <a:t>su</a:t>
            </a:r>
            <a:r>
              <a:rPr lang="en-US" sz="2000" b="1" dirty="0"/>
              <a:t> rat bile </a:t>
            </a:r>
            <a:r>
              <a:rPr lang="en-US" sz="2000" b="1" dirty="0" err="1"/>
              <a:t>uključene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druge</a:t>
            </a:r>
            <a:r>
              <a:rPr lang="en-US" sz="2000" b="1" dirty="0"/>
              <a:t> </a:t>
            </a:r>
            <a:r>
              <a:rPr lang="hr-HR" sz="2000" b="1" dirty="0"/>
              <a:t>zemaljske </a:t>
            </a:r>
            <a:r>
              <a:rPr lang="en-US" sz="2000" b="1" dirty="0" err="1"/>
              <a:t>sile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265" y="4903794"/>
            <a:ext cx="351665" cy="330288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7112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0467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2" y="5645752"/>
            <a:ext cx="191268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2" y="6015636"/>
            <a:ext cx="191268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24062" y="5255961"/>
            <a:ext cx="231084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1918485"/>
            <a:ext cx="6687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 </a:t>
            </a:r>
            <a:r>
              <a:rPr lang="en-US" sz="2000" b="1" dirty="0" err="1"/>
              <a:t>druge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, Bog je </a:t>
            </a:r>
            <a:r>
              <a:rPr lang="en-US" sz="2000" b="1" dirty="0" err="1"/>
              <a:t>više</a:t>
            </a:r>
            <a:r>
              <a:rPr lang="en-US" sz="2000" b="1" dirty="0"/>
              <a:t> puta </a:t>
            </a:r>
            <a:r>
              <a:rPr lang="en-US" sz="2000" b="1" dirty="0" err="1"/>
              <a:t>upozorio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posljedice</a:t>
            </a:r>
            <a:r>
              <a:rPr lang="en-US" sz="2000" b="1" dirty="0"/>
              <a:t> </a:t>
            </a:r>
            <a:r>
              <a:rPr lang="en-US" sz="2000" b="1" dirty="0" err="1"/>
              <a:t>odbacivanja</a:t>
            </a:r>
            <a:r>
              <a:rPr lang="en-US" sz="2000" b="1" dirty="0"/>
              <a:t>; </a:t>
            </a:r>
            <a:r>
              <a:rPr lang="en-US" sz="2000" b="1" dirty="0" err="1"/>
              <a:t>odgođeno</a:t>
            </a:r>
            <a:r>
              <a:rPr lang="en-US" sz="2000" b="1" dirty="0"/>
              <a:t> </a:t>
            </a:r>
            <a:r>
              <a:rPr lang="en-US" sz="2000" b="1" dirty="0" err="1"/>
              <a:t>izvršenje</a:t>
            </a:r>
            <a:r>
              <a:rPr lang="en-US" sz="2000" b="1" dirty="0"/>
              <a:t> </a:t>
            </a:r>
            <a:r>
              <a:rPr lang="en-US" sz="2000" b="1" dirty="0" err="1"/>
              <a:t>kazne</a:t>
            </a:r>
            <a:r>
              <a:rPr lang="en-US" sz="2000" b="1" dirty="0"/>
              <a:t>;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pripremio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, </a:t>
            </a:r>
            <a:r>
              <a:rPr lang="en-US" sz="2000" b="1" dirty="0" err="1"/>
              <a:t>Crkvu</a:t>
            </a:r>
            <a:r>
              <a:rPr lang="en-US" sz="2000" b="1" dirty="0"/>
              <a:t>, da po</a:t>
            </a:r>
            <a:r>
              <a:rPr lang="hr-HR" sz="2000" b="1" dirty="0"/>
              <a:t>digne</a:t>
            </a:r>
            <a:r>
              <a:rPr lang="en-US" sz="2000" b="1" dirty="0"/>
              <a:t> </a:t>
            </a:r>
            <a:r>
              <a:rPr lang="en-US" sz="2000" b="1" dirty="0" err="1"/>
              <a:t>baklju</a:t>
            </a:r>
            <a:r>
              <a:rPr lang="en-US" sz="2000" b="1" dirty="0"/>
              <a:t> </a:t>
            </a:r>
            <a:r>
              <a:rPr lang="en-US" sz="2000" b="1" dirty="0" err="1"/>
              <a:t>istine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osvijetli</a:t>
            </a:r>
            <a:r>
              <a:rPr lang="en-US" sz="2000" b="1" dirty="0"/>
              <a:t> </a:t>
            </a:r>
            <a:r>
              <a:rPr lang="en-US" sz="2000" b="1" dirty="0" err="1"/>
              <a:t>svijet</a:t>
            </a:r>
            <a:r>
              <a:rPr lang="en-US" sz="2000" b="1" dirty="0"/>
              <a:t> </a:t>
            </a:r>
            <a:r>
              <a:rPr lang="en-US" sz="2000" b="1" dirty="0" err="1"/>
              <a:t>porukom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ljubavi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687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 </a:t>
            </a:r>
            <a:r>
              <a:rPr lang="en-US" sz="2000" b="1" dirty="0" err="1"/>
              <a:t>jedne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, </a:t>
            </a:r>
            <a:r>
              <a:rPr lang="hr-HR" sz="2000" b="1" dirty="0"/>
              <a:t>S</a:t>
            </a:r>
            <a:r>
              <a:rPr lang="en-US" sz="2000" b="1" dirty="0" err="1"/>
              <a:t>otona</a:t>
            </a:r>
            <a:r>
              <a:rPr lang="en-US" sz="2000" b="1" dirty="0"/>
              <a:t> je </a:t>
            </a:r>
            <a:r>
              <a:rPr lang="en-US" sz="2000" b="1" dirty="0" err="1"/>
              <a:t>potaknuo</a:t>
            </a:r>
            <a:r>
              <a:rPr lang="en-US" sz="2000" b="1" dirty="0"/>
              <a:t> </a:t>
            </a:r>
            <a:r>
              <a:rPr lang="en-US" sz="2000" b="1" dirty="0" err="1"/>
              <a:t>Izrael</a:t>
            </a:r>
            <a:r>
              <a:rPr lang="en-US" sz="2000" b="1" dirty="0"/>
              <a:t> da </a:t>
            </a:r>
            <a:r>
              <a:rPr lang="en-US" sz="2000" b="1" dirty="0" err="1"/>
              <a:t>odbaci</a:t>
            </a:r>
            <a:r>
              <a:rPr lang="en-US" sz="2000" b="1" dirty="0"/>
              <a:t> </a:t>
            </a:r>
            <a:r>
              <a:rPr lang="en-US" sz="2000" b="1" dirty="0" err="1"/>
              <a:t>Mesiju</a:t>
            </a:r>
            <a:r>
              <a:rPr lang="en-US" sz="2000" b="1" dirty="0"/>
              <a:t>, a </a:t>
            </a:r>
            <a:r>
              <a:rPr lang="en-US" sz="2000" b="1" dirty="0" err="1"/>
              <a:t>zatim</a:t>
            </a:r>
            <a:r>
              <a:rPr lang="en-US" sz="2000" b="1" dirty="0"/>
              <a:t> </a:t>
            </a:r>
            <a:r>
              <a:rPr lang="en-US" sz="2000" b="1" dirty="0" err="1"/>
              <a:t>zatraži</a:t>
            </a:r>
            <a:r>
              <a:rPr lang="hr-HR" sz="2000" b="1" dirty="0"/>
              <a:t>o</a:t>
            </a:r>
            <a:r>
              <a:rPr lang="en-US" sz="2000" b="1" dirty="0"/>
              <a:t> </a:t>
            </a:r>
            <a:r>
              <a:rPr lang="hr-HR" sz="2000" b="1" dirty="0"/>
              <a:t>je </a:t>
            </a:r>
            <a:r>
              <a:rPr lang="en-US" sz="2000" b="1" dirty="0" err="1"/>
              <a:t>njegovo</a:t>
            </a:r>
            <a:r>
              <a:rPr lang="en-US" sz="2000" b="1" dirty="0"/>
              <a:t> </a:t>
            </a:r>
            <a:r>
              <a:rPr lang="en-US" sz="2000" b="1" dirty="0" err="1"/>
              <a:t>pravo</a:t>
            </a:r>
            <a:r>
              <a:rPr lang="en-US" sz="2000" b="1" dirty="0"/>
              <a:t> da </a:t>
            </a:r>
            <a:r>
              <a:rPr lang="en-US" sz="2000" b="1" dirty="0" err="1"/>
              <a:t>uništi</a:t>
            </a:r>
            <a:r>
              <a:rPr lang="en-US" sz="2000" b="1" dirty="0"/>
              <a:t> </a:t>
            </a:r>
            <a:r>
              <a:rPr lang="en-US" sz="2000" b="1" dirty="0" err="1"/>
              <a:t>naciju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POUKE</a:t>
            </a:r>
            <a:r>
              <a:rPr lang="en-US" sz="4800" b="1" dirty="0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IZ UNIŠTENJA JERUZALEMA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ODBACIVANJE BOŽJE LJUBAVI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41964" y="587659"/>
            <a:ext cx="8907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Jeruzaleme, Jeruzaleme, što ubijaš proroke I kamenuješ one koji su ti poslani! Koliko puta htjedoh skupiti tvoju djecu kao što kvočka skuplja svoje piliće pod krilo, ali vi ne </a:t>
            </a:r>
            <a:r>
              <a:rPr lang="hr-HR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htejedoste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(Mat</a:t>
            </a:r>
            <a:r>
              <a:rPr lang="hr-HR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ej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23</a:t>
            </a:r>
            <a:r>
              <a:rPr lang="hr-HR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63645" y="1510989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plakao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približavao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(Luka 19,41-44).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trpjeti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zaslužene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posljedice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tvrdoglavog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odbacivanja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Božjih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(Mt</a:t>
            </a:r>
            <a:r>
              <a:rPr lang="hr-H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atej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23,37).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68111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pobunili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66.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protiv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rimskih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zlostavlja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židovske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frakcije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borile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međusobno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Rimljani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opsjedali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grad.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završilo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uništio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Milijun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poginulo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Plakao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tragedija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izbjeći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Da, plakao je z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već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imaju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vječni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</a:t>
            </a:r>
            <a:r>
              <a:rPr lang="hr-HR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5, 39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9" y="5171675"/>
            <a:ext cx="67696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Sotona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poticao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pobunu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Rimljane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osvetu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Uništenje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izravno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đavla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Okrećući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od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Izrael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bio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prepušten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milost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nemilost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neprijatelja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traži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uništenje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BOŽJA BRIGA ZA SVOJ NAROD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002060"/>
                </a:solidFill>
                <a:latin typeface="Comic Sans MS" panose="030F0702030302020204" pitchFamily="66" charset="0"/>
              </a:rPr>
              <a:t>Ne boj se, jer ja sam s tobom, ne obaziri se plaho, jer ja sam Bog tvoj. Ja te krijepim I pomažem ti podupirem te pobjedničkom desnicom.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(I</a:t>
            </a:r>
            <a:r>
              <a:rPr lang="hr-HR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z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ai</a:t>
            </a:r>
            <a:r>
              <a:rPr lang="hr-HR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j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 41</a:t>
            </a:r>
            <a:r>
              <a:rPr lang="hr-HR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0" y="1546695"/>
            <a:ext cx="8053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ljubavi</a:t>
            </a:r>
            <a:r>
              <a:rPr lang="en-US" sz="2000" b="1" dirty="0"/>
              <a:t> Bog je </a:t>
            </a:r>
            <a:r>
              <a:rPr lang="en-US" sz="2000" b="1" dirty="0" err="1"/>
              <a:t>dao</a:t>
            </a:r>
            <a:r>
              <a:rPr lang="en-US" sz="2000" b="1" dirty="0"/>
              <a:t> </a:t>
            </a:r>
            <a:r>
              <a:rPr lang="en-US" sz="2000" b="1" dirty="0" err="1"/>
              <a:t>priliku</a:t>
            </a:r>
            <a:r>
              <a:rPr lang="en-US" sz="2000" b="1" dirty="0"/>
              <a:t> </a:t>
            </a:r>
            <a:r>
              <a:rPr lang="en-US" sz="2000" b="1" dirty="0" err="1"/>
              <a:t>svima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željeli</a:t>
            </a:r>
            <a:r>
              <a:rPr lang="en-US" sz="2000" b="1" dirty="0"/>
              <a:t> </a:t>
            </a:r>
            <a:r>
              <a:rPr lang="en-US" sz="2000" b="1" dirty="0" err="1"/>
              <a:t>izbjeći</a:t>
            </a:r>
            <a:r>
              <a:rPr lang="en-US" sz="2000" b="1" dirty="0"/>
              <a:t> </a:t>
            </a:r>
            <a:r>
              <a:rPr lang="en-US" sz="2000" b="1" dirty="0" err="1"/>
              <a:t>uništenje</a:t>
            </a:r>
            <a:r>
              <a:rPr lang="en-US" sz="2000" b="1" dirty="0"/>
              <a:t>. Dao je </a:t>
            </a:r>
            <a:r>
              <a:rPr lang="en-US" sz="2000" b="1" dirty="0" err="1"/>
              <a:t>znak</a:t>
            </a:r>
            <a:r>
              <a:rPr lang="en-US" sz="2000" b="1" dirty="0"/>
              <a:t>: </a:t>
            </a:r>
            <a:r>
              <a:rPr lang="en-US" sz="2000" b="1" dirty="0" err="1"/>
              <a:t>Jeruzalem</a:t>
            </a:r>
            <a:r>
              <a:rPr lang="en-US" sz="2000" b="1" dirty="0"/>
              <a:t> </a:t>
            </a:r>
            <a:r>
              <a:rPr lang="hr-HR" sz="2000" b="1" dirty="0"/>
              <a:t>će </a:t>
            </a:r>
            <a:r>
              <a:rPr lang="en-US" sz="2000" b="1" dirty="0"/>
              <a:t>o</a:t>
            </a:r>
            <a:r>
              <a:rPr lang="hr-HR" sz="2000" b="1" dirty="0" err="1"/>
              <a:t>pkoliti</a:t>
            </a:r>
            <a:r>
              <a:rPr lang="en-US" sz="2000" b="1" dirty="0"/>
              <a:t> </a:t>
            </a:r>
            <a:r>
              <a:rPr lang="en-US" sz="2000" b="1" dirty="0" err="1"/>
              <a:t>vojsk</a:t>
            </a:r>
            <a:r>
              <a:rPr lang="hr-HR" sz="2000" b="1" dirty="0"/>
              <a:t>a</a:t>
            </a:r>
            <a:r>
              <a:rPr lang="en-US" sz="2000" b="1" dirty="0"/>
              <a:t> (Luka 21,20).</a:t>
            </a:r>
            <a:endParaRPr lang="en" sz="2000" b="1" dirty="0"/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7F083E3-10AE-13CD-226F-1FEAB9E9FE6C}"/>
              </a:ext>
            </a:extLst>
          </p:cNvPr>
          <p:cNvSpPr txBox="1"/>
          <p:nvPr/>
        </p:nvSpPr>
        <p:spPr>
          <a:xfrm>
            <a:off x="179290" y="3092328"/>
            <a:ext cx="82331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Svi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vjerovali</a:t>
            </a:r>
            <a:r>
              <a:rPr lang="en-US" sz="2000" b="1" dirty="0"/>
              <a:t> u </a:t>
            </a:r>
            <a:r>
              <a:rPr lang="en-US" sz="2000" b="1" dirty="0" err="1"/>
              <a:t>Isusove</a:t>
            </a:r>
            <a:r>
              <a:rPr lang="en-US" sz="2000" b="1" dirty="0"/>
              <a:t> </a:t>
            </a:r>
            <a:r>
              <a:rPr lang="en-US" sz="2000" b="1" dirty="0" err="1"/>
              <a:t>riječi</a:t>
            </a:r>
            <a:r>
              <a:rPr lang="en-US" sz="2000" b="1" dirty="0"/>
              <a:t> </a:t>
            </a:r>
            <a:r>
              <a:rPr lang="en-US" sz="2000" b="1" dirty="0" err="1"/>
              <a:t>iskoristili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taj </a:t>
            </a:r>
            <a:r>
              <a:rPr lang="en-US" sz="2000" b="1" dirty="0" err="1"/>
              <a:t>trenutak</a:t>
            </a:r>
            <a:r>
              <a:rPr lang="en-US" sz="2000" b="1" dirty="0"/>
              <a:t> </a:t>
            </a:r>
            <a:r>
              <a:rPr lang="en-US" sz="2000" b="1" dirty="0" err="1"/>
              <a:t>kada</a:t>
            </a:r>
            <a:r>
              <a:rPr lang="en-US" sz="2000" b="1" dirty="0"/>
              <a:t> je </a:t>
            </a:r>
            <a:r>
              <a:rPr lang="en-US" sz="2000" b="1" dirty="0" err="1"/>
              <a:t>Jeruzalem</a:t>
            </a:r>
            <a:r>
              <a:rPr lang="en-US" sz="2000" b="1" dirty="0"/>
              <a:t> </a:t>
            </a:r>
            <a:r>
              <a:rPr lang="en-US" sz="2000" b="1" dirty="0" err="1"/>
              <a:t>ostao</a:t>
            </a:r>
            <a:r>
              <a:rPr lang="en-US" sz="2000" b="1" dirty="0"/>
              <a:t> </a:t>
            </a:r>
            <a:r>
              <a:rPr lang="en-US" sz="2000" b="1" dirty="0" err="1"/>
              <a:t>nečuvan</a:t>
            </a:r>
            <a:r>
              <a:rPr lang="en-US" sz="2000" b="1" dirty="0"/>
              <a:t> da </a:t>
            </a:r>
            <a:r>
              <a:rPr lang="en-US" sz="2000" b="1" dirty="0" err="1"/>
              <a:t>pobjegne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191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God can and wants to protect his children, even in the most difficult times (Ps. 46:1; Is. 41:10). However, many have lost their lives because of their faithfulness to God (Heb. 11:35-38).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3045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 few months later, Nero sent Vespasian to quell the rebellion. From the year 67 to 70, the siege was permanent.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Ga</a:t>
            </a:r>
            <a:r>
              <a:rPr lang="hr-HR" sz="2000" b="1" dirty="0"/>
              <a:t>j</a:t>
            </a:r>
            <a:r>
              <a:rPr lang="en-US" sz="2000" b="1" dirty="0"/>
              <a:t> Cesti</a:t>
            </a:r>
            <a:r>
              <a:rPr lang="hr-HR" sz="2000" b="1" dirty="0"/>
              <a:t>je</a:t>
            </a:r>
            <a:r>
              <a:rPr lang="en-US" sz="2000" b="1" dirty="0"/>
              <a:t> Ga</a:t>
            </a:r>
            <a:r>
              <a:rPr lang="hr-HR" sz="2000" b="1" dirty="0"/>
              <a:t>j</a:t>
            </a:r>
            <a:r>
              <a:rPr lang="en-US" sz="2000" b="1" dirty="0"/>
              <a:t> </a:t>
            </a:r>
            <a:r>
              <a:rPr lang="en-US" sz="2000" b="1" dirty="0" err="1"/>
              <a:t>ispunio</a:t>
            </a:r>
            <a:r>
              <a:rPr lang="en-US" sz="2000" b="1" dirty="0"/>
              <a:t> je taj </a:t>
            </a:r>
            <a:r>
              <a:rPr lang="en-US" sz="2000" b="1" dirty="0" err="1"/>
              <a:t>znak</a:t>
            </a:r>
            <a:r>
              <a:rPr lang="en-US" sz="2000" b="1" dirty="0"/>
              <a:t> 66. </a:t>
            </a:r>
            <a:r>
              <a:rPr lang="en-US" sz="2000" b="1" dirty="0" err="1"/>
              <a:t>godine</a:t>
            </a:r>
            <a:r>
              <a:rPr lang="en-US" sz="2000" b="1" dirty="0"/>
              <a:t>. </a:t>
            </a:r>
            <a:r>
              <a:rPr lang="en-US" sz="2000" b="1" dirty="0" err="1"/>
              <a:t>Opsada</a:t>
            </a:r>
            <a:r>
              <a:rPr lang="en-US" sz="2000" b="1" dirty="0"/>
              <a:t> je </a:t>
            </a:r>
            <a:r>
              <a:rPr lang="en-US" sz="2000" b="1" dirty="0" err="1"/>
              <a:t>ukinuta</a:t>
            </a:r>
            <a:r>
              <a:rPr lang="en-US" sz="2000" b="1" dirty="0"/>
              <a:t>, a </a:t>
            </a:r>
            <a:r>
              <a:rPr lang="en-US" sz="2000" b="1" dirty="0" err="1"/>
              <a:t>vođa</a:t>
            </a:r>
            <a:r>
              <a:rPr lang="en-US" sz="2000" b="1" dirty="0"/>
              <a:t> </a:t>
            </a:r>
            <a:r>
              <a:rPr lang="en-US" sz="2000" b="1" dirty="0" err="1"/>
              <a:t>fanatika</a:t>
            </a:r>
            <a:r>
              <a:rPr lang="en-US" sz="2000" b="1" dirty="0"/>
              <a:t> Eleazar ben Simon </a:t>
            </a:r>
            <a:r>
              <a:rPr lang="en-US" sz="2000" b="1" dirty="0" err="1"/>
              <a:t>progonio</a:t>
            </a:r>
            <a:r>
              <a:rPr lang="en-US" sz="2000" b="1" dirty="0"/>
              <a:t> je </a:t>
            </a:r>
            <a:r>
              <a:rPr lang="en-US" sz="2000" b="1" dirty="0" err="1"/>
              <a:t>Rimljane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porazio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Why are some protected and others, apparently, abandoned by God?</a:t>
            </a:r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2" grpId="0"/>
      <p:bldP spid="14" grpId="0"/>
      <p:bldP spid="16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605118" y="1169893"/>
            <a:ext cx="110208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Tajanstvena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providnost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koja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dopušta</a:t>
            </a:r>
            <a:r>
              <a:rPr lang="en-US" sz="2800" b="1" dirty="0">
                <a:latin typeface="Constantia" panose="02030602050306030303" pitchFamily="18" charset="0"/>
              </a:rPr>
              <a:t> da </a:t>
            </a:r>
            <a:r>
              <a:rPr lang="en-US" sz="2800" b="1" dirty="0" err="1">
                <a:latin typeface="Constantia" panose="02030602050306030303" pitchFamily="18" charset="0"/>
              </a:rPr>
              <a:t>progone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pravedne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bila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uzrokom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velike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zbunjenosti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z</a:t>
            </a:r>
            <a:r>
              <a:rPr lang="en-US" sz="2800" b="1" dirty="0">
                <a:latin typeface="Constantia" panose="02030602050306030303" pitchFamily="18" charset="0"/>
              </a:rPr>
              <a:t>a </a:t>
            </a:r>
            <a:r>
              <a:rPr lang="en-US" sz="2800" b="1" dirty="0" err="1">
                <a:latin typeface="Constantia" panose="02030602050306030303" pitchFamily="18" charset="0"/>
              </a:rPr>
              <a:t>mnoge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slabe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vjeri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Neki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čak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bili </a:t>
            </a:r>
            <a:r>
              <a:rPr lang="en-US" sz="2800" b="1" dirty="0" err="1">
                <a:latin typeface="Constantia" panose="02030602050306030303" pitchFamily="18" charset="0"/>
              </a:rPr>
              <a:t>spremni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odbaciti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svoje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povjerenje</a:t>
            </a:r>
            <a:r>
              <a:rPr lang="en-US" sz="2800" b="1" dirty="0">
                <a:latin typeface="Constantia" panose="02030602050306030303" pitchFamily="18" charset="0"/>
              </a:rPr>
              <a:t> u Boga </a:t>
            </a:r>
            <a:r>
              <a:rPr lang="hr-HR" sz="2800" b="1" dirty="0">
                <a:latin typeface="Constantia" panose="02030602050306030303" pitchFamily="18" charset="0"/>
              </a:rPr>
              <a:t>zato što dopušta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napred</a:t>
            </a:r>
            <a:r>
              <a:rPr lang="hr-HR" sz="2800" b="1" dirty="0" err="1">
                <a:latin typeface="Constantia" panose="02030602050306030303" pitchFamily="18" charset="0"/>
              </a:rPr>
              <a:t>ovanje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naj</a:t>
            </a:r>
            <a:r>
              <a:rPr lang="hr-HR" sz="2800" b="1" dirty="0">
                <a:latin typeface="Constantia" panose="02030602050306030303" pitchFamily="18" charset="0"/>
              </a:rPr>
              <a:t>podlijih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 err="1">
                <a:latin typeface="Constantia" panose="02030602050306030303" pitchFamily="18" charset="0"/>
              </a:rPr>
              <a:t>koj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svojom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okrutnom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silom tlače i muče najbolje i najčestitije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Kako</a:t>
            </a:r>
            <a:r>
              <a:rPr lang="hr-HR" sz="2800" b="1" dirty="0">
                <a:latin typeface="Constantia" panose="02030602050306030303" pitchFamily="18" charset="0"/>
              </a:rPr>
              <a:t> to, </a:t>
            </a:r>
            <a:r>
              <a:rPr lang="en-US" sz="2800" b="1" dirty="0">
                <a:latin typeface="Constantia" panose="02030602050306030303" pitchFamily="18" charset="0"/>
              </a:rPr>
              <a:t>pita</a:t>
            </a:r>
            <a:r>
              <a:rPr lang="hr-HR" sz="2800" b="1" dirty="0">
                <a:latin typeface="Constantia" panose="02030602050306030303" pitchFamily="18" charset="0"/>
              </a:rPr>
              <a:t>ju</a:t>
            </a:r>
            <a:r>
              <a:rPr lang="en-US" sz="2800" b="1" dirty="0">
                <a:latin typeface="Constantia" panose="02030602050306030303" pitchFamily="18" charset="0"/>
              </a:rPr>
              <a:t> se</a:t>
            </a:r>
            <a:r>
              <a:rPr lang="hr-HR" sz="2800" b="1" dirty="0">
                <a:latin typeface="Constantia" panose="02030602050306030303" pitchFamily="18" charset="0"/>
              </a:rPr>
              <a:t> neki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hr-HR" sz="2800" b="1" dirty="0">
                <a:latin typeface="Constantia" panose="02030602050306030303" pitchFamily="18" charset="0"/>
              </a:rPr>
              <a:t>da Onaj koji 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pravedan</a:t>
            </a:r>
            <a:r>
              <a:rPr lang="hr-HR" sz="2800" b="1" dirty="0">
                <a:latin typeface="Constantia" panose="02030602050306030303" pitchFamily="18" charset="0"/>
              </a:rPr>
              <a:t>,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milosrdan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neograničene moći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trpi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takvu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nepravdu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nasilje</a:t>
            </a:r>
            <a:r>
              <a:rPr lang="en-US" sz="2800" b="1" dirty="0">
                <a:latin typeface="Constantia" panose="02030602050306030303" pitchFamily="18" charset="0"/>
              </a:rPr>
              <a:t>? To </a:t>
            </a:r>
            <a:r>
              <a:rPr lang="hr-HR" sz="2800" b="1" dirty="0">
                <a:latin typeface="Constantia" panose="02030602050306030303" pitchFamily="18" charset="0"/>
              </a:rPr>
              <a:t>s</a:t>
            </a:r>
            <a:r>
              <a:rPr lang="en-US" sz="2800" b="1" dirty="0">
                <a:latin typeface="Constantia" panose="02030602050306030303" pitchFamily="18" charset="0"/>
              </a:rPr>
              <a:t>e </a:t>
            </a:r>
            <a:r>
              <a:rPr lang="en-US" sz="2800" b="1" dirty="0" err="1">
                <a:latin typeface="Constantia" panose="02030602050306030303" pitchFamily="18" charset="0"/>
              </a:rPr>
              <a:t>pitanje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s </a:t>
            </a:r>
            <a:r>
              <a:rPr lang="hr-HR" sz="2800" b="1" dirty="0">
                <a:latin typeface="Constantia" panose="02030602050306030303" pitchFamily="18" charset="0"/>
              </a:rPr>
              <a:t>ne tiče</a:t>
            </a:r>
            <a:r>
              <a:rPr lang="en-US" sz="2800" b="1" dirty="0">
                <a:latin typeface="Constantia" panose="02030602050306030303" pitchFamily="18" charset="0"/>
              </a:rPr>
              <a:t>. Bog </a:t>
            </a:r>
            <a:r>
              <a:rPr lang="en-US" sz="2800" b="1" dirty="0" err="1">
                <a:latin typeface="Constantia" panose="02030602050306030303" pitchFamily="18" charset="0"/>
              </a:rPr>
              <a:t>nam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dao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dovoljno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dokaza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svojoj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ljubavi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ako </a:t>
            </a:r>
            <a:r>
              <a:rPr lang="en-US" sz="2800" b="1" dirty="0">
                <a:latin typeface="Constantia" panose="02030602050306030303" pitchFamily="18" charset="0"/>
              </a:rPr>
              <a:t>ne </a:t>
            </a:r>
            <a:r>
              <a:rPr lang="hr-HR" sz="2800" b="1" dirty="0">
                <a:latin typeface="Constantia" panose="02030602050306030303" pitchFamily="18" charset="0"/>
              </a:rPr>
              <a:t>razumijemo djelovanje Njegove providnosti, ne </a:t>
            </a:r>
            <a:r>
              <a:rPr lang="en-US" sz="2800" b="1" dirty="0" err="1">
                <a:latin typeface="Constantia" panose="02030602050306030303" pitchFamily="18" charset="0"/>
              </a:rPr>
              <a:t>smijemo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sumnjati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Njegovu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dobrotu</a:t>
            </a:r>
            <a:r>
              <a:rPr lang="en-US" sz="2800" b="1" dirty="0">
                <a:latin typeface="Constantia" panose="02030602050306030303" pitchFamily="18" charset="0"/>
              </a:rPr>
              <a:t>.«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hr-HR" sz="1600" i="1" dirty="0"/>
              <a:t>Velika borba, </a:t>
            </a:r>
            <a:r>
              <a:rPr lang="hr-HR" sz="1600" b="1" dirty="0"/>
              <a:t>str.</a:t>
            </a:r>
            <a:r>
              <a:rPr lang="en" sz="1600" b="1" dirty="0"/>
              <a:t> 47</a:t>
            </a:r>
            <a:r>
              <a:rPr lang="hr-HR" sz="1600" b="1" dirty="0"/>
              <a:t>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2424</Words>
  <Application>Microsoft Office PowerPoint</Application>
  <PresentationFormat>Panorámica</PresentationFormat>
  <Paragraphs>175</Paragraphs>
  <Slides>19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19</vt:i4>
      </vt:variant>
    </vt:vector>
  </HeadingPairs>
  <TitlesOfParts>
    <vt:vector size="36" baseType="lpstr">
      <vt:lpstr>Constantia</vt:lpstr>
      <vt:lpstr>Aptos</vt:lpstr>
      <vt:lpstr>Impact</vt:lpstr>
      <vt:lpstr>Arial Narrow</vt:lpstr>
      <vt:lpstr>Comic Sans MS</vt:lpstr>
      <vt:lpstr>Arial</vt:lpstr>
      <vt:lpstr>Gill Sans MT Ext Condensed Bold</vt:lpstr>
      <vt:lpstr>Britannic Bold</vt:lpstr>
      <vt:lpstr>Aptos Display</vt:lpstr>
      <vt:lpstr>Times New Roman</vt:lpstr>
      <vt:lpstr>Bodoni MT Poster Compressed</vt:lpstr>
      <vt:lpstr>Calibri</vt:lpstr>
      <vt:lpstr>Tema de Office</vt:lpstr>
      <vt:lpstr>1_Tema de Office</vt:lpstr>
      <vt:lpstr>3_Default Design</vt:lpstr>
      <vt:lpstr>4_Default Design</vt:lpstr>
      <vt:lpstr>Default Design</vt:lpstr>
      <vt:lpstr>Presentación de PowerPoint</vt:lpstr>
      <vt:lpstr>Upamtite redak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PRIMJENA</vt:lpstr>
      <vt:lpstr>PRENOŠENJE ISTINE</vt:lpstr>
      <vt:lpstr>PLAN </vt:lpstr>
      <vt:lpstr>PRENOŠENJE ISTINE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96</cp:revision>
  <dcterms:created xsi:type="dcterms:W3CDTF">2024-03-30T09:19:10Z</dcterms:created>
  <dcterms:modified xsi:type="dcterms:W3CDTF">2024-04-08T06:09:21Z</dcterms:modified>
</cp:coreProperties>
</file>