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6"/>
  </p:notesMasterIdLst>
  <p:sldIdLst>
    <p:sldId id="430" r:id="rId6"/>
    <p:sldId id="389" r:id="rId7"/>
    <p:sldId id="437" r:id="rId8"/>
    <p:sldId id="268" r:id="rId9"/>
    <p:sldId id="257" r:id="rId10"/>
    <p:sldId id="258" r:id="rId11"/>
    <p:sldId id="259" r:id="rId12"/>
    <p:sldId id="277" r:id="rId13"/>
    <p:sldId id="279" r:id="rId14"/>
    <p:sldId id="261" r:id="rId15"/>
    <p:sldId id="271" r:id="rId16"/>
    <p:sldId id="276" r:id="rId17"/>
    <p:sldId id="263" r:id="rId18"/>
    <p:sldId id="264" r:id="rId19"/>
    <p:sldId id="269" r:id="rId20"/>
    <p:sldId id="445" r:id="rId21"/>
    <p:sldId id="417" r:id="rId22"/>
    <p:sldId id="435" r:id="rId23"/>
    <p:sldId id="442" r:id="rId24"/>
    <p:sldId id="436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Bodoni MT Poster Compressed" panose="02070706080601050204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Gill Sans MT Ext Condensed Bold" panose="020B0902020104020203" pitchFamily="34" charset="0"/>
      <p:regular r:id="rId41"/>
    </p:embeddedFont>
    <p:embeddedFont>
      <p:font typeface="Impact" panose="020B0806030902050204" pitchFamily="34" charset="0"/>
      <p:regular r:id="rId4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</a:t>
          </a:r>
          <a:r>
            <a: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temelj vjere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Vjerujući u 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jegova obećanja obnavljamo našu vjeru i hrabrost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Njezini </a:t>
          </a:r>
          <a:r>
            <a:rPr lang="it-IT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listovi 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</a:t>
          </a:r>
          <a:r>
            <a:rPr lang="it-IT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poput plod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</a:t>
          </a:r>
          <a:r>
            <a:rPr lang="it-IT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stabla života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 z</a:t>
          </a:r>
          <a:r>
            <a: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rači radošću, nadom i svjetlom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pl-PL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Daje nam smjer, sigurnost, snagu i mudrost.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Oživljava naše biće fizički, mentalno, emocionalno i duhovno</a:t>
          </a:r>
          <a:r>
            <a:rPr lang="sr-Latn-R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(1494.-1536.) krenuo je ispravljati pogreške Wycleffeove Biblije (prevedene s latinskog), čineći izravan prijevod s izvornih jezika. Objavio je Novi zavjet preveden s grčkog.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nastavio je i nadopunio Tyndaleovo djelo prijevodom Starog zavjeta iz hebrejskih izvornika. Tako je 1535. objavljena prva tiskana Biblija na engleskom jeziku.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 verzija poslužila je kao osnova za najčešće korišteni prijevod Biblije među govornicima engleskog jezika: verzija kralja Jamesa, objavljena 1611. godine. Rad Tyndalea, Coverdalea i učenjaka koji su pripremili KJV utjecao je na milijune ljudi, dovodeći ih do spoznaje Boga.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Zanimljivo je da je čovjek koji nikada nije otvoreno prihvatio reformaciju bio nezamjenjiva pomoć u tim prijevodima: Erasmus iz Rotterdama, koji je u to vrijeme objavio Novi zavjet na grčkom (koji je služio kao osnova za sve prijevode reformatora).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endParaRPr lang="sr-Latn-RS" sz="1800" b="1">
            <a:solidFill>
              <a:srgbClr val="FFFFCC"/>
            </a:solidFill>
          </a:endParaRPr>
        </a:p>
        <a:p>
          <a:pPr algn="ctr">
            <a:spcAft>
              <a:spcPts val="0"/>
            </a:spcAft>
            <a:buNone/>
          </a:pPr>
          <a:r>
            <a:rPr lang="es-ES" sz="1800" b="1">
              <a:solidFill>
                <a:srgbClr val="FFFFCC"/>
              </a:solidFill>
            </a:rPr>
            <a:t>Martín Luther
</a:t>
          </a:r>
          <a:r>
            <a:rPr lang="sr-Latn-RS" sz="1800" b="1">
              <a:solidFill>
                <a:srgbClr val="FFFFCC"/>
              </a:solidFill>
            </a:rPr>
            <a:t>n</a:t>
          </a:r>
          <a:r>
            <a:rPr lang="es-ES" sz="1800" b="1">
              <a:solidFill>
                <a:srgbClr val="FFFFCC"/>
              </a:solidFill>
            </a:rPr>
            <a:t>jemačk</a:t>
          </a:r>
          <a:r>
            <a:rPr lang="sr-Latn-RS" sz="1800" b="1">
              <a:solidFill>
                <a:srgbClr val="FFFFCC"/>
              </a:solidFill>
            </a:rPr>
            <a:t>i (1517)</a:t>
          </a:r>
          <a:r>
            <a:rPr lang="es-ES" sz="1800" b="1">
              <a:solidFill>
                <a:srgbClr val="FFFFCC"/>
              </a:solidFill>
            </a:rPr>
            <a:t> </a:t>
          </a:r>
          <a:r>
            <a:rPr lang="es-ES" sz="1600" b="1"/>
            <a:t>
</a:t>
          </a:r>
          <a:endParaRPr lang="es-ES" sz="1800" b="1" dirty="0">
            <a:solidFill>
              <a:srgbClr val="FFFFCC"/>
            </a:solidFill>
          </a:endParaRP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fr-FR" sz="1800" b="1">
              <a:solidFill>
                <a:srgbClr val="FFFFCC"/>
              </a:solidFill>
            </a:rPr>
            <a:t>Pierre Robert Olivétan
</a:t>
          </a:r>
          <a:r>
            <a:rPr lang="sr-Latn-RS" sz="1800" b="1">
              <a:solidFill>
                <a:srgbClr val="FFFFCC"/>
              </a:solidFill>
            </a:rPr>
            <a:t>f</a:t>
          </a:r>
          <a:r>
            <a:rPr lang="fr-FR" sz="1800" b="1">
              <a:solidFill>
                <a:srgbClr val="FFFFCC"/>
              </a:solidFill>
            </a:rPr>
            <a:t>rancusk</a:t>
          </a:r>
          <a:r>
            <a:rPr lang="sr-Latn-RS" sz="1800" b="1">
              <a:solidFill>
                <a:srgbClr val="FFFFCC"/>
              </a:solidFill>
            </a:rPr>
            <a:t>i</a:t>
          </a:r>
          <a:r>
            <a:rPr lang="fr-FR" sz="1800" b="1">
              <a:solidFill>
                <a:srgbClr val="FFFFCC"/>
              </a:solidFill>
            </a:rPr>
            <a:t> (1535)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fr-FR" sz="1600" b="1"/>
            <a:t>Pierre Robert Olivétan
Francuski (1535)</a:t>
          </a:r>
          <a:endParaRPr lang="es-ES" sz="1600" b="1" dirty="0"/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l</a:t>
          </a:r>
          <a:r>
            <a:rPr lang="es-ES" sz="1600" b="1"/>
            <a:t>it</a:t>
          </a:r>
          <a:r>
            <a:rPr lang="sr-Latn-RS" sz="1600" b="1"/>
            <a:t>vanski</a:t>
          </a:r>
          <a:r>
            <a:rPr lang="es-ES" sz="1600" b="1"/>
            <a:t> </a:t>
          </a:r>
          <a:r>
            <a:rPr lang="es-ES" sz="1600" b="1" dirty="0"/>
            <a:t>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s</a:t>
          </a:r>
          <a:r>
            <a:rPr lang="es-ES" sz="1600" b="1"/>
            <a:t>loven</a:t>
          </a:r>
          <a:r>
            <a:rPr lang="sr-Latn-RS" sz="1600" b="1"/>
            <a:t>ski</a:t>
          </a:r>
          <a:r>
            <a:rPr lang="es-ES" sz="1600" b="1"/>
            <a:t> </a:t>
          </a:r>
          <a:r>
            <a:rPr lang="es-ES" sz="1600" b="1" dirty="0"/>
            <a:t>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i</a:t>
          </a:r>
          <a:r>
            <a:rPr lang="es-ES" sz="1600" b="1"/>
            <a:t>tal</a:t>
          </a:r>
          <a:r>
            <a:rPr lang="sr-Latn-RS" sz="1600" b="1"/>
            <a:t>ijanski</a:t>
          </a:r>
          <a:r>
            <a:rPr lang="es-ES" sz="1600" b="1"/>
            <a:t> </a:t>
          </a:r>
          <a:r>
            <a:rPr lang="es-ES" sz="1600" b="1" dirty="0"/>
            <a:t>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p</a:t>
          </a:r>
          <a:r>
            <a:rPr lang="es-ES" sz="1600" b="1"/>
            <a:t>ortug</a:t>
          </a:r>
          <a:r>
            <a:rPr lang="sr-Latn-RS" sz="1600" b="1"/>
            <a:t>alski </a:t>
          </a:r>
          <a:r>
            <a:rPr lang="es-ES" sz="1600" b="1"/>
            <a:t>(</a:t>
          </a:r>
          <a:r>
            <a:rPr lang="es-ES" sz="1600" b="1" dirty="0"/>
            <a:t>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š</a:t>
          </a:r>
          <a:r>
            <a:rPr lang="es-ES" sz="1600" b="1"/>
            <a:t>pan</a:t>
          </a:r>
          <a:r>
            <a:rPr lang="sr-Latn-RS" sz="1600" b="1"/>
            <a:t>jolski </a:t>
          </a:r>
          <a:r>
            <a:rPr lang="es-ES" sz="1600" b="1"/>
            <a:t>(</a:t>
          </a:r>
          <a:r>
            <a:rPr lang="es-ES" sz="1600" b="1" dirty="0"/>
            <a:t>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>
              <a:solidFill>
                <a:srgbClr val="FFFFCC"/>
              </a:solidFill>
            </a:rPr>
            <a:t>Brest</a:t>
          </a:r>
          <a:r>
            <a:rPr lang="sr-Latn-RS" sz="1800" b="1">
              <a:solidFill>
                <a:srgbClr val="FFFFCC"/>
              </a:solidFill>
            </a:rPr>
            <a:t>ova</a:t>
          </a:r>
          <a:r>
            <a:rPr lang="es-ES" sz="1800" b="1">
              <a:solidFill>
                <a:srgbClr val="FFFFCC"/>
              </a:solidFill>
            </a:rPr>
            <a:t> Bibl</a:t>
          </a:r>
          <a:r>
            <a:rPr lang="sr-Latn-RS" sz="1800" b="1">
              <a:solidFill>
                <a:srgbClr val="FFFFCC"/>
              </a:solidFill>
            </a:rPr>
            <a:t>ija</a:t>
          </a:r>
          <a:endParaRPr lang="es-ES" sz="18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p</a:t>
          </a:r>
          <a:r>
            <a:rPr lang="es-ES" sz="1600" b="1"/>
            <a:t>ol</a:t>
          </a:r>
          <a:r>
            <a:rPr lang="sr-Latn-RS" sz="1600" b="1"/>
            <a:t>jski </a:t>
          </a:r>
          <a:r>
            <a:rPr lang="es-ES" sz="1600" b="1"/>
            <a:t>(1563)</a:t>
          </a:r>
          <a:endParaRPr lang="es-ES" sz="1600" b="1" dirty="0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err="1">
              <a:solidFill>
                <a:srgbClr val="FFFFCC"/>
              </a:solidFill>
            </a:rPr>
            <a:t>Kralice</a:t>
          </a:r>
          <a:r>
            <a:rPr lang="es-ES" sz="1800" b="1">
              <a:solidFill>
                <a:srgbClr val="FFFFCC"/>
              </a:solidFill>
            </a:rPr>
            <a:t> Bibl</a:t>
          </a:r>
          <a:r>
            <a:rPr lang="sr-Latn-RS" sz="1800" b="1">
              <a:solidFill>
                <a:srgbClr val="FFFFCC"/>
              </a:solidFill>
            </a:rPr>
            <a:t>ija</a:t>
          </a:r>
          <a:r>
            <a:rPr lang="es-ES" sz="1800" b="1">
              <a:solidFill>
                <a:srgbClr val="FFFFCC"/>
              </a:solidFill>
            </a:rPr>
            <a:t>  </a:t>
          </a:r>
          <a:endParaRPr lang="es-ES" sz="1800" b="1" dirty="0">
            <a:solidFill>
              <a:srgbClr val="FFFFCC"/>
            </a:solidFill>
          </a:endParaRPr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sr-Latn-RS" sz="1600" b="1"/>
            <a:t>češki </a:t>
          </a:r>
          <a:r>
            <a:rPr lang="es-ES" sz="1600" b="1"/>
            <a:t> </a:t>
          </a:r>
          <a:r>
            <a:rPr lang="es-ES" sz="1600" b="1" dirty="0"/>
            <a:t>(1579)</a:t>
          </a:r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</a:t>
          </a:r>
          <a:r>
            <a:rPr lang="en-U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temelj vjere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Vjerujući u 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-U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jegova obećanja obnavljamo našu vjeru i hrabrost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Njezini </a:t>
          </a:r>
          <a:r>
            <a:rPr lang="it-IT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listovi 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</a:t>
          </a:r>
          <a:r>
            <a:rPr lang="it-IT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poput plod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</a:t>
          </a:r>
          <a:r>
            <a:rPr lang="it-IT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stabla života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 z</a:t>
          </a:r>
          <a:r>
            <a:rPr lang="en-U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rači radošću, nadom i svjetlom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Daje nam smjer, sigurnost, snagu i mudrost.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Oživljava naše biće fizički, mentalno, emocionalno i duhovno</a:t>
          </a:r>
          <a:r>
            <a:rPr lang="sr-Latn-R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(1494.-1536.) krenuo je ispravljati pogreške Wycleffeove Biblije (prevedene s latinskog), čineći izravan prijevod s izvornih jezika. Objavio je Novi zavjet preveden s grčkog.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nastavio je i nadopunio Tyndaleovo djelo prijevodom Starog zavjeta iz hebrejskih izvornika. Tako je 1535. objavljena prva tiskana Biblija na engleskom jeziku.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 verzija poslužila je kao osnova za najčešće korišteni prijevod Biblije među govornicima engleskog jezika: verzija kralja Jamesa, objavljena 1611. godine. Rad Tyndalea, Coverdalea i učenjaka koji su pripremili KJV utjecao je na milijune ljudi, dovodeći ih do spoznaje Boga.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Zanimljivo je da je čovjek koji nikada nije otvoreno prihvatio reformaciju bio nezamjenjiva pomoć u tim prijevodima: Erasmus iz Rotterdama, koji je u to vrijeme objavio Novi zavjet na grčkom (koji je služio kao osnova za sve prijevode reformatora).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sr-Latn-RS" sz="1800" b="1" kern="1200">
            <a:solidFill>
              <a:srgbClr val="FFFFCC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>
              <a:solidFill>
                <a:srgbClr val="FFFFCC"/>
              </a:solidFill>
            </a:rPr>
            <a:t>Martín Luther
</a:t>
          </a:r>
          <a:r>
            <a:rPr lang="sr-Latn-RS" sz="1800" b="1" kern="1200">
              <a:solidFill>
                <a:srgbClr val="FFFFCC"/>
              </a:solidFill>
            </a:rPr>
            <a:t>n</a:t>
          </a:r>
          <a:r>
            <a:rPr lang="es-ES" sz="1800" b="1" kern="1200">
              <a:solidFill>
                <a:srgbClr val="FFFFCC"/>
              </a:solidFill>
            </a:rPr>
            <a:t>jemačk</a:t>
          </a:r>
          <a:r>
            <a:rPr lang="sr-Latn-RS" sz="1800" b="1" kern="1200">
              <a:solidFill>
                <a:srgbClr val="FFFFCC"/>
              </a:solidFill>
            </a:rPr>
            <a:t>i (1517)</a:t>
          </a:r>
          <a:r>
            <a:rPr lang="es-ES" sz="1800" b="1" kern="1200">
              <a:solidFill>
                <a:srgbClr val="FFFFCC"/>
              </a:solidFill>
            </a:rPr>
            <a:t> </a:t>
          </a:r>
          <a:r>
            <a:rPr lang="es-ES" sz="1600" b="1" kern="1200"/>
            <a:t>
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800" b="1" kern="1200">
              <a:solidFill>
                <a:srgbClr val="FFFFCC"/>
              </a:solidFill>
            </a:rPr>
            <a:t>Pierre Robert Olivétan
</a:t>
          </a:r>
          <a:r>
            <a:rPr lang="sr-Latn-RS" sz="1800" b="1" kern="1200">
              <a:solidFill>
                <a:srgbClr val="FFFFCC"/>
              </a:solidFill>
            </a:rPr>
            <a:t>f</a:t>
          </a:r>
          <a:r>
            <a:rPr lang="fr-FR" sz="1800" b="1" kern="1200">
              <a:solidFill>
                <a:srgbClr val="FFFFCC"/>
              </a:solidFill>
            </a:rPr>
            <a:t>rancusk</a:t>
          </a:r>
          <a:r>
            <a:rPr lang="sr-Latn-RS" sz="1800" b="1" kern="1200">
              <a:solidFill>
                <a:srgbClr val="FFFFCC"/>
              </a:solidFill>
            </a:rPr>
            <a:t>i</a:t>
          </a:r>
          <a:r>
            <a:rPr lang="fr-FR" sz="1800" b="1" kern="1200">
              <a:solidFill>
                <a:srgbClr val="FFFFCC"/>
              </a:solidFill>
            </a:rPr>
            <a:t> (1535)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600" b="1" kern="1200"/>
            <a:t>Pierre Robert Olivétan
Francuski (1535)</a:t>
          </a:r>
          <a:endParaRPr lang="es-ES" sz="1600" b="1" kern="1200" dirty="0"/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>
              <a:solidFill>
                <a:srgbClr val="FFFFCC"/>
              </a:solidFill>
            </a:rPr>
            <a:t>Brest</a:t>
          </a:r>
          <a:r>
            <a:rPr lang="sr-Latn-RS" sz="1800" b="1" kern="1200">
              <a:solidFill>
                <a:srgbClr val="FFFFCC"/>
              </a:solidFill>
            </a:rPr>
            <a:t>ova</a:t>
          </a:r>
          <a:r>
            <a:rPr lang="es-ES" sz="1800" b="1" kern="1200">
              <a:solidFill>
                <a:srgbClr val="FFFFCC"/>
              </a:solidFill>
            </a:rPr>
            <a:t> Bibl</a:t>
          </a:r>
          <a:r>
            <a:rPr lang="sr-Latn-RS" sz="1800" b="1" kern="1200">
              <a:solidFill>
                <a:srgbClr val="FFFFCC"/>
              </a:solidFill>
            </a:rPr>
            <a:t>ija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p</a:t>
          </a:r>
          <a:r>
            <a:rPr lang="es-ES" sz="1600" b="1" kern="1200"/>
            <a:t>ol</a:t>
          </a:r>
          <a:r>
            <a:rPr lang="sr-Latn-RS" sz="1600" b="1" kern="1200"/>
            <a:t>jski </a:t>
          </a:r>
          <a:r>
            <a:rPr lang="es-ES" sz="1600" b="1" kern="1200"/>
            <a:t>(1563)</a:t>
          </a:r>
          <a:endParaRPr lang="es-ES" sz="1600" b="1" kern="1200" dirty="0"/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š</a:t>
          </a:r>
          <a:r>
            <a:rPr lang="es-ES" sz="1600" b="1" kern="1200"/>
            <a:t>pan</a:t>
          </a:r>
          <a:r>
            <a:rPr lang="sr-Latn-RS" sz="1600" b="1" kern="1200"/>
            <a:t>jolski </a:t>
          </a:r>
          <a:r>
            <a:rPr lang="es-ES" sz="1600" b="1" kern="1200"/>
            <a:t>(</a:t>
          </a:r>
          <a:r>
            <a:rPr lang="es-ES" sz="1600" b="1" kern="1200" dirty="0"/>
            <a:t>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err="1">
              <a:solidFill>
                <a:srgbClr val="FFFFCC"/>
              </a:solidFill>
            </a:rPr>
            <a:t>Kralice</a:t>
          </a:r>
          <a:r>
            <a:rPr lang="es-ES" sz="1800" b="1" kern="1200">
              <a:solidFill>
                <a:srgbClr val="FFFFCC"/>
              </a:solidFill>
            </a:rPr>
            <a:t> Bibl</a:t>
          </a:r>
          <a:r>
            <a:rPr lang="sr-Latn-RS" sz="1800" b="1" kern="1200">
              <a:solidFill>
                <a:srgbClr val="FFFFCC"/>
              </a:solidFill>
            </a:rPr>
            <a:t>ija</a:t>
          </a:r>
          <a:r>
            <a:rPr lang="es-ES" sz="1800" b="1" kern="1200">
              <a:solidFill>
                <a:srgbClr val="FFFFCC"/>
              </a:solidFill>
            </a:rPr>
            <a:t>  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češki </a:t>
          </a:r>
          <a:r>
            <a:rPr lang="es-ES" sz="1600" b="1" kern="1200"/>
            <a:t> </a:t>
          </a:r>
          <a:r>
            <a:rPr lang="es-ES" sz="1600" b="1" kern="1200" dirty="0"/>
            <a:t>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l</a:t>
          </a:r>
          <a:r>
            <a:rPr lang="es-ES" sz="1600" b="1" kern="1200"/>
            <a:t>it</a:t>
          </a:r>
          <a:r>
            <a:rPr lang="sr-Latn-RS" sz="1600" b="1" kern="1200"/>
            <a:t>vanski</a:t>
          </a:r>
          <a:r>
            <a:rPr lang="es-ES" sz="1600" b="1" kern="1200"/>
            <a:t> </a:t>
          </a:r>
          <a:r>
            <a:rPr lang="es-ES" sz="1600" b="1" kern="1200" dirty="0"/>
            <a:t>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s</a:t>
          </a:r>
          <a:r>
            <a:rPr lang="es-ES" sz="1600" b="1" kern="1200"/>
            <a:t>loven</a:t>
          </a:r>
          <a:r>
            <a:rPr lang="sr-Latn-RS" sz="1600" b="1" kern="1200"/>
            <a:t>ski</a:t>
          </a:r>
          <a:r>
            <a:rPr lang="es-ES" sz="1600" b="1" kern="1200"/>
            <a:t> </a:t>
          </a:r>
          <a:r>
            <a:rPr lang="es-ES" sz="1600" b="1" kern="1200" dirty="0"/>
            <a:t>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i</a:t>
          </a:r>
          <a:r>
            <a:rPr lang="es-ES" sz="1600" b="1" kern="1200"/>
            <a:t>tal</a:t>
          </a:r>
          <a:r>
            <a:rPr lang="sr-Latn-RS" sz="1600" b="1" kern="1200"/>
            <a:t>ijanski</a:t>
          </a:r>
          <a:r>
            <a:rPr lang="es-ES" sz="1600" b="1" kern="1200"/>
            <a:t> </a:t>
          </a:r>
          <a:r>
            <a:rPr lang="es-ES" sz="1600" b="1" kern="1200" dirty="0"/>
            <a:t>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RS" sz="1600" b="1" kern="1200"/>
            <a:t>p</a:t>
          </a:r>
          <a:r>
            <a:rPr lang="es-ES" sz="1600" b="1" kern="1200"/>
            <a:t>ortug</a:t>
          </a:r>
          <a:r>
            <a:rPr lang="sr-Latn-RS" sz="1600" b="1" kern="1200"/>
            <a:t>alski </a:t>
          </a:r>
          <a:r>
            <a:rPr lang="es-ES" sz="1600" b="1" kern="1200"/>
            <a:t>(</a:t>
          </a:r>
          <a:r>
            <a:rPr lang="es-ES" sz="1600" b="1" kern="1200" dirty="0"/>
            <a:t>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41489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41252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28827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02487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72007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92745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4360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2188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39510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08243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14352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20390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32315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9540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0486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7906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12775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99109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2556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99712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38622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77452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69854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95256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51292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7715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27933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08519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36370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54778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46420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52567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89667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09077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4179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82276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46039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39251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14983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699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VELIKA BORBA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svibnja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46C74-D746-5BEA-904D-DCB32E4A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552"/>
            <a:ext cx="12326112" cy="53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TUMAČ BIBLIJE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Prije svega ovo znajte: nijedno proročanstvo sadržano u Pismu nije stvar samovoljnog tumačenja.</a:t>
            </a:r>
            <a:r>
              <a:rPr lang="es-ES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sr-Latn-R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Pet</a:t>
            </a:r>
            <a:r>
              <a:rPr lang="sr-Latn-R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sr-Latn-R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20 )</a:t>
            </a:r>
            <a:endParaRPr lang="es-ES" sz="1400" b="1" dirty="0">
              <a:solidFill>
                <a:srgbClr val="FFFF00"/>
              </a:solidFill>
              <a:effectLst>
                <a:glow rad="127000">
                  <a:srgbClr val="79A04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Kad je Martin Luther prvi put pročitao Bibliju na latinskom, njegov se život promijenio.</a:t>
            </a:r>
            <a:endParaRPr lang="es-ES" sz="2000" b="1" dirty="0"/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Od tog trenutka bilo je očito da ne može postojati sklad između tradicij</a:t>
            </a:r>
            <a:r>
              <a:rPr lang="sr-Latn-RS" sz="2000" b="1"/>
              <a:t>a</a:t>
            </a:r>
            <a:r>
              <a:rPr lang="en-US" sz="2000" b="1"/>
              <a:t> koje poduča</a:t>
            </a:r>
            <a:r>
              <a:rPr lang="sr-Latn-RS" sz="2000" b="1"/>
              <a:t>- </a:t>
            </a:r>
            <a:r>
              <a:rPr lang="en-US" sz="2000" b="1"/>
              <a:t>va službena crkva i istina sadržanih u Bibliji. Jedino pravilo vjere i ponašanja sadržano je u Bibliji, a objavljuje nam ga Duh Sveti.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Duh Sveti, jedini ovlašteni tumač Biblije, bio je onaj koji je objavio istine sadržane u njoj. I isti nam je Duh Sveti dan tako da ga i mi možemo razumjeti!</a:t>
            </a:r>
            <a:br>
              <a:rPr lang="en-US" sz="2000" b="1"/>
            </a:br>
            <a:r>
              <a:rPr lang="en-US" sz="2000" b="1"/>
              <a:t>(Ivan 14,26; 16,13).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Dok je listao nje</a:t>
            </a:r>
            <a:r>
              <a:rPr lang="sr-Latn-RS" sz="2000" b="1"/>
              <a:t>zin</a:t>
            </a:r>
            <a:r>
              <a:rPr lang="en-US" sz="2000" b="1"/>
              <a:t>e stranice, bio je svjestan da mu viša sila osvjetljava um. Evanđelje je postalo živo i djelotvorno. Mračne tradicije su izblijedjele, a Kristova milost je nastala. Koja mu je moć osvijetlila um?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3200" b="1">
                <a:latin typeface="Constantia" panose="02030602050306030303" pitchFamily="18" charset="0"/>
              </a:rPr>
              <a:t>“</a:t>
            </a:r>
            <a:r>
              <a:rPr lang="en-US" sz="3200" b="1">
                <a:latin typeface="Constantia" panose="02030602050306030303" pitchFamily="18" charset="0"/>
              </a:rPr>
              <a:t>Propovijedanje riječi </a:t>
            </a:r>
            <a:r>
              <a:rPr lang="sr-Latn-RS" sz="3200" b="1">
                <a:latin typeface="Constantia" panose="02030602050306030303" pitchFamily="18" charset="0"/>
              </a:rPr>
              <a:t>bilo bi </a:t>
            </a:r>
            <a:r>
              <a:rPr lang="en-US" sz="3200" b="1">
                <a:latin typeface="Constantia" panose="02030602050306030303" pitchFamily="18" charset="0"/>
              </a:rPr>
              <a:t>be</a:t>
            </a:r>
            <a:r>
              <a:rPr lang="sr-Latn-RS" sz="3200" b="1">
                <a:latin typeface="Constantia" panose="02030602050306030303" pitchFamily="18" charset="0"/>
              </a:rPr>
              <a:t>skorisno bez stalne pri-</a:t>
            </a:r>
            <a:r>
              <a:rPr lang="en-US" sz="3200" b="1">
                <a:latin typeface="Constantia" panose="02030602050306030303" pitchFamily="18" charset="0"/>
              </a:rPr>
              <a:t> sutnosti i pomoći Duha Svetoga. </a:t>
            </a:r>
            <a:r>
              <a:rPr lang="sr-Latn-RS" sz="3200" b="1">
                <a:latin typeface="Constantia" panose="02030602050306030303" pitchFamily="18" charset="0"/>
              </a:rPr>
              <a:t>T</a:t>
            </a:r>
            <a:r>
              <a:rPr lang="en-US" sz="3200" b="1">
                <a:latin typeface="Constantia" panose="02030602050306030303" pitchFamily="18" charset="0"/>
              </a:rPr>
              <a:t>o je jedini</a:t>
            </a:r>
            <a:r>
              <a:rPr lang="sr-Latn-RS" sz="3200" b="1">
                <a:latin typeface="Constantia" panose="02030602050306030303" pitchFamily="18" charset="0"/>
              </a:rPr>
              <a:t> uspješni</a:t>
            </a:r>
            <a:r>
              <a:rPr lang="en-US" sz="3200" b="1">
                <a:latin typeface="Constantia" panose="02030602050306030303" pitchFamily="18" charset="0"/>
              </a:rPr>
              <a:t> učitelj božanske istine. </a:t>
            </a:r>
            <a:r>
              <a:rPr lang="sr-Latn-RS" sz="3200" b="1">
                <a:latin typeface="Constantia" panose="02030602050306030303" pitchFamily="18" charset="0"/>
              </a:rPr>
              <a:t>Jedino</a:t>
            </a:r>
            <a:r>
              <a:rPr lang="en-US" sz="3200" b="1">
                <a:latin typeface="Constantia" panose="02030602050306030303" pitchFamily="18" charset="0"/>
              </a:rPr>
              <a:t> kad Duh prati istinu </a:t>
            </a:r>
            <a:r>
              <a:rPr lang="sr-Latn-RS" sz="3200" b="1">
                <a:latin typeface="Constantia" panose="02030602050306030303" pitchFamily="18" charset="0"/>
              </a:rPr>
              <a:t>do</a:t>
            </a:r>
            <a:r>
              <a:rPr lang="en-US" sz="3200" b="1">
                <a:latin typeface="Constantia" panose="02030602050306030303" pitchFamily="18" charset="0"/>
              </a:rPr>
              <a:t> src</a:t>
            </a:r>
            <a:r>
              <a:rPr lang="sr-Latn-RS" sz="3200" b="1">
                <a:latin typeface="Constantia" panose="02030602050306030303" pitchFamily="18" charset="0"/>
              </a:rPr>
              <a:t>a</a:t>
            </a:r>
            <a:r>
              <a:rPr lang="en-US" sz="3200" b="1">
                <a:latin typeface="Constantia" panose="02030602050306030303" pitchFamily="18" charset="0"/>
              </a:rPr>
              <a:t>, ona će </a:t>
            </a:r>
            <a:r>
              <a:rPr lang="sr-Latn-RS" sz="3200" b="1">
                <a:latin typeface="Constantia" panose="02030602050306030303" pitchFamily="18" charset="0"/>
              </a:rPr>
              <a:t>probudi</a:t>
            </a:r>
            <a:r>
              <a:rPr lang="en-US" sz="3200" b="1">
                <a:latin typeface="Constantia" panose="02030602050306030303" pitchFamily="18" charset="0"/>
              </a:rPr>
              <a:t>ti savjest i</a:t>
            </a:r>
            <a:r>
              <a:rPr lang="sr-Latn-RS" sz="3200" b="1">
                <a:latin typeface="Constantia" panose="02030602050306030303" pitchFamily="18" charset="0"/>
              </a:rPr>
              <a:t>li</a:t>
            </a:r>
            <a:r>
              <a:rPr lang="en-US" sz="3200" b="1">
                <a:latin typeface="Constantia" panose="02030602050306030303" pitchFamily="18" charset="0"/>
              </a:rPr>
              <a:t> preobraziti život. </a:t>
            </a:r>
            <a:r>
              <a:rPr lang="sr-Latn-RS" sz="3200" b="1">
                <a:latin typeface="Constantia" panose="02030602050306030303" pitchFamily="18" charset="0"/>
              </a:rPr>
              <a:t>Čo-</a:t>
            </a:r>
            <a:r>
              <a:rPr lang="en-US" sz="3200" b="1">
                <a:latin typeface="Constantia" panose="02030602050306030303" pitchFamily="18" charset="0"/>
              </a:rPr>
              <a:t>  </a:t>
            </a:r>
            <a:r>
              <a:rPr lang="sr-Latn-RS" sz="3200" b="1">
                <a:latin typeface="Constantia" panose="02030602050306030303" pitchFamily="18" charset="0"/>
              </a:rPr>
              <a:t>vjek </a:t>
            </a:r>
            <a:r>
              <a:rPr lang="en-US" sz="3200" b="1">
                <a:latin typeface="Constantia" panose="02030602050306030303" pitchFamily="18" charset="0"/>
              </a:rPr>
              <a:t>mo</a:t>
            </a:r>
            <a:r>
              <a:rPr lang="sr-Latn-RS" sz="3200" b="1">
                <a:latin typeface="Constantia" panose="02030602050306030303" pitchFamily="18" charset="0"/>
              </a:rPr>
              <a:t>že</a:t>
            </a:r>
            <a:r>
              <a:rPr lang="en-US" sz="3200" b="1">
                <a:latin typeface="Constantia" panose="02030602050306030303" pitchFamily="18" charset="0"/>
              </a:rPr>
              <a:t> </a:t>
            </a:r>
            <a:r>
              <a:rPr lang="sr-Latn-RS" sz="3200" b="1">
                <a:latin typeface="Constantia" panose="02030602050306030303" pitchFamily="18" charset="0"/>
              </a:rPr>
              <a:t>biti spreman iznijeti </a:t>
            </a:r>
            <a:r>
              <a:rPr lang="en-US" sz="3200" b="1">
                <a:latin typeface="Constantia" panose="02030602050306030303" pitchFamily="18" charset="0"/>
              </a:rPr>
              <a:t>slovo Božje riječi,</a:t>
            </a:r>
            <a:r>
              <a:rPr lang="sr-Latn-RS" sz="3200" b="1">
                <a:latin typeface="Constantia" panose="02030602050306030303" pitchFamily="18" charset="0"/>
              </a:rPr>
              <a:t> on</a:t>
            </a:r>
            <a:r>
              <a:rPr lang="en-US" sz="3200" b="1">
                <a:latin typeface="Constantia" panose="02030602050306030303" pitchFamily="18" charset="0"/>
              </a:rPr>
              <a:t> mož</a:t>
            </a:r>
            <a:r>
              <a:rPr lang="sr-Latn-RS" sz="3200" b="1">
                <a:latin typeface="Constantia" panose="02030602050306030303" pitchFamily="18" charset="0"/>
              </a:rPr>
              <a:t>e biti</a:t>
            </a:r>
            <a:r>
              <a:rPr lang="en-US" sz="3200" b="1">
                <a:latin typeface="Constantia" panose="02030602050306030303" pitchFamily="18" charset="0"/>
              </a:rPr>
              <a:t> upoznat sa svim njezinim zapovijedima i obećanjima</a:t>
            </a:r>
            <a:r>
              <a:rPr lang="sr-Latn-RS" sz="3200" b="1">
                <a:latin typeface="Constantia" panose="02030602050306030303" pitchFamily="18" charset="0"/>
              </a:rPr>
              <a:t>,</a:t>
            </a:r>
            <a:r>
              <a:rPr lang="en-US" sz="3200" b="1">
                <a:latin typeface="Constantia" panose="02030602050306030303" pitchFamily="18" charset="0"/>
              </a:rPr>
              <a:t> ali ako Duh Sveti ne </a:t>
            </a:r>
            <a:r>
              <a:rPr lang="sr-Latn-RS" sz="3200" b="1">
                <a:latin typeface="Constantia" panose="02030602050306030303" pitchFamily="18" charset="0"/>
              </a:rPr>
              <a:t>usad</a:t>
            </a:r>
            <a:r>
              <a:rPr lang="en-US" sz="3200" b="1">
                <a:latin typeface="Constantia" panose="02030602050306030303" pitchFamily="18" charset="0"/>
              </a:rPr>
              <a:t>i istinu, nijedna duša neće pasti na Stijenu i </a:t>
            </a:r>
            <a:r>
              <a:rPr lang="sr-Latn-RS" sz="3200" b="1">
                <a:latin typeface="Constantia" panose="02030602050306030303" pitchFamily="18" charset="0"/>
              </a:rPr>
              <a:t>razbi</a:t>
            </a:r>
            <a:r>
              <a:rPr lang="en-US" sz="3200" b="1">
                <a:latin typeface="Constantia" panose="02030602050306030303" pitchFamily="18" charset="0"/>
              </a:rPr>
              <a:t>i s</a:t>
            </a:r>
            <a:r>
              <a:rPr lang="sr-Latn-RS" sz="3200" b="1">
                <a:latin typeface="Constantia" panose="02030602050306030303" pitchFamily="18" charset="0"/>
              </a:rPr>
              <a:t>e.</a:t>
            </a:r>
            <a:r>
              <a:rPr lang="es-ES" sz="3200" b="1">
                <a:latin typeface="Constantia" panose="02030602050306030303" pitchFamily="18" charset="0"/>
              </a:rPr>
              <a:t>”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3814263" y="5658850"/>
            <a:ext cx="4257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E</a:t>
            </a:r>
            <a:r>
              <a:rPr lang="sr-Latn-RS" sz="1600" b="1"/>
              <a:t>llen G, White, Isusov život</a:t>
            </a:r>
            <a:r>
              <a:rPr lang="en-US" sz="1600" b="1"/>
              <a:t>, </a:t>
            </a:r>
            <a:r>
              <a:rPr lang="sr-Latn-RS" sz="1600" b="1"/>
              <a:t>str</a:t>
            </a:r>
            <a:r>
              <a:rPr lang="en-US" sz="1600" b="1"/>
              <a:t>. 67</a:t>
            </a:r>
            <a:r>
              <a:rPr lang="sr-Latn-RS" sz="1600" b="1"/>
              <a:t>2. original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9295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TEMELJ SPASENJA</a:t>
            </a:r>
            <a:endParaRPr lang="es-ES" sz="7200" b="1" dirty="0">
              <a:ln w="12700">
                <a:solidFill>
                  <a:srgbClr val="3D7A00"/>
                </a:solidFill>
                <a:prstDash val="solid"/>
              </a:ln>
              <a:pattFill prst="pct50">
                <a:fgClr>
                  <a:srgbClr val="6FDE00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3D7A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</a:t>
            </a:r>
            <a:r>
              <a:rPr lang="sr-Latn-RS" sz="4400" b="1" i="1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AMO MILOST</a:t>
            </a:r>
            <a:r>
              <a:rPr lang="it-IT" sz="4400" b="1" i="1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 </a:t>
            </a:r>
            <a:r>
              <a:rPr lang="it-IT" sz="4400" b="1" i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</a:t>
            </a:r>
            <a:r>
              <a:rPr lang="sr-Latn-RS" sz="4400" b="1" i="1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AMO VJERA</a:t>
            </a:r>
            <a:r>
              <a:rPr lang="it-IT" sz="4400" b="1" i="1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 </a:t>
            </a:r>
            <a:r>
              <a:rPr lang="it-IT" sz="4400" b="1" i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sr-Latn-RS" sz="4400" b="1" i="1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SAMO KRIST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Da, mmilošću ste spaseni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—</a:t>
            </a:r>
            <a:r>
              <a:rPr lang="sr-Latn-R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po vjeri.To ne dolazi od vas; to je dar Bođji.</a:t>
            </a:r>
            <a:r>
              <a:rPr lang="es-E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</a:t>
            </a:r>
            <a:r>
              <a:rPr lang="sr-Latn-R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fežanima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sr-Latn-R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8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0" y="1231834"/>
            <a:ext cx="698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/>
              <a:t>Iz </a:t>
            </a:r>
            <a:r>
              <a:rPr lang="sr-Latn-RS" sz="2000" b="1"/>
              <a:t>teksta u </a:t>
            </a:r>
            <a:r>
              <a:rPr lang="it-IT" sz="2000" b="1"/>
              <a:t>Efežanima 2,8 izlaze tri temeljne istine.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Spašeni</a:t>
            </a:r>
            <a:r>
              <a:rPr lang="en-US" sz="2000" b="1" dirty="0"/>
              <a:t>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mi</a:t>
            </a:r>
            <a:r>
              <a:rPr lang="sr-Latn-RS" sz="2000" b="1" dirty="0"/>
              <a:t>lošću.</a:t>
            </a:r>
          </a:p>
          <a:p>
            <a:r>
              <a:rPr lang="sr-Latn-RS" sz="2000" b="1" dirty="0"/>
              <a:t>Sredstvo za</a:t>
            </a:r>
            <a:r>
              <a:rPr lang="en-US" sz="2000" b="1" dirty="0"/>
              <a:t> </a:t>
            </a:r>
            <a:r>
              <a:rPr lang="sr-Latn-RS" sz="2000" b="1" dirty="0"/>
              <a:t>postizanje milosti je </a:t>
            </a:r>
            <a:r>
              <a:rPr lang="sr-Latn-RS" sz="2000" b="1" u="sng" dirty="0">
                <a:solidFill>
                  <a:srgbClr val="6863AB"/>
                </a:solidFill>
              </a:rPr>
              <a:t>s</a:t>
            </a:r>
            <a:r>
              <a:rPr lang="es-ES" sz="2000" b="1" u="sng" dirty="0">
                <a:solidFill>
                  <a:srgbClr val="6863AB"/>
                </a:solidFill>
              </a:rPr>
              <a:t>amo </a:t>
            </a:r>
            <a:r>
              <a:rPr lang="es-ES" sz="2000" b="1" u="sng" dirty="0" err="1">
                <a:solidFill>
                  <a:srgbClr val="6863AB"/>
                </a:solidFill>
              </a:rPr>
              <a:t>po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vjeri</a:t>
            </a:r>
            <a:r>
              <a:rPr lang="sr-Latn-RS" sz="2000" b="1" u="sng" dirty="0">
                <a:solidFill>
                  <a:srgbClr val="6863AB"/>
                </a:solidFill>
              </a:rPr>
              <a:t>.</a:t>
            </a:r>
            <a:endParaRPr lang="es-ES" sz="2000" b="1" dirty="0">
              <a:solidFill>
                <a:srgbClr val="6863AB"/>
              </a:solidFill>
            </a:endParaRPr>
          </a:p>
          <a:p>
            <a:r>
              <a:rPr lang="sr-Latn-RS" sz="2000" b="1" dirty="0"/>
              <a:t>To je Božji dar, dar Njegovog Sina, </a:t>
            </a:r>
            <a:r>
              <a:rPr lang="es-ES" sz="2000" b="1" dirty="0"/>
              <a:t> </a:t>
            </a:r>
            <a:r>
              <a:rPr lang="sr-Latn-RS" sz="2000" b="1" u="sng" dirty="0">
                <a:solidFill>
                  <a:srgbClr val="4F6E00"/>
                </a:solidFill>
              </a:rPr>
              <a:t>samo Krista.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711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Zbog našeg grijeha osuđeni smo na vječnu smrt (Rim</a:t>
            </a:r>
            <a:r>
              <a:rPr lang="sr-Latn-RS" sz="2000" b="1"/>
              <a:t>.</a:t>
            </a:r>
            <a:r>
              <a:rPr lang="en-US" sz="2000" b="1"/>
              <a:t> 6,23a). Međutim, Bog je osigurao način pla</a:t>
            </a:r>
            <a:r>
              <a:rPr lang="sr-Latn-RS" sz="2000" b="1"/>
              <a:t>čanja </a:t>
            </a:r>
            <a:r>
              <a:rPr lang="en-US" sz="2000" b="1"/>
              <a:t> naš</a:t>
            </a:r>
            <a:r>
              <a:rPr lang="sr-Latn-RS" sz="2000" b="1"/>
              <a:t>eg</a:t>
            </a:r>
            <a:r>
              <a:rPr lang="en-US" sz="2000" b="1"/>
              <a:t> dug</a:t>
            </a:r>
            <a:r>
              <a:rPr lang="sr-Latn-RS" sz="2000" b="1"/>
              <a:t>a</a:t>
            </a:r>
            <a:r>
              <a:rPr lang="en-US" sz="2000" b="1"/>
              <a:t> i da</a:t>
            </a:r>
            <a:r>
              <a:rPr lang="sr-Latn-RS" sz="2000" b="1"/>
              <a:t>va-</a:t>
            </a:r>
            <a:r>
              <a:rPr lang="en-US" sz="2000" b="1"/>
              <a:t> n</a:t>
            </a:r>
            <a:r>
              <a:rPr lang="sr-Latn-RS" sz="2000" b="1"/>
              <a:t>ja </a:t>
            </a:r>
            <a:r>
              <a:rPr lang="en-US" sz="2000" b="1"/>
              <a:t>vječn</a:t>
            </a:r>
            <a:r>
              <a:rPr lang="sr-Latn-RS" sz="2000" b="1"/>
              <a:t>og</a:t>
            </a:r>
            <a:r>
              <a:rPr lang="en-US" sz="2000" b="1"/>
              <a:t> život</a:t>
            </a:r>
            <a:r>
              <a:rPr lang="sr-Latn-RS" sz="2000" b="1"/>
              <a:t>a</a:t>
            </a:r>
            <a:r>
              <a:rPr lang="en-US" sz="2000" b="1"/>
              <a:t> (Rim 6,23b).</a:t>
            </a:r>
            <a:endParaRPr lang="es-ES" sz="2000" b="1" dirty="0"/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67" y="1304459"/>
            <a:ext cx="4709295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91338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Iako je spasenje besplatno, njegova je cijena bila beskonačna i dovoljna za sve (Ivan 3,16; Rim</a:t>
            </a:r>
            <a:r>
              <a:rPr lang="sr-Latn-RS" sz="2000" b="1"/>
              <a:t>.</a:t>
            </a:r>
            <a:r>
              <a:rPr lang="en-US" sz="2000" b="1"/>
              <a:t> 8,32).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897280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Kad je Martin Luther otkrio da je Krist njegov jedini izvor spasenja, počeo je propovijedati tu istinu. Tisuće, koje su bile vezane obmanama neprijatelja, oslobođene su i transformirane.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018775"/>
            <a:ext cx="7093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/>
              <a:t>Ali </a:t>
            </a:r>
            <a:r>
              <a:rPr lang="en-US" sz="2000" b="1"/>
              <a:t>zašto je potreb</a:t>
            </a:r>
            <a:r>
              <a:rPr lang="sr-Latn-RS" sz="2000" b="1"/>
              <a:t>no da Bog plati</a:t>
            </a:r>
            <a:r>
              <a:rPr lang="en-US" sz="2000" b="1"/>
              <a:t> naš dug? Zato što ga </a:t>
            </a:r>
            <a:r>
              <a:rPr lang="sr-Latn-RS" sz="2000" b="1"/>
              <a:t>mi </a:t>
            </a:r>
            <a:r>
              <a:rPr lang="en-US" sz="2000" b="1"/>
              <a:t>ne možemo platiti ni na koji način (Ps</a:t>
            </a:r>
            <a:r>
              <a:rPr lang="sr-Latn-RS" sz="2000" b="1"/>
              <a:t>.</a:t>
            </a:r>
            <a:r>
              <a:rPr lang="en-US" sz="2000" b="1"/>
              <a:t> 49</a:t>
            </a:r>
            <a:r>
              <a:rPr lang="sr-Latn-RS" sz="2000" b="1"/>
              <a:t>,</a:t>
            </a:r>
            <a:r>
              <a:rPr lang="en-US" sz="2000" b="1"/>
              <a:t>8; Ef</a:t>
            </a:r>
            <a:r>
              <a:rPr lang="sr-Latn-RS" sz="2000" b="1"/>
              <a:t>.</a:t>
            </a:r>
            <a:r>
              <a:rPr lang="en-US" sz="2000" b="1"/>
              <a:t> 2</a:t>
            </a:r>
            <a:r>
              <a:rPr lang="sr-Latn-RS" sz="2000" b="1"/>
              <a:t>,</a:t>
            </a:r>
            <a:r>
              <a:rPr lang="en-US" sz="2000" b="1"/>
              <a:t>9).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RASTI U MILOSTI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rgbClr val="537577"/>
                </a:solidFill>
                <a:latin typeface="Comic Sans MS" panose="030F0702030302020204" pitchFamily="66" charset="0"/>
              </a:rPr>
              <a:t>Ostavili su pravi put i zastranili. Pošli su putem Bosorova sina Balaama, koji jw volio plaću (koja se daje) za nepravednost.</a:t>
            </a:r>
            <a:r>
              <a:rPr lang="es-ES" b="1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rgbClr val="537577"/>
                </a:solidFill>
                <a:latin typeface="Comic Sans MS" panose="030F0702030302020204" pitchFamily="66" charset="0"/>
              </a:rPr>
              <a:t>(2</a:t>
            </a:r>
            <a:r>
              <a:rPr lang="sr-Latn-RS" sz="1400" b="1">
                <a:solidFill>
                  <a:srgbClr val="537577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>
                <a:solidFill>
                  <a:srgbClr val="537577"/>
                </a:solidFill>
                <a:latin typeface="Comic Sans MS" panose="030F0702030302020204" pitchFamily="66" charset="0"/>
              </a:rPr>
              <a:t> Pet</a:t>
            </a:r>
            <a:r>
              <a:rPr lang="sr-Latn-RS" sz="1400" b="1">
                <a:solidFill>
                  <a:srgbClr val="537577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>
                <a:solidFill>
                  <a:srgbClr val="537577"/>
                </a:solidFill>
                <a:latin typeface="Comic Sans MS" panose="030F0702030302020204" pitchFamily="66" charset="0"/>
              </a:rPr>
              <a:t> 3</a:t>
            </a:r>
            <a:r>
              <a:rPr lang="sr-Latn-RS" sz="1400" b="1">
                <a:solidFill>
                  <a:srgbClr val="537577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rgbClr val="537577"/>
                </a:solidFill>
                <a:latin typeface="Comic Sans MS" panose="030F0702030302020204" pitchFamily="66" charset="0"/>
              </a:rPr>
              <a:t>18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Tijekom </a:t>
            </a:r>
            <a:r>
              <a:rPr lang="sr-Latn-RS" sz="2000" b="1"/>
              <a:t>S</a:t>
            </a:r>
            <a:r>
              <a:rPr lang="en-US" sz="2000" b="1"/>
              <a:t>rednjeg vijeka ljudi su razmišljali o tome da zasluže svoje spasenje (i spasenje svojih predaka) kroz mase, bikove, razderotine, hodočašća ...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Sve ovo je bilo uznemirujuće. Nikad nije bilo dovoljno. Dok nisu otkrili Kristovu milost. Od tog trenutka osjećali su se istinski slobodnima.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Poznavanje sebe spašenog milošću nije ga navelo da prezire Zakon, već da ga pažljivije proučava, kako bi njegov život bio sve više u skladu sa životom koji je Krist očekivao od njega.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222857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/>
              <a:t>Je li ih ta sloboda navela da preziru Zakon ili da ga poštuju?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58920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John Wesley (1703-1791), jedan od utemeljitelja metodističkog pokreta, bio je dirnut čitanjem Lutherovog uvoda </a:t>
            </a:r>
            <a:r>
              <a:rPr lang="sr-Latn-RS" sz="2000" b="1"/>
              <a:t>u poslanicu </a:t>
            </a:r>
            <a:r>
              <a:rPr lang="en-US" sz="2000" b="1"/>
              <a:t>Rimljanima. Njegova nova vjera navela ga je da traži rast u milosti.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890016" y="1377696"/>
            <a:ext cx="1062753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>
                <a:latin typeface="Constantia" panose="02030602050306030303" pitchFamily="18" charset="0"/>
              </a:rPr>
              <a:t>“</a:t>
            </a:r>
            <a:r>
              <a:rPr lang="en-US" sz="2400" b="1">
                <a:latin typeface="Constantia" panose="02030602050306030303" pitchFamily="18" charset="0"/>
              </a:rPr>
              <a:t>Veliko načelo </a:t>
            </a:r>
            <a:r>
              <a:rPr lang="sr-Latn-RS" sz="2400" b="1">
                <a:latin typeface="Constantia" panose="02030602050306030303" pitchFamily="18" charset="0"/>
              </a:rPr>
              <a:t>što</a:t>
            </a:r>
            <a:r>
              <a:rPr lang="en-US" sz="2400" b="1">
                <a:latin typeface="Constantia" panose="02030602050306030303" pitchFamily="18" charset="0"/>
              </a:rPr>
              <a:t> su </a:t>
            </a:r>
            <a:r>
              <a:rPr lang="sr-Latn-RS" sz="2400" b="1">
                <a:latin typeface="Constantia" panose="02030602050306030303" pitchFamily="18" charset="0"/>
              </a:rPr>
              <a:t>ga p</a:t>
            </a:r>
            <a:r>
              <a:rPr lang="en-US" sz="2400" b="1">
                <a:latin typeface="Constantia" panose="02030602050306030303" pitchFamily="18" charset="0"/>
              </a:rPr>
              <a:t>održavali </a:t>
            </a:r>
            <a:r>
              <a:rPr lang="sr-Latn-RS" sz="2400" b="1">
                <a:latin typeface="Constantia" panose="02030602050306030303" pitchFamily="18" charset="0"/>
              </a:rPr>
              <a:t>svi ov</a:t>
            </a:r>
            <a:r>
              <a:rPr lang="en-US" sz="2400" b="1">
                <a:latin typeface="Constantia" panose="02030602050306030303" pitchFamily="18" charset="0"/>
              </a:rPr>
              <a:t>i reformatori – koje</a:t>
            </a:r>
            <a:r>
              <a:rPr lang="sr-Latn-RS" sz="2400" b="1">
                <a:latin typeface="Constantia" panose="02030602050306030303" pitchFamily="18" charset="0"/>
              </a:rPr>
              <a:t>ga</a:t>
            </a:r>
            <a:r>
              <a:rPr lang="en-US" sz="2400" b="1">
                <a:latin typeface="Constantia" panose="02030602050306030303" pitchFamily="18" charset="0"/>
              </a:rPr>
              <a:t> su </a:t>
            </a:r>
            <a:r>
              <a:rPr lang="sr-Latn-RS" sz="2400" b="1">
                <a:latin typeface="Constantia" panose="02030602050306030303" pitchFamily="18" charset="0"/>
              </a:rPr>
              <a:t>se </a:t>
            </a:r>
            <a:r>
              <a:rPr lang="en-US" sz="2400" b="1">
                <a:latin typeface="Constantia" panose="02030602050306030303" pitchFamily="18" charset="0"/>
              </a:rPr>
              <a:t>držali </a:t>
            </a:r>
            <a:r>
              <a:rPr lang="sr-Latn-RS" sz="2400" b="1">
                <a:latin typeface="Constantia" panose="02030602050306030303" pitchFamily="18" charset="0"/>
              </a:rPr>
              <a:t>v</a:t>
            </a:r>
            <a:r>
              <a:rPr lang="en-US" sz="2400" b="1">
                <a:latin typeface="Constantia" panose="02030602050306030303" pitchFamily="18" charset="0"/>
              </a:rPr>
              <a:t>alden</a:t>
            </a:r>
            <a:r>
              <a:rPr lang="sr-Latn-RS" sz="2400" b="1">
                <a:latin typeface="Constantia" panose="02030602050306030303" pitchFamily="18" charset="0"/>
              </a:rPr>
              <a:t>z</a:t>
            </a:r>
            <a:r>
              <a:rPr lang="en-US" sz="2400" b="1">
                <a:latin typeface="Constantia" panose="02030602050306030303" pitchFamily="18" charset="0"/>
              </a:rPr>
              <a:t>i, Wycliffe, J</a:t>
            </a:r>
            <a:r>
              <a:rPr lang="sr-Latn-RS" sz="2400" b="1">
                <a:latin typeface="Constantia" panose="02030602050306030303" pitchFamily="18" charset="0"/>
              </a:rPr>
              <a:t>a</a:t>
            </a:r>
            <a:r>
              <a:rPr lang="en-US" sz="2400" b="1">
                <a:latin typeface="Constantia" panose="02030602050306030303" pitchFamily="18" charset="0"/>
              </a:rPr>
              <a:t>n Hus, Luther, Zwingli i oni koji su se </a:t>
            </a:r>
            <a:r>
              <a:rPr lang="sr-Latn-RS" sz="2400" b="1">
                <a:latin typeface="Constantia" panose="02030602050306030303" pitchFamily="18" charset="0"/>
              </a:rPr>
              <a:t>s</a:t>
            </a:r>
            <a:r>
              <a:rPr lang="en-US" sz="2400" b="1">
                <a:latin typeface="Constantia" panose="02030602050306030303" pitchFamily="18" charset="0"/>
              </a:rPr>
              <a:t>jedinili s njima – bi</a:t>
            </a:r>
            <a:r>
              <a:rPr lang="sr-Latn-RS" sz="2400" b="1">
                <a:latin typeface="Constantia" panose="02030602050306030303" pitchFamily="18" charset="0"/>
              </a:rPr>
              <a:t>l</a:t>
            </a:r>
            <a:r>
              <a:rPr lang="en-US" sz="2400" b="1">
                <a:latin typeface="Constantia" panose="02030602050306030303" pitchFamily="18" charset="0"/>
              </a:rPr>
              <a:t>o je nepogrešiv</a:t>
            </a:r>
            <a:r>
              <a:rPr lang="sr-Latn-RS" sz="2400" b="1">
                <a:latin typeface="Constantia" panose="02030602050306030303" pitchFamily="18" charset="0"/>
              </a:rPr>
              <a:t>i</a:t>
            </a:r>
            <a:r>
              <a:rPr lang="en-US" sz="2400" b="1">
                <a:latin typeface="Constantia" panose="02030602050306030303" pitchFamily="18" charset="0"/>
              </a:rPr>
              <a:t> autoritet Svetoga pisma kao pravil</a:t>
            </a:r>
            <a:r>
              <a:rPr lang="sr-Latn-RS" sz="2400" b="1">
                <a:latin typeface="Constantia" panose="02030602050306030303" pitchFamily="18" charset="0"/>
              </a:rPr>
              <a:t>a</a:t>
            </a:r>
            <a:r>
              <a:rPr lang="en-US" sz="2400" b="1">
                <a:latin typeface="Constantia" panose="02030602050306030303" pitchFamily="18" charset="0"/>
              </a:rPr>
              <a:t> vjere i </a:t>
            </a:r>
            <a:r>
              <a:rPr lang="sr-Latn-RS" sz="2400" b="1">
                <a:latin typeface="Constantia" panose="02030602050306030303" pitchFamily="18" charset="0"/>
              </a:rPr>
              <a:t>života</a:t>
            </a:r>
            <a:r>
              <a:rPr lang="en-US" sz="2400" b="1">
                <a:latin typeface="Constantia" panose="02030602050306030303" pitchFamily="18" charset="0"/>
              </a:rPr>
              <a:t>. </a:t>
            </a:r>
            <a:r>
              <a:rPr lang="sr-Latn-RS" sz="2400" b="1">
                <a:latin typeface="Constantia" panose="02030602050306030303" pitchFamily="18" charset="0"/>
              </a:rPr>
              <a:t>Oni su odricali</a:t>
            </a:r>
            <a:r>
              <a:rPr lang="en-US" sz="2400" b="1">
                <a:latin typeface="Constantia" panose="02030602050306030303" pitchFamily="18" charset="0"/>
              </a:rPr>
              <a:t> pravo papa</a:t>
            </a:r>
            <a:r>
              <a:rPr lang="sr-Latn-RS" sz="2400" b="1">
                <a:latin typeface="Constantia" panose="02030602050306030303" pitchFamily="18" charset="0"/>
              </a:rPr>
              <a:t>ma</a:t>
            </a:r>
            <a:r>
              <a:rPr lang="en-US" sz="2400" b="1">
                <a:latin typeface="Constantia" panose="02030602050306030303" pitchFamily="18" charset="0"/>
              </a:rPr>
              <a:t>, </a:t>
            </a:r>
            <a:r>
              <a:rPr lang="sr-Latn-RS" sz="2400" b="1">
                <a:latin typeface="Constantia" panose="02030602050306030303" pitchFamily="18" charset="0"/>
              </a:rPr>
              <a:t>koncilima</a:t>
            </a:r>
            <a:r>
              <a:rPr lang="en-US" sz="2400" b="1">
                <a:latin typeface="Constantia" panose="02030602050306030303" pitchFamily="18" charset="0"/>
              </a:rPr>
              <a:t>, </a:t>
            </a:r>
            <a:r>
              <a:rPr lang="sr-Latn-RS" sz="2400" b="1">
                <a:latin typeface="Constantia" panose="02030602050306030303" pitchFamily="18" charset="0"/>
              </a:rPr>
              <a:t>crkvenim </a:t>
            </a:r>
            <a:r>
              <a:rPr lang="en-US" sz="2400" b="1">
                <a:latin typeface="Constantia" panose="02030602050306030303" pitchFamily="18" charset="0"/>
              </a:rPr>
              <a:t>o</a:t>
            </a:r>
            <a:r>
              <a:rPr lang="sr-Latn-RS" sz="2400" b="1">
                <a:latin typeface="Constantia" panose="02030602050306030303" pitchFamily="18" charset="0"/>
              </a:rPr>
              <a:t>cim</a:t>
            </a:r>
            <a:r>
              <a:rPr lang="en-US" sz="2400" b="1">
                <a:latin typeface="Constantia" panose="02030602050306030303" pitchFamily="18" charset="0"/>
              </a:rPr>
              <a:t>a i</a:t>
            </a:r>
            <a:r>
              <a:rPr lang="sr-Latn-RS" sz="2400" b="1">
                <a:latin typeface="Constantia" panose="02030602050306030303" pitchFamily="18" charset="0"/>
              </a:rPr>
              <a:t> kra-</a:t>
            </a:r>
            <a:r>
              <a:rPr lang="en-US" sz="2400" b="1">
                <a:latin typeface="Constantia" panose="02030602050306030303" pitchFamily="18" charset="0"/>
              </a:rPr>
              <a:t> ljev</a:t>
            </a:r>
            <a:r>
              <a:rPr lang="sr-Latn-RS" sz="2400" b="1">
                <a:latin typeface="Constantia" panose="02030602050306030303" pitchFamily="18" charset="0"/>
              </a:rPr>
              <a:t>im</a:t>
            </a:r>
            <a:r>
              <a:rPr lang="en-US" sz="2400" b="1">
                <a:latin typeface="Constantia" panose="02030602050306030303" pitchFamily="18" charset="0"/>
              </a:rPr>
              <a:t>a da </a:t>
            </a:r>
            <a:r>
              <a:rPr lang="sr-Latn-RS" sz="2400" b="1">
                <a:latin typeface="Constantia" panose="02030602050306030303" pitchFamily="18" charset="0"/>
              </a:rPr>
              <a:t>nadzir</a:t>
            </a:r>
            <a:r>
              <a:rPr lang="en-US" sz="2400" b="1">
                <a:latin typeface="Constantia" panose="02030602050306030303" pitchFamily="18" charset="0"/>
              </a:rPr>
              <a:t>u savjest u pitanjima </a:t>
            </a:r>
            <a:r>
              <a:rPr lang="sr-Latn-RS" sz="2400" b="1">
                <a:latin typeface="Constantia" panose="02030602050306030303" pitchFamily="18" charset="0"/>
              </a:rPr>
              <a:t>vjer</a:t>
            </a:r>
            <a:r>
              <a:rPr lang="en-US" sz="2400" b="1">
                <a:latin typeface="Constantia" panose="02030602050306030303" pitchFamily="18" charset="0"/>
              </a:rPr>
              <a:t>e. Biblija je bila njihov autoritet, </a:t>
            </a:r>
            <a:r>
              <a:rPr lang="sr-Latn-RS" sz="2400" b="1">
                <a:latin typeface="Constantia" panose="02030602050306030303" pitchFamily="18" charset="0"/>
              </a:rPr>
              <a:t>i </a:t>
            </a:r>
            <a:r>
              <a:rPr lang="en-US" sz="2400" b="1">
                <a:latin typeface="Constantia" panose="02030602050306030303" pitchFamily="18" charset="0"/>
              </a:rPr>
              <a:t> nj</a:t>
            </a:r>
            <a:r>
              <a:rPr lang="sr-Latn-RS" sz="2400" b="1">
                <a:latin typeface="Constantia" panose="02030602050306030303" pitchFamily="18" charset="0"/>
              </a:rPr>
              <a:t>ome si ispitivali sva </a:t>
            </a:r>
            <a:r>
              <a:rPr lang="en-US" sz="2400" b="1">
                <a:latin typeface="Constantia" panose="02030602050306030303" pitchFamily="18" charset="0"/>
              </a:rPr>
              <a:t> učenj</a:t>
            </a:r>
            <a:r>
              <a:rPr lang="sr-Latn-RS" sz="2400" b="1">
                <a:latin typeface="Constantia" panose="02030602050306030303" pitchFamily="18" charset="0"/>
              </a:rPr>
              <a:t>a i</a:t>
            </a:r>
            <a:r>
              <a:rPr lang="en-US" sz="2400" b="1">
                <a:latin typeface="Constantia" panose="02030602050306030303" pitchFamily="18" charset="0"/>
              </a:rPr>
              <a:t> tvrdnje. Vjera u Boga i</a:t>
            </a:r>
            <a:r>
              <a:rPr lang="sr-Latn-RS" sz="2400" b="1">
                <a:latin typeface="Constantia" panose="02030602050306030303" pitchFamily="18" charset="0"/>
              </a:rPr>
              <a:t>Njego-</a:t>
            </a:r>
            <a:r>
              <a:rPr lang="en-US" sz="2400" b="1">
                <a:latin typeface="Constantia" panose="02030602050306030303" pitchFamily="18" charset="0"/>
              </a:rPr>
              <a:t> vu </a:t>
            </a:r>
            <a:r>
              <a:rPr lang="sr-Latn-RS" sz="2400" b="1">
                <a:latin typeface="Constantia" panose="02030602050306030303" pitchFamily="18" charset="0"/>
              </a:rPr>
              <a:t>svetu </a:t>
            </a:r>
            <a:r>
              <a:rPr lang="en-US" sz="2400" b="1">
                <a:latin typeface="Constantia" panose="02030602050306030303" pitchFamily="18" charset="0"/>
              </a:rPr>
              <a:t>riječ podržala je ove svete ljude </a:t>
            </a:r>
            <a:r>
              <a:rPr lang="sr-Latn-RS" sz="2400" b="1">
                <a:latin typeface="Constantia" panose="02030602050306030303" pitchFamily="18" charset="0"/>
              </a:rPr>
              <a:t>kada</a:t>
            </a:r>
            <a:r>
              <a:rPr lang="en-US" sz="2400" b="1">
                <a:latin typeface="Constantia" panose="02030602050306030303" pitchFamily="18" charset="0"/>
              </a:rPr>
              <a:t> su svoj život </a:t>
            </a:r>
            <a:r>
              <a:rPr lang="sr-Latn-RS" sz="2400" b="1">
                <a:latin typeface="Constantia" panose="02030602050306030303" pitchFamily="18" charset="0"/>
              </a:rPr>
              <a:t>ostavljali </a:t>
            </a:r>
            <a:r>
              <a:rPr lang="en-US" sz="2400" b="1">
                <a:latin typeface="Constantia" panose="02030602050306030303" pitchFamily="18" charset="0"/>
              </a:rPr>
              <a:t>na lomači. "Budi </a:t>
            </a:r>
            <a:r>
              <a:rPr lang="sr-Latn-RS" sz="2400" b="1">
                <a:latin typeface="Constantia" panose="02030602050306030303" pitchFamily="18" charset="0"/>
              </a:rPr>
              <a:t>miran</a:t>
            </a:r>
            <a:r>
              <a:rPr lang="en-US" sz="2400" b="1">
                <a:latin typeface="Constantia" panose="02030602050306030303" pitchFamily="18" charset="0"/>
              </a:rPr>
              <a:t>", </a:t>
            </a:r>
            <a:r>
              <a:rPr lang="sr-Latn-RS" sz="2400" b="1">
                <a:latin typeface="Constantia" panose="02030602050306030303" pitchFamily="18" charset="0"/>
              </a:rPr>
              <a:t>dov</a:t>
            </a:r>
            <a:r>
              <a:rPr lang="en-US" sz="2400" b="1">
                <a:latin typeface="Constantia" panose="02030602050306030303" pitchFamily="18" charset="0"/>
              </a:rPr>
              <a:t>iknuo je Latimer svom</a:t>
            </a:r>
            <a:r>
              <a:rPr lang="sr-Latn-RS" sz="2400" b="1">
                <a:latin typeface="Constantia" panose="02030602050306030303" pitchFamily="18" charset="0"/>
              </a:rPr>
              <a:t>e</a:t>
            </a:r>
            <a:r>
              <a:rPr lang="en-US" sz="2400" b="1">
                <a:latin typeface="Constantia" panose="02030602050306030303" pitchFamily="18" charset="0"/>
              </a:rPr>
              <a:t> </a:t>
            </a:r>
            <a:r>
              <a:rPr lang="sr-Latn-RS" sz="2400" b="1">
                <a:latin typeface="Constantia" panose="02030602050306030303" pitchFamily="18" charset="0"/>
              </a:rPr>
              <a:t>sudrugu u</a:t>
            </a:r>
            <a:r>
              <a:rPr lang="en-US" sz="2400" b="1">
                <a:latin typeface="Constantia" panose="02030602050306030303" pitchFamily="18" charset="0"/>
              </a:rPr>
              <a:t> mučen</a:t>
            </a:r>
            <a:r>
              <a:rPr lang="sr-Latn-RS" sz="2400" b="1">
                <a:latin typeface="Constantia" panose="02030602050306030303" pitchFamily="18" charset="0"/>
              </a:rPr>
              <a:t>ištvu,</a:t>
            </a:r>
            <a:r>
              <a:rPr lang="en-US" sz="2400" b="1">
                <a:latin typeface="Constantia" panose="02030602050306030303" pitchFamily="18" charset="0"/>
              </a:rPr>
              <a:t> </a:t>
            </a:r>
            <a:r>
              <a:rPr lang="sr-Latn-RS" sz="2400" b="1">
                <a:latin typeface="Constantia" panose="02030602050306030303" pitchFamily="18" charset="0"/>
              </a:rPr>
              <a:t>prije no što će</a:t>
            </a:r>
            <a:r>
              <a:rPr lang="en-US" sz="2400" b="1">
                <a:latin typeface="Constantia" panose="02030602050306030303" pitchFamily="18" charset="0"/>
              </a:rPr>
              <a:t> plamen u</a:t>
            </a:r>
            <a:r>
              <a:rPr lang="sr-Latn-RS" sz="2400" b="1">
                <a:latin typeface="Constantia" panose="02030602050306030303" pitchFamily="18" charset="0"/>
              </a:rPr>
              <a:t>šutk</a:t>
            </a:r>
            <a:r>
              <a:rPr lang="en-US" sz="2400" b="1">
                <a:latin typeface="Constantia" panose="02030602050306030303" pitchFamily="18" charset="0"/>
              </a:rPr>
              <a:t>ati njihove glasove</a:t>
            </a:r>
            <a:r>
              <a:rPr lang="sr-Latn-RS" sz="2400" b="1">
                <a:latin typeface="Constantia" panose="02030602050306030303" pitchFamily="18" charset="0"/>
              </a:rPr>
              <a:t>.</a:t>
            </a:r>
            <a:r>
              <a:rPr lang="en-US" sz="2400" b="1">
                <a:latin typeface="Constantia" panose="02030602050306030303" pitchFamily="18" charset="0"/>
              </a:rPr>
              <a:t> „</a:t>
            </a:r>
            <a:r>
              <a:rPr lang="sr-Latn-RS" sz="2400" b="1">
                <a:latin typeface="Constantia" panose="02030602050306030303" pitchFamily="18" charset="0"/>
              </a:rPr>
              <a:t>Božjom milošću </a:t>
            </a:r>
            <a:r>
              <a:rPr lang="en-US" sz="2400" b="1">
                <a:latin typeface="Constantia" panose="02030602050306030303" pitchFamily="18" charset="0"/>
              </a:rPr>
              <a:t>danas ćemo </a:t>
            </a:r>
            <a:r>
              <a:rPr lang="sr-Latn-RS" sz="2400" b="1">
                <a:latin typeface="Constantia" panose="02030602050306030303" pitchFamily="18" charset="0"/>
              </a:rPr>
              <a:t>u Engleskoj </a:t>
            </a:r>
            <a:r>
              <a:rPr lang="en-US" sz="2400" b="1">
                <a:latin typeface="Constantia" panose="02030602050306030303" pitchFamily="18" charset="0"/>
              </a:rPr>
              <a:t>zapaliti svijeću, k</a:t>
            </a:r>
            <a:r>
              <a:rPr lang="sr-Latn-RS" sz="2400" b="1">
                <a:latin typeface="Constantia" panose="02030602050306030303" pitchFamily="18" charset="0"/>
              </a:rPr>
              <a:t>oja se,</a:t>
            </a:r>
            <a:r>
              <a:rPr lang="en-US" sz="2400" b="1">
                <a:latin typeface="Constantia" panose="02030602050306030303" pitchFamily="18" charset="0"/>
              </a:rPr>
              <a:t> vjerujem</a:t>
            </a:r>
            <a:r>
              <a:rPr lang="sr-Latn-RS" sz="2400" b="1">
                <a:latin typeface="Constantia" panose="02030602050306030303" pitchFamily="18" charset="0"/>
              </a:rPr>
              <a:t>, </a:t>
            </a:r>
            <a:r>
              <a:rPr lang="en-US" sz="2400" b="1">
                <a:latin typeface="Constantia" panose="02030602050306030303" pitchFamily="18" charset="0"/>
              </a:rPr>
              <a:t>neće </a:t>
            </a:r>
            <a:r>
              <a:rPr lang="sr-Latn-RS" sz="2400" b="1">
                <a:latin typeface="Constantia" panose="02030602050306030303" pitchFamily="18" charset="0"/>
              </a:rPr>
              <a:t>nikada ugasiti.“</a:t>
            </a:r>
          </a:p>
          <a:p>
            <a:pPr algn="just">
              <a:spcBef>
                <a:spcPts val="600"/>
              </a:spcBef>
            </a:pPr>
            <a:r>
              <a:rPr lang="sr-Latn-RS" sz="2400" b="1">
                <a:latin typeface="Constantia" panose="02030602050306030303" pitchFamily="18" charset="0"/>
              </a:rPr>
              <a:t>(Works of Hugh Latimer, 1:8)</a:t>
            </a:r>
            <a:r>
              <a:rPr lang="en-US" sz="2400" b="1">
                <a:latin typeface="Constantia" panose="02030602050306030303" pitchFamily="18" charset="0"/>
              </a:rPr>
              <a:t> 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6924061" y="5740333"/>
            <a:ext cx="4374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/>
              <a:t>E</a:t>
            </a:r>
            <a:r>
              <a:rPr lang="sr-Latn-RS" sz="1600" b="1"/>
              <a:t>llen G White, </a:t>
            </a:r>
            <a:r>
              <a:rPr lang="sr-Latn-RS" sz="1600" i="1"/>
              <a:t>Velika borba</a:t>
            </a:r>
            <a:r>
              <a:rPr lang="en-US" sz="1600" b="1"/>
              <a:t>, </a:t>
            </a:r>
            <a:r>
              <a:rPr lang="sr-Latn-RS" sz="1600" b="1"/>
              <a:t>str</a:t>
            </a:r>
            <a:r>
              <a:rPr lang="en-US" sz="1600" b="1"/>
              <a:t>. 249</a:t>
            </a:r>
            <a:r>
              <a:rPr lang="sr-Latn-RS" sz="1600" b="1"/>
              <a:t>. original.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110532" y="3758084"/>
            <a:ext cx="1199773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U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velikom sukobu pobjeđujemo samo ako svjedočimo ono </a:t>
            </a:r>
            <a:r>
              <a:rPr lang="sr-Latn-RS" sz="20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objavljuje Božja riječ i </a:t>
            </a:r>
            <a:r>
              <a:rPr lang="sr-Latn-RS" sz="20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sila Božje milosti može učiniti i čini za nas i u nama. Reformatori su shvatili da je njihova misija da proglase pet velikih “samo” (sola): sola Scriptura (“samo Sveto pismo”), sola gratia (spasenje “samo milo</a:t>
            </a:r>
            <a:r>
              <a:rPr lang="sr-Latn-RS" sz="20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u”), sola fide (spasenje “samo vjerom”), solus ili solo Christus (“samo Krist”),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i soli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Deo gloria (“slava samo Bogu”).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Teme pouke: Ovotjedna pouka istražuje dvije glavne teme:1. Biti na Božjoj strani u velikom sukobu znači pokazivati nežokolebljivu vjeru u Sveto pismo kao jedinu objavu Božjeg karaktera    i ljubavi prema nama  2. Biti na Božjoj strani u velikom sukobu također znaći pokazivati nepokolebljivu vjeru u Božju milost kao jedini izvor i put spasenja.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20924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”Vjera usprkos svim nepovoljnim izgledima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čitavom Pismu a to znači držati i zapovijedi Božje i imati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 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291890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”Vjera usprkos svim nepovoljnim izgledima”, možemo koristiti idućeg tjedna?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114670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R="0" lvl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119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,103.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104;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119,147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; 119,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162.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Kako se David odnosio prema B. Reči? Kako je to utjecalo na reformatore a </a:t>
            </a:r>
          </a:p>
          <a:p>
            <a:pPr marR="0" lvl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kako na naš život danas?</a:t>
            </a:r>
            <a:endParaRPr kumimoji="0" lang="sr-Latn-R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2. Kor. 4;1-6;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,14.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Što ovi redci govore o Pavl. pouzdanju usprkos izazovima propovijedajući Božj riječ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Dan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12,3;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Otk. 14,1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</a:t>
            </a: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 ovi redci mogu primijeniti na Zyndaleov život? Kakvo ti ohrabrenje pružaju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     kada je riječ o prilikama koje ti se ukazuju da utječeš na život drugih za vječnost?</a:t>
            </a: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lang="hr-HR" sz="1600" b="1" noProof="0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Ivan 14,2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5.26;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16,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13-15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2.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Pet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,20.21.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načela tumačenja Biblije možemo preuzeti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 ovih tekstova?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Ef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.2,8.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9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Rim.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 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,23.2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4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6,23;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,8-1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0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Čemu nas ovi redci uče o planu spasenja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?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Rim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,27-31;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6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-18;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Čemu nas ovi redci uče o spasenju samo na osnovi Kristove pravednosti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1. Pet. 2,2; 2. Pet. 3,18; Kol. 1,10; Ef.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4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,18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-24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</a:t>
            </a:r>
            <a:r>
              <a:rPr kumimoji="0" lang="sr-Latn-R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presudne istine o kršćanskom životu nam 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tu otkrivaju?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Heb.11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,10.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Na što su gledali lada su bili isterivani iz vlastitih domova?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u životnim kušnjama?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127489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Psalam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119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11: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766359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”U srce pohranih riječ tvoju, da protiv tebe ne sagriješim.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767" y="142283"/>
            <a:ext cx="4059319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40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Novo tromjesečje počinjemo novim proučavanjem teme koja prožima ci-  jelu Bibliju od Postanja do Otkrivenja, a naslov joj je: VELIKI SUKOB! Sukob je počeo na Nebu s Luciferovom po- bunom protiv Boga. U središtu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suko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pitanje Božje ljubavi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Je li Bog stvarno pun ljubavi ili je a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psolutista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diktator? Ova tema prati svjetsku po- vijest prema proroštvu Biblije od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stva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do naših dana, i dalje do za- vršnih događaja u velikom sukobu.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4046159"/>
            <a:ext cx="1709351" cy="2314589"/>
            <a:chOff x="2592" y="2256"/>
            <a:chExt cx="1059" cy="20987502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6"/>
              <a:ext cx="955" cy="2093730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ljudi oko vas misle o postojanju sukoba između dobra i zla u svije- tu i društvu?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Ako je Bog znao da će se Lucifer pobuniti, zašto mu je uopće dao moć izbora? Zašto ga jednostavno nije odmah uništio?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9"/>
            <a:ext cx="2209800" cy="2805011"/>
            <a:chOff x="1248" y="2437"/>
            <a:chExt cx="1392" cy="1553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277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Božja narav je ljubav,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tako da su i sva Njegova djela puna ljubavi, premda ta č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injenica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nije uvijek oči-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 ograničenim ljudskim bićima, pa č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anðelima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Dubinu, visinu, dužinu I širinu Božje ljubavi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najjas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-nije sagledavamo na križu koji cijelom svemiru 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Zam-lji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svjedoči da Bog nije kriv za pojavu grijeha!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Crkvu adventista sedmog dana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gao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Bog kako bi nastavila zidati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temeljma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koje su postavili reformatori, kako bi obnovila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bibliske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istine koje su vjekovima bile izgubljene. Naše je glavno poslanje objavljivanje poruka trojice anđela iz Otkrivenja 14,6-12, što je Božja konačna opomena svijetu kome dolazi skori kraj.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723" y="4192291"/>
            <a:ext cx="10550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>
                <a:solidFill>
                  <a:srgbClr val="FFFFFF"/>
                </a:solidFill>
                <a:cs typeface="Arial" charset="0"/>
              </a:rPr>
              <a:t> U proučavanju ovoga tjedna istiću se tri sredi</a:t>
            </a:r>
            <a:r>
              <a:rPr lang="sr-Latn-RS" sz="20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nja načela koja karakteriziraju Božji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>
                <a:solidFill>
                  <a:srgbClr val="FFFFFF"/>
                </a:solidFill>
                <a:cs typeface="Arial" charset="0"/>
              </a:rPr>
              <a:t>veliki sukob: (1) Božji karakter je ljubav i pravednost. (2) Jedini put spasenja utemeljen je na Njegovoj ljubavi i pravednosti. (3) Prva dva načela izviru iz samo jednog izvora: Božjeg otkrivenja u Isusu Kristu i Svetom pismu. Tijekom Srednjeg vijeka činilo se da su ova tri načela zauvijek obavijena đavolskom tamom i da ih nikada nitko vi</a:t>
            </a:r>
            <a:r>
              <a:rPr lang="sr-Latn-RS" sz="20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e neće podržati ili uzdići. Međutim, Bog je pozvao nekoliko velikih ratnika, reformatora, da ustanu usred bojnog polja i jo</a:t>
            </a:r>
            <a:r>
              <a:rPr lang="sr-Latn-RS" sz="20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el-GR" sz="2000" b="1">
                <a:solidFill>
                  <a:srgbClr val="FFFFFF"/>
                </a:solidFill>
                <a:cs typeface="Arial" charset="0"/>
              </a:rPr>
              <a:t> 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jednom podignu zastavu Božje istine.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sz="4400" b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U srce sam svoje tvoju pohranio riječ, da protiv tebe ne sagriješim</a:t>
            </a:r>
            <a:r>
              <a:rPr kumimoji="0" lang="es-ES" sz="4400" b="1" i="0" u="none" strike="noStrike" kern="1200" cap="none" spc="0" normalizeH="0" baseline="0" noProof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endParaRPr kumimoji="0" lang="es-ES" sz="4400" b="1" i="0" u="none" strike="noStrike" kern="1200" cap="none" spc="0" normalizeH="0" baseline="0" noProof="0" dirty="0">
              <a:ln w="10160">
                <a:solidFill>
                  <a:srgbClr val="15608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Psalm</a:t>
            </a:r>
            <a:r>
              <a:rPr kumimoji="0" lang="es-ES" sz="2400" b="1" i="0" u="none" strike="noStrike" kern="1200" cap="none" spc="0" normalizeH="0" baseline="0" noProof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</a:t>
            </a:r>
            <a:r>
              <a:rPr kumimoji="0" lang="sr-Latn-RS" sz="2400" b="1" i="0" u="none" strike="noStrike" kern="1200" cap="none" spc="0" normalizeH="0" baseline="0" noProof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11, </a:t>
            </a:r>
            <a:r>
              <a:rPr lang="sr-Latn-RS" sz="2000" b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SHP</a:t>
            </a:r>
            <a:r>
              <a:rPr kumimoji="0" lang="es-ES" sz="2400" b="1" i="0" u="none" strike="noStrike" kern="1200" cap="none" spc="0" normalizeH="0" baseline="0" noProof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400" b="1" i="0" u="none" strike="noStrike" kern="1200" cap="none" spc="0" normalizeH="0" baseline="0" noProof="0" dirty="0">
              <a:ln w="10160">
                <a:solidFill>
                  <a:srgbClr val="15608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r-Latn-R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enelj vjere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r-Latn-R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 Sveto pismo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 Bogu slava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Biblija dostupna svima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Tumač Biblije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r-Latn-R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emelj spasenja:</a:t>
            </a:r>
            <a:endParaRPr lang="es-ES" sz="2000" b="1" dirty="0">
              <a:solidFill>
                <a:srgbClr val="F7CC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r-Latn-R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 milost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 vjera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r-Latn-R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 Krist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 u milosti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16. stoljeću rad koji je 200 godina ranije započeo Wycliffe, "zvijezda reformacije", počeo je sjajno sjati. Sjaj reforme je stigao</a:t>
            </a:r>
            <a:r>
              <a:rPr lang="sr-Latn-R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 odagna tamu Srednjeg vijeka.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milost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vjera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Krist)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Bogu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se reforma temeljila na pet temeljnih točaka: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9610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TEMELJ VJERE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r-Latn-RS" sz="4400" b="1" i="1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 PISMO</a:t>
            </a:r>
            <a:r>
              <a:rPr lang="it-IT" sz="4400" b="1" i="1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S</a:t>
            </a:r>
            <a:r>
              <a:rPr lang="sr-Latn-RS" sz="4400" b="1" i="1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 BOGU SLAVA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 se nađoše riječi tvoje, ja sam ih jeo, i riječ tvoja bijaše mi radost i veselje srca mojega.Jer ja sam se tvojim zvao imenom, Gospode, Bože, nad Vojskama.“  (Jeremija 15,</a:t>
            </a:r>
            <a:r>
              <a:rPr lang="es-E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sr-Latn-R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VŽB</a:t>
            </a:r>
            <a:r>
              <a:rPr lang="es-E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Reformatori 16. stoljeća doslovno su promijenili svijet. Ali jasno su dali do znanja da u njima nema ništa posebno. To su bili ljudi koje je Bog preobrazio. Zbog toga su izjavili: "Samo Bogu slava</a:t>
            </a:r>
            <a:r>
              <a:rPr lang="sr-Latn-RS" sz="2000" b="1"/>
              <a:t>!</a:t>
            </a:r>
            <a:r>
              <a:rPr lang="en-US" sz="2000" b="1"/>
              <a:t>".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5094153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U tim mračnim vremenima Biblija je zasitila njihove živote do te mjere da </a:t>
            </a:r>
            <a:r>
              <a:rPr lang="sr-Latn-RS" sz="2000" b="1"/>
              <a:t>su</a:t>
            </a:r>
            <a:r>
              <a:rPr lang="en-US" sz="2000" b="1"/>
              <a:t> dal</a:t>
            </a:r>
            <a:r>
              <a:rPr lang="sr-Latn-RS" sz="2000" b="1"/>
              <a:t>i</a:t>
            </a:r>
            <a:r>
              <a:rPr lang="en-US" sz="2000" b="1"/>
              <a:t> svoje živote da ostanu vjerni njezinim učenjima. I danas, da li </a:t>
            </a:r>
            <a:r>
              <a:rPr lang="sr-Latn-RS" sz="2000" b="1"/>
              <a:t>ona</a:t>
            </a:r>
            <a:r>
              <a:rPr lang="en-US" sz="2000" b="1"/>
              <a:t> također zasićuje tvoj život?</a:t>
            </a:r>
            <a:endParaRPr lang="es-ES" sz="2000" b="1" dirty="0"/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/>
              <a:t>Što je Biblija učinila za njih i što može učiniti za nas?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Kako je ta transformacija provedena u njima? Upravo je čitanje Božje riječi izvelo </a:t>
            </a:r>
            <a:r>
              <a:rPr lang="sr-Latn-RS" sz="2000" b="1"/>
              <a:t>to </a:t>
            </a:r>
            <a:r>
              <a:rPr lang="en-US" sz="2000" b="1"/>
              <a:t>čudo.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BIBLIJA DOSTUPNA SVIMA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Riječ je Božja rasla i sve se više širila.</a:t>
            </a:r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Dela</a:t>
            </a:r>
            <a:r>
              <a:rPr lang="es-E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sr-Latn-R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24 )</a:t>
            </a:r>
            <a:endParaRPr lang="es-ES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044272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BIBLIJA DOSTUPNA SVIMA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5">
                    <a:lumMod val="20000"/>
                    <a:lumOff val="80000"/>
                  </a:schemeClr>
                </a:solidFill>
              </a:rPr>
              <a:t>Dok su se engleske verzije Biblije pripremale i objavljivale, drugi reformatori također su preveli Bibliju na svoj materinji jezik. Na taj su način Bibliju mogli čitati izravno stanovnici Europe i novootkriveni "Novi svijet".</a:t>
            </a:r>
            <a:endParaRPr lang="es-E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517841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2547</Words>
  <Application>Microsoft Office PowerPoint</Application>
  <PresentationFormat>Panorámica</PresentationFormat>
  <Paragraphs>150</Paragraphs>
  <Slides>20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20</vt:i4>
      </vt:variant>
    </vt:vector>
  </HeadingPairs>
  <TitlesOfParts>
    <vt:vector size="37" baseType="lpstr">
      <vt:lpstr>Calibri</vt:lpstr>
      <vt:lpstr>Constantia</vt:lpstr>
      <vt:lpstr>Aptos</vt:lpstr>
      <vt:lpstr>Impact</vt:lpstr>
      <vt:lpstr>Arial Narrow</vt:lpstr>
      <vt:lpstr>Comic Sans MS</vt:lpstr>
      <vt:lpstr>Arial</vt:lpstr>
      <vt:lpstr>Gill Sans MT Ext Condensed Bold</vt:lpstr>
      <vt:lpstr>Britannic Bold</vt:lpstr>
      <vt:lpstr>Aptos Display</vt:lpstr>
      <vt:lpstr>Times New Roman</vt:lpstr>
      <vt:lpstr>Bodoni MT Poster Compressed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120</cp:revision>
  <dcterms:created xsi:type="dcterms:W3CDTF">2024-04-13T15:21:38Z</dcterms:created>
  <dcterms:modified xsi:type="dcterms:W3CDTF">2024-05-01T15:16:09Z</dcterms:modified>
</cp:coreProperties>
</file>