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892" autoAdjust="0"/>
    <p:restoredTop sz="94660"/>
  </p:normalViewPr>
  <p:slideViewPr>
    <p:cSldViewPr snapToGrid="0">
      <p:cViewPr varScale="1">
        <p:scale>
          <a:sx n="99" d="100"/>
          <a:sy n="99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Krsti</a:t>
          </a:r>
          <a:r>
            <a:rPr lang="sr-Latn-R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 </a:t>
          </a:r>
          <a:r>
            <a:rPr lang="sr-Latn-R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Ivan</a:t>
          </a: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ne obrnuto</a:t>
          </a:r>
          <a:b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</a:t>
          </a:r>
          <a:r>
            <a:rPr lang="sr-Latn-R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Duh Sveti ga odvodi u pustinju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(Mark</a:t>
          </a:r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 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</a:t>
          </a:r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t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reba  b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sam s Bogom (Mark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Đavo Ga iskušava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13b)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Suoč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 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s fizičkim </a:t>
          </a:r>
          <a:r>
            <a:rPr lang="en-U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opasnosti</a:t>
          </a:r>
          <a:r>
            <a:rPr lang="sr-Latn-RS" sz="1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13c)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b-N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Anđeli ga 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</a:t>
          </a:r>
          <a:r>
            <a:rPr lang="nb-N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uju</a:t>
          </a:r>
          <a:r>
            <a:rPr lang="nb-N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nb-N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nb-NO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13d)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X="111784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Isusova početna poruka obuhvatila 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 aspekta (Mark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15)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Blizu je kraljev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stvo Božje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Obratite se i verujte Radosnu vijest</a:t>
          </a:r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“Ispunilo se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vr</a:t>
          </a:r>
          <a:r>
            <a:rPr lang="sr-Latn-R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</a:t>
          </a:r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</a:t>
          </a:r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4971" y="113164"/>
          <a:ext cx="1756922" cy="1405538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5187" y="1413602"/>
          <a:ext cx="1799476" cy="140238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Krsti</a:t>
          </a:r>
          <a:r>
            <a:rPr lang="sr-Latn-R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 </a:t>
          </a: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 </a:t>
          </a:r>
          <a:r>
            <a:rPr lang="sr-Latn-R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Ivan</a:t>
          </a: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a ne obrnuto</a:t>
          </a:r>
          <a:b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(Mark</a:t>
          </a:r>
          <a:r>
            <a:rPr lang="sr-Latn-R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it-IT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87" y="1413602"/>
        <a:ext cx="1799476" cy="1402383"/>
      </dsp:txXfrm>
    </dsp:sp>
    <dsp:sp modelId="{DADC1F86-B4A4-4CCE-AA06-73D7E8E6C588}">
      <dsp:nvSpPr>
        <dsp:cNvPr id="0" name=""/>
        <dsp:cNvSpPr/>
      </dsp:nvSpPr>
      <dsp:spPr>
        <a:xfrm>
          <a:off x="2020356" y="113164"/>
          <a:ext cx="1756922" cy="1405538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71989" y="1456318"/>
          <a:ext cx="1563661" cy="1402383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Duh Sveti ga odvodi u pustinju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 (Mark</a:t>
          </a:r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o 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</a:t>
          </a:r>
          <a:r>
            <a:rPr lang="sr-Latn-RS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</a:t>
          </a:r>
          <a:r>
            <a:rPr lang="nb-NO" sz="2000" b="1" kern="12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171989" y="1456318"/>
        <a:ext cx="1563661" cy="1402383"/>
      </dsp:txXfrm>
    </dsp:sp>
    <dsp:sp modelId="{3CE3B9B6-E456-4038-8E9B-FF262F2AB425}">
      <dsp:nvSpPr>
        <dsp:cNvPr id="0" name=""/>
        <dsp:cNvSpPr/>
      </dsp:nvSpPr>
      <dsp:spPr>
        <a:xfrm>
          <a:off x="3952970" y="113164"/>
          <a:ext cx="1756922" cy="140553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018962" y="1413602"/>
          <a:ext cx="1747922" cy="140238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 t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reba  b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iti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sam s Bogom (Mark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8962" y="1413602"/>
        <a:ext cx="1747922" cy="1402383"/>
      </dsp:txXfrm>
    </dsp:sp>
    <dsp:sp modelId="{1C8FA63C-E40A-4902-856E-BE032EE7B664}">
      <dsp:nvSpPr>
        <dsp:cNvPr id="0" name=""/>
        <dsp:cNvSpPr/>
      </dsp:nvSpPr>
      <dsp:spPr>
        <a:xfrm>
          <a:off x="5942578" y="113164"/>
          <a:ext cx="1756922" cy="1405538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100701" y="1413602"/>
          <a:ext cx="1563661" cy="140238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Đavo Ga iskušava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13b)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00701" y="1413602"/>
        <a:ext cx="1563661" cy="1402383"/>
      </dsp:txXfrm>
    </dsp:sp>
    <dsp:sp modelId="{CAEDE72E-D226-42C0-91FE-3AC483B7492C}">
      <dsp:nvSpPr>
        <dsp:cNvPr id="0" name=""/>
        <dsp:cNvSpPr/>
      </dsp:nvSpPr>
      <dsp:spPr>
        <a:xfrm>
          <a:off x="7875192" y="113164"/>
          <a:ext cx="1756922" cy="140553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33315" y="1413602"/>
          <a:ext cx="1563661" cy="1402383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Suoč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 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 s fizičkim </a:t>
          </a:r>
          <a:r>
            <a:rPr lang="en-U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opasnosti</a:t>
          </a:r>
          <a:r>
            <a:rPr lang="sr-Latn-RS" sz="1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ms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13c)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33315" y="1413602"/>
        <a:ext cx="1563661" cy="1402383"/>
      </dsp:txXfrm>
    </dsp:sp>
    <dsp:sp modelId="{400BA75A-6623-4983-A9EA-19357109AFFC}">
      <dsp:nvSpPr>
        <dsp:cNvPr id="0" name=""/>
        <dsp:cNvSpPr/>
      </dsp:nvSpPr>
      <dsp:spPr>
        <a:xfrm>
          <a:off x="9807807" y="113164"/>
          <a:ext cx="1756922" cy="1405538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65930" y="1413602"/>
          <a:ext cx="1563661" cy="140238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Anđeli ga 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</a:t>
          </a:r>
          <a:r>
            <a:rPr lang="nb-NO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služ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uju</a:t>
          </a:r>
          <a:r>
            <a:rPr lang="nb-NO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(Mark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nb-NO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nb-NO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13d)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65930" y="1413602"/>
        <a:ext cx="1563661" cy="1402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Isusova početna poruka obuhvatila 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tri aspekta (Mark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15)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“Ispunilo se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vr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ij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eme</a:t>
          </a: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Blizu je kraljev</a:t>
          </a:r>
          <a:r>
            <a:rPr lang="en-U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stvo Božje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sr-Latn-RS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Obratite se i verujte Radosnu vijest</a:t>
          </a: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676228"/>
            <a:ext cx="556864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rgbClr val="FF99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POČETAK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7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rgbClr val="FF9900"/>
                  </a:outerShdw>
                </a:effectLst>
                <a:latin typeface="Aptos" panose="02110004020202020204"/>
              </a:rPr>
              <a:t>EVANĐELJA</a:t>
            </a:r>
            <a:endParaRPr kumimoji="0" lang="es-ES" sz="72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rgbClr val="FF99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10141437" y="6423025"/>
            <a:ext cx="1948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536A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36A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Pouka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536A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536A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536A2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6,  jul 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55805" y="1248032"/>
            <a:ext cx="9239174" cy="39703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just">
              <a:spcBef>
                <a:spcPts val="600"/>
              </a:spcBef>
            </a:pPr>
            <a:r>
              <a:rPr lang="sr-Latn-RS"/>
              <a:t>“</a:t>
            </a:r>
            <a:r>
              <a:rPr lang="en-US"/>
              <a:t>Slava koja je počivala na Kristu je savez Božje ljubavi prema nama. On nam govori o snazi molitve – kako ljudski glas može doprijeti do Božjeg uha i naši zahtjevi nalaze prihvaćanje na nebeskim sudovima ... Svjetlo koje je palo s otvorenih portala na glavu našeg Spasitelja past će na nas dok se molimo za pomoć da se odupremo iskušenju. Glas koji je govorio Isusu govori svakoj vjernoj duši: 'Ovo je moje ljubljeno dijete, s kojim sam jako zadovoljan.'"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4297828" y="5883846"/>
            <a:ext cx="6488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/>
              <a:t>E</a:t>
            </a:r>
            <a:r>
              <a:rPr lang="sr-Latn-RS" sz="1600" b="1"/>
              <a:t>llen G. White,</a:t>
            </a:r>
            <a:r>
              <a:rPr lang="en" sz="1600" b="1"/>
              <a:t> </a:t>
            </a:r>
            <a:r>
              <a:rPr lang="pt-BR" sz="1600" i="1"/>
              <a:t>Na nebeskim m</a:t>
            </a:r>
            <a:r>
              <a:rPr lang="sr-Latn-RS" sz="1600" i="1"/>
              <a:t>j</a:t>
            </a:r>
            <a:r>
              <a:rPr lang="pt-BR" sz="1600" i="1"/>
              <a:t>estima </a:t>
            </a:r>
            <a:r>
              <a:rPr lang="pt-BR" sz="1600" b="1"/>
              <a:t>- </a:t>
            </a:r>
            <a:r>
              <a:rPr lang="pt-BR" sz="1600" i="1"/>
              <a:t>Bog me je izabrao</a:t>
            </a:r>
            <a:r>
              <a:rPr lang="pt-BR" sz="1600" b="1"/>
              <a:t>, 20. </a:t>
            </a:r>
            <a:r>
              <a:rPr lang="sr-Latn-RS" sz="1600" b="1"/>
              <a:t>siječnja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PORUKA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Govorio je: ’Ispunilo se vrijeme, i blizu je kraljevstvo Božje, Obratite se i vjerujte u radosnu vijest.’ “ </a:t>
            </a:r>
            <a:r>
              <a:rPr lang="en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(Mark</a:t>
            </a:r>
            <a:r>
              <a:rPr lang="sr-Latn-RS" sz="1400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" sz="1400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sr-Latn-RS" sz="1400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14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1030634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6" y="3064933"/>
            <a:ext cx="3770470" cy="33239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/>
              <a:t>Postoji proročanstvo od 70 nedjelja (Daniel 9,24).
Od dekreta Artakserksa, 457. godine prije Krista, do pomazanja Mesije, proteklo je 69 nedjelja (rd. 25).
To se ispunilo Isusovim kršte- njem (27),  po. Kristu. U prvoj polovici  nedjelje poslije kršte- nja 31. Isus je umro (rd. 27).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/>
              <a:t>Bilo je to </a:t>
            </a:r>
            <a:r>
              <a:rPr lang="pt-BR" sz="2000" b="1"/>
              <a:t>bećanje da je zavet spasenja počeo da se ispunjava.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92333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/>
              <a:t>Poziv na aktivno sudjelovanje u savezu prihvaćanjem oproštenja kroz vjeru u Isusa Krista.</a:t>
            </a:r>
            <a:endParaRPr lang="en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3" y="4238624"/>
            <a:ext cx="29188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Naša trenutna poruka također uključuje ova tri aspekta: vrijeme je ispunjeno; Isus dolazi;  moramo se pokajati i vjerovati da možemo ići s Njim.</a:t>
            </a:r>
            <a:endParaRPr lang="en" sz="2000" b="1" dirty="0"/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7794" y="4238624"/>
            <a:ext cx="4430755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70 ned</a:t>
              </a:r>
              <a:r>
                <a:rPr lang="sr-Latn-RS" sz="1050" b="1"/>
                <a:t>j</a:t>
              </a:r>
              <a:r>
                <a:rPr lang="en-US" sz="1050" b="1"/>
                <a:t>elja = 490 godina</a:t>
              </a:r>
              <a:endParaRPr lang="en" sz="1050" b="1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7 ned</a:t>
              </a:r>
              <a:r>
                <a:rPr lang="sr-Latn-RS" sz="1050" b="1"/>
                <a:t>j</a:t>
              </a:r>
              <a:r>
                <a:rPr lang="en-US" sz="1050" b="1"/>
                <a:t>elja</a:t>
              </a:r>
              <a:endParaRPr lang="en" sz="1050" b="1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62 ned</a:t>
              </a:r>
              <a:r>
                <a:rPr lang="sr-Latn-RS" sz="1050" b="1"/>
                <a:t>j</a:t>
              </a:r>
              <a:r>
                <a:rPr lang="en-US" sz="1050" b="1"/>
                <a:t>elje</a:t>
              </a:r>
              <a:endParaRPr lang="en" sz="1050" b="1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1/2 ned</a:t>
              </a:r>
              <a:r>
                <a:rPr lang="sr-Latn-RS" sz="1050" b="1"/>
                <a:t>j</a:t>
              </a:r>
              <a:r>
                <a:rPr lang="en-US" sz="1050" b="1"/>
                <a:t>elje</a:t>
              </a:r>
              <a:endParaRPr lang="en" sz="1050" b="1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1/2 ned</a:t>
              </a:r>
              <a:r>
                <a:rPr lang="sr-Latn-RS" sz="1050" b="1"/>
                <a:t>j</a:t>
              </a:r>
              <a:r>
                <a:rPr lang="en-US" sz="1050" b="1"/>
                <a:t>elje</a:t>
              </a:r>
              <a:endParaRPr lang="en" sz="105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49 godina</a:t>
              </a:r>
              <a:endParaRPr lang="en" sz="1050" b="1" dirty="0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434 godine</a:t>
              </a:r>
              <a:endParaRPr lang="en" sz="1050" b="1" dirty="0"/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sz="1050" b="1"/>
                <a:t>7 godina</a:t>
              </a:r>
              <a:endParaRPr lang="en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821031" y="1622852"/>
            <a:ext cx="10250792" cy="447814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just">
              <a:spcBef>
                <a:spcPts val="600"/>
              </a:spcBef>
            </a:pPr>
            <a:r>
              <a:rPr lang="en"/>
              <a:t>“</a:t>
            </a:r>
            <a:r>
              <a:rPr lang="sr-Latn-RS"/>
              <a:t>Bit Kristova propovijedanja bila je: ’Vrijeme je ispunjeno, kraljevstvo Božje je blizu, pokajte se i vjerujte u Radosnu vijest.’ Tako se poruka evanđelja, koju je iznio sam Spasitelj, temeljila na proroštvu. "Vrijeme" koje je najavio da će se ispuniti bilo je razdoblje s kojim je anđeo Gabriel upoznao Daniela ...
Kao što je poruka Kristova prvog dolaska najavila kraljevstvo njegove milosti, tako će i poruka njegovog drugog dolaska najaviti kraljevstvo njegove slave. A druga poruka, kao i prva, temelji se na proročanstvu."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7258486" y="6317394"/>
            <a:ext cx="4714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/>
              <a:t>E</a:t>
            </a:r>
            <a:r>
              <a:rPr lang="sr-Latn-RS" sz="1600" b="1"/>
              <a:t>len G. Vajt, </a:t>
            </a:r>
            <a:r>
              <a:rPr lang="en" sz="1600" b="1"/>
              <a:t> </a:t>
            </a:r>
            <a:r>
              <a:rPr lang="sr-Latn-RS" sz="1600" i="1"/>
              <a:t>Čežnja vekova</a:t>
            </a:r>
            <a:r>
              <a:rPr lang="en" sz="1600" b="1"/>
              <a:t>, </a:t>
            </a:r>
            <a:r>
              <a:rPr lang="sr-Latn-RS" sz="1600" b="1"/>
              <a:t>str</a:t>
            </a:r>
            <a:r>
              <a:rPr lang="en" sz="1600" b="1"/>
              <a:t>. </a:t>
            </a:r>
            <a:r>
              <a:rPr lang="en" sz="1600" b="1" dirty="0"/>
              <a:t>233</a:t>
            </a:r>
            <a:r>
              <a:rPr lang="en" sz="1600" b="1"/>
              <a:t>, 234</a:t>
            </a:r>
            <a:r>
              <a:rPr lang="sr-Latn-RS" sz="1600" b="1"/>
              <a:t> original.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3967316" y="0"/>
            <a:ext cx="82246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sr-Latn-RS" sz="2800" b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Nakon što je Ivan odveden u zatvor, Isus je došao u Galileju, i počeo propovijedati Božju Radosnu vijest. Govorio je: ’Došlo je vrijeme; Božje je kraljevstvo blizu. Obratite se! Vjerujte u Radosnu vijest.’</a:t>
            </a:r>
            <a:r>
              <a:rPr kumimoji="0" lang="en-US" sz="2800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(Mark</a:t>
            </a:r>
            <a:r>
              <a:rPr kumimoji="0" lang="sr-Latn-R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</a:t>
            </a:r>
            <a:r>
              <a:rPr kumimoji="0" lang="es-E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</a:t>
            </a:r>
            <a:r>
              <a:rPr kumimoji="0" lang="sr-Latn-R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s-E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</a:t>
            </a:r>
            <a:r>
              <a:rPr kumimoji="0" lang="sr-Latn-R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 </a:t>
            </a:r>
            <a:r>
              <a:rPr kumimoji="0" lang="sr-Latn-R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SSP</a:t>
            </a:r>
            <a:r>
              <a:rPr kumimoji="0" lang="es-ES" b="1" i="0" u="none" strike="noStrike" kern="1200" cap="none" spc="0" normalizeH="0" baseline="0" noProof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8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3239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sr-Latn-RS" sz="2000" b="1">
                <a:solidFill>
                  <a:srgbClr val="AD4758"/>
                </a:solidFill>
              </a:rPr>
              <a:t>Autor Evanđelja</a:t>
            </a:r>
            <a:r>
              <a:rPr lang="en" sz="2000" b="1">
                <a:solidFill>
                  <a:srgbClr val="AD4758"/>
                </a:solidFill>
              </a:rPr>
              <a:t>:</a:t>
            </a:r>
            <a:endParaRPr lang="en" sz="2000" b="1" dirty="0">
              <a:solidFill>
                <a:srgbClr val="AD4758"/>
              </a:solidFill>
            </a:endParaRPr>
          </a:p>
          <a:p>
            <a:pPr lvl="1">
              <a:spcBef>
                <a:spcPts val="1200"/>
              </a:spcBef>
            </a:pPr>
            <a:r>
              <a:rPr lang="sr-Latn-RS" sz="2000" b="1"/>
              <a:t>Neuspješni misionar</a:t>
            </a:r>
            <a:r>
              <a:rPr lang="en" sz="2000" b="1"/>
              <a:t>.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sr-Latn-RS" sz="2000" b="1"/>
              <a:t>Koristan za službu</a:t>
            </a:r>
            <a:r>
              <a:rPr lang="en" sz="2000" b="1"/>
              <a:t>.</a:t>
            </a:r>
            <a:endParaRPr lang="en" sz="2000" b="1" dirty="0"/>
          </a:p>
          <a:p>
            <a:pPr algn="just">
              <a:spcBef>
                <a:spcPts val="2400"/>
              </a:spcBef>
            </a:pPr>
            <a:r>
              <a:rPr lang="sr-Latn-RS" sz="2000" b="1">
                <a:solidFill>
                  <a:srgbClr val="C52C9D"/>
                </a:solidFill>
              </a:rPr>
              <a:t>Početak Evanđelja</a:t>
            </a:r>
            <a:r>
              <a:rPr lang="en" sz="2000" b="1">
                <a:solidFill>
                  <a:srgbClr val="C52C9D"/>
                </a:solidFill>
              </a:rPr>
              <a:t>l</a:t>
            </a:r>
            <a:r>
              <a:rPr lang="en" sz="20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sr-Latn-RS" sz="2000" b="1"/>
              <a:t>Priprema</a:t>
            </a:r>
            <a:r>
              <a:rPr lang="en" sz="2000" b="1"/>
              <a:t>. Mark</a:t>
            </a:r>
            <a:r>
              <a:rPr lang="sr-Latn-RS" sz="2000" b="1"/>
              <a:t>o</a:t>
            </a:r>
            <a:r>
              <a:rPr lang="en" sz="2000" b="1"/>
              <a:t> 1</a:t>
            </a:r>
            <a:r>
              <a:rPr lang="sr-Latn-RS" sz="2000" b="1"/>
              <a:t>,</a:t>
            </a:r>
            <a:r>
              <a:rPr lang="en" sz="2000" b="1"/>
              <a:t>1-8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sr-Latn-RS" sz="2000" b="1"/>
              <a:t>Krštenje</a:t>
            </a:r>
            <a:r>
              <a:rPr lang="en" sz="2000" b="1"/>
              <a:t>. Mark</a:t>
            </a:r>
            <a:r>
              <a:rPr lang="sr-Latn-RS" sz="2000" b="1"/>
              <a:t>o </a:t>
            </a:r>
            <a:r>
              <a:rPr lang="en" sz="2000" b="1"/>
              <a:t>1</a:t>
            </a:r>
            <a:r>
              <a:rPr lang="sr-Latn-RS" sz="2000" b="1"/>
              <a:t>,</a:t>
            </a:r>
            <a:r>
              <a:rPr lang="en" sz="2000" b="1"/>
              <a:t>9-13</a:t>
            </a:r>
            <a:r>
              <a:rPr lang="en" sz="20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sr-Latn-RS" sz="2000" b="1"/>
              <a:t>Poruka</a:t>
            </a:r>
            <a:r>
              <a:rPr lang="en" sz="2000" b="1"/>
              <a:t>. Mark</a:t>
            </a:r>
            <a:r>
              <a:rPr lang="sr-Latn-RS" sz="2000" b="1"/>
              <a:t>o </a:t>
            </a:r>
            <a:r>
              <a:rPr lang="en" sz="2000" b="1"/>
              <a:t>1</a:t>
            </a:r>
            <a:r>
              <a:rPr lang="sr-Latn-RS" sz="2000" b="1"/>
              <a:t>,</a:t>
            </a:r>
            <a:r>
              <a:rPr lang="en" sz="2000" b="1"/>
              <a:t>14</a:t>
            </a:r>
            <a:r>
              <a:rPr lang="sr-Latn-RS" sz="2000" b="1"/>
              <a:t>.</a:t>
            </a:r>
            <a:r>
              <a:rPr lang="en" sz="2000" b="1"/>
              <a:t>15</a:t>
            </a:r>
            <a:r>
              <a:rPr lang="en" sz="2000" b="1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188079"/>
            <a:ext cx="890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/>
              <a:t>E</a:t>
            </a:r>
            <a:r>
              <a:rPr lang="en-US" sz="2000" b="1"/>
              <a:t>vanđelje po Marku je najkraće od četiri </a:t>
            </a:r>
            <a:r>
              <a:rPr lang="sr-Latn-RS" sz="2000" b="1"/>
              <a:t>E</a:t>
            </a:r>
            <a:r>
              <a:rPr lang="en-US" sz="2000" b="1"/>
              <a:t>vanđelja koja prepričavaju Isusov život.</a:t>
            </a:r>
            <a:endParaRPr lang="en" sz="2000" b="1" dirty="0"/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Ukratko</a:t>
            </a:r>
            <a:r>
              <a:rPr lang="en-US" sz="2000" b="1" dirty="0"/>
              <a:t>, </a:t>
            </a:r>
            <a:r>
              <a:rPr lang="en-US" sz="2000" b="1" dirty="0" err="1"/>
              <a:t>Markovo</a:t>
            </a:r>
            <a:r>
              <a:rPr lang="en-US" sz="2000" b="1" dirty="0"/>
              <a:t> </a:t>
            </a:r>
            <a:r>
              <a:rPr lang="en-US" sz="2000" b="1" dirty="0" err="1"/>
              <a:t>Evanđelje</a:t>
            </a:r>
            <a:r>
              <a:rPr lang="en-US" sz="2000" b="1" dirty="0"/>
              <a:t> je za 21. </a:t>
            </a:r>
            <a:r>
              <a:rPr lang="en-US" sz="2000" b="1" dirty="0" err="1"/>
              <a:t>stoljeće</a:t>
            </a:r>
            <a:r>
              <a:rPr lang="en-US" sz="2000" b="1" dirty="0"/>
              <a:t>, </a:t>
            </a:r>
            <a:r>
              <a:rPr lang="en-US" sz="2000" b="1" dirty="0" err="1"/>
              <a:t>gdje</a:t>
            </a:r>
            <a:r>
              <a:rPr lang="en-US" sz="2000" b="1" dirty="0"/>
              <a:t> se </a:t>
            </a:r>
            <a:r>
              <a:rPr lang="en-US" sz="2000" b="1" dirty="0" err="1"/>
              <a:t>sve</a:t>
            </a:r>
            <a:r>
              <a:rPr lang="en-US" sz="2000" b="1" dirty="0"/>
              <a:t> </a:t>
            </a:r>
            <a:r>
              <a:rPr lang="en-US" sz="2000" b="1" dirty="0" err="1"/>
              <a:t>događa</a:t>
            </a:r>
            <a:r>
              <a:rPr lang="en-US" sz="2000" b="1" dirty="0"/>
              <a:t> </a:t>
            </a:r>
            <a:r>
              <a:rPr lang="en-US" sz="2000" b="1" dirty="0" err="1"/>
              <a:t>brzo</a:t>
            </a:r>
            <a:r>
              <a:rPr lang="en-US" sz="2000" b="1" dirty="0"/>
              <a:t> </a:t>
            </a:r>
            <a:r>
              <a:rPr lang="en-US" sz="2000" b="1" dirty="0" err="1"/>
              <a:t>i</a:t>
            </a:r>
            <a:r>
              <a:rPr lang="en-US" sz="2000" b="1" dirty="0"/>
              <a:t> </a:t>
            </a:r>
            <a:r>
              <a:rPr lang="en-US" sz="2000" b="1" dirty="0" err="1"/>
              <a:t>brže</a:t>
            </a:r>
            <a:r>
              <a:rPr lang="en-US" sz="2000" b="1" dirty="0"/>
              <a:t>, </a:t>
            </a:r>
            <a:r>
              <a:rPr lang="en-US" sz="2000" b="1" dirty="0" err="1"/>
              <a:t>gdje</a:t>
            </a:r>
            <a:r>
              <a:rPr lang="en-US" sz="2000" b="1" dirty="0"/>
              <a:t> je </a:t>
            </a:r>
            <a:r>
              <a:rPr lang="en-US" sz="2000" b="1" dirty="0" err="1"/>
              <a:t>vrijeme</a:t>
            </a:r>
            <a:r>
              <a:rPr lang="en-US" sz="2000" b="1" dirty="0"/>
              <a:t> </a:t>
            </a:r>
            <a:r>
              <a:rPr lang="en-US" sz="2000" b="1" dirty="0" err="1"/>
              <a:t>novac</a:t>
            </a:r>
            <a:r>
              <a:rPr lang="en-US" sz="2000" b="1" dirty="0"/>
              <a:t>. </a:t>
            </a:r>
            <a:r>
              <a:rPr lang="en-US" sz="2000" b="1" dirty="0" err="1"/>
              <a:t>Iskoristimo</a:t>
            </a:r>
            <a:r>
              <a:rPr lang="en-US" sz="2000" b="1" dirty="0"/>
              <a:t> </a:t>
            </a:r>
            <a:r>
              <a:rPr lang="en-US" sz="2000" b="1" dirty="0" err="1"/>
              <a:t>ovo</a:t>
            </a:r>
            <a:r>
              <a:rPr lang="en-US" sz="2000" b="1" dirty="0"/>
              <a:t> </a:t>
            </a:r>
            <a:r>
              <a:rPr lang="en-US" sz="2000" b="1" dirty="0" err="1"/>
              <a:t>vrijeme</a:t>
            </a:r>
            <a:r>
              <a:rPr lang="en-US" sz="2000" b="1" dirty="0"/>
              <a:t> da </a:t>
            </a:r>
            <a:r>
              <a:rPr lang="en-US" sz="2000" b="1" dirty="0" err="1"/>
              <a:t>naučimo</a:t>
            </a:r>
            <a:r>
              <a:rPr lang="en-US" sz="2000" b="1" dirty="0"/>
              <a:t> </a:t>
            </a:r>
            <a:r>
              <a:rPr lang="en-US" sz="2000" b="1" dirty="0" err="1"/>
              <a:t>najvrjedniju</a:t>
            </a:r>
            <a:r>
              <a:rPr lang="en-US" sz="2000" b="1" dirty="0"/>
              <a:t> </a:t>
            </a:r>
            <a:r>
              <a:rPr lang="en-US" sz="2000" b="1" dirty="0" err="1"/>
              <a:t>stvar</a:t>
            </a:r>
            <a:r>
              <a:rPr lang="en-US" sz="2000" b="1" dirty="0"/>
              <a:t>: "</a:t>
            </a:r>
            <a:r>
              <a:rPr lang="en-US" sz="2000" b="1" dirty="0" err="1"/>
              <a:t>Evanđelje</a:t>
            </a:r>
            <a:r>
              <a:rPr lang="en-US" sz="2000" b="1" dirty="0"/>
              <a:t> po </a:t>
            </a:r>
            <a:r>
              <a:rPr lang="en-US" sz="2000" b="1" dirty="0" err="1"/>
              <a:t>Isusu</a:t>
            </a:r>
            <a:r>
              <a:rPr lang="en-US" sz="2000" b="1" dirty="0"/>
              <a:t> </a:t>
            </a:r>
            <a:r>
              <a:rPr lang="en-US" sz="2000" b="1" dirty="0" err="1"/>
              <a:t>Kristu</a:t>
            </a:r>
            <a:r>
              <a:rPr lang="en-US" sz="2000" b="1" dirty="0"/>
              <a:t>, </a:t>
            </a:r>
            <a:r>
              <a:rPr lang="en-US" sz="2000" b="1" dirty="0" err="1"/>
              <a:t>Sinu</a:t>
            </a:r>
            <a:r>
              <a:rPr lang="en-US" sz="2000" b="1" dirty="0"/>
              <a:t> </a:t>
            </a:r>
            <a:r>
              <a:rPr lang="en-US" sz="2000" b="1" dirty="0" err="1"/>
              <a:t>Božjem</a:t>
            </a:r>
            <a:r>
              <a:rPr lang="en-US" sz="2000" b="1" dirty="0"/>
              <a:t>" (Marko 1,1).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6" y="883609"/>
            <a:ext cx="8903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To je brza, agilna, dinami</a:t>
            </a:r>
            <a:r>
              <a:rPr lang="sr-Latn-RS" sz="2000" b="1"/>
              <a:t>č</a:t>
            </a:r>
            <a:r>
              <a:rPr lang="en-US" sz="2000" b="1"/>
              <a:t>na, </a:t>
            </a:r>
            <a:r>
              <a:rPr lang="sr-Latn-RS" sz="2000" b="1"/>
              <a:t>sažet</a:t>
            </a:r>
            <a:r>
              <a:rPr lang="en-US" sz="2000" b="1"/>
              <a:t>a pri</a:t>
            </a:r>
            <a:r>
              <a:rPr lang="sr-Latn-RS" sz="2000" b="1"/>
              <a:t>č</a:t>
            </a:r>
            <a:r>
              <a:rPr lang="en-US" sz="2000" b="1"/>
              <a:t>a. Scene nam blješte pred očima. Ne možete propustiti nikakve detalje, jer su uključeni samo istinski važni.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-US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AUTOR EVANĐELJA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NEUSP</a:t>
            </a:r>
            <a:r>
              <a:rPr lang="sr-Latn-RS" sz="4400" b="1" spc="30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JEŠN</a:t>
            </a:r>
            <a:r>
              <a:rPr lang="en-US" sz="4400" b="1" spc="30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I MISIONAR</a:t>
            </a:r>
            <a:endParaRPr lang="en" sz="4400" b="1" spc="300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rgbClr val="C00000"/>
                </a:solidFill>
                <a:latin typeface="Comic Sans MS" panose="030F0702030302020204" pitchFamily="66" charset="0"/>
              </a:rPr>
              <a:t>Barnaba i Savao pošto su izvršili dužnost, vratiše se iz Jeruzalema,uzevši sa sobom Ivana  zvanog Marko.</a:t>
            </a:r>
            <a:r>
              <a:rPr lang="en" b="1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rgbClr val="C00000"/>
                </a:solidFill>
                <a:latin typeface="Comic Sans MS" panose="030F0702030302020204" pitchFamily="66" charset="0"/>
              </a:rPr>
              <a:t>(</a:t>
            </a:r>
            <a:r>
              <a:rPr lang="sr-Latn-RS" sz="1400" b="1">
                <a:solidFill>
                  <a:srgbClr val="C00000"/>
                </a:solidFill>
                <a:latin typeface="Comic Sans MS" panose="030F0702030302020204" pitchFamily="66" charset="0"/>
              </a:rPr>
              <a:t>Djela</a:t>
            </a:r>
            <a:r>
              <a:rPr lang="en" sz="1400" b="1">
                <a:solidFill>
                  <a:srgbClr val="C00000"/>
                </a:solidFill>
                <a:latin typeface="Comic Sans MS" panose="030F0702030302020204" pitchFamily="66" charset="0"/>
              </a:rPr>
              <a:t> 12</a:t>
            </a:r>
            <a:r>
              <a:rPr lang="sr-Latn-RS" sz="1400" b="1">
                <a:solidFill>
                  <a:srgbClr val="C0000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rgbClr val="C00000"/>
                </a:solidFill>
                <a:latin typeface="Comic Sans MS" panose="030F0702030302020204" pitchFamily="66" charset="0"/>
              </a:rPr>
              <a:t>25</a:t>
            </a:r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Kao i ostali evanđelisti, Marko se ne spominje po imenu. Bio je dječak kada su se dogodili događaji na koje se </a:t>
            </a:r>
            <a:r>
              <a:rPr lang="sr-Latn-RS" sz="2000" b="1"/>
              <a:t>poziva</a:t>
            </a:r>
            <a:r>
              <a:rPr lang="en-US" sz="2000" b="1"/>
              <a:t>, o kojima je vjerojatno naučio više kroz svoj intimni odnos s apostolom Petrom (1. Pet. 5,13).</a:t>
            </a:r>
            <a:endParaRPr lang="en" sz="2000" b="1" dirty="0"/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286000" y="3150974"/>
            <a:ext cx="6145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Ubrzo nakon toga, Barnaba i Šaul (koji su otišli u Jeruzalem po prikupljenu pomoć) </a:t>
            </a:r>
            <a:r>
              <a:rPr lang="sr-Latn-RS" sz="2000" b="1"/>
              <a:t>p</a:t>
            </a:r>
            <a:r>
              <a:rPr lang="en-US" sz="2000" b="1"/>
              <a:t>oveli su Ivana Marka </a:t>
            </a:r>
            <a:r>
              <a:rPr lang="sr-Latn-RS" sz="2000" b="1"/>
              <a:t>s njima </a:t>
            </a:r>
            <a:r>
              <a:rPr lang="en-US" sz="2000" b="1"/>
              <a:t>u Antiohiju (Djela 12,25).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2" y="4308902"/>
            <a:ext cx="54798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U Antiohiji, kada je Duh Sveti pozvao Barnabu i Savla da budu misionari među poganima, poveli su Ivana Marka sa sobom kao suputnika (Djela 13,2-5).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29697" y="2360141"/>
            <a:ext cx="9362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Majka Ivana Marka posjedovala je zgradu u Jeruzalemu gdje se crkva okupila kako bi molila za Petrovo </a:t>
            </a:r>
            <a:r>
              <a:rPr lang="sr-Latn-RS" sz="2000" b="1"/>
              <a:t>oslobođenje iz </a:t>
            </a:r>
            <a:r>
              <a:rPr lang="en-US" sz="2000" b="1"/>
              <a:t>zatočeništv</a:t>
            </a:r>
            <a:r>
              <a:rPr lang="sr-Latn-RS" sz="2000" b="1"/>
              <a:t>a</a:t>
            </a:r>
            <a:r>
              <a:rPr lang="en-US" sz="2000" b="1"/>
              <a:t> (Djela 12:12).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54411" y="5647038"/>
            <a:ext cx="56274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Međutim, misionarski život pokazao se vrlo teškim za mladog Marka, koji se odlučio vratiti u Jeruzalem (Djela 13,13).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7764" y="2500605"/>
            <a:ext cx="62194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Međutim, Barna</a:t>
            </a:r>
            <a:r>
              <a:rPr lang="sr-Latn-RS" sz="2000" b="1"/>
              <a:t>b</a:t>
            </a:r>
            <a:r>
              <a:rPr lang="en-US" sz="2000" b="1"/>
              <a:t>a je bio siguran da njegov nećak Marko ima dovoljno potencijala da bude dobar misionar. Tako je poveo Marka sa sobom na Cipar, dok su Pv</a:t>
            </a:r>
            <a:r>
              <a:rPr lang="sr-Latn-RS" sz="2000" b="1"/>
              <a:t>ao</a:t>
            </a:r>
            <a:r>
              <a:rPr lang="en-US" sz="2000" b="1"/>
              <a:t> i Sila otišli u Aziju (Djela 15,39-41).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KORIS</a:t>
            </a:r>
            <a:r>
              <a:rPr lang="sr-Latn-RS" sz="4400" b="1" spc="30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TAN</a:t>
            </a:r>
            <a:r>
              <a:rPr lang="en-US" sz="4400" b="1" spc="30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 ZA </a:t>
            </a:r>
            <a:r>
              <a:rPr lang="sr-Latn-RS" sz="4400" b="1" spc="30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SLUŽBU</a:t>
            </a:r>
            <a:endParaRPr lang="en" sz="4400" b="1" spc="30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88900">
                  <a:schemeClr val="accent3">
                    <a:satMod val="175000"/>
                    <a:alpha val="52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rgbClr val="002060"/>
                </a:solidFill>
                <a:latin typeface="Comic Sans MS" panose="030F0702030302020204" pitchFamily="66" charset="0"/>
              </a:rPr>
              <a:t>Uzmi Marka i dovedi ga sa sobom, jer mi je vrlo koristan za službu.</a:t>
            </a:r>
            <a:r>
              <a:rPr lang="en" b="1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rgbClr val="002060"/>
                </a:solidFill>
                <a:latin typeface="Comic Sans MS" panose="030F0702030302020204" pitchFamily="66" charset="0"/>
              </a:rPr>
              <a:t>(2</a:t>
            </a:r>
            <a:r>
              <a:rPr lang="sr-Latn-RS" sz="1400" b="1">
                <a:solidFill>
                  <a:srgbClr val="002060"/>
                </a:solidFill>
                <a:latin typeface="Comic Sans MS" panose="030F0702030302020204" pitchFamily="66" charset="0"/>
              </a:rPr>
              <a:t>.</a:t>
            </a:r>
            <a:r>
              <a:rPr lang="en" sz="1400" b="1">
                <a:solidFill>
                  <a:srgbClr val="002060"/>
                </a:solidFill>
                <a:latin typeface="Comic Sans MS" panose="030F0702030302020204" pitchFamily="66" charset="0"/>
              </a:rPr>
              <a:t> Tim</a:t>
            </a:r>
            <a:r>
              <a:rPr lang="sr-Latn-RS" sz="1400" b="1">
                <a:solidFill>
                  <a:srgbClr val="002060"/>
                </a:solidFill>
                <a:latin typeface="Comic Sans MS" panose="030F0702030302020204" pitchFamily="66" charset="0"/>
              </a:rPr>
              <a:t>otieu</a:t>
            </a:r>
            <a:r>
              <a:rPr lang="en" sz="1400" b="1">
                <a:solidFill>
                  <a:srgbClr val="002060"/>
                </a:solidFill>
                <a:latin typeface="Comic Sans MS" panose="030F0702030302020204" pitchFamily="66" charset="0"/>
              </a:rPr>
              <a:t> 4</a:t>
            </a:r>
            <a:r>
              <a:rPr lang="sr-Latn-RS" sz="1400" b="1">
                <a:solidFill>
                  <a:srgbClr val="002060"/>
                </a:solidFill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rgbClr val="002060"/>
                </a:solidFill>
                <a:latin typeface="Comic Sans MS" panose="030F0702030302020204" pitchFamily="66" charset="0"/>
              </a:rPr>
              <a:t>11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Kada je Pav</a:t>
            </a:r>
            <a:r>
              <a:rPr lang="sr-Latn-RS" sz="2000" b="1"/>
              <a:t>ao</a:t>
            </a:r>
            <a:r>
              <a:rPr lang="en-US" sz="2000" b="1"/>
              <a:t> predložio da krenu na drugo misionarsko putovanje, odbio je prihvatiti Marka kao suputnika (Djela 15,36-38). Pavao je trebao snažne pomagače, koji će biti podrška, a ne teret. Markov strah se nije uklapao u ovaj profil</a:t>
            </a:r>
            <a:r>
              <a:rPr lang="sr-Latn-RS" sz="2000" b="1"/>
              <a:t> pošla</a:t>
            </a:r>
            <a:endParaRPr lang="en" sz="2000" b="1" dirty="0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724539"/>
            <a:ext cx="2897537" cy="3423359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844212"/>
            <a:ext cx="1795029" cy="1969696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4979773" y="3904735"/>
            <a:ext cx="45225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Ne znamo što se sljedeće dogodilo, ali znamo da je Barnaba bio u pravu. Kroz tri preporuke koje mu daje u svojim pismima, Pavao zaključuje da bi Marko bio »koristan sv</a:t>
            </a:r>
            <a:r>
              <a:rPr lang="sr-Latn-RS" sz="2000" b="1"/>
              <a:t>a </a:t>
            </a:r>
            <a:r>
              <a:rPr lang="en-US" sz="2000" b="1"/>
              <a:t> služb</a:t>
            </a:r>
            <a:r>
              <a:rPr lang="sr-Latn-RS" sz="2000" b="1"/>
              <a:t>u</a:t>
            </a:r>
            <a:r>
              <a:rPr lang="en-US" sz="2000" b="1"/>
              <a:t>«,</a:t>
            </a:r>
            <a:r>
              <a:rPr lang="sr-Latn-RS" sz="2000" b="1"/>
              <a:t> i</a:t>
            </a:r>
            <a:r>
              <a:rPr lang="en-US" sz="2000" b="1"/>
              <a:t> dobar </a:t>
            </a:r>
            <a:r>
              <a:rPr lang="sr-Latn-RS" sz="2000" b="1"/>
              <a:t>suradnik</a:t>
            </a:r>
            <a:r>
              <a:rPr lang="en-US" sz="2000" b="1"/>
              <a:t>(Kol 4:10; 2. Tim. 4,11).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1606832" y="6110389"/>
            <a:ext cx="79407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Zahvaljujući ovoj drugoj prilici, danas možemo uživati u uzbudljivoj priči Markovog Evanđelje.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-US" sz="54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POČETAK EVANĐELJA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b="1" spc="5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PRIPREMA</a:t>
            </a:r>
            <a:endParaRPr lang="e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Govorio je u svojoj propovijedi: ’Poslije mene dolazi jači od mene.</a:t>
            </a:r>
            <a:r>
              <a:rPr lang="en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</a:t>
            </a:r>
            <a:r>
              <a:rPr lang="sr-Latn-R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</a:t>
            </a:r>
            <a:r>
              <a:rPr lang="en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sr-Latn-RS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7</a:t>
            </a:r>
            <a:r>
              <a:rPr lang="en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809823"/>
            <a:ext cx="7211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Marko započinje tako što nas upoznaje s Bogom pripremajući put </a:t>
            </a:r>
            <a:r>
              <a:rPr lang="sr-Latn-RS" sz="2000" b="1"/>
              <a:t>za </a:t>
            </a:r>
            <a:r>
              <a:rPr lang="en-US" sz="2000" b="1"/>
              <a:t>svoga Sina (Marko 1</a:t>
            </a:r>
            <a:r>
              <a:rPr lang="sr-Latn-RS" sz="2000" b="1"/>
              <a:t>,</a:t>
            </a:r>
            <a:r>
              <a:rPr lang="en-US" sz="2000" b="1"/>
              <a:t>1.2; </a:t>
            </a:r>
            <a:r>
              <a:rPr lang="sr-Latn-RS" sz="2000" b="1"/>
              <a:t>Mal</a:t>
            </a:r>
            <a:r>
              <a:rPr lang="en-US" sz="2000" b="1"/>
              <a:t>. 3</a:t>
            </a:r>
            <a:r>
              <a:rPr lang="sr-Latn-RS" sz="2000" b="1"/>
              <a:t>,</a:t>
            </a:r>
            <a:r>
              <a:rPr lang="en-US" sz="2000" b="1"/>
              <a:t>1). </a:t>
            </a:r>
            <a:r>
              <a:rPr lang="sr-Latn-RS" sz="2000" b="1"/>
              <a:t>To je </a:t>
            </a:r>
            <a:r>
              <a:rPr lang="en-US" sz="2000" b="1"/>
              <a:t>utovanje koje započinje na nebeskim dvorovima i koje će odvesti Isusa Krista do križa, da ga ponovno primi na nebo (Marko 16</a:t>
            </a:r>
            <a:r>
              <a:rPr lang="sr-Latn-RS" sz="2000" b="1"/>
              <a:t>,</a:t>
            </a:r>
            <a:r>
              <a:rPr lang="en-US" sz="2000" b="1"/>
              <a:t>19).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334536"/>
            <a:ext cx="64797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Prije nego što je Isus započeo svoju službu i dao svoj život za nas, Ivan je pripremio srca naroda usmjeravajući ih na pokajanje i pozivajući ih na krštenje (Marko 1,4-6).</a:t>
            </a:r>
            <a:endParaRPr lang="en" sz="2000" b="1" dirty="0"/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192726"/>
            <a:ext cx="72659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000" b="1"/>
              <a:t>U okviru ove pripreme</a:t>
            </a:r>
            <a:r>
              <a:rPr lang="en-US" sz="2000" b="1"/>
              <a:t>, Bog bira </a:t>
            </a:r>
            <a:r>
              <a:rPr lang="sr-Latn-RS" sz="2000" b="1"/>
              <a:t>I</a:t>
            </a:r>
            <a:r>
              <a:rPr lang="en-US" sz="2000" b="1"/>
              <a:t>vana Krstitelja, </a:t>
            </a:r>
            <a:r>
              <a:rPr lang="sr-Latn-RS" sz="2000" b="1"/>
              <a:t>“G</a:t>
            </a:r>
            <a:r>
              <a:rPr lang="en-US" sz="2000" b="1"/>
              <a:t>las</a:t>
            </a:r>
            <a:r>
              <a:rPr lang="sr-Latn-RS" sz="2000" b="1"/>
              <a:t> viče:</a:t>
            </a:r>
            <a:r>
              <a:rPr lang="en-US" sz="2000" b="1"/>
              <a:t> </a:t>
            </a:r>
            <a:r>
              <a:rPr lang="sr-Latn-RS" sz="2000" b="1"/>
              <a:t>pripravite Jahvi put kroz pustinju</a:t>
            </a:r>
            <a:r>
              <a:rPr lang="en-US" sz="2000" b="1"/>
              <a:t>" (M</a:t>
            </a:r>
            <a:r>
              <a:rPr lang="sr-Latn-RS" sz="2000" b="1"/>
              <a:t>arko</a:t>
            </a:r>
            <a:r>
              <a:rPr lang="en-US" sz="2000" b="1"/>
              <a:t> 1</a:t>
            </a:r>
            <a:r>
              <a:rPr lang="sr-Latn-RS" sz="2000" b="1"/>
              <a:t>,</a:t>
            </a:r>
            <a:r>
              <a:rPr lang="en-US" sz="2000" b="1"/>
              <a:t>3; I</a:t>
            </a:r>
            <a:r>
              <a:rPr lang="sr-Latn-RS" sz="2000" b="1"/>
              <a:t>za</a:t>
            </a:r>
            <a:r>
              <a:rPr lang="en-US" sz="2000" b="1"/>
              <a:t>. 40</a:t>
            </a:r>
            <a:r>
              <a:rPr lang="sr-Latn-RS" sz="2000" b="1"/>
              <a:t>,</a:t>
            </a:r>
            <a:r>
              <a:rPr lang="en-US" sz="2000" b="1"/>
              <a:t>3).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646962"/>
            <a:ext cx="64942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Pripremio ih je da prime Sina Božjega, moćnijeg i dragocjenijeg od samog Ivana. </a:t>
            </a:r>
            <a:r>
              <a:rPr lang="sr-Latn-RS" sz="2000" b="1"/>
              <a:t>On</a:t>
            </a:r>
            <a:r>
              <a:rPr lang="en-US" sz="2000" b="1"/>
              <a:t> će ih krstiti snažnijim krštenjem, Duhom Svetim, (Marko 1,7.8).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KRŠTENJE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sr-Latn-RS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 ono vrijeme dođe Isus iz Nazareta u Galileji, te ga Ivan krsti u Jordanu.</a:t>
            </a:r>
            <a:r>
              <a:rPr lang="en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(Mark</a:t>
            </a:r>
            <a:r>
              <a:rPr lang="sr-Latn-RS" sz="14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o</a:t>
            </a:r>
            <a:r>
              <a:rPr lang="en" sz="14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</a:t>
            </a:r>
            <a:r>
              <a:rPr lang="sr-Latn-RS" sz="14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9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446175"/>
            <a:ext cx="76725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Isus započinje svoj put na spektakularan način: Bog ga predstavlja kao svoga Sina, a Duh Sveti očituje svoju prisutnost u tjelesnom obliku goluba (Marko 1,10. 11). Od samog početka Isus je predstavljen kao božanska osoba, Sin Božji. Ali on je također predstavljen </a:t>
            </a:r>
            <a:r>
              <a:rPr lang="sr-Latn-RS" sz="2000" b="1"/>
              <a:t>i </a:t>
            </a:r>
            <a:r>
              <a:rPr lang="en-US" sz="2000" b="1"/>
              <a:t>kao ljudsko biće: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17412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56812" y="6150114"/>
            <a:ext cx="11068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/>
              <a:t>Tako nam je Isus predstavljen: potpuno božanski i potpuno ljudski. On je i Spasitelj i Brat, Gospodin i naš Primjer. To je potpuna objava Božje ljubavi prema čovječanstvu.</a:t>
            </a:r>
            <a:endParaRPr lang="en" sz="2000" b="1" dirty="0"/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1713</TotalTime>
  <Words>1380</Words>
  <Application>Microsoft Office PowerPoint</Application>
  <PresentationFormat>Panorámica</PresentationFormat>
  <Paragraphs>73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Comic Sans MS</vt:lpstr>
      <vt:lpstr>Aptos Display</vt:lpstr>
      <vt:lpstr>Arial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95</cp:revision>
  <dcterms:created xsi:type="dcterms:W3CDTF">2024-06-02T07:04:45Z</dcterms:created>
  <dcterms:modified xsi:type="dcterms:W3CDTF">2024-07-03T10:30:52Z</dcterms:modified>
</cp:coreProperties>
</file>