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6" r:id="rId4"/>
    <p:sldMasterId id="2147483700" r:id="rId5"/>
    <p:sldMasterId id="2147483714" r:id="rId6"/>
  </p:sldMasterIdLst>
  <p:notesMasterIdLst>
    <p:notesMasterId r:id="rId26"/>
  </p:notesMasterIdLst>
  <p:sldIdLst>
    <p:sldId id="430" r:id="rId7"/>
    <p:sldId id="389" r:id="rId8"/>
    <p:sldId id="437" r:id="rId9"/>
    <p:sldId id="272" r:id="rId10"/>
    <p:sldId id="257" r:id="rId11"/>
    <p:sldId id="258" r:id="rId12"/>
    <p:sldId id="259" r:id="rId13"/>
    <p:sldId id="260" r:id="rId14"/>
    <p:sldId id="270" r:id="rId15"/>
    <p:sldId id="262" r:id="rId16"/>
    <p:sldId id="271" r:id="rId17"/>
    <p:sldId id="267" r:id="rId18"/>
    <p:sldId id="264" r:id="rId19"/>
    <p:sldId id="266" r:id="rId20"/>
    <p:sldId id="445" r:id="rId21"/>
    <p:sldId id="417" r:id="rId22"/>
    <p:sldId id="444" r:id="rId23"/>
    <p:sldId id="442" r:id="rId24"/>
    <p:sldId id="386" r:id="rId25"/>
  </p:sldIdLst>
  <p:sldSz cx="12192000" cy="6858000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  <p:embeddedFont>
      <p:font typeface="Bodoni MT Poster Compressed" panose="02070706080601050204" pitchFamily="18" charset="0"/>
      <p:regular r:id="rId31"/>
    </p:embeddedFont>
    <p:embeddedFont>
      <p:font typeface="Britannic Bold" panose="020B0903060703020204" pitchFamily="34" charset="0"/>
      <p:regular r:id="rId32"/>
    </p:embeddedFont>
    <p:embeddedFont>
      <p:font typeface="Comic Sans MS" panose="030F0702030302020204" pitchFamily="66" charset="0"/>
      <p:regular r:id="rId33"/>
      <p:bold r:id="rId34"/>
      <p:italic r:id="rId35"/>
      <p:boldItalic r:id="rId36"/>
    </p:embeddedFont>
    <p:embeddedFont>
      <p:font typeface="Gill Sans MT Ext Condensed Bold" panose="020B0902020104020203" pitchFamily="34" charset="0"/>
      <p:regular r:id="rId37"/>
    </p:embeddedFont>
    <p:embeddedFont>
      <p:font typeface="Impact" panose="020B0806030902050204" pitchFamily="34" charset="0"/>
      <p:regular r:id="rId3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Krsti</a:t>
          </a:r>
          <a:r>
            <a:rPr lang="sr-Latn-R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 </a:t>
          </a:r>
          <a:r>
            <a:rPr lang="sr-Latn-R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Ivan</a:t>
          </a: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ne obrnuto</a:t>
          </a:r>
          <a:b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</a:t>
          </a:r>
          <a:r>
            <a:rPr lang="sr-Latn-R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Duh Sveti ga odvodi u pustinju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(Mark</a:t>
          </a:r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 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</a:t>
          </a:r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t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reba  b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sam s Bogom (Mark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Đavo Ga iskušava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13b)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Suoč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 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s fizičkim </a:t>
          </a:r>
          <a:r>
            <a: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opasnosti</a:t>
          </a:r>
          <a:r>
            <a:rPr lang="sr-Latn-R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13c)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Anđeli ga 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</a:t>
          </a:r>
          <a:r>
            <a:rPr lang="nb-N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uju</a:t>
          </a:r>
          <a:r>
            <a:rPr lang="nb-N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nb-N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nb-N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13d)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X="111784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Isusova početna poruka obuhvatila 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 aspekta (Mark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15)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Blizu je kraljev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stvo Božje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Obratite se i verujte Radosnu vijest</a:t>
          </a:r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“Ispunilo se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vr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</a:t>
          </a:r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4971" y="113164"/>
          <a:ext cx="1756922" cy="1405538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5187" y="1413602"/>
          <a:ext cx="1799476" cy="140238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Krsti</a:t>
          </a:r>
          <a:r>
            <a:rPr lang="sr-Latn-R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 </a:t>
          </a:r>
          <a:r>
            <a:rPr lang="sr-Latn-R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Ivan</a:t>
          </a: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ne obrnuto</a:t>
          </a:r>
          <a:b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</a:t>
          </a:r>
          <a:r>
            <a:rPr lang="sr-Latn-R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87" y="1413602"/>
        <a:ext cx="1799476" cy="1402383"/>
      </dsp:txXfrm>
    </dsp:sp>
    <dsp:sp modelId="{DADC1F86-B4A4-4CCE-AA06-73D7E8E6C588}">
      <dsp:nvSpPr>
        <dsp:cNvPr id="0" name=""/>
        <dsp:cNvSpPr/>
      </dsp:nvSpPr>
      <dsp:spPr>
        <a:xfrm>
          <a:off x="2020356" y="113164"/>
          <a:ext cx="1756922" cy="1405538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71989" y="1456318"/>
          <a:ext cx="1563661" cy="1402383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Duh Sveti ga odvodi u pustinju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(Mark</a:t>
          </a:r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 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</a:t>
          </a:r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171989" y="1456318"/>
        <a:ext cx="1563661" cy="1402383"/>
      </dsp:txXfrm>
    </dsp:sp>
    <dsp:sp modelId="{3CE3B9B6-E456-4038-8E9B-FF262F2AB425}">
      <dsp:nvSpPr>
        <dsp:cNvPr id="0" name=""/>
        <dsp:cNvSpPr/>
      </dsp:nvSpPr>
      <dsp:spPr>
        <a:xfrm>
          <a:off x="3952970" y="113164"/>
          <a:ext cx="1756922" cy="140553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018962" y="1413602"/>
          <a:ext cx="1747922" cy="140238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t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reba  b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sam s Bogom (Mark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8962" y="1413602"/>
        <a:ext cx="1747922" cy="1402383"/>
      </dsp:txXfrm>
    </dsp:sp>
    <dsp:sp modelId="{1C8FA63C-E40A-4902-856E-BE032EE7B664}">
      <dsp:nvSpPr>
        <dsp:cNvPr id="0" name=""/>
        <dsp:cNvSpPr/>
      </dsp:nvSpPr>
      <dsp:spPr>
        <a:xfrm>
          <a:off x="5942578" y="113164"/>
          <a:ext cx="1756922" cy="1405538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100701" y="1413602"/>
          <a:ext cx="1563661" cy="140238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Đavo Ga iskušava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13b)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00701" y="1413602"/>
        <a:ext cx="1563661" cy="1402383"/>
      </dsp:txXfrm>
    </dsp:sp>
    <dsp:sp modelId="{CAEDE72E-D226-42C0-91FE-3AC483B7492C}">
      <dsp:nvSpPr>
        <dsp:cNvPr id="0" name=""/>
        <dsp:cNvSpPr/>
      </dsp:nvSpPr>
      <dsp:spPr>
        <a:xfrm>
          <a:off x="7875192" y="113164"/>
          <a:ext cx="1756922" cy="140553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33315" y="1413602"/>
          <a:ext cx="1563661" cy="140238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Suoč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 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s fizičkim </a:t>
          </a:r>
          <a:r>
            <a: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opasnosti</a:t>
          </a:r>
          <a:r>
            <a:rPr lang="sr-Latn-R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13c)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33315" y="1413602"/>
        <a:ext cx="1563661" cy="1402383"/>
      </dsp:txXfrm>
    </dsp:sp>
    <dsp:sp modelId="{400BA75A-6623-4983-A9EA-19357109AFFC}">
      <dsp:nvSpPr>
        <dsp:cNvPr id="0" name=""/>
        <dsp:cNvSpPr/>
      </dsp:nvSpPr>
      <dsp:spPr>
        <a:xfrm>
          <a:off x="9807807" y="113164"/>
          <a:ext cx="1756922" cy="1405538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65930" y="1413602"/>
          <a:ext cx="1563661" cy="140238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Anđeli ga 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</a:t>
          </a:r>
          <a:r>
            <a:rPr lang="nb-NO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uju</a:t>
          </a:r>
          <a:r>
            <a:rPr lang="nb-NO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nb-NO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nb-NO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13d)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65930" y="1413602"/>
        <a:ext cx="1563661" cy="1402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Isusova početna poruka obuhvatila 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 aspekta (Mark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15)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“Ispunilo se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vr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</a:t>
          </a: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Blizu je kraljev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stvo Božje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Obratite se i verujte Radosnu vijest</a:t>
          </a: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3D60068-03EE-4651-9045-8B2B15A273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27BD1-6339-4FF9-8F9F-B63EBA6AA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09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22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36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2F0451C-FE00-48BE-BCEB-17F6D797D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04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25FF6-22C7-4322-ACD3-DD0AC5CF51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8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16052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08705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9753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66212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4652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50539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13941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82537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8841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44815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66498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71105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17988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83296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30436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59838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90558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88656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99940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14624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82843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77587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21642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3853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28075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35388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47650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97361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56904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34237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26644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28522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78528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41110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05242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04588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21465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97091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31687"/>
      </p:ext>
    </p:extLst>
  </p:cSld>
  <p:clrMapOvr>
    <a:masterClrMapping/>
  </p:clrMapOvr>
  <p:transition spd="med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32581"/>
      </p:ext>
    </p:extLst>
  </p:cSld>
  <p:clrMapOvr>
    <a:masterClrMapping/>
  </p:clrMapOvr>
  <p:transition spd="med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23021"/>
      </p:ext>
    </p:extLst>
  </p:cSld>
  <p:clrMapOvr>
    <a:masterClrMapping/>
  </p:clrMapOvr>
  <p:transition spd="med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54799"/>
      </p:ext>
    </p:extLst>
  </p:cSld>
  <p:clrMapOvr>
    <a:masterClrMapping/>
  </p:clrMapOvr>
  <p:transition spd="med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01013"/>
      </p:ext>
    </p:extLst>
  </p:cSld>
  <p:clrMapOvr>
    <a:masterClrMapping/>
  </p:clrMapOvr>
  <p:transition spd="med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6908"/>
      </p:ext>
    </p:extLst>
  </p:cSld>
  <p:clrMapOvr>
    <a:masterClrMapping/>
  </p:clrMapOvr>
  <p:transition spd="med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94434"/>
      </p:ext>
    </p:extLst>
  </p:cSld>
  <p:clrMapOvr>
    <a:masterClrMapping/>
  </p:clrMapOvr>
  <p:transition spd="med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10570"/>
      </p:ext>
    </p:extLst>
  </p:cSld>
  <p:clrMapOvr>
    <a:masterClrMapping/>
  </p:clrMapOvr>
  <p:transition spd="med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89956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03885"/>
      </p:ext>
    </p:extLst>
  </p:cSld>
  <p:clrMapOvr>
    <a:masterClrMapping/>
  </p:clrMapOvr>
  <p:transition spd="med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82146"/>
      </p:ext>
    </p:extLst>
  </p:cSld>
  <p:clrMapOvr>
    <a:masterClrMapping/>
  </p:clrMapOvr>
  <p:transition spd="med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72031"/>
      </p:ext>
    </p:extLst>
  </p:cSld>
  <p:clrMapOvr>
    <a:masterClrMapping/>
  </p:clrMapOvr>
  <p:transition spd="med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8009"/>
      </p:ext>
    </p:extLst>
  </p:cSld>
  <p:clrMapOvr>
    <a:masterClrMapping/>
  </p:clrMapOvr>
  <p:transition spd="med"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25274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8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B4A480E-7100-4ACB-B397-32B634C39A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194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4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" y="-76200"/>
            <a:ext cx="121919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BIBLIJSKA DOKTRINA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  <a:r>
              <a:rPr kumimoji="0" lang="sr-Latn-RS" sz="72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:        </a:t>
            </a:r>
            <a:r>
              <a:rPr lang="sr-Latn-RS" sz="7200" b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PROPOVIJEDANJE</a:t>
            </a:r>
            <a:r>
              <a:rPr kumimoji="0" lang="sr-Latn-RS" sz="72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 EVANĐELJA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50115"/>
            <a:ext cx="9245600" cy="707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44208" y="6366933"/>
            <a:ext cx="1178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b="1" dirty="0">
                <a:solidFill>
                  <a:srgbClr val="DDDDDD"/>
                </a:solidFill>
                <a:latin typeface="Arial Narrow" panose="020B0606020202030204" pitchFamily="34" charset="0"/>
              </a:rPr>
              <a:t>3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tromjesečje 2024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Prezentacija biblijske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pouke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 </a:t>
            </a:r>
            <a:r>
              <a:rPr lang="hr-HR" sz="2000" b="1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r>
              <a:rPr kumimoji="0" lang="sr-Latn-RS" sz="2000" b="1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srpnja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202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4.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xQVFRQWGBgVFRQVFBcUHBgWFhUWGhUXFxUYHSggGBolHBQVITEhJSkrLi4uFx8zODMsNygtLiwBCgoKDg0OGhAQGywkHyQsLCwsLCwsLCwsLCwsLCwsLCwsLCwsLCwsLCwsLCwsLCwsLCwsLCwsLCwsLCwsLCwsLP/AABEIAQUAwQMBIgACEQEDEQH/xAAcAAEAAgMBAQEAAAAAAAAAAAAABQYDBAcCAQj/xABCEAABAwIDBAYHBAgGAwAAAAABAAIDBBEFITESQVFhBhMicYGRBzKhscHR8EJSYnIUI4KSssLh8RUkM0NTomNzo//EABkBAQADAQEAAAAAAAAAAAAAAAABAgMEBf/EACQRAQEAAgICAgICAwAAAAAAAAABAhEDIRIxBEEiYRNxFEJR/9oADAMBAAIRAxEAPwDuKIiAiIgIiICIiAiwVdYyMbT3Bo5/JQOJ9NKeJgcLuvblkdCeSi2RMlqyoud13pNY0lrWNuDbNwz7gM7rSj9Ikr7gWaNAdjO53A3N/IKPKJ8K6iiouGdKZLtL3AtJz2gB5OGm7W/zuFHXNkFwfLMHuO9TMpS42NpERSqIiICIiAiIgIiICIiAiIgIiICIue9Oem/V/qad2Zyc8Hz2fDeot0mTa3Yzj0NM0l7hfcwEXJ4cvFc4xr0gTOPZdsNubNZ5W2tde7wVIxDE3SOJJOWTRe9idfH4qNlkyA7lS21pJInZsee92Z2tnO5zuc/Zew7r8Vp1lSXtDSctTw8VoxC2W9JX7h9f0UaTtmi2SS0cbg79DfPyWxTQk56CwOWVjfUd614LNH4it4O2Wi2vyUUiTwysPWsYTk5zbnxNzyyuVcOiFS9sjWAnZO2Rflnbu08yqb0bw4zSB2jGg9r5d9z5ldK6M4aGuBvcgn9luyGgd5OfhZRLN6Xyl8drkEXwL6t3MIiICIiAiIgIiICIiAiIgIiIKl6ROkH6NTlrfXeCLclw2WpLnF7jc21O9zj/AHPirN6QMUM1TJnk1xAHJps35qmk7vE/X1qs/bT0yhwFvq53lGkXv5fXFYw3yXpp8gpRt9c/PP8Av9fW9e2nesTj9cF82v7fXmhttwuANys7Q6Q2G/K44cvHJRAffVW3o1TbLmuduzA58VTkvjNteLG53UX3BaBsULWgWyF++y2mVZjcHM1GduI3haD8Ua1he45Kovx+SoqWMh7MYOZ3kb1xayvcd3449V2jAsXZVQiWO4aSW2PFpse/MKQUV0bijjgZHHazRppmTcnxJUqvRxu5t5eU1bBERWVEREBERAREQEREBERAWOeTZa53AE+QWRa+Ij9VJ+R38JQfm3EpLyPPFx9ijGAjPit/FRZzhwJB81oMzIVIvl7ZxuCON9NN3M8Vj2vcssbbAef15hBilH9UtfTl7VmczsnyHxK87OvcD5GybNMMcdpBfTX68VbKd5FlWib58CfgrHRXc0Eb1hzd6dXxrq14rZHSki9mN3nIX4nkvnRmhcJ3WBAsC0OFi4EDtkbr3yClafBustc9ne3ce9WHC8LDHAhoH1xWFz61HT4fl5WsDMSlgcCHe1X/AADGhO0Xyd7/AOq5jVRsdLJ1hOyz32upv0dwPnf1o7ELHZAuu5x/KPVHMqeG5TL8UfIxwuO8nS0RF6DyhERAREQEREBERAREQFo45Js08p/AR55fFbyjOkp/ysvJt/IhRfSZ7fm/F33keeJv8lqHJbWIDtDu+JWm43KrE32yRuzH1p/ZbBfc8tfkPcsDWWWVgy96Jj283HAfXuzXlxyPO1vyjRY3Tg5f1PksPXEuDT2bnZu7Kx5qE/0ydbZWHC5rMCgpsPc2+hN81J0Elxbgs+TVnTfg3jl2teH4hZTsGJXVNpDZTMNQA0lcmTvk20seexpLjq76ClfRJNK+qcG36pjCXndcnsN773PgqNX1TpZbZ5m3FdN9FeJxNfLTNBYSGuaD9pw2uscTxILcuS6uLHx1txc2dzls9R0lQeL4+2MyNaRtRt2iTmL67PfZeulGNtpoxc2e+4YeFhmfC4XP6VgqZHgudsfa2XWLnOF3XJB4jPmp5uXXUU4OHynlfToWFY6yWnZMTk/aAy12XEaeCkaera/Q+BFlQ3vDDFBD2Y42hjBe9r5uJJ1O/NTPXbA2i42HNZz5Fl/S+Xxprf2tDZATYEXGouvSq1CTcEa2z5f1U7BiDSO12e9a8fNMvfTDk4bj67biL4Cvq3YiIiAiIgLRxtoMEgOhaR5iy3lW+nWLtgp3X1cCAPrQa5qL6TPbgeMvu/S2bsuGa0YhnyWxVSbbi7ise1lYb9e5Vi19smxffvsPLVY6t9hZq+00oub8MkcL5ofTWpiA4bQJF87HPvB+CudBE2QAAskbaxDmtvbgbqpyR7/orPDms+THbbhz8ekvjsIY8C4uRci+nD65KOwyYB/Io6mzuFpSMLTY+fkq4Y9aW5M75eWlsjeNy8y1NmkKDpalwGvDy0XyWsJyKp/F22/yOmSllAl2jwPmtqmxN8VQ2djrOab+W4+0KIdMvsslwOPHl9WW3j3ty+fWnVvSHigmpKOcC22XG3ezMeYUR0UrGMhu49o3d+8bj2W8lqY9C9mH4eyQEFzZngHK20WbN/A+1aFLsilLye0ABbaA0AFtnUm91lyzbfgup+u07T1skt5IhfZLnE5ZZ8+QHksjsZfI5rL8C62fdl5ZdyreGVkkURYLWdc8xfXTVSOD1Bgc5/rFw13g56eawyx06cctyLhh+NtYw7RsBrfX+91sUFSZjtbr5X0A+J7lz2uqXvlaXDshwcWg2vnnc8SMuSslPjILm9Wwi2VgD53KrcdRM1bdOnYdINnZ3hbagejkjrDa9Z2ZHAKeXocWW8Y8vlx8c7BERaMxERBp4riDYIzI82A05lcR6b446okO0TsjdmBna7beHjZdJ6cB8lo4xtOPqi9rcSeG7yVepOgEIPWVbzI7cxps3uFlnbutZOnLKSkfM/ZiY57joGjQcSRorRSejeqfbaLWDzXWcIpGRt2YYmsbwaLX7zvW3sy/ct4hDUclrfRnOxm0wteRu9U+HHuyVQq6Z8Li2RpYdCCLDzXdarEZoyRJGQ05bQzA53Gir2LOiqAWyNBvlf3d6r5SLfx2uTia2uh1IOS13SbLgfrgpfpBgogN4ydk3uw7sr3HEe5QcQ2iOCt1Ypqy6WKmzCzT0YcLWWGk3KTj0XNlbK7sJLO1cmoHN0zW5gfRepqgXMaA0O2C5zg0BxF7cTlbzCk5mXy3rpPR/BnQ0LmEbMjrzW4GwsDzs0LTDO1hy8WOKo4R6JZXG807G2Ni1oLjla2ZtqFc8H9GtHC5r3B0rmm/bts347IG5TeD1e2A778bJPEix9ymGm+YW87c2U0ovpeotqjZIB/oyNJ/K8Fh9pZ5Ll1PEHWXdOmFH1tFUs1JieR+Zo2m+0BcOw7QLHm67dHx7vptsjzW0zMrA3VZIcly13YxnbDtO96sWBPBIjYy7ibKIpG3Ft5XQOh+CCJnWu9dw7PJp3959yYY3PLSOXOceG6m6CiEbeLt5+A5LaRF6Mkk1Hk223dERFKBeXlelhnOSVMR0zQCSBmd61G04vtON+W7+q91hKipqghZWtpFggqW6e5bYN1WKOa5VjpXZK0u1cppiqI3bs+RVaxvB2PFwDFJxt2T3jd3q5L4+MHIi45pcdoxzscqgj2X9XPGDfLMe0FVjpn0V/RHieLOnkNjb/bedx4NO7nlwXZ8SwmNzbEWG7keIO5QGIBsbTDO3bikGybi4cDuPAqmtNdzNyOB6kYpclp4/hDqOUMuXQvzhk4t+6T94b/ArVZWdtjNznNB7i4ArPLDbTHPx9r90Jo29YyeVoc0khgOdiPtEeOXcSukye7LwVSloNh8rGjJzWzMAyzF9oDv7fsVhwqsEsTXbxkfgfJaYTXTPkvl21+jRsGj7rC392aQD2BWOn0CpeD1nak/O5o/ecT/ABK0OqrNaANp7vVbe3eSdwCvjVM52xdLavqqOofwjcB3uGyPa4LiNEywXVfSdKRh7gdXPjabfnBP8K5tRQ9lY89bfFnt8aF7aMivT2LbhZaFx3mzR+0bLlrunSb6B4M6od1rxaBhtnrI4bh+Ebz4cbdOVb6AkfoxaPsvI/6tPxVkXbw4yY7n28z5GeWWdl+hERbMBERAWKVZVhn0UVMQ9cVA1UZup2rIuomWotoLlZVviUFO66sFNIG6uCrTXSO32HkpGj2BvLiplMosUbgdDdZFrQRi2llsBaMaPYCLHQqKqqMEGKQbTHaX919x4FS68TRBwsUsJdOe4zgTXROpJj2T2oJd7XDQ94vYjfdcimp3wz9XILPY9oPg4WI5HI3X6HxnD+ujdG7Jwza7g7c7u3Fcm6a0BkgE9rTU52ZRvLGuzJ/Kc+4lZ6013ubXz9PzpnnU7TD37O17muWLB6jqpZ4TkG3c38urfeR+yoGvqv8AKRSDVj43j3H2OKx4riXa2xq+NzPG3Z95ULSM/Rucu2OL3F/7zifdZXykftNdIPtdhh4MBtcd+Z8lzuin6mMv0sAxneRYeWvgrz0VxFj4GMdq0WUwy9Ir0s1FqeGP70oNuTWn5hU6iGSmfSzU7U9MwaBr3eZaPgobDjdYc/tt8fqNqODNesQbssYPxj3FbdOxYMadYM/P8Cuae3TauXo/f2Zm8HNPm238qtqpHQGb9dMzcWMd5Ej+ZXdehwX8I875E1yUREWrAREQFhnGSzLHIoqYg6umJKj52tYOJUvXzW0ULUMAzd5LOto1XFz8ybN+vNbdBVsaQG5neVWsUxIk7IyC94C47VyVXbTXTpVM+4Wwo/DTcBSC2jmy9iBEUqsNVDtDLUafJUDpfTDN4HZkBilHMtIBPeMvALoqgOkmGB7HfdcLO5H7LvA2VMo0wvbnNJnQBrtRstPe02PtCio7yOiZqQ8jwaD/AEUs0FsLmHUPNxzBz9qjcMlDJKiY6RgBg4yPAsPOypG1b1cNqQRj1Y9ebt/yVx6NPDRYNuVTKGKwucyczzvvVmwrHmRZFt+5QmzrpWPSNW7ddb/jjY3xN3H+ILFhYyWDpRRVL6uaodTzNje64cY3W2Q0AXNstN694W/ILLlacKyUqjuko7DbbnA+/wCa36Y5LSx8/qvFvvC58fboqb6DyWqm/jie3xBa7+Uroy5N0Xn2ammN/tFv7zXD4rrK7Pj38dOL5c/Pf6ERF0OUREQFin0WVYZ3WCipiIq8s1WsVqScgpXGanVV5h2issq6MYh5I881JYabFeqmm3rUEuwVVfboeDS5KYComB4yLgXVomxuCNt3yNaOZWuNc+WKTRQlN0rpn2LJAQdCMx5hSEWIxu0ePNW3FfGtoleXWIIOhyKbQK8kIOY9NaAwS5eq8XB5j42t5Kl1b7RxN/5JHSu7h2GewErtXSrCv0mncwf6g7UZ/EBp3HTxXFa4XkDfuBrLfl19t1TWmsu4tFOOxfl8FN9D8ID39e8dkH9WDvI1f3Ddz7loYHQGbZYNNXHgPmr9DS7DQBuFu4DQKuM3WmeWppvMKiMW6MQzXcGiOT77Ra5/E3Q9+q3GyELZY/JXsl6rGW43cc9noXwv2HixG/cRxB4KJ6Qm0TvD3hdOxjD2yx2OTvsu4H5Fcr6UXEbgciCAQdx2hdceXH45O3Dl88b/ANecFqLSQHTZljN+W0AfYV2tcFwh/wCsi/8AYz+MLvS34Ptz/K70IiLocoiIgLSrjkt1a1S26irYqfi7DdRNH61irLilOq7PGWuB3LG+3RL0zVxDQq3WOLjYKZxR+1ayiqhoYOZRDVbOWaZncAsJo31LiwEut653Xv6g5DfxK+TOcBZtzI/h9hvHvO7zVm6LwNp4jJJkB7TuAG8qxpEHokIWGWR/Vtbq65B5AWzJ5KDl6TVDXWhv1Y0Mg2i7mbaeatdaHVT+snNmD/TiByaPi7mtSowgSHZhZ+0chb4qNpka+G+kKVlhJHfmx38p+avdD0q/ViSVkkbTvewgLX6N9CYoLSSDbk1udB3Dct/EAx5tJ6o0ap9KdVJYfjMMwuyRjvyuB9ioPTjo64VQlhY57ZsyGNLtl49a9tAbg371eKPCWFovG1jPu2G07vO4ctVKsaGgBoDQNABYDwVvau5L0qfR7E4KeEBzrOuQSdXFuRNtzQbgd3NTf+OQXa1zwwu9USAx7X5doAO8FEdIMIpnzxyTNBa8GMg+qXixYXDu2h5LLVU0oaWyxsmgORYALhu6zeSj0tdXtPPjTRRGBM6toZHIZIHf6RcbmMj/AG3b7d+YUnBPtg7nA2cOBUyq2Mde+8L+IaSO8Z/Bc39Izf1TJh/uENd+dpGfiB7FfsUm2YpD+E+1VPpZTdZhjraxujk/7gH2OKplNtMOopuD324hvMjP4gu/LhPR2C88A/8AIz3hd2VeD7T8n/UREXQ5RERAWKQLKvLgiYia2NV+sgBFlZ6pqgMRFgSVnk2xqsVkoaM92SgqqbV50vYDidwUjWMLyb5NFySdw3lRtBTmolFh2Bk0cuPedfJVi6e6I019p8gHFznZAAa9wUPj2OddJ2DaJhswaX4uI5+5b/SuvEbBSRHOwMzh5hnuJ8OaqStIi1MQ4iTqpnDsWLXAlVGN6sOCsDnAHRReidulUWPQvaAXWNtF6h6lp2m9o7ic7dyiaShYACAFJQgAJLftWyT0ySYg7uC8txK+QzK0qm5K+0zLJumppsV1F1sWy7UODvEf3W1RnZaGOORyaTuNtL+Bsvsci84wz/LyEes1vWN/NH22+1oVkfpEYnG+AmWIXOr2ffA/n4FSFPWskDJ4zdkgse/mNxFiD3LJVSBwDtzgCO4qs4PJ1VVPTf7creujHB/2gO+1/A8VX1VvcSfSyW0VvvOA+PwWq1m3RTt3uif7G3HuWLpJJtCJvIk+4fFSmBQjYLTq5pHmLKPdT6xUvoJB1lZCLXDQ55/Zbl7SF19UX0YYG6KN08os942Gt+6wG5vzJAy5BXpTxY+OKnPn5ZCIi1YiIiAvhX1fCg1ahiruLRk5K0ShVrpHU9Uwkeucm8jxVMmuCidJZ8/0dnEGUj2N+J8FuYbMKaGSW2UbC63EgZDxNgoqClJcScyTck6k8Vv4vEf0OVv3tgf/AEb8lRrVTw6oM209xu8kl3ecyt11MoaFhhftDuI4hW2m2ZGBzVa1TSGNOpXDn7JC8ywr7CLFRatIuGDPc94CszoLBRfQ6AFpf5KensNVOM6Ut7R3UL2yILTr8SazfoomDpBd1go3ItMbVrZAsr2bTHt4tcPMFa9PVbTbrzRT3LgrbUsqIp5700fJoHlkoySHaqaeQa5tP15rYoM49nhcLdipwOrd93ad5BZ+2vpF4mdqa33QB8fip/BWj5KtgEuLt5JVkwimOROmqY+zP0mMLZZluDnD/sVtrBS/aHB3vAPxWdbxzX2IiIgREQEREHh6qmOU+27Pfp4D681a5AoipoZH5ghpvx0GuVuOV+7eq5RphdKpFh2ay4jQXYGc9oj3D2qxNwpwzOZ/rw0G8+Sxf4bJvLcze3Dxtn5Kml/Jzqswa+5a9HTOhdkOydR9b10ebCCdw9/wC1JcEvrn4WUaq/lFaNOHjabmFpT0xCtMeEOYbt36t3H5FbX+FBw08FGqSxBdHOkZguwi4PvUvVY7tjJYZcAHBY5MLI3JbU6x2hMTqHOWphwIddTrsOJ3IMOI3Kq/Tfw6vIFlK4c/tnuUFT05BU9h8atiyyRdA2znD8R96mZGdgAanLwOq0o4bSHvU3BFp3K2MRlUdFQBuZWxTzOvkMlvyQXWWKABW0pcnqn387H2W+Czry0L0rs6IiIgREQEREBfLL6iD5ZeS1e0QYzGvJiCzIo0nbWdTBBTBbFksmjyYDThYZKILdslk0nyRn+HjgvD8OClrL5ZR4p86iGYXmtqOkst6yWTxLlUd+hZkrbjjss1ksp0i5PgavtkX1SqIiICIiAiIgIiICIiAiIgIiIC+IiD6iIgIiICIiAiIgIiICIiAiIgIiIP/9k=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3" y="-762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charset="0"/>
              </a:rPr>
              <a:t> </a:t>
            </a:r>
            <a:r>
              <a:rPr kumimoji="0" lang="hr-HR" sz="6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Biome" panose="020B0502040204020203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Bodoni MT Poster Compressed" panose="02070706080601050204" pitchFamily="18" charset="0"/>
              <a:ea typeface="+mn-ea"/>
              <a:cs typeface="Biome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7FCBC-9D77-CA71-A47B-4C027AAF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184"/>
            <a:ext cx="12319686" cy="528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28630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5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PRIPREMA</a:t>
            </a:r>
            <a:endParaRPr lang="e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Govorio je u svojoj propovijedi: ’Poslije mene dolazi jači od mene.</a:t>
            </a:r>
            <a:r>
              <a:rPr lang="en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</a:t>
            </a:r>
            <a:r>
              <a:rPr lang="sr-Latn-R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sr-Latn-R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809823"/>
            <a:ext cx="7211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Marko započinje tako što nas upoznaje s Bogom pripremajući put </a:t>
            </a:r>
            <a:r>
              <a:rPr lang="sr-Latn-RS" sz="2000" b="1"/>
              <a:t>za </a:t>
            </a:r>
            <a:r>
              <a:rPr lang="en-US" sz="2000" b="1"/>
              <a:t>svoga Sina (Marko 1</a:t>
            </a:r>
            <a:r>
              <a:rPr lang="sr-Latn-RS" sz="2000" b="1"/>
              <a:t>,</a:t>
            </a:r>
            <a:r>
              <a:rPr lang="en-US" sz="2000" b="1"/>
              <a:t>1.2; </a:t>
            </a:r>
            <a:r>
              <a:rPr lang="sr-Latn-RS" sz="2000" b="1"/>
              <a:t>Mal</a:t>
            </a:r>
            <a:r>
              <a:rPr lang="en-US" sz="2000" b="1"/>
              <a:t>. 3</a:t>
            </a:r>
            <a:r>
              <a:rPr lang="sr-Latn-RS" sz="2000" b="1"/>
              <a:t>,</a:t>
            </a:r>
            <a:r>
              <a:rPr lang="en-US" sz="2000" b="1"/>
              <a:t>1). </a:t>
            </a:r>
            <a:r>
              <a:rPr lang="sr-Latn-RS" sz="2000" b="1"/>
              <a:t>To je </a:t>
            </a:r>
            <a:r>
              <a:rPr lang="en-US" sz="2000" b="1"/>
              <a:t>utovanje koje započinje na nebeskim dvorovima i koje će odvesti Isusa Krista do križa, da ga ponovno primi na nebo (Marko 16</a:t>
            </a:r>
            <a:r>
              <a:rPr lang="sr-Latn-RS" sz="2000" b="1"/>
              <a:t>,</a:t>
            </a:r>
            <a:r>
              <a:rPr lang="en-US" sz="2000" b="1"/>
              <a:t>19).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334536"/>
            <a:ext cx="6479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Prije nego što je Isus započeo svoju službu i dao svoj život za nas, Ivan je pripremio srca naroda usmjeravajući ih na pokajanje i pozivajući ih na krštenje (Marko 1,4-6).</a:t>
            </a:r>
            <a:endParaRPr lang="en" sz="2000" b="1" dirty="0"/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192726"/>
            <a:ext cx="7265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/>
              <a:t>U okviru ove pripreme</a:t>
            </a:r>
            <a:r>
              <a:rPr lang="en-US" sz="2000" b="1"/>
              <a:t>, Bog bira </a:t>
            </a:r>
            <a:r>
              <a:rPr lang="sr-Latn-RS" sz="2000" b="1"/>
              <a:t>I</a:t>
            </a:r>
            <a:r>
              <a:rPr lang="en-US" sz="2000" b="1"/>
              <a:t>vana Krstitelja, </a:t>
            </a:r>
            <a:r>
              <a:rPr lang="sr-Latn-RS" sz="2000" b="1"/>
              <a:t>“G</a:t>
            </a:r>
            <a:r>
              <a:rPr lang="en-US" sz="2000" b="1"/>
              <a:t>las</a:t>
            </a:r>
            <a:r>
              <a:rPr lang="sr-Latn-RS" sz="2000" b="1"/>
              <a:t> viče:</a:t>
            </a:r>
            <a:r>
              <a:rPr lang="en-US" sz="2000" b="1"/>
              <a:t> </a:t>
            </a:r>
            <a:r>
              <a:rPr lang="sr-Latn-RS" sz="2000" b="1"/>
              <a:t>pripravite Jahvi put kroz pustinju</a:t>
            </a:r>
            <a:r>
              <a:rPr lang="en-US" sz="2000" b="1"/>
              <a:t>" (M</a:t>
            </a:r>
            <a:r>
              <a:rPr lang="sr-Latn-RS" sz="2000" b="1"/>
              <a:t>arko</a:t>
            </a:r>
            <a:r>
              <a:rPr lang="en-US" sz="2000" b="1"/>
              <a:t> 1</a:t>
            </a:r>
            <a:r>
              <a:rPr lang="sr-Latn-RS" sz="2000" b="1"/>
              <a:t>,</a:t>
            </a:r>
            <a:r>
              <a:rPr lang="en-US" sz="2000" b="1"/>
              <a:t>3; I</a:t>
            </a:r>
            <a:r>
              <a:rPr lang="sr-Latn-RS" sz="2000" b="1"/>
              <a:t>za</a:t>
            </a:r>
            <a:r>
              <a:rPr lang="en-US" sz="2000" b="1"/>
              <a:t>. 40</a:t>
            </a:r>
            <a:r>
              <a:rPr lang="sr-Latn-RS" sz="2000" b="1"/>
              <a:t>,</a:t>
            </a:r>
            <a:r>
              <a:rPr lang="en-US" sz="2000" b="1"/>
              <a:t>3).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646962"/>
            <a:ext cx="64942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Pripremio ih je da prime Sina Božjega, moćnijeg i dragocjenijeg od samog Ivana. </a:t>
            </a:r>
            <a:r>
              <a:rPr lang="sr-Latn-RS" sz="2000" b="1"/>
              <a:t>On</a:t>
            </a:r>
            <a:r>
              <a:rPr lang="en-US" sz="2000" b="1"/>
              <a:t> će ih krstiti snažnijim krštenjem, Duhom Svetim, (Marko 1,7.8).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KRŠTENJE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 ono vrijeme dođe Isus iz Nazareta u Galileji, te ga Ivan krsti u Jordanu.</a:t>
            </a:r>
            <a:r>
              <a:rPr lang="en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(Mark</a:t>
            </a:r>
            <a:r>
              <a:rPr lang="sr-Latn-RS" sz="14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" sz="14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sr-Latn-RS" sz="14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446175"/>
            <a:ext cx="7672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Isus započinje svoj put na spektakularan način: Bog ga predstavlja kao svoga Sina, a Duh Sveti očituje svoju prisutnost u tjelesnom obliku goluba (Marko 1,10. 11). Od samog početka Isus je predstavljen kao božanska osoba, Sin Božji. Ali on je također predstavljen </a:t>
            </a:r>
            <a:r>
              <a:rPr lang="sr-Latn-RS" sz="2000" b="1"/>
              <a:t>i </a:t>
            </a:r>
            <a:r>
              <a:rPr lang="en-US" sz="2000" b="1"/>
              <a:t>kao ljudsko biće: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17412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56812" y="6150114"/>
            <a:ext cx="1106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Tako nam je Isus predstavljen: potpuno božanski i potpuno ljudski. On je i Spasitelj i Brat, Gospodin i naš Primjer. To je potpuna objava Božje ljubavi prema čovječanstvu.</a:t>
            </a:r>
            <a:endParaRPr lang="en" sz="2000" b="1" dirty="0"/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55805" y="1248032"/>
            <a:ext cx="9239174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just">
              <a:spcBef>
                <a:spcPts val="600"/>
              </a:spcBef>
            </a:pPr>
            <a:r>
              <a:rPr lang="sr-Latn-RS"/>
              <a:t>“</a:t>
            </a:r>
            <a:r>
              <a:rPr lang="en-US"/>
              <a:t>Slava koja je počivala na Kristu je savez Božje ljubavi prema nama. On nam govori o snazi molitve – kako ljudski glas može doprijeti do Božjeg uha i naši zahtjevi nalaze prihvaćanje na nebeskim sudovima ... Svjetlo koje je palo s otvorenih portala na glavu našeg Spasitelja past će na nas dok se molimo za pomoć da se odupremo iskušenju. Glas koji je govorio Isusu govori svakoj vjernoj duši: 'Ovo je moje ljubljeno dijete, s kojim sam jako zadovoljan.'"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4297828" y="5883846"/>
            <a:ext cx="6488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/>
              <a:t>E</a:t>
            </a:r>
            <a:r>
              <a:rPr lang="sr-Latn-RS" sz="1600" b="1"/>
              <a:t>llen G. White,</a:t>
            </a:r>
            <a:r>
              <a:rPr lang="en" sz="1600" b="1"/>
              <a:t> </a:t>
            </a:r>
            <a:r>
              <a:rPr lang="pt-BR" sz="1600" i="1"/>
              <a:t>Na nebeskim m</a:t>
            </a:r>
            <a:r>
              <a:rPr lang="sr-Latn-RS" sz="1600" i="1"/>
              <a:t>j</a:t>
            </a:r>
            <a:r>
              <a:rPr lang="pt-BR" sz="1600" i="1"/>
              <a:t>estima </a:t>
            </a:r>
            <a:r>
              <a:rPr lang="pt-BR" sz="1600" b="1"/>
              <a:t>- </a:t>
            </a:r>
            <a:r>
              <a:rPr lang="pt-BR" sz="1600" i="1"/>
              <a:t>Bog me je izabrao</a:t>
            </a:r>
            <a:r>
              <a:rPr lang="pt-BR" sz="1600" b="1"/>
              <a:t>, 20. </a:t>
            </a:r>
            <a:r>
              <a:rPr lang="sr-Latn-RS" sz="1600" b="1"/>
              <a:t>siječnja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PORUKA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Govorio je: ’Ispunilo se vrijeme, i blizu je kraljevstvo Božje, Obratite se i vjerujte u radosnu vijest.’ “ </a:t>
            </a:r>
            <a:r>
              <a:rPr lang="en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(Mark</a:t>
            </a:r>
            <a:r>
              <a:rPr lang="sr-Latn-RS" sz="1400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" sz="1400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sr-Latn-RS" sz="1400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14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030634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6" y="3064933"/>
            <a:ext cx="3770470" cy="33239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/>
              <a:t>Postoji proročanstvo od 70 nedjelja (Daniel 9,24).
Od dekreta Artakserksa, 457. godine prije Krista, do pomazanja Mesije, proteklo je 69 nedjelja (rd. 25).
To se ispunilo Isusovim kršte- njem (27),  po. Kristu. U prvoj polovici  nedjelje poslije kršte- nja 31. Isus je umro (rd. 27).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/>
              <a:t>Bilo je to </a:t>
            </a:r>
            <a:r>
              <a:rPr lang="pt-BR" sz="2000" b="1"/>
              <a:t>bećanje da je zavet spasenja počeo da se ispunjava.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92333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/>
              <a:t>Poziv na aktivno sudjelovanje u savezu prihvaćanjem oproštenja kroz vjeru u Isusa Krista.</a:t>
            </a:r>
            <a:endParaRPr lang="en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3" y="4238624"/>
            <a:ext cx="2918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Naša trenutna poruka također uključuje ova tri aspekta: vrijeme je ispunjeno; Isus dolazi;  moramo se pokajati i vjerovati da možemo ići s Njim.</a:t>
            </a:r>
            <a:endParaRPr lang="en" sz="2000" b="1" dirty="0"/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7794" y="4238624"/>
            <a:ext cx="4430755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70 ned</a:t>
              </a:r>
              <a:r>
                <a:rPr lang="sr-Latn-RS" sz="1050" b="1"/>
                <a:t>j</a:t>
              </a:r>
              <a:r>
                <a:rPr lang="en-US" sz="1050" b="1"/>
                <a:t>elja = 490 godina</a:t>
              </a:r>
              <a:endParaRPr lang="en" sz="1050" b="1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7 ned</a:t>
              </a:r>
              <a:r>
                <a:rPr lang="sr-Latn-RS" sz="1050" b="1"/>
                <a:t>j</a:t>
              </a:r>
              <a:r>
                <a:rPr lang="en-US" sz="1050" b="1"/>
                <a:t>elja</a:t>
              </a:r>
              <a:endParaRPr lang="en" sz="1050" b="1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62 ned</a:t>
              </a:r>
              <a:r>
                <a:rPr lang="sr-Latn-RS" sz="1050" b="1"/>
                <a:t>j</a:t>
              </a:r>
              <a:r>
                <a:rPr lang="en-US" sz="1050" b="1"/>
                <a:t>elje</a:t>
              </a:r>
              <a:endParaRPr lang="en" sz="1050" b="1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1/2 ned</a:t>
              </a:r>
              <a:r>
                <a:rPr lang="sr-Latn-RS" sz="1050" b="1"/>
                <a:t>j</a:t>
              </a:r>
              <a:r>
                <a:rPr lang="en-US" sz="1050" b="1"/>
                <a:t>elje</a:t>
              </a:r>
              <a:endParaRPr lang="en" sz="1050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1/2 ned</a:t>
              </a:r>
              <a:r>
                <a:rPr lang="sr-Latn-RS" sz="1050" b="1"/>
                <a:t>j</a:t>
              </a:r>
              <a:r>
                <a:rPr lang="en-US" sz="1050" b="1"/>
                <a:t>elje</a:t>
              </a:r>
              <a:endParaRPr lang="en" sz="105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49 godina</a:t>
              </a:r>
              <a:endParaRPr lang="en" sz="1050" b="1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434 godine</a:t>
              </a:r>
              <a:endParaRPr lang="en" sz="1050" b="1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7 godina</a:t>
              </a:r>
              <a:endParaRPr lang="en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622852"/>
            <a:ext cx="10250792" cy="4478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just">
              <a:spcBef>
                <a:spcPts val="600"/>
              </a:spcBef>
            </a:pPr>
            <a:r>
              <a:rPr lang="en"/>
              <a:t>“</a:t>
            </a:r>
            <a:r>
              <a:rPr lang="sr-Latn-RS"/>
              <a:t>Bit Kristova propovijedanja bila je: ’Vrijeme je ispunjeno, kraljevstvo Božje je blizu, pokajte se i vjerujte u Radosnu vijest.’ Tako se poruka evanđelja, koju je iznio sam Spasitelj, temeljila na proroštvu. "Vrijeme" koje je najavio da će se ispuniti bilo je razdoblje s kojim je anđeo Gabriel upoznao Daniela ...
Kao što je poruka Kristova prvog dolaska najavila kraljevstvo njegove milosti, tako će i poruka njegovog drugog dolaska najaviti kraljevstvo njegove slave. A druga poruka, kao i prva, temelji se na proročanstvu."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7258486" y="6317394"/>
            <a:ext cx="4714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/>
              <a:t>E</a:t>
            </a:r>
            <a:r>
              <a:rPr lang="sr-Latn-RS" sz="1600" b="1"/>
              <a:t>len G. Vajt, </a:t>
            </a:r>
            <a:r>
              <a:rPr lang="en" sz="1600" b="1"/>
              <a:t> </a:t>
            </a:r>
            <a:r>
              <a:rPr lang="sr-Latn-RS" sz="1600" i="1"/>
              <a:t>Čežnja vekova</a:t>
            </a:r>
            <a:r>
              <a:rPr lang="en" sz="1600" b="1"/>
              <a:t>, </a:t>
            </a:r>
            <a:r>
              <a:rPr lang="sr-Latn-RS" sz="1600" b="1"/>
              <a:t>str</a:t>
            </a:r>
            <a:r>
              <a:rPr lang="en" sz="1600" b="1"/>
              <a:t>. </a:t>
            </a:r>
            <a:r>
              <a:rPr lang="en" sz="1600" b="1" dirty="0"/>
              <a:t>233</a:t>
            </a:r>
            <a:r>
              <a:rPr lang="en" sz="1600" b="1"/>
              <a:t>, 234</a:t>
            </a:r>
            <a:r>
              <a:rPr lang="sr-Latn-RS" sz="1600" b="1"/>
              <a:t> original.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91353" y="3785996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0" y="382253"/>
            <a:ext cx="918106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6945" algn="l"/>
              </a:tabLst>
              <a:defRPr/>
            </a:pP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n-ea"/>
                <a:cs typeface="Arial" charset="0"/>
              </a:rPr>
              <a:t>ZAKLJUČAK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634" y="3290532"/>
            <a:ext cx="83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9A1FF-A7C9-4E08-A91F-92122489F6E7}"/>
              </a:ext>
            </a:extLst>
          </p:cNvPr>
          <p:cNvSpPr txBox="1"/>
          <p:nvPr/>
        </p:nvSpPr>
        <p:spPr>
          <a:xfrm>
            <a:off x="493160" y="3720908"/>
            <a:ext cx="110755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 pouci za ovaj tjedan razmotrili smo dva izraza koji se pojavljuju u                               Marku 1,1:   “Evanelje Isusa Krista”, i potom samo ime “Isus Krist”.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 “Evanelje Isusa Krista”. Prema Marku, Evanđelje je Božja radosna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vijest utemeljena na Svetom pismu, objavljena od strane Krista u                       sinagogama i otkrivena u Njegovoj zemaljskoj službi. Kao takva, Božja                     radosna vijest je i Isusova radosna vijest.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“Isus Krist”. Marko prikazuje Isusa u mnogim aspektima Njegove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službe. Isus je Božji Sin i Svetac. Na Njega se upućuje kao na velikog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Učitelja i Govornika, kao i suosjećajnog Iscjelitelja u Galileji i </a:t>
            </a:r>
            <a:r>
              <a:rPr lang="sr-Latn-RS" sz="2000" b="1" dirty="0">
                <a:solidFill>
                  <a:srgbClr val="FFFFFF"/>
                </a:solidFill>
                <a:latin typeface="Arial"/>
                <a:cs typeface="Arial" charset="0"/>
              </a:rPr>
              <a:t>š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ire.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2092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553200" cy="1143000"/>
          </a:xfrm>
        </p:spPr>
        <p:txBody>
          <a:bodyPr/>
          <a:lstStyle/>
          <a:p>
            <a:pPr eaLnBrk="1" hangingPunct="1"/>
            <a:r>
              <a:rPr lang="hr-HR" dirty="0"/>
              <a:t>  PRIMJENA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97" y="1676403"/>
            <a:ext cx="9525003" cy="86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FFFF99"/>
                </a:solidFill>
              </a:rPr>
              <a:t>Kako mi znanj</a:t>
            </a:r>
            <a:r>
              <a:rPr lang="en-US" sz="2800" dirty="0">
                <a:solidFill>
                  <a:srgbClr val="FFFF99"/>
                </a:solidFill>
              </a:rPr>
              <a:t>e </a:t>
            </a:r>
            <a:r>
              <a:rPr lang="hr-HR" sz="2800" dirty="0">
                <a:solidFill>
                  <a:srgbClr val="FFFF99"/>
                </a:solidFill>
              </a:rPr>
              <a:t>iz pouke</a:t>
            </a:r>
            <a:r>
              <a:rPr lang="hr-HR" sz="2800">
                <a:solidFill>
                  <a:srgbClr val="FFFF99"/>
                </a:solidFill>
              </a:rPr>
              <a:t>: ”Početak evanđelja</a:t>
            </a:r>
            <a:r>
              <a:rPr lang="sr-Latn-RS" sz="2800">
                <a:solidFill>
                  <a:srgbClr val="FFFF99"/>
                </a:solidFill>
              </a:rPr>
              <a:t>“</a:t>
            </a:r>
            <a:r>
              <a:rPr lang="hr-HR" sz="2800" dirty="0">
                <a:solidFill>
                  <a:srgbClr val="FFFF99"/>
                </a:solidFill>
              </a:rPr>
              <a:t>, može pomoći danas</a:t>
            </a:r>
            <a:r>
              <a:rPr lang="en-US" sz="2800" dirty="0">
                <a:solidFill>
                  <a:srgbClr val="FFFF99"/>
                </a:solidFill>
              </a:rPr>
              <a:t>?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4114803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895600" y="3962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5600" y="4905378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971800" y="4724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52802" y="3886202"/>
            <a:ext cx="8021932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li usred društvenih i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kulturoloških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utjecaja prihvatiti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Sveto pismo kao autoritativno, nepogrešivo otkrivenje Božje volje?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Želim li ostati vjeran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čitavom Pismu a to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znači držati i zapovijedi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Božje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imati svjedočanstvo Isusa Krista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ts val="2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27200" y="1676402"/>
            <a:ext cx="939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44465"/>
            <a:ext cx="9075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Razumijevši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 Isus želi pomoći, da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se podsjetim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naloga: ”Prestanite i znajte da sam ja Bog” (Ps.46,10), da shvatim da je Biblija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još uvijek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Božji najveći dar koji otkriva Njegov plan otkupljenja,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25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7056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5903976" cy="113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99"/>
                </a:solidFill>
              </a:rPr>
              <a:t>   </a:t>
            </a:r>
            <a:r>
              <a:rPr lang="hr-HR">
                <a:solidFill>
                  <a:srgbClr val="FFFF99"/>
                </a:solidFill>
              </a:rPr>
              <a:t>Koje  promjene  trebamo ostvariti </a:t>
            </a:r>
            <a:r>
              <a:rPr lang="hr-HR" dirty="0">
                <a:solidFill>
                  <a:srgbClr val="FFFF99"/>
                </a:solidFill>
              </a:rPr>
              <a:t>u svom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57602" y="3048000"/>
            <a:ext cx="434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55" marR="0" lvl="0" indent="-396855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 biblijsko načelo iz ove pouke </a:t>
            </a:r>
            <a:r>
              <a:rPr kumimoji="0" lang="hr-HR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možemo  primijeniti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1676402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726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6332" y="76200"/>
            <a:ext cx="6347669" cy="1143000"/>
          </a:xfrm>
        </p:spPr>
        <p:txBody>
          <a:bodyPr/>
          <a:lstStyle/>
          <a:p>
            <a:pPr eaLnBrk="1" hangingPunct="1"/>
            <a:r>
              <a:rPr lang="en-US" dirty="0"/>
              <a:t>PLAN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3" y="1549065"/>
            <a:ext cx="9555663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/>
              <a:t>   </a:t>
            </a:r>
            <a:r>
              <a:rPr lang="hr-HR" sz="2800" dirty="0">
                <a:solidFill>
                  <a:srgbClr val="FFFF99"/>
                </a:solidFill>
              </a:rPr>
              <a:t>Kako pouku</a:t>
            </a:r>
            <a:r>
              <a:rPr lang="hr-HR" sz="2800">
                <a:solidFill>
                  <a:srgbClr val="FFFF99"/>
                </a:solidFill>
              </a:rPr>
              <a:t>: ”Početak Evanđelja”, možemo  koristiti idući tjedan? </a:t>
            </a:r>
            <a:endParaRPr lang="hr-HR" sz="2800" dirty="0">
              <a:solidFill>
                <a:srgbClr val="FFFF99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60774" y="2743200"/>
            <a:ext cx="12242241" cy="369431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Razgovarajte u razredu 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ili </a:t>
            </a:r>
            <a:r>
              <a:rPr lang="hr-HR" sz="2000" b="1">
                <a:solidFill>
                  <a:srgbClr val="FF9900"/>
                </a:solidFill>
                <a:latin typeface="Arial"/>
                <a:cs typeface="Arial" charset="0"/>
              </a:rPr>
              <a:t>sk</a:t>
            </a: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upini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 </a:t>
            </a: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 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Djela. </a:t>
            </a:r>
            <a:r>
              <a:rPr lang="hr-HR" sz="1400" i="1">
                <a:solidFill>
                  <a:srgbClr val="FFFFFF"/>
                </a:solidFill>
                <a:latin typeface="Arial"/>
                <a:cs typeface="Arial" charset="0"/>
              </a:rPr>
              <a:t>1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2,12</a:t>
            </a:r>
            <a:r>
              <a:rPr lang="hr-HR" sz="1400" i="1">
                <a:solidFill>
                  <a:srgbClr val="FFFFFF"/>
                </a:solidFill>
                <a:latin typeface="Arial"/>
                <a:cs typeface="Arial" charset="0"/>
              </a:rPr>
              <a:t>.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r>
              <a:rPr kumimoji="0" lang="sr-Latn-R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Kako</a:t>
            </a:r>
            <a:r>
              <a:rPr kumimoji="0" lang="sr-Latn-RS" sz="14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je Marko predstavljen u Djelima apostolskim</a:t>
            </a:r>
            <a:r>
              <a:rPr kumimoji="0" lang="sr-Latn-R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</a:t>
            </a: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r>
              <a:rPr lang="hr-HR" sz="1400" i="1">
                <a:solidFill>
                  <a:srgbClr val="FFFFFF"/>
                </a:solidFill>
                <a:latin typeface="Arial"/>
                <a:cs typeface="Arial" charset="0"/>
              </a:rPr>
              <a:t>Djela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13,1-5</a:t>
            </a:r>
            <a:r>
              <a:rPr lang="hr-HR" sz="1400" i="1">
                <a:solidFill>
                  <a:srgbClr val="FFFFFF"/>
                </a:solidFill>
                <a:latin typeface="Arial"/>
                <a:cs typeface="Arial" charset="0"/>
              </a:rPr>
              <a:t>.13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hr-H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Kako </a:t>
            </a:r>
            <a:r>
              <a:rPr lang="hr-HR" sz="1400" b="1">
                <a:solidFill>
                  <a:srgbClr val="FFFFFF"/>
                </a:solidFill>
                <a:latin typeface="Arial"/>
                <a:cs typeface="Arial" charset="0"/>
              </a:rPr>
              <a:t>s</a:t>
            </a:r>
            <a:r>
              <a:rPr kumimoji="0" lang="hr-H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 Ivan Marko povezao sa Savlom i Barnabom i kakav je bio ishod te suradnje?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</a:t>
            </a: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Pročitaj</a:t>
            </a:r>
            <a:r>
              <a:rPr kumimoji="0" lang="hr-HR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r>
              <a:rPr lang="hr-HR" sz="1400" i="1">
                <a:solidFill>
                  <a:srgbClr val="FFFFFF"/>
                </a:solidFill>
                <a:latin typeface="Arial"/>
                <a:cs typeface="Arial" charset="0"/>
              </a:rPr>
              <a:t>Djela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15,36-39.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hr-H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Kzašto</a:t>
            </a:r>
            <a:r>
              <a:rPr kumimoji="0" lang="hr-HR" sz="14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je Pavao odbio Ivana Marka, a zašto mu je Barnaba pružio drugu priliku</a:t>
            </a:r>
            <a:r>
              <a:rPr kumimoji="0" lang="hr-H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5. </a:t>
            </a: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 </a:t>
            </a:r>
            <a:r>
              <a:rPr lang="hr-HR" sz="1400" i="1">
                <a:solidFill>
                  <a:srgbClr val="FFFFFF"/>
                </a:solidFill>
                <a:latin typeface="Arial"/>
                <a:cs typeface="Arial" charset="0"/>
              </a:rPr>
              <a:t>Kol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400" i="1">
                <a:solidFill>
                  <a:srgbClr val="FFFFFF"/>
                </a:solidFill>
                <a:latin typeface="Arial"/>
                <a:cs typeface="Arial" charset="0"/>
              </a:rPr>
              <a:t>4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,10;</a:t>
            </a:r>
            <a:r>
              <a:rPr kumimoji="0" lang="hr-HR" sz="1400" b="0" i="1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2. Tim. 4,</a:t>
            </a:r>
            <a:r>
              <a:rPr lang="hr-HR" sz="1400" i="1">
                <a:solidFill>
                  <a:srgbClr val="FFFFFF"/>
                </a:solidFill>
                <a:latin typeface="Arial"/>
                <a:cs typeface="Arial" charset="0"/>
              </a:rPr>
              <a:t>11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; Fil. 24; 1. Pet. 5,13. </a:t>
            </a:r>
            <a:r>
              <a:rPr lang="hr-HR" sz="16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Koji se detalji o Markovom povratku u službu navode u tim redcima</a:t>
            </a: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just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6. </a:t>
            </a: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 </a:t>
            </a:r>
            <a:r>
              <a:rPr lang="hr-HR" sz="1400" i="1">
                <a:solidFill>
                  <a:srgbClr val="FFFFFF"/>
                </a:solidFill>
                <a:latin typeface="Arial"/>
                <a:cs typeface="Arial" charset="0"/>
              </a:rPr>
              <a:t>Marko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1,1-8.</a:t>
            </a:r>
            <a:r>
              <a:rPr kumimoji="0" lang="sr-Latn-R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400" b="1">
                <a:solidFill>
                  <a:srgbClr val="FFFFFF"/>
                </a:solidFill>
                <a:latin typeface="Arial"/>
                <a:cs typeface="Arial" charset="0"/>
              </a:rPr>
              <a:t>T</a:t>
            </a:r>
            <a:r>
              <a:rPr kumimoji="0" lang="sr-Latn-R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 su osobe koje se spominju u tim redcima, i što one govore i rade? </a:t>
            </a: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 </a:t>
            </a:r>
            <a:r>
              <a:rPr kumimoji="0" lang="sr-Latn-R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 </a:t>
            </a:r>
            <a:r>
              <a:rPr lang="sr-Latn-RS" sz="1400" i="1">
                <a:solidFill>
                  <a:srgbClr val="FFFFFF"/>
                </a:solidFill>
                <a:latin typeface="Arial"/>
                <a:cs typeface="Arial" charset="0"/>
              </a:rPr>
              <a:t>Izl</a:t>
            </a:r>
            <a:r>
              <a:rPr kumimoji="0" lang="sr-Latn-R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23,20;</a:t>
            </a:r>
            <a:r>
              <a:rPr kumimoji="0" lang="sr-Latn-RS" sz="1400" b="0" i="1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Iza.40,3; Mal.3,</a:t>
            </a:r>
            <a:r>
              <a:rPr lang="sr-Latn-RS" sz="1400" i="1">
                <a:solidFill>
                  <a:srgbClr val="FFFFFF"/>
                </a:solidFill>
                <a:latin typeface="Arial"/>
                <a:cs typeface="Arial" charset="0"/>
              </a:rPr>
              <a:t>1</a:t>
            </a:r>
            <a:r>
              <a:rPr kumimoji="0" lang="sr-Latn-R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sr-Latn-RS" sz="1400" b="1">
                <a:solidFill>
                  <a:srgbClr val="FFFFFF"/>
                </a:solidFill>
                <a:latin typeface="Arial"/>
                <a:cs typeface="Arial" charset="0"/>
              </a:rPr>
              <a:t>Što je zajedničko ovim redcima</a:t>
            </a:r>
            <a:r>
              <a:rPr kumimoji="0" lang="sr-Latn-R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b="1">
                <a:solidFill>
                  <a:srgbClr val="FFFFFF"/>
                </a:solidFill>
                <a:latin typeface="Arial"/>
                <a:cs typeface="Arial" charset="0"/>
              </a:rPr>
              <a:t>8</a:t>
            </a:r>
            <a:r>
              <a:rPr kumimoji="0" lang="sr-Latn-R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Pročitaj </a:t>
            </a:r>
            <a:r>
              <a:rPr lang="sr-Latn-RS" sz="1400" i="1">
                <a:solidFill>
                  <a:srgbClr val="FFFFFF"/>
                </a:solidFill>
                <a:latin typeface="Arial"/>
                <a:cs typeface="Arial" charset="0"/>
              </a:rPr>
              <a:t>Marko</a:t>
            </a:r>
            <a:r>
              <a:rPr kumimoji="0" lang="sr-Latn-R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1,9-13. </a:t>
            </a:r>
            <a:r>
              <a:rPr lang="sr-Latn-RS" sz="1400" b="1">
                <a:solidFill>
                  <a:srgbClr val="FFFFFF"/>
                </a:solidFill>
                <a:latin typeface="Arial"/>
                <a:cs typeface="Arial" charset="0"/>
              </a:rPr>
              <a:t>Tko je prisutan Isusovom krštenju i što se tu događa</a:t>
            </a:r>
            <a:r>
              <a:rPr kumimoji="0" lang="sr-Latn-R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b="1">
                <a:solidFill>
                  <a:srgbClr val="FFFFFF"/>
                </a:solidFill>
                <a:latin typeface="Arial"/>
                <a:cs typeface="Arial" charset="0"/>
              </a:rPr>
              <a:t>9</a:t>
            </a:r>
            <a:r>
              <a:rPr kumimoji="0" lang="sr-Latn-R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. </a:t>
            </a:r>
            <a:r>
              <a:rPr kumimoji="0" lang="hr-HR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charset="0"/>
              </a:rPr>
              <a:t>Pročitaj </a:t>
            </a:r>
            <a:r>
              <a:rPr lang="hr-HR" sz="1400" i="1">
                <a:solidFill>
                  <a:srgbClr val="FFFFFF"/>
                </a:solidFill>
                <a:latin typeface="Arial"/>
                <a:cs typeface="Arial" charset="0"/>
              </a:rPr>
              <a:t>Marko</a:t>
            </a:r>
            <a:r>
              <a:rPr kumimoji="0" lang="hr-H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1,14.15. </a:t>
            </a:r>
            <a:r>
              <a:rPr kumimoji="0" lang="hr-H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Koja</a:t>
            </a:r>
            <a:r>
              <a:rPr kumimoji="0" lang="hr-HR" sz="1400" b="1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j</a:t>
            </a:r>
            <a:r>
              <a:rPr kumimoji="0" lang="hr-H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 tri dijela evanđeoske poruke Isus objavljivao?</a:t>
            </a:r>
            <a:endParaRPr kumimoji="0" lang="sr-Latn-R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1600" b="1">
                <a:solidFill>
                  <a:srgbClr val="FFFFFF"/>
                </a:solidFill>
                <a:latin typeface="Arial"/>
                <a:cs typeface="Arial" charset="0"/>
              </a:rPr>
              <a:t>10. Usporedi</a:t>
            </a: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400" i="1">
                <a:solidFill>
                  <a:srgbClr val="FFFFFF"/>
                </a:solidFill>
                <a:latin typeface="Arial"/>
                <a:cs typeface="Arial" charset="0"/>
              </a:rPr>
              <a:t>Marko </a:t>
            </a:r>
            <a:r>
              <a:rPr kumimoji="0" lang="sr-Latn-R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400" i="1">
                <a:solidFill>
                  <a:srgbClr val="FFFFFF"/>
                </a:solidFill>
                <a:latin typeface="Arial"/>
                <a:cs typeface="Arial" charset="0"/>
              </a:rPr>
              <a:t>1,</a:t>
            </a:r>
            <a:r>
              <a:rPr kumimoji="0" lang="sr-Latn-R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14.</a:t>
            </a:r>
            <a:r>
              <a:rPr lang="sr-Latn-RS" sz="1400" i="1">
                <a:solidFill>
                  <a:srgbClr val="FFFFFF"/>
                </a:solidFill>
                <a:latin typeface="Arial"/>
                <a:cs typeface="Arial" charset="0"/>
              </a:rPr>
              <a:t>15 i </a:t>
            </a:r>
            <a:r>
              <a:rPr kumimoji="0" lang="sr-Latn-RS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14,6.7. </a:t>
            </a:r>
            <a:r>
              <a:rPr lang="sr-Latn-RS" sz="1400" b="1">
                <a:solidFill>
                  <a:srgbClr val="FFFFFF"/>
                </a:solidFill>
                <a:latin typeface="Arial"/>
                <a:cs typeface="Arial" charset="0"/>
              </a:rPr>
              <a:t>Kako ti rezumijevanje tih poruka pomaže da bolje sagledaš svoju misiju za današnje vrijeme</a:t>
            </a:r>
            <a:r>
              <a:rPr kumimoji="0" lang="sr-Latn-R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R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</a:t>
            </a: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                                                                                                                       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sr-Latn-RS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b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45920" y="1384664"/>
            <a:ext cx="970283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188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676400"/>
            <a:ext cx="5410200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>
                <a:solidFill>
                  <a:srgbClr val="FFFF99"/>
                </a:solidFill>
              </a:rPr>
              <a:t>Koje promjene trebamo izvršiti</a:t>
            </a:r>
            <a:r>
              <a:rPr lang="en-US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u našem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  <a:endParaRPr lang="en-US" b="0" dirty="0">
              <a:solidFill>
                <a:srgbClr val="FFFF99"/>
              </a:solidFill>
            </a:endParaRP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4267200" y="2743200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2400" b="1" dirty="0">
                <a:solidFill>
                  <a:srgbClr val="FFFFFF"/>
                </a:solidFill>
              </a:rPr>
              <a:t>            ODLUČITE</a:t>
            </a:r>
            <a:r>
              <a:rPr lang="en-US" sz="2400" b="1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2438400" y="1676401"/>
            <a:ext cx="1066800" cy="10636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80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8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2069433" y="3471226"/>
            <a:ext cx="1785257" cy="2688942"/>
            <a:chOff x="264" y="2249"/>
            <a:chExt cx="960" cy="1776"/>
          </a:xfrm>
        </p:grpSpPr>
        <p:sp>
          <p:nvSpPr>
            <p:cNvPr id="19484" name="Rectangle 5"/>
            <p:cNvSpPr>
              <a:spLocks noChangeArrowheads="1"/>
            </p:cNvSpPr>
            <p:nvPr/>
          </p:nvSpPr>
          <p:spPr bwMode="auto">
            <a:xfrm>
              <a:off x="264" y="2249"/>
              <a:ext cx="960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>
              <a:off x="280" y="2656"/>
              <a:ext cx="92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1600" b="1">
                  <a:solidFill>
                    <a:srgbClr val="000000"/>
                  </a:solidFill>
                </a:rPr>
                <a:t>Želim vidjeti </a:t>
              </a:r>
              <a:r>
                <a:rPr lang="hr-HR" sz="1600" b="1" dirty="0">
                  <a:solidFill>
                    <a:srgbClr val="000000"/>
                  </a:solidFill>
                </a:rPr>
                <a:t>Isusa </a:t>
              </a:r>
              <a:r>
                <a:rPr lang="hr-HR" sz="1600" b="1">
                  <a:solidFill>
                    <a:srgbClr val="000000"/>
                  </a:solidFill>
                </a:rPr>
                <a:t>licem k licu u Njegovom skorom dolasku!  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5867399" y="3962399"/>
            <a:ext cx="1739203" cy="2177144"/>
            <a:chOff x="2592" y="2256"/>
            <a:chExt cx="1008" cy="1776"/>
          </a:xfrm>
        </p:grpSpPr>
        <p:sp>
          <p:nvSpPr>
            <p:cNvPr id="19482" name="Rectangle 8"/>
            <p:cNvSpPr>
              <a:spLocks noChangeArrowheads="1"/>
            </p:cNvSpPr>
            <p:nvPr/>
          </p:nvSpPr>
          <p:spPr bwMode="auto">
            <a:xfrm>
              <a:off x="2592" y="2256"/>
              <a:ext cx="1008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2721" y="2376"/>
              <a:ext cx="816" cy="147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hr-HR" sz="1600" b="1" dirty="0">
                  <a:solidFill>
                    <a:srgbClr val="000000"/>
                  </a:solidFill>
                </a:rPr>
                <a:t>Nemam </a:t>
              </a:r>
              <a:r>
                <a:rPr lang="hr-HR" sz="1600" b="1" dirty="0" err="1">
                  <a:solidFill>
                    <a:srgbClr val="000000"/>
                  </a:solidFill>
                </a:rPr>
                <a:t>vre</a:t>
              </a:r>
              <a:r>
                <a:rPr lang="hr-HR" sz="1600" b="1" dirty="0">
                  <a:solidFill>
                    <a:srgbClr val="000000"/>
                  </a:solidFill>
                </a:rPr>
                <a:t>- </a:t>
              </a:r>
              <a:r>
                <a:rPr lang="hr-HR" sz="1600" b="1" dirty="0" err="1">
                  <a:solidFill>
                    <a:srgbClr val="000000"/>
                  </a:solidFill>
                </a:rPr>
                <a:t>mena</a:t>
              </a:r>
              <a:r>
                <a:rPr lang="hr-HR" sz="1600" b="1" dirty="0">
                  <a:solidFill>
                    <a:srgbClr val="000000"/>
                  </a:solidFill>
                </a:rPr>
                <a:t> </a:t>
              </a:r>
              <a:r>
                <a:rPr lang="hr-HR" sz="1600" b="1">
                  <a:solidFill>
                    <a:srgbClr val="000000"/>
                  </a:solidFill>
                </a:rPr>
                <a:t>baviti   se </a:t>
              </a:r>
              <a:r>
                <a:rPr lang="hr-HR" sz="1600" b="1" dirty="0">
                  <a:solidFill>
                    <a:srgbClr val="000000"/>
                  </a:solidFill>
                </a:rPr>
                <a:t>tolikim zvijerima i drugim mnogim simbolima.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3810000" y="3576636"/>
            <a:ext cx="2209800" cy="2571501"/>
            <a:chOff x="1248" y="2437"/>
            <a:chExt cx="1392" cy="1536"/>
          </a:xfrm>
        </p:grpSpPr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1248" y="2437"/>
              <a:ext cx="1392" cy="153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481" name="Text Box 12"/>
            <p:cNvSpPr txBox="1">
              <a:spLocks noChangeArrowheads="1"/>
            </p:cNvSpPr>
            <p:nvPr/>
          </p:nvSpPr>
          <p:spPr bwMode="auto">
            <a:xfrm>
              <a:off x="1269" y="2734"/>
              <a:ext cx="1351" cy="123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1600" b="1" dirty="0">
                  <a:solidFill>
                    <a:srgbClr val="000000"/>
                  </a:solidFill>
                </a:rPr>
                <a:t>1. </a:t>
              </a:r>
              <a:r>
                <a:rPr lang="hr-HR" sz="1600" b="1">
                  <a:solidFill>
                    <a:srgbClr val="000000"/>
                  </a:solidFill>
                </a:rPr>
                <a:t>Želim biti </a:t>
              </a:r>
              <a:r>
                <a:rPr lang="hr-HR" sz="1600" b="1" dirty="0">
                  <a:solidFill>
                    <a:srgbClr val="000000"/>
                  </a:solidFill>
                </a:rPr>
                <a:t>marljiv </a:t>
              </a:r>
              <a:r>
                <a:rPr lang="hr-HR" sz="1600" b="1">
                  <a:solidFill>
                    <a:srgbClr val="000000"/>
                  </a:solidFill>
                </a:rPr>
                <a:t>istraživač istine, sposoban shvatiti </a:t>
              </a:r>
              <a:r>
                <a:rPr lang="hr-HR" sz="1600" b="1" dirty="0">
                  <a:solidFill>
                    <a:srgbClr val="000000"/>
                  </a:solidFill>
                </a:rPr>
                <a:t>njen nauk za  naše vrijeme  danas.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1600" b="1" dirty="0">
                  <a:solidFill>
                    <a:srgbClr val="000000"/>
                  </a:solidFill>
                </a:rPr>
                <a:t> 2</a:t>
              </a:r>
              <a:r>
                <a:rPr lang="hr-HR" sz="1600" b="1">
                  <a:solidFill>
                    <a:srgbClr val="000000"/>
                  </a:solidFill>
                </a:rPr>
                <a:t>. Želim prenostii </a:t>
              </a:r>
              <a:r>
                <a:rPr lang="hr-HR" sz="1600" b="1" dirty="0">
                  <a:solidFill>
                    <a:srgbClr val="000000"/>
                  </a:solidFill>
                </a:rPr>
                <a:t>svoja iskustva drugima.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7616640" y="3581400"/>
            <a:ext cx="2906857" cy="2537281"/>
            <a:chOff x="3598" y="2256"/>
            <a:chExt cx="1730" cy="1877"/>
          </a:xfrm>
        </p:grpSpPr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3600" y="2256"/>
              <a:ext cx="1728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charset="0"/>
                </a:rPr>
                <a:t>  </a:t>
              </a:r>
            </a:p>
          </p:txBody>
        </p:sp>
        <p:sp>
          <p:nvSpPr>
            <p:cNvPr id="19479" name="Text Box 15"/>
            <p:cNvSpPr txBox="1">
              <a:spLocks noChangeArrowheads="1"/>
            </p:cNvSpPr>
            <p:nvPr/>
          </p:nvSpPr>
          <p:spPr bwMode="auto">
            <a:xfrm>
              <a:off x="3598" y="2608"/>
              <a:ext cx="1730" cy="152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S</a:t>
              </a:r>
              <a:r>
                <a:rPr lang="hr-HR" sz="1600" b="1" dirty="0">
                  <a:solidFill>
                    <a:srgbClr val="000000"/>
                  </a:solidFill>
                </a:rPr>
                <a:t> početkom novog tjedna želim se s punom ozbiljno-</a:t>
              </a:r>
              <a:r>
                <a:rPr lang="hr-HR" sz="1600" b="1" dirty="0" err="1">
                  <a:solidFill>
                    <a:srgbClr val="000000"/>
                  </a:solidFill>
                </a:rPr>
                <a:t>šću</a:t>
              </a:r>
              <a:r>
                <a:rPr lang="hr-HR" sz="1600" b="1" dirty="0">
                  <a:solidFill>
                    <a:srgbClr val="000000"/>
                  </a:solidFill>
                </a:rPr>
                <a:t> </a:t>
              </a:r>
              <a:r>
                <a:rPr lang="hr-HR" sz="1600" b="1">
                  <a:solidFill>
                    <a:srgbClr val="000000"/>
                  </a:solidFill>
                </a:rPr>
                <a:t>posvetiti dubokom  istraživanju </a:t>
              </a:r>
              <a:r>
                <a:rPr lang="hr-HR" sz="1600" b="1" dirty="0">
                  <a:solidFill>
                    <a:srgbClr val="000000"/>
                  </a:solidFill>
                </a:rPr>
                <a:t>proročke </a:t>
              </a:r>
              <a:r>
                <a:rPr lang="hr-HR" sz="1600" b="1">
                  <a:solidFill>
                    <a:srgbClr val="000000"/>
                  </a:solidFill>
                </a:rPr>
                <a:t>riječi </a:t>
              </a:r>
              <a:r>
                <a:rPr lang="hr-HR" sz="1400" b="1">
                  <a:solidFill>
                    <a:srgbClr val="000000"/>
                  </a:solidFill>
                </a:rPr>
                <a:t>Evanđelja po Marku</a:t>
              </a:r>
              <a:r>
                <a:rPr lang="hr-HR" sz="1600" b="1">
                  <a:solidFill>
                    <a:srgbClr val="000000"/>
                  </a:solidFill>
                </a:rPr>
                <a:t>, </a:t>
              </a:r>
              <a:r>
                <a:rPr lang="hr-HR" sz="1600" b="1" dirty="0">
                  <a:solidFill>
                    <a:srgbClr val="000000"/>
                  </a:solidFill>
                </a:rPr>
                <a:t>i učiniti svaki napor da </a:t>
              </a:r>
              <a:r>
                <a:rPr lang="hr-HR" sz="1600" b="1">
                  <a:solidFill>
                    <a:srgbClr val="000000"/>
                  </a:solidFill>
                </a:rPr>
                <a:t>E</a:t>
              </a:r>
              <a:r>
                <a:rPr lang="hr-HR" sz="1600" b="1" err="1">
                  <a:solidFill>
                    <a:srgbClr val="000000"/>
                  </a:solidFill>
                </a:rPr>
                <a:t>vanđeljem</a:t>
              </a:r>
              <a:r>
                <a:rPr lang="hr-HR" sz="1600" b="1">
                  <a:solidFill>
                    <a:srgbClr val="000000"/>
                  </a:solidFill>
                </a:rPr>
                <a:t> dosegnem  </a:t>
              </a:r>
              <a:r>
                <a:rPr lang="hr-HR" sz="1600" b="1" dirty="0">
                  <a:solidFill>
                    <a:srgbClr val="000000"/>
                  </a:solidFill>
                </a:rPr>
                <a:t>one koji danas još ne poznaju Krista.  </a:t>
              </a: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2057400" y="3505200"/>
            <a:ext cx="1908586" cy="533400"/>
            <a:chOff x="240" y="1824"/>
            <a:chExt cx="1008" cy="336"/>
          </a:xfrm>
        </p:grpSpPr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40" y="1824"/>
              <a:ext cx="960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288" y="1824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Impact" pitchFamily="34" charset="0"/>
                </a:rPr>
                <a:t>  </a:t>
              </a:r>
              <a:r>
                <a:rPr lang="hr-HR" sz="2400" dirty="0">
                  <a:solidFill>
                    <a:srgbClr val="000000"/>
                  </a:solidFill>
                  <a:latin typeface="Impact" pitchFamily="34" charset="0"/>
                </a:rPr>
                <a:t>  NAČELO</a:t>
              </a:r>
              <a:endParaRPr lang="en-US" sz="2400" dirty="0">
                <a:solidFill>
                  <a:srgbClr val="000000"/>
                </a:solidFill>
                <a:latin typeface="Impact" pitchFamily="34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810000" y="3505200"/>
            <a:ext cx="2209800" cy="533400"/>
            <a:chOff x="1200" y="1824"/>
            <a:chExt cx="1392" cy="336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1200" y="1824"/>
              <a:ext cx="1392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i="1">
                <a:solidFill>
                  <a:srgbClr val="80808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1392" y="18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hr-HR" sz="2400">
                  <a:solidFill>
                    <a:srgbClr val="000000"/>
                  </a:solidFill>
                  <a:latin typeface="Impact" pitchFamily="34" charset="0"/>
                </a:rPr>
                <a:t>  PRIMJENA</a:t>
              </a:r>
              <a:endParaRPr lang="en-US" sz="2400" dirty="0">
                <a:solidFill>
                  <a:srgbClr val="000000"/>
                </a:solidFill>
                <a:latin typeface="Impact" pitchFamily="34" charset="0"/>
              </a:endParaRP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6019800" y="3505200"/>
            <a:ext cx="1638300" cy="533400"/>
            <a:chOff x="2592" y="1824"/>
            <a:chExt cx="1008" cy="336"/>
          </a:xfrm>
        </p:grpSpPr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>
              <a:off x="2592" y="1824"/>
              <a:ext cx="1008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473" name="Text Box 24"/>
            <p:cNvSpPr txBox="1">
              <a:spLocks noChangeArrowheads="1"/>
            </p:cNvSpPr>
            <p:nvPr/>
          </p:nvSpPr>
          <p:spPr bwMode="auto">
            <a:xfrm>
              <a:off x="2688" y="182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Impact" pitchFamily="34" charset="0"/>
                </a:rPr>
                <a:t>PROBLEM</a:t>
              </a:r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7620000" y="3505200"/>
            <a:ext cx="2927021" cy="533400"/>
            <a:chOff x="3600" y="1824"/>
            <a:chExt cx="1536" cy="336"/>
          </a:xfrm>
        </p:grpSpPr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3600" y="1824"/>
              <a:ext cx="1536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3936" y="1824"/>
              <a:ext cx="10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hr-HR" sz="2400" dirty="0">
                  <a:solidFill>
                    <a:srgbClr val="000000"/>
                  </a:solidFill>
                  <a:latin typeface="Impact" pitchFamily="34" charset="0"/>
                </a:rPr>
                <a:t>     ODLUKA</a:t>
              </a:r>
              <a:endParaRPr lang="en-US" sz="2400" dirty="0">
                <a:solidFill>
                  <a:srgbClr val="000000"/>
                </a:solidFill>
                <a:latin typeface="Impact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6244" y="3290502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aseline="30000" dirty="0">
                <a:solidFill>
                  <a:srgbClr val="000000"/>
                </a:solidFill>
                <a:latin typeface="Arial"/>
                <a:cs typeface="Arial" charset="0"/>
              </a:rPr>
              <a:t>Starting this week, I will  submit my plans to God daily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198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aseline="30000" dirty="0">
                <a:solidFill>
                  <a:srgbClr val="000000"/>
                </a:solidFill>
                <a:latin typeface="Arial"/>
                <a:cs typeface="Arial" charset="0"/>
              </a:rPr>
              <a:t>Starting this week,,  I will depend upon Christ’s righteousness  not on my own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40507899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29695"/>
            <a:ext cx="9144000" cy="1143000"/>
          </a:xfrm>
        </p:spPr>
        <p:txBody>
          <a:bodyPr/>
          <a:lstStyle/>
          <a:p>
            <a:pPr eaLnBrk="1" hangingPunct="1"/>
            <a:r>
              <a:rPr lang="hr-HR">
                <a:solidFill>
                  <a:srgbClr val="FFCC66"/>
                </a:solidFill>
              </a:rPr>
              <a:t>Upamtite stih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32613" y="1933573"/>
            <a:ext cx="6887155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4267">
                <a:solidFill>
                  <a:srgbClr val="FFFF99"/>
                </a:solidFill>
                <a:latin typeface="Impact" pitchFamily="34" charset="0"/>
              </a:rPr>
              <a:t>MARKO</a:t>
            </a:r>
            <a:r>
              <a:rPr kumimoji="0" lang="sr-Latn-RS" sz="4267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1,</a:t>
            </a:r>
            <a:r>
              <a:rPr kumimoji="0" lang="sr-Latn-RS" sz="4267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14</a:t>
            </a: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.</a:t>
            </a:r>
            <a:r>
              <a:rPr kumimoji="0" lang="sr-Latn-RS" sz="4267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15</a:t>
            </a:r>
            <a:r>
              <a:rPr kumimoji="0" lang="hr-HR" sz="4267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:</a:t>
            </a: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2612" y="2789949"/>
            <a:ext cx="7563962" cy="2598139"/>
          </a:xfrm>
        </p:spPr>
        <p:txBody>
          <a:bodyPr/>
          <a:lstStyle/>
          <a:p>
            <a:pPr marL="0" indent="0">
              <a:buNone/>
            </a:pPr>
            <a:r>
              <a:rPr lang="hr-HR" sz="4000" baseline="30000"/>
              <a:t>”</a:t>
            </a:r>
            <a:r>
              <a:rPr lang="sr-Latn-RS" sz="4000" baseline="30000"/>
              <a:t>P</a:t>
            </a:r>
            <a:r>
              <a:rPr lang="hr-HR" sz="4000" baseline="30000"/>
              <a:t>ošto</a:t>
            </a:r>
            <a:r>
              <a:rPr lang="en-US" sz="4000" baseline="30000"/>
              <a:t> </a:t>
            </a:r>
            <a:r>
              <a:rPr lang="sr-Latn-RS" sz="4000" baseline="30000"/>
              <a:t>je Ivan</a:t>
            </a:r>
            <a:r>
              <a:rPr lang="en-US" sz="4000" baseline="30000"/>
              <a:t> </a:t>
            </a:r>
            <a:r>
              <a:rPr lang="sr-Latn-RS" sz="4000" baseline="30000"/>
              <a:t>bio zatvoren, dođe Isus</a:t>
            </a:r>
            <a:r>
              <a:rPr lang="en-US" sz="4000" baseline="30000"/>
              <a:t> </a:t>
            </a:r>
            <a:r>
              <a:rPr lang="sr-Latn-RS" sz="4000" baseline="30000"/>
              <a:t>u</a:t>
            </a:r>
            <a:r>
              <a:rPr lang="en-US" sz="4000" baseline="30000"/>
              <a:t> </a:t>
            </a:r>
            <a:r>
              <a:rPr lang="sr-Latn-RS" sz="4000" baseline="30000"/>
              <a:t>Galileju.</a:t>
            </a:r>
            <a:r>
              <a:rPr lang="hr-HR" sz="4000" baseline="30000"/>
              <a:t> Tu je propovijedao Radosnu vijest Božju. Govorio je: ‘Ispunilo se vrijeme, blizu je </a:t>
            </a:r>
            <a:r>
              <a:rPr lang="sr-Latn-RS" sz="4000" baseline="30000"/>
              <a:t>kraljevstvu</a:t>
            </a:r>
            <a:r>
              <a:rPr lang="hr-HR" sz="4000" baseline="30000"/>
              <a:t> Božje. Obratite se i vjerujte u Radosnu vijest.</a:t>
            </a:r>
            <a:r>
              <a:rPr lang="sr-Latn-RS" sz="4000" baseline="30000"/>
              <a:t>“ </a:t>
            </a:r>
            <a:r>
              <a:rPr lang="en-US" sz="4000" baseline="30000"/>
              <a:t>       </a:t>
            </a:r>
            <a:r>
              <a:rPr lang="hr-HR" sz="3600" baseline="3000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baseline="30000" dirty="0"/>
          </a:p>
          <a:p>
            <a:pPr marL="0" indent="0">
              <a:buNone/>
            </a:pPr>
            <a:r>
              <a:rPr lang="hr-HR" baseline="30000" dirty="0"/>
              <a:t>  </a:t>
            </a:r>
            <a:r>
              <a:rPr lang="en-US" baseline="30000" dirty="0"/>
              <a:t>          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F14A8B4-5DBB-4876-93DE-88AF10D8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2" y="2"/>
            <a:ext cx="2146300" cy="18568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947258-647A-7080-2A36-5F872884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238" y="186528"/>
            <a:ext cx="3918345" cy="69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509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05482" y="4186690"/>
            <a:ext cx="11781036" cy="25502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1524002" y="121026"/>
            <a:ext cx="92470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9702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6945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I</a:t>
            </a:r>
            <a:r>
              <a:rPr kumimoji="0" lang="hr-HR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z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ra</a:t>
            </a:r>
            <a:r>
              <a:rPr kumimoji="0" lang="hr-HR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z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Bo</a:t>
            </a:r>
            <a:r>
              <a:rPr kumimoji="0" lang="hr-HR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ž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je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ljubavi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/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196" y="4242948"/>
            <a:ext cx="11363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U prvom retku svojeg evanelja Marko sažima temu ne samo uvodnog poglavlja, već          i čitavog izvje</a:t>
            </a:r>
            <a:r>
              <a:rPr lang="sr-Latn-RS" sz="2000" b="1" dirty="0">
                <a:solidFill>
                  <a:srgbClr val="FFFFFF"/>
                </a:solidFill>
                <a:cs typeface="Arial" charset="0"/>
              </a:rPr>
              <a:t>š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taja: “Evanđelje Isusa Krista” (VŽB). U vijeku u kojem su ljudi često               bili privučeni “evanđelju protivnom onom koje ste primili” (Gal. 1,9), Marko započinje</a:t>
            </a:r>
          </a:p>
          <a:p>
            <a:pPr lvl="0"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svoj izvje</a:t>
            </a:r>
            <a:r>
              <a:rPr lang="sr-Latn-RS" sz="2000" b="1" dirty="0">
                <a:solidFill>
                  <a:srgbClr val="FFFFFF"/>
                </a:solidFill>
                <a:cs typeface="Arial" charset="0"/>
              </a:rPr>
              <a:t>š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taj ovom uzvi</a:t>
            </a:r>
            <a:r>
              <a:rPr lang="sr-Latn-RS" sz="2000" b="1" dirty="0">
                <a:solidFill>
                  <a:srgbClr val="FFFFFF"/>
                </a:solidFill>
                <a:cs typeface="Arial" charset="0"/>
              </a:rPr>
              <a:t>š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enom uvodnom izjavom da bi naglasio bit kr</a:t>
            </a:r>
            <a:r>
              <a:rPr lang="sr-Latn-RS" sz="2000" b="1" dirty="0">
                <a:solidFill>
                  <a:srgbClr val="FFFFFF"/>
                </a:solidFill>
                <a:cs typeface="Arial" charset="0"/>
              </a:rPr>
              <a:t>š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ćanske vjere:       Radosnu vijest o Isusu Kristu. Isus je otkrio Evanđelje nesamo onima koji su bili           obnovljeni Njegovim iscjeljujućim dodirom, već i vjerskoj zajednici koja je trebala        povjerovati u to Evanđelje. S Markovog stajali</a:t>
            </a:r>
            <a:r>
              <a:rPr lang="sr-Latn-RS" sz="2000" b="1" dirty="0">
                <a:solidFill>
                  <a:srgbClr val="FFFFFF"/>
                </a:solidFill>
                <a:cs typeface="Arial" charset="0"/>
              </a:rPr>
              <a:t>š</a:t>
            </a:r>
            <a:r>
              <a:rPr lang="hr-HR" sz="2000" b="1" dirty="0">
                <a:solidFill>
                  <a:srgbClr val="FFFFFF"/>
                </a:solidFill>
                <a:cs typeface="Arial" charset="0"/>
              </a:rPr>
              <a:t>ta, Isus je Evanđelje.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6447" y="1138340"/>
            <a:ext cx="4454584" cy="273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9325" y="1143941"/>
            <a:ext cx="4527239" cy="27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4853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3967316" y="0"/>
            <a:ext cx="82246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sr-Latn-RS" sz="2800" b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Nakon što je Ivan odveden u zatvor, Isus je došao u Galileju, i počeo propovijedati Božju Radosnu vijest. Govorio je: ’Došlo je vrijeme; Božje je kraljevstvo blizu. Obratite se! Vjerujte u Radosnu vijest.’</a:t>
            </a:r>
            <a:r>
              <a:rPr kumimoji="0" lang="en-US" sz="2800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(Mark</a:t>
            </a:r>
            <a:r>
              <a:rPr kumimoji="0" lang="sr-Latn-R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s-E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</a:t>
            </a:r>
            <a:r>
              <a:rPr kumimoji="0" lang="sr-Latn-R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  <a:r>
              <a:rPr kumimoji="0" lang="sr-Latn-R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 </a:t>
            </a:r>
            <a:r>
              <a:rPr kumimoji="0" lang="sr-Latn-R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SSP</a:t>
            </a:r>
            <a:r>
              <a:rPr kumimoji="0" lang="es-E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sr-Latn-RS" sz="2000" b="1">
                <a:solidFill>
                  <a:srgbClr val="AD4758"/>
                </a:solidFill>
              </a:rPr>
              <a:t>Autor Evanđelja</a:t>
            </a:r>
            <a:r>
              <a:rPr lang="en" sz="2000" b="1">
                <a:solidFill>
                  <a:srgbClr val="AD4758"/>
                </a:solidFill>
              </a:rPr>
              <a:t>:</a:t>
            </a:r>
            <a:endParaRPr lang="en" sz="2000" b="1" dirty="0">
              <a:solidFill>
                <a:srgbClr val="AD4758"/>
              </a:solidFill>
            </a:endParaRPr>
          </a:p>
          <a:p>
            <a:pPr lvl="1">
              <a:spcBef>
                <a:spcPts val="1200"/>
              </a:spcBef>
            </a:pPr>
            <a:r>
              <a:rPr lang="sr-Latn-RS" sz="2000" b="1"/>
              <a:t>Neuspješni misionar</a:t>
            </a:r>
            <a:r>
              <a:rPr lang="en" sz="2000" b="1"/>
              <a:t>.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sr-Latn-RS" sz="2000" b="1"/>
              <a:t>Koristan za službu</a:t>
            </a:r>
            <a:r>
              <a:rPr lang="en" sz="2000" b="1"/>
              <a:t>.</a:t>
            </a:r>
            <a:endParaRPr lang="en" sz="2000" b="1" dirty="0"/>
          </a:p>
          <a:p>
            <a:pPr algn="just">
              <a:spcBef>
                <a:spcPts val="2400"/>
              </a:spcBef>
            </a:pPr>
            <a:r>
              <a:rPr lang="sr-Latn-RS" sz="2000" b="1">
                <a:solidFill>
                  <a:srgbClr val="C52C9D"/>
                </a:solidFill>
              </a:rPr>
              <a:t>Početak Evanđelja</a:t>
            </a:r>
            <a:r>
              <a:rPr lang="en" sz="2000" b="1">
                <a:solidFill>
                  <a:srgbClr val="C52C9D"/>
                </a:solidFill>
              </a:rPr>
              <a:t>l</a:t>
            </a:r>
            <a:r>
              <a:rPr lang="en" sz="20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sr-Latn-RS" sz="2000" b="1"/>
              <a:t>Priprema</a:t>
            </a:r>
            <a:r>
              <a:rPr lang="en" sz="2000" b="1"/>
              <a:t>. Mark</a:t>
            </a:r>
            <a:r>
              <a:rPr lang="sr-Latn-RS" sz="2000" b="1"/>
              <a:t>o</a:t>
            </a:r>
            <a:r>
              <a:rPr lang="en" sz="2000" b="1"/>
              <a:t> 1</a:t>
            </a:r>
            <a:r>
              <a:rPr lang="sr-Latn-RS" sz="2000" b="1"/>
              <a:t>,</a:t>
            </a:r>
            <a:r>
              <a:rPr lang="en" sz="2000" b="1"/>
              <a:t>1-8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sr-Latn-RS" sz="2000" b="1"/>
              <a:t>Krštenje</a:t>
            </a:r>
            <a:r>
              <a:rPr lang="en" sz="2000" b="1"/>
              <a:t>. Mark</a:t>
            </a:r>
            <a:r>
              <a:rPr lang="sr-Latn-RS" sz="2000" b="1"/>
              <a:t>o </a:t>
            </a:r>
            <a:r>
              <a:rPr lang="en" sz="2000" b="1"/>
              <a:t>1</a:t>
            </a:r>
            <a:r>
              <a:rPr lang="sr-Latn-RS" sz="2000" b="1"/>
              <a:t>,</a:t>
            </a:r>
            <a:r>
              <a:rPr lang="en" sz="2000" b="1"/>
              <a:t>9-13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sr-Latn-RS" sz="2000" b="1"/>
              <a:t>Poruka</a:t>
            </a:r>
            <a:r>
              <a:rPr lang="en" sz="2000" b="1"/>
              <a:t>. Mark</a:t>
            </a:r>
            <a:r>
              <a:rPr lang="sr-Latn-RS" sz="2000" b="1"/>
              <a:t>o </a:t>
            </a:r>
            <a:r>
              <a:rPr lang="en" sz="2000" b="1"/>
              <a:t>1</a:t>
            </a:r>
            <a:r>
              <a:rPr lang="sr-Latn-RS" sz="2000" b="1"/>
              <a:t>,</a:t>
            </a:r>
            <a:r>
              <a:rPr lang="en" sz="2000" b="1"/>
              <a:t>14</a:t>
            </a:r>
            <a:r>
              <a:rPr lang="sr-Latn-RS" sz="2000" b="1"/>
              <a:t>.</a:t>
            </a:r>
            <a:r>
              <a:rPr lang="en" sz="2000" b="1"/>
              <a:t>15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188079"/>
            <a:ext cx="890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/>
              <a:t>E</a:t>
            </a:r>
            <a:r>
              <a:rPr lang="en-US" sz="2000" b="1"/>
              <a:t>vanđelje po Marku je najkraće od četiri </a:t>
            </a:r>
            <a:r>
              <a:rPr lang="sr-Latn-RS" sz="2000" b="1"/>
              <a:t>E</a:t>
            </a:r>
            <a:r>
              <a:rPr lang="en-US" sz="2000" b="1"/>
              <a:t>vanđelja koja prepričavaju Isusov život.</a:t>
            </a:r>
            <a:endParaRPr lang="en" sz="2000" b="1" dirty="0"/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Ukratko, Markovo Evanđelje je za 21. stoljeće, gdje se sve događa brzo i brže, gdje je vrijeme novac. Iskoristimo ovo vrijeme da naučimo najvrjedniju stvar: "Evanđelje po Isusu Kristu, Sinu Božjem" (Marko 1,1).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6" y="883609"/>
            <a:ext cx="8903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To je brza, agilna, dinami</a:t>
            </a:r>
            <a:r>
              <a:rPr lang="sr-Latn-RS" sz="2000" b="1"/>
              <a:t>č</a:t>
            </a:r>
            <a:r>
              <a:rPr lang="en-US" sz="2000" b="1"/>
              <a:t>na, </a:t>
            </a:r>
            <a:r>
              <a:rPr lang="sr-Latn-RS" sz="2000" b="1"/>
              <a:t>sažet</a:t>
            </a:r>
            <a:r>
              <a:rPr lang="en-US" sz="2000" b="1"/>
              <a:t>a pri</a:t>
            </a:r>
            <a:r>
              <a:rPr lang="sr-Latn-RS" sz="2000" b="1"/>
              <a:t>č</a:t>
            </a:r>
            <a:r>
              <a:rPr lang="en-US" sz="2000" b="1"/>
              <a:t>a. Scene nam blješte pred očima. Ne možete propustiti nikakve detalje, jer su uključeni samo istinski važni.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-US" sz="54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AUTOR EVANĐELJA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NEUSP</a:t>
            </a:r>
            <a:r>
              <a:rPr lang="sr-Latn-RS" sz="4400" b="1" spc="30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JEŠN</a:t>
            </a:r>
            <a:r>
              <a:rPr lang="en-US" sz="4400" b="1" spc="30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I MISIONAR</a:t>
            </a:r>
            <a:endParaRPr lang="en" sz="4400" b="1" spc="300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rgbClr val="C00000"/>
                </a:solidFill>
                <a:latin typeface="Comic Sans MS" panose="030F0702030302020204" pitchFamily="66" charset="0"/>
              </a:rPr>
              <a:t>Barnaba i Savao pošto su izvršili dužnost, vratiše se iz Jeruzalema,uzevši sa sobom Ivana  zvanog Marko.</a:t>
            </a:r>
            <a:r>
              <a:rPr lang="en" b="1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sr-Latn-RS" sz="1400" b="1">
                <a:solidFill>
                  <a:srgbClr val="C00000"/>
                </a:solidFill>
                <a:latin typeface="Comic Sans MS" panose="030F0702030302020204" pitchFamily="66" charset="0"/>
              </a:rPr>
              <a:t>Djela</a:t>
            </a:r>
            <a:r>
              <a:rPr lang="en" sz="1400" b="1">
                <a:solidFill>
                  <a:srgbClr val="C00000"/>
                </a:solidFill>
                <a:latin typeface="Comic Sans MS" panose="030F0702030302020204" pitchFamily="66" charset="0"/>
              </a:rPr>
              <a:t> 12</a:t>
            </a:r>
            <a:r>
              <a:rPr lang="sr-Latn-RS" sz="1400" b="1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rgbClr val="C00000"/>
                </a:solidFill>
                <a:latin typeface="Comic Sans MS" panose="030F0702030302020204" pitchFamily="66" charset="0"/>
              </a:rPr>
              <a:t>25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Kao i ostali evanđelisti, Marko se ne spominje po imenu. Bio je dječak kada su se dogodili događaji na koje se </a:t>
            </a:r>
            <a:r>
              <a:rPr lang="sr-Latn-RS" sz="2000" b="1"/>
              <a:t>poziva</a:t>
            </a:r>
            <a:r>
              <a:rPr lang="en-US" sz="2000" b="1"/>
              <a:t>, o kojima je vjerojatno naučio više kroz svoj intimni odnos s apostolom Petrom (1. Pet. 5,13).</a:t>
            </a:r>
            <a:endParaRPr lang="en" sz="2000" b="1" dirty="0"/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286000" y="3150974"/>
            <a:ext cx="6145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Ubrzo nakon toga, Barnaba i Šaul (koji su otišli u Jeruzalem po prikupljenu pomoć) </a:t>
            </a:r>
            <a:r>
              <a:rPr lang="sr-Latn-RS" sz="2000" b="1"/>
              <a:t>p</a:t>
            </a:r>
            <a:r>
              <a:rPr lang="en-US" sz="2000" b="1"/>
              <a:t>oveli su Ivana Marka </a:t>
            </a:r>
            <a:r>
              <a:rPr lang="sr-Latn-RS" sz="2000" b="1"/>
              <a:t>s njima </a:t>
            </a:r>
            <a:r>
              <a:rPr lang="en-US" sz="2000" b="1"/>
              <a:t>u Antiohiju (Djela 12,25).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2" y="4308902"/>
            <a:ext cx="5479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U Antiohiji, kada je Duh Sveti pozvao Barnabu i Savla da budu misionari među poganima, poveli su Ivana Marka sa sobom kao suputnika (Djela 13,2-5).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29697" y="2360141"/>
            <a:ext cx="9362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Majka Ivana Marka posjedovala je zgradu u Jeruzalemu gdje se crkva okupila kako bi molila za Petrovo </a:t>
            </a:r>
            <a:r>
              <a:rPr lang="sr-Latn-RS" sz="2000" b="1"/>
              <a:t>oslobođenje iz </a:t>
            </a:r>
            <a:r>
              <a:rPr lang="en-US" sz="2000" b="1"/>
              <a:t>zatočeništv</a:t>
            </a:r>
            <a:r>
              <a:rPr lang="sr-Latn-RS" sz="2000" b="1"/>
              <a:t>a</a:t>
            </a:r>
            <a:r>
              <a:rPr lang="en-US" sz="2000" b="1"/>
              <a:t> (Djela 12:12).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54411" y="5647038"/>
            <a:ext cx="56274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Međutim, misionarski život pokazao se vrlo teškim za mladog Marka, koji se odlučio vratiti u Jeruzalem (Djela 13,13).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7764" y="2500605"/>
            <a:ext cx="62194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Međutim, Barna</a:t>
            </a:r>
            <a:r>
              <a:rPr lang="sr-Latn-RS" sz="2000" b="1"/>
              <a:t>b</a:t>
            </a:r>
            <a:r>
              <a:rPr lang="en-US" sz="2000" b="1"/>
              <a:t>a je bio siguran da njegov nećak Marko ima dovoljno potencijala da bude dobar misionar. Tako je poveo Marka sa sobom na Cipar, dok su Pv</a:t>
            </a:r>
            <a:r>
              <a:rPr lang="sr-Latn-RS" sz="2000" b="1"/>
              <a:t>ao</a:t>
            </a:r>
            <a:r>
              <a:rPr lang="en-US" sz="2000" b="1"/>
              <a:t> i Sila otišli u Aziju (Djela 15,39-41).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KORIS</a:t>
            </a:r>
            <a:r>
              <a:rPr lang="sr-Latn-RS" sz="4400" b="1" spc="30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TAN</a:t>
            </a:r>
            <a:r>
              <a:rPr lang="en-US" sz="4400" b="1" spc="30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 ZA </a:t>
            </a:r>
            <a:r>
              <a:rPr lang="sr-Latn-RS" sz="4400" b="1" spc="30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SLUŽBU</a:t>
            </a:r>
            <a:endParaRPr lang="en" sz="4400" b="1" spc="30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88900">
                  <a:schemeClr val="accent3">
                    <a:satMod val="175000"/>
                    <a:alpha val="52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rgbClr val="002060"/>
                </a:solidFill>
                <a:latin typeface="Comic Sans MS" panose="030F0702030302020204" pitchFamily="66" charset="0"/>
              </a:rPr>
              <a:t>Uzmi Marka i dovedi ga sa sobom, jer mi je vrlo koristan za službu.</a:t>
            </a:r>
            <a:r>
              <a:rPr lang="en" b="1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rgbClr val="002060"/>
                </a:solidFill>
                <a:latin typeface="Comic Sans MS" panose="030F0702030302020204" pitchFamily="66" charset="0"/>
              </a:rPr>
              <a:t>(2</a:t>
            </a:r>
            <a:r>
              <a:rPr lang="sr-Latn-RS" sz="1400" b="1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en" sz="1400" b="1">
                <a:solidFill>
                  <a:srgbClr val="002060"/>
                </a:solidFill>
                <a:latin typeface="Comic Sans MS" panose="030F0702030302020204" pitchFamily="66" charset="0"/>
              </a:rPr>
              <a:t> Tim</a:t>
            </a:r>
            <a:r>
              <a:rPr lang="sr-Latn-RS" sz="1400" b="1">
                <a:solidFill>
                  <a:srgbClr val="002060"/>
                </a:solidFill>
                <a:latin typeface="Comic Sans MS" panose="030F0702030302020204" pitchFamily="66" charset="0"/>
              </a:rPr>
              <a:t>otieu</a:t>
            </a:r>
            <a:r>
              <a:rPr lang="en" sz="1400" b="1">
                <a:solidFill>
                  <a:srgbClr val="002060"/>
                </a:solidFill>
                <a:latin typeface="Comic Sans MS" panose="030F0702030302020204" pitchFamily="66" charset="0"/>
              </a:rPr>
              <a:t> 4</a:t>
            </a:r>
            <a:r>
              <a:rPr lang="sr-Latn-RS" sz="1400" b="1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rgbClr val="002060"/>
                </a:solidFill>
                <a:latin typeface="Comic Sans MS" panose="030F0702030302020204" pitchFamily="66" charset="0"/>
              </a:rPr>
              <a:t>11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Kada je Pav</a:t>
            </a:r>
            <a:r>
              <a:rPr lang="sr-Latn-RS" sz="2000" b="1"/>
              <a:t>ao</a:t>
            </a:r>
            <a:r>
              <a:rPr lang="en-US" sz="2000" b="1"/>
              <a:t> predložio da krenu na drugo misionarsko putovanje, odbio je prihvatiti Marka kao suputnika (Djela 15,36-38). Pavao je trebao snažne pomagače, koji će biti podrška, a ne teret. Markov strah se nije uklapao u ovaj profil</a:t>
            </a:r>
            <a:r>
              <a:rPr lang="sr-Latn-RS" sz="2000" b="1"/>
              <a:t> pošla</a:t>
            </a:r>
            <a:endParaRPr lang="en" sz="2000" b="1" dirty="0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724539"/>
            <a:ext cx="2897537" cy="3423359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844212"/>
            <a:ext cx="1795029" cy="1969696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4979773" y="3904735"/>
            <a:ext cx="45225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Ne znamo što se sljedeće dogodilo, ali znamo da je Barnaba bio u pravu. Kroz tri preporuke koje mu daje u svojim pismima, Pavao zaključuje da bi Marko bio »koristan sv</a:t>
            </a:r>
            <a:r>
              <a:rPr lang="sr-Latn-RS" sz="2000" b="1"/>
              <a:t>a </a:t>
            </a:r>
            <a:r>
              <a:rPr lang="en-US" sz="2000" b="1"/>
              <a:t> služb</a:t>
            </a:r>
            <a:r>
              <a:rPr lang="sr-Latn-RS" sz="2000" b="1"/>
              <a:t>u</a:t>
            </a:r>
            <a:r>
              <a:rPr lang="en-US" sz="2000" b="1"/>
              <a:t>«,</a:t>
            </a:r>
            <a:r>
              <a:rPr lang="sr-Latn-RS" sz="2000" b="1"/>
              <a:t> i</a:t>
            </a:r>
            <a:r>
              <a:rPr lang="en-US" sz="2000" b="1"/>
              <a:t> dobar </a:t>
            </a:r>
            <a:r>
              <a:rPr lang="sr-Latn-RS" sz="2000" b="1"/>
              <a:t>suradnik</a:t>
            </a:r>
            <a:r>
              <a:rPr lang="en-US" sz="2000" b="1"/>
              <a:t>(Kol 4:10; 2. Tim. 4,11).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1606832" y="6110389"/>
            <a:ext cx="79407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Zahvaljujući ovoj drugoj prilici, danas možemo uživati u uzbudljivoj priči Markovog Evanđelje.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-US" sz="54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POČETAK EVANĐELJA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2193</Words>
  <Application>Microsoft Office PowerPoint</Application>
  <PresentationFormat>Panorámica</PresentationFormat>
  <Paragraphs>179</Paragraphs>
  <Slides>19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19</vt:i4>
      </vt:variant>
    </vt:vector>
  </HeadingPairs>
  <TitlesOfParts>
    <vt:vector size="36" baseType="lpstr">
      <vt:lpstr>Bodoni MT Poster Compressed</vt:lpstr>
      <vt:lpstr>Aptos</vt:lpstr>
      <vt:lpstr>Arial Narrow</vt:lpstr>
      <vt:lpstr>Gill Sans MT Ext Condensed Bold</vt:lpstr>
      <vt:lpstr>Impact</vt:lpstr>
      <vt:lpstr>Britannic Bold</vt:lpstr>
      <vt:lpstr>Times New Roman</vt:lpstr>
      <vt:lpstr>Comic Sans MS</vt:lpstr>
      <vt:lpstr>Aptos Display</vt:lpstr>
      <vt:lpstr>Arial</vt:lpstr>
      <vt:lpstr>Calibri</vt:lpstr>
      <vt:lpstr>Tema de Office</vt:lpstr>
      <vt:lpstr>1_Tema de Office</vt:lpstr>
      <vt:lpstr>3_Default Design</vt:lpstr>
      <vt:lpstr>Default Design</vt:lpstr>
      <vt:lpstr>4_Default Design</vt:lpstr>
      <vt:lpstr>5_Default Design</vt:lpstr>
      <vt:lpstr>Presentación de PowerPoint</vt:lpstr>
      <vt:lpstr>Upamtite stih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PRIMJENA</vt:lpstr>
      <vt:lpstr>PRENOŠENJE ISTINE</vt:lpstr>
      <vt:lpstr>PLAN </vt:lpstr>
      <vt:lpstr>PRENOŠENJE ISTINE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94</cp:revision>
  <dcterms:created xsi:type="dcterms:W3CDTF">2024-06-02T07:04:45Z</dcterms:created>
  <dcterms:modified xsi:type="dcterms:W3CDTF">2024-07-03T10:23:55Z</dcterms:modified>
</cp:coreProperties>
</file>