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26" autoAdjust="0"/>
    <p:restoredTop sz="93992" autoAdjust="0"/>
  </p:normalViewPr>
  <p:slideViewPr>
    <p:cSldViewPr snapToGrid="0">
      <p:cViewPr varScale="1">
        <p:scale>
          <a:sx n="77" d="100"/>
          <a:sy n="77" d="100"/>
        </p:scale>
        <p:origin x="66" y="6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pl-PL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Usporedba o vjenčanju (Marko 2,19.20).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n-US" sz="2000" b="1"/>
            <a:t>Kako netko može postiti dok je na vjenčanju? Zaručnik je Isus; gosti, učenici. Kada  Isus umro i uskrsn</a:t>
          </a:r>
          <a:r>
            <a:rPr lang="sr-Latn-RS" sz="2000" b="1"/>
            <a:t>e</a:t>
          </a:r>
          <a:r>
            <a:rPr lang="en-US" sz="2000" b="1"/>
            <a:t>, tada </a:t>
          </a:r>
          <a:r>
            <a:rPr lang="sr-Latn-RS" sz="2000" b="1"/>
            <a:t>će</a:t>
          </a:r>
          <a:r>
            <a:rPr lang="en-US" sz="2000" b="1"/>
            <a:t> njegovi učenici trebali postiti.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Usporedba o novom i starom (Marko 2,21-22).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-US" sz="2000" b="1"/>
            <a:t>Isusovim živim učenjima nije bilo mjesta u mrtvim naučavanjima tradicije</a:t>
          </a:r>
          <a:r>
            <a:rPr lang="sr-Latn-RS" sz="2000" b="1"/>
            <a:t>, </a:t>
          </a:r>
          <a:r>
            <a:rPr lang="en-US" sz="2000" b="1"/>
            <a:t>I obrnuto.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Kako netko može postiti dok je na vjenčanju? Zaručnik je Isus; gosti, učenici. Kada  Isus umro i uskrsn</a:t>
          </a:r>
          <a:r>
            <a:rPr lang="sr-Latn-RS" sz="2000" b="1" kern="1200"/>
            <a:t>e</a:t>
          </a:r>
          <a:r>
            <a:rPr lang="en-US" sz="2000" b="1" kern="1200"/>
            <a:t>, tada </a:t>
          </a:r>
          <a:r>
            <a:rPr lang="sr-Latn-RS" sz="2000" b="1" kern="1200"/>
            <a:t>će</a:t>
          </a:r>
          <a:r>
            <a:rPr lang="en-US" sz="2000" b="1" kern="1200"/>
            <a:t> njegovi učenici trebali postiti.</a:t>
          </a:r>
          <a:endParaRPr lang="es-ES" sz="2000" kern="120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Usporedba o vjenčanju (Marko 2,19.20).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Isusovim živim učenjima nije bilo mjesta u mrtvim naučavanjima tradicije</a:t>
          </a:r>
          <a:r>
            <a:rPr lang="sr-Latn-RS" sz="2000" b="1" kern="1200"/>
            <a:t>, </a:t>
          </a:r>
          <a:r>
            <a:rPr lang="en-US" sz="2000" b="1" kern="1200"/>
            <a:t>I obrnuto.</a:t>
          </a:r>
          <a:endParaRPr lang="es-ES" sz="2000" kern="120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Usporedba o novom i starom (Marko 2,21-22).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9422-5E51-4723-9A0F-FD46CEFF26B7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5A197-C962-4B06-B40C-E777AE04A5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2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5A197-C962-4B06-B40C-E777AE04A5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584763"/>
            <a:ext cx="5284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 w="10160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RASPRAVE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183346" y="6352913"/>
            <a:ext cx="2939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3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20.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srpnja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2024 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 LI ISUS LUD?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 je Isusova obitelj doznala za to, došli su po njega, jer su ljudi govorili da je lud</a:t>
            </a:r>
            <a:r>
              <a:rPr lang="en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</a:t>
            </a:r>
            <a:r>
              <a:rPr lang="sr-Latn-RS" sz="14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 </a:t>
            </a:r>
            <a:r>
              <a:rPr lang="en" sz="1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3925824" y="1475814"/>
            <a:ext cx="824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Što je navelo Isusovu obitelj da pomisli da je poludio (Marko 3,20-21)?</a:t>
            </a:r>
            <a:endParaRPr lang="en" sz="2000" b="1" dirty="0"/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Mogli bismo se pitati k</a:t>
            </a:r>
            <a:r>
              <a:rPr lang="en-US" sz="2000" b="1"/>
              <a:t>akav nedostatak obzira prema njegovoj obitelji </a:t>
            </a:r>
            <a:r>
              <a:rPr lang="sr-Latn-RS" sz="2000" b="1"/>
              <a:t>je ovde Isus pokazao! </a:t>
            </a:r>
            <a:r>
              <a:rPr lang="en-US" sz="2000" b="1"/>
              <a:t>(Marko 3,32</a:t>
            </a:r>
            <a:r>
              <a:rPr lang="sr-Latn-RS" sz="2000" b="1"/>
              <a:t>.</a:t>
            </a:r>
            <a:r>
              <a:rPr lang="en-US" sz="2000" b="1"/>
              <a:t>33).</a:t>
            </a:r>
            <a:endParaRPr lang="en" sz="2000" b="1" dirty="0"/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63223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3913633" y="2774728"/>
            <a:ext cx="8260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Nakon kratke </a:t>
            </a:r>
            <a:r>
              <a:rPr lang="sr-Latn-RS" sz="2000" b="1"/>
              <a:t>pauz</a:t>
            </a:r>
            <a:r>
              <a:rPr lang="en-US" sz="2000" b="1"/>
              <a:t>e, Marko nastavlja priču predstavljajući rodbinu koja je tražila Isusa: njegovu majku i njegovu braću (Marko 3,31).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3938016" y="1971383"/>
            <a:ext cx="82363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Prekomjerni rad, loša prehrana, stres zbog kontinuiranih rasprava s književnicima i farizejima...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Važnije od tjelesnih veza su veze koje ujedinjuju Isusa s njegovom duhovnom obitelji: "Tko god vrši Božju volju, moj je brat, sestra i majka" (Marko 3,35).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85344" y="4681728"/>
            <a:ext cx="8100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Ali izgled vara. Njegova majka i braća su bili u krivu. Napuštanje njihovog posla </a:t>
            </a:r>
            <a:r>
              <a:rPr lang="sr-Latn-RS" sz="2000" b="1"/>
              <a:t>i očekujući da im se priključi, u tom</a:t>
            </a:r>
            <a:r>
              <a:rPr lang="en-US" sz="2000" b="1"/>
              <a:t> trenutku</a:t>
            </a:r>
            <a:r>
              <a:rPr lang="sr-Latn-RS" sz="2000" b="1"/>
              <a:t> bilo je</a:t>
            </a:r>
            <a:r>
              <a:rPr lang="en-US" sz="2000" b="1"/>
              <a:t> štetno za njegovu misiju </a:t>
            </a:r>
            <a:r>
              <a:rPr lang="sr-Latn-RS" sz="2000" b="1"/>
              <a:t>kao </a:t>
            </a:r>
            <a:r>
              <a:rPr lang="en-US" sz="2000" b="1"/>
              <a:t>i za njih same.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16737" y="1658111"/>
            <a:ext cx="108371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600" b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US" sz="2600" b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Duh progona neće biti uzbuđen protiv onih koji nemaju veze s Bogom, pa nemaju moralnu snagu. Bit će potaknut protiv vjernika, koji ne čine ustupke svijetu i neće biti pokolebani njegovim mišljenjima, naklonošću ili protivljenjem. Religija koja nosi živo svjedočanstvo u korist svetosti i koja kori ponos, sebičnost, pohlepu i moderne grijehe, mrzit će svijet i površni kršćani... Kada trpite prijekor i progon, u izvrsnom ste društvu; jer Isus je sve to izdržao, i još mnogo toga. Ako ste vjerni stražari za Boga, ove stvari su vam kompliment. Herojske duše, koje će biti istinite ako stoje same, osvojit će neuništivu krunu."</a:t>
            </a:r>
            <a:endParaRPr lang="en" sz="2600" b="1" dirty="0">
              <a:solidFill>
                <a:schemeClr val="bg1"/>
              </a:solidFill>
              <a:effectLst>
                <a:glow rad="76200">
                  <a:srgbClr val="6A54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7819508" y="6438900"/>
            <a:ext cx="4334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/>
              <a:t>E</a:t>
            </a:r>
            <a:r>
              <a:rPr lang="sr-Latn-RS" sz="1400" b="1"/>
              <a:t>llen G. White, </a:t>
            </a:r>
            <a:r>
              <a:rPr lang="sr-Latn-RS" sz="1400" i="1"/>
              <a:t>Zdravstvena služba</a:t>
            </a:r>
            <a:r>
              <a:rPr lang="en" sz="1400" b="1"/>
              <a:t>, </a:t>
            </a:r>
            <a:r>
              <a:rPr lang="sr-Latn-RS" sz="1400" b="1"/>
              <a:t>str</a:t>
            </a:r>
            <a:r>
              <a:rPr lang="en" sz="1400" b="1"/>
              <a:t>. 28</a:t>
            </a:r>
            <a:r>
              <a:rPr lang="sr-Latn-RS" sz="1400" b="1"/>
              <a:t> original.</a:t>
            </a:r>
            <a:r>
              <a:rPr lang="en" sz="1400" b="1"/>
              <a:t>)</a:t>
            </a:r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243363" y="5265388"/>
            <a:ext cx="11705272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sr-Latn-R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Tada je Isus rekao farizejima:’Subota je namjenjena da služi čoveku, a nije čovjek stvoren da subota upravlja njime. Stoga,</a:t>
            </a:r>
            <a:r>
              <a:rPr lang="sr-Latn-RS" sz="28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Sin je Čovečji gospodar i subote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(Mark</a:t>
            </a:r>
            <a:r>
              <a:rPr kumimoji="0" lang="sr-Latn-R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</a:t>
            </a:r>
            <a:r>
              <a:rPr kumimoji="0" lang="sr-Latn-R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27</a:t>
            </a:r>
            <a:r>
              <a:rPr lang="sr-Latn-RS" sz="28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.</a:t>
            </a: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28 </a:t>
            </a:r>
            <a:r>
              <a:rPr lang="sr-Latn-RS" sz="2800" b="1" dirty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SHP</a:t>
            </a:r>
            <a:r>
              <a:rPr kumimoji="0" lang="es-ES" sz="2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r-Latn-RS" sz="2000" b="1"/>
              <a:t>Sukob</a:t>
            </a:r>
            <a:r>
              <a:rPr lang="en-US" sz="2000" b="1"/>
              <a:t> </a:t>
            </a:r>
            <a:r>
              <a:rPr lang="sr-Latn-RS" sz="2000" b="1"/>
              <a:t>oko</a:t>
            </a:r>
            <a:r>
              <a:rPr lang="en-US" sz="2000" b="1"/>
              <a:t> op</a:t>
            </a:r>
            <a:r>
              <a:rPr lang="sr-Latn-RS" sz="2000" b="1"/>
              <a:t>osta grijeha</a:t>
            </a:r>
            <a:r>
              <a:rPr lang="en" sz="2000" b="1"/>
              <a:t>. Mark</a:t>
            </a:r>
            <a:r>
              <a:rPr lang="sr-Latn-RS" sz="2000" b="1"/>
              <a:t>o</a:t>
            </a:r>
            <a:r>
              <a:rPr lang="en" sz="2000" b="1"/>
              <a:t> 2</a:t>
            </a:r>
            <a:r>
              <a:rPr lang="sr-Latn-RS" sz="2000" b="1"/>
              <a:t>,</a:t>
            </a:r>
            <a:r>
              <a:rPr lang="en" sz="2000" b="1"/>
              <a:t>1-12</a:t>
            </a:r>
            <a:r>
              <a:rPr lang="en" sz="2000" b="1" dirty="0"/>
              <a:t>.</a:t>
            </a:r>
          </a:p>
          <a:p>
            <a:pPr>
              <a:spcBef>
                <a:spcPts val="1200"/>
              </a:spcBef>
            </a:pPr>
            <a:r>
              <a:rPr lang="sr-Latn-RS" sz="2000" b="1"/>
              <a:t>Sukob</a:t>
            </a:r>
            <a:r>
              <a:rPr lang="en-US" sz="2000" b="1"/>
              <a:t> </a:t>
            </a:r>
            <a:r>
              <a:rPr lang="sr-Latn-RS" sz="2000" b="1"/>
              <a:t>oko</a:t>
            </a:r>
            <a:r>
              <a:rPr lang="en-US" sz="2000" b="1"/>
              <a:t> hrane</a:t>
            </a:r>
            <a:r>
              <a:rPr lang="en" sz="2000" b="1"/>
              <a:t>. </a:t>
            </a:r>
            <a:r>
              <a:rPr lang="sr-Latn-RS" sz="2000" b="1"/>
              <a:t>Marko</a:t>
            </a:r>
            <a:r>
              <a:rPr lang="en" sz="2000" b="1"/>
              <a:t> 2</a:t>
            </a:r>
            <a:r>
              <a:rPr lang="sr-Latn-RS" sz="2000" b="1"/>
              <a:t>,</a:t>
            </a:r>
            <a:r>
              <a:rPr lang="en" sz="2000" b="1"/>
              <a:t>13-22</a:t>
            </a:r>
            <a:r>
              <a:rPr lang="en" sz="2000" b="1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000" b="1"/>
              <a:t> </a:t>
            </a:r>
            <a:r>
              <a:rPr lang="sr-Latn-RS" sz="2000" b="1"/>
              <a:t>Sukob oko</a:t>
            </a:r>
            <a:r>
              <a:rPr lang="en-US" sz="2000" b="1"/>
              <a:t> </a:t>
            </a:r>
            <a:r>
              <a:rPr lang="sr-Latn-RS" sz="2000" b="1"/>
              <a:t>subote</a:t>
            </a:r>
            <a:r>
              <a:rPr lang="en" sz="2000" b="1"/>
              <a:t>. Mark</a:t>
            </a:r>
            <a:r>
              <a:rPr lang="sr-Latn-RS" sz="2000" b="1"/>
              <a:t>o</a:t>
            </a:r>
            <a:r>
              <a:rPr lang="en" sz="2000" b="1"/>
              <a:t> 2</a:t>
            </a:r>
            <a:r>
              <a:rPr lang="sr-Latn-RS" sz="2000" b="1"/>
              <a:t>,</a:t>
            </a:r>
            <a:r>
              <a:rPr lang="en" sz="2000" b="1"/>
              <a:t>23-3</a:t>
            </a:r>
            <a:r>
              <a:rPr lang="sr-Latn-RS" sz="2000" b="1"/>
              <a:t>,</a:t>
            </a:r>
            <a:r>
              <a:rPr lang="en" sz="2000" b="1"/>
              <a:t>6</a:t>
            </a:r>
            <a:r>
              <a:rPr lang="en" sz="2000" b="1" dirty="0"/>
              <a:t>.</a:t>
            </a:r>
          </a:p>
          <a:p>
            <a:pPr>
              <a:spcBef>
                <a:spcPts val="1200"/>
              </a:spcBef>
            </a:pPr>
            <a:r>
              <a:rPr lang="sr-Latn-RS" sz="2000" b="1"/>
              <a:t>Sporna</a:t>
            </a:r>
            <a:r>
              <a:rPr lang="en-US" sz="2000" b="1"/>
              <a:t> pitanja o Isusu</a:t>
            </a:r>
            <a:r>
              <a:rPr lang="en" sz="2000" b="1"/>
              <a:t>: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/>
              <a:t>S kojom silom čini takva čuda? Marko 3,22-30</a:t>
            </a:r>
            <a:r>
              <a:rPr lang="en" sz="2000" b="1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sr-Latn-RS" sz="2000" b="1"/>
              <a:t>Nije</a:t>
            </a:r>
            <a:r>
              <a:rPr lang="en-US" sz="2000" b="1"/>
              <a:t> </a:t>
            </a:r>
            <a:r>
              <a:rPr lang="sr-Latn-RS" sz="2000" b="1"/>
              <a:t>li </a:t>
            </a:r>
            <a:r>
              <a:rPr lang="en-US" sz="2000" b="1"/>
              <a:t>Isus lud? Marko 3</a:t>
            </a:r>
            <a:r>
              <a:rPr lang="sr-Latn-RS" sz="2000" b="1"/>
              <a:t>,</a:t>
            </a:r>
            <a:r>
              <a:rPr lang="en-US" sz="2000" b="1"/>
              <a:t>20</a:t>
            </a:r>
            <a:r>
              <a:rPr lang="sr-Latn-RS" sz="2000" b="1"/>
              <a:t>.</a:t>
            </a:r>
            <a:r>
              <a:rPr lang="en-US" sz="2000" b="1"/>
              <a:t>21</a:t>
            </a:r>
            <a:r>
              <a:rPr lang="sr-Latn-RS" sz="2000" b="1"/>
              <a:t>.</a:t>
            </a:r>
            <a:r>
              <a:rPr lang="en-US" sz="2000" b="1"/>
              <a:t>31-35</a:t>
            </a:r>
            <a:r>
              <a:rPr lang="en" sz="2000" b="1"/>
              <a:t>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Isusovo ponašanje, njegov način propov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edanja, pa čak i 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jegova isc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eljenja, došli su u direktan sukob s tradicijom v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erskih vlasti.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800" y="3237022"/>
            <a:ext cx="7248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sumnje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Isusov život je bio ob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ežen stalnim sukobima.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Njegovi rođaci su počeli v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ovati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je Isus polud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zbog pre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komjer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nog rada.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Smatrali su ga bogohulnim, proždrljivim, i prijateljem grešnika, prestupnikom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subote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su ga optu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da radi za 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elze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sr-Latn-R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a!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SUKOB</a:t>
            </a:r>
            <a:r>
              <a:rPr lang="en-US" sz="4400" b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r-Latn-RS" sz="4400" b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RADI</a:t>
            </a:r>
            <a:r>
              <a:rPr lang="en-US" sz="4400" b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OPR</a:t>
            </a:r>
            <a:r>
              <a:rPr lang="sr-Latn-RS" sz="4400" b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AŠTANJ</a:t>
            </a:r>
            <a:r>
              <a:rPr lang="en-US" sz="4400" b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r>
              <a:rPr lang="sr-Latn-RS" sz="4400" b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GRIJEHA</a:t>
            </a:r>
            <a:endParaRPr lang="en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 vidje njihovu vjeru i reče uzetomu: ’Sinko, oprađtaju ti se grijesi</a:t>
            </a:r>
            <a:r>
              <a:rPr lang="e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R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sr-Latn-R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Kada se Isus vratio u Petrovu kuću u Kafarnaumu, mnogi su ga došli slušati (Marko 2,1</a:t>
            </a:r>
            <a:r>
              <a:rPr lang="sr-Latn-RS" sz="2000" b="1"/>
              <a:t>.</a:t>
            </a:r>
            <a:r>
              <a:rPr lang="en-US" sz="2000" b="1"/>
              <a:t>2). Četiri prijatelja prišla su kako bi Isus mogao izliječiti njihovog paraliziranog prijatelja, ali mu se </a:t>
            </a:r>
            <a:r>
              <a:rPr lang="sr-Latn-RS" sz="2000" b="1"/>
              <a:t>od mnoštva </a:t>
            </a:r>
            <a:r>
              <a:rPr lang="en-US" sz="2000" b="1"/>
              <a:t>nisu mogli približiti. Odlučni da ga dovedu Isusu, popeli su se na krov i napravili otvor kako bi ga spustili. Isusov govor bio je prekinut i svi su šutjeli, čekajući da vide što će Isus učiniti (Marko 2,3</a:t>
            </a:r>
            <a:r>
              <a:rPr lang="sr-Latn-RS" sz="2000" b="1"/>
              <a:t>.</a:t>
            </a:r>
            <a:r>
              <a:rPr lang="en-US" sz="2000" b="1"/>
              <a:t>4).</a:t>
            </a:r>
            <a:endParaRPr lang="en" sz="2000" b="1" dirty="0"/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Ljudi su hvalili Boga što je Isusu dao moć da oprosti grehe (Marko 2,12; M</a:t>
            </a:r>
            <a:r>
              <a:rPr lang="sr-Latn-RS" sz="2000" b="1"/>
              <a:t>atej</a:t>
            </a:r>
            <a:r>
              <a:rPr lang="en-US" sz="2000" b="1"/>
              <a:t> 9,8). Paralitik je hodao; ali </a:t>
            </a:r>
            <a:r>
              <a:rPr lang="sr-Latn-RS" sz="2000" b="1"/>
              <a:t>književnic</a:t>
            </a:r>
            <a:r>
              <a:rPr lang="en-US" sz="2000" b="1"/>
              <a:t>i su ostali slijepi, nisu mogli vidjeti da Isus može čitati njihove misli, oprostiti grešniku i dati mu iscjeljenje.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Za </a:t>
            </a:r>
            <a:r>
              <a:rPr lang="sr-Latn-RS" sz="2000" b="1"/>
              <a:t>književnike</a:t>
            </a:r>
            <a:r>
              <a:rPr lang="en-US" sz="2000" b="1"/>
              <a:t> je to bilo bogohuljenje (istina, da Isus nije Bog). Kako bi pokazao da ima moć oprostiti, Isus je iscelio paralitik</a:t>
            </a:r>
            <a:r>
              <a:rPr lang="sr-Latn-RS" sz="2000" b="1"/>
              <a:t>a </a:t>
            </a:r>
            <a:r>
              <a:rPr lang="en-US" sz="2000" b="1"/>
              <a:t>(Marko 2,8-11).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58496" y="3072384"/>
            <a:ext cx="7928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"Grijesi su ti oprošteni" (Marko 2</a:t>
            </a:r>
            <a:r>
              <a:rPr lang="sr-Latn-RS" sz="2000" b="1"/>
              <a:t>,</a:t>
            </a:r>
            <a:r>
              <a:rPr lang="en-US" sz="2000" b="1"/>
              <a:t>5). Paralitik je mogao </a:t>
            </a:r>
            <a:r>
              <a:rPr lang="sr-Latn-RS" sz="2000" b="1"/>
              <a:t>reći</a:t>
            </a:r>
            <a:r>
              <a:rPr lang="en-US" sz="2000" b="1"/>
              <a:t>: "Ono što </a:t>
            </a:r>
            <a:r>
              <a:rPr lang="sr-Latn-RS" sz="2000" b="1"/>
              <a:t>mi </a:t>
            </a:r>
            <a:r>
              <a:rPr lang="en-US" sz="2000" b="1"/>
              <a:t>treba je hoda</a:t>
            </a:r>
            <a:r>
              <a:rPr lang="sr-Latn-RS" sz="2000" b="1"/>
              <a:t>nje.</a:t>
            </a:r>
            <a:r>
              <a:rPr lang="en-US" sz="2000" b="1"/>
              <a:t> Ali on to nije učinio. Isus je iscijelio kor</a:t>
            </a:r>
            <a:r>
              <a:rPr lang="sr-Latn-RS" sz="2000" b="1"/>
              <a:t>en</a:t>
            </a:r>
            <a:r>
              <a:rPr lang="en-US" sz="2000" b="1"/>
              <a:t> </a:t>
            </a:r>
            <a:r>
              <a:rPr lang="sr-Latn-RS" sz="2000" b="1"/>
              <a:t>njegov</a:t>
            </a:r>
            <a:r>
              <a:rPr lang="en-US" sz="2000" b="1"/>
              <a:t>e bolesti. Nije ga bilo briga što </a:t>
            </a:r>
            <a:r>
              <a:rPr lang="sr-Latn-RS" sz="2000" b="1"/>
              <a:t>ovaj </a:t>
            </a:r>
            <a:r>
              <a:rPr lang="en-US" sz="2000" b="1"/>
              <a:t>više neće hodati, </a:t>
            </a:r>
            <a:r>
              <a:rPr lang="sr-Latn-RS" sz="2000" b="1"/>
              <a:t>nego</a:t>
            </a:r>
            <a:r>
              <a:rPr lang="en-US" sz="2000" b="1"/>
              <a:t> </a:t>
            </a:r>
            <a:r>
              <a:rPr lang="sr-Latn-RS" sz="2000" b="1"/>
              <a:t>Mu je stalo do</a:t>
            </a:r>
            <a:r>
              <a:rPr lang="en-US" sz="2000" b="1"/>
              <a:t> oprosta koji je dao mir </a:t>
            </a:r>
            <a:r>
              <a:rPr lang="sr-Latn-RS" sz="2000" b="1"/>
              <a:t>paralitik</a:t>
            </a:r>
            <a:r>
              <a:rPr lang="en-US" sz="2000" b="1"/>
              <a:t>ovoj duši.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sr-Latn-RS" sz="4400" b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SUKOB</a:t>
            </a:r>
            <a:r>
              <a:rPr lang="en-US" sz="4400" b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OKO HRANE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Prolazeći, opazi Levija, Alfejeva sina, gdje sjedi u carinarnici, te mu reče: ’Hajde za mnom!’ On ustade i pođe za njim.’ </a:t>
            </a:r>
            <a:r>
              <a:rPr lang="en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sr-Latn-RS" sz="1400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16096" y="1475232"/>
            <a:ext cx="8375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Nije teško zamisliti</a:t>
            </a:r>
            <a:r>
              <a:rPr lang="sr-Latn-RS" sz="2000" b="1"/>
              <a:t> sukob</a:t>
            </a:r>
            <a:r>
              <a:rPr lang="en-US" sz="2000" b="1"/>
              <a:t> koj</a:t>
            </a:r>
            <a:r>
              <a:rPr lang="sr-Latn-RS" sz="2000" b="1"/>
              <a:t>i</a:t>
            </a:r>
            <a:r>
              <a:rPr lang="en-US" sz="2000" b="1"/>
              <a:t> je Levijev poziv izazvao (Marko 2,13</a:t>
            </a:r>
            <a:r>
              <a:rPr lang="sr-Latn-RS" sz="2000" b="1"/>
              <a:t>.</a:t>
            </a:r>
            <a:r>
              <a:rPr lang="en-US" sz="2000" b="1"/>
              <a:t>14). Za ortodoksnog Židova, carinik je bio gori od poganina. Bio je odmetnuti Židov, prodan neprijateljima. Nisu mogli jesti s njim niti ga d</a:t>
            </a:r>
            <a:r>
              <a:rPr lang="sr-Latn-RS" sz="2000" b="1"/>
              <a:t>otaknu</a:t>
            </a:r>
            <a:r>
              <a:rPr lang="en-US" sz="2000" b="1"/>
              <a:t>ti.</a:t>
            </a:r>
            <a:endParaRPr lang="en" sz="2000" b="1" dirty="0"/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507570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6" y="5127603"/>
            <a:ext cx="56340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Isus ih je </a:t>
            </a:r>
            <a:r>
              <a:rPr lang="sr-Latn-RS" sz="2000" b="1"/>
              <a:t>svojom </a:t>
            </a:r>
            <a:r>
              <a:rPr lang="en-US" sz="2000" b="1"/>
              <a:t>logi</a:t>
            </a:r>
            <a:r>
              <a:rPr lang="sr-Latn-RS" sz="2000" b="1"/>
              <a:t>kom</a:t>
            </a:r>
            <a:r>
              <a:rPr lang="en-US" sz="2000" b="1"/>
              <a:t> opovrgnuo: gdje ću bolje nego ovdje naći grešnike ko</a:t>
            </a:r>
            <a:r>
              <a:rPr lang="sr-Latn-RS" sz="2000" b="1"/>
              <a:t>je ću </a:t>
            </a:r>
            <a:r>
              <a:rPr lang="en-US" sz="2000" b="1"/>
              <a:t>spasiti? (Marko 2</a:t>
            </a:r>
            <a:r>
              <a:rPr lang="sr-Latn-RS" sz="2000" b="1"/>
              <a:t>,</a:t>
            </a:r>
            <a:r>
              <a:rPr lang="en-US" sz="2000" b="1"/>
              <a:t>17). Osim toga, izazvao ih je da ispitaju vlastite osjećaje. Morali su naučiti voljeti (M</a:t>
            </a:r>
            <a:r>
              <a:rPr lang="sr-Latn-RS" sz="2000" b="1"/>
              <a:t>atej </a:t>
            </a:r>
            <a:r>
              <a:rPr lang="en-US" sz="2000" b="1"/>
              <a:t>9, 12</a:t>
            </a:r>
            <a:r>
              <a:rPr lang="sr-Latn-RS" sz="2000" b="1"/>
              <a:t>.</a:t>
            </a:r>
            <a:r>
              <a:rPr lang="en-US" sz="2000" b="1"/>
              <a:t>13).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791712" y="2840736"/>
            <a:ext cx="4549638" cy="1963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Ali stvari su se pogoršale. Isus nije jeo samo u kući carinika, </a:t>
            </a:r>
            <a:r>
              <a:rPr lang="sr-Latn-RS" sz="2000" b="1"/>
              <a:t>nego</a:t>
            </a:r>
            <a:r>
              <a:rPr lang="en-US" sz="2000" b="1"/>
              <a:t> se okružio mnogima poput </a:t>
            </a:r>
            <a:r>
              <a:rPr lang="sr-Latn-RS" sz="2000" b="1"/>
              <a:t>Levij</a:t>
            </a:r>
            <a:r>
              <a:rPr lang="en-US" sz="2000" b="1"/>
              <a:t>a (Marko 2,15). Kritičari nisu gubili priliku: "Što je ovo</a:t>
            </a:r>
            <a:r>
              <a:rPr lang="sr-Latn-RS" sz="2000" b="1"/>
              <a:t>?</a:t>
            </a:r>
            <a:r>
              <a:rPr lang="en-US" sz="2000" b="1"/>
              <a:t> </a:t>
            </a:r>
            <a:r>
              <a:rPr lang="sr-Latn-RS" sz="2000" b="1"/>
              <a:t>Zašto</a:t>
            </a:r>
            <a:r>
              <a:rPr lang="en-US" sz="2000" b="1"/>
              <a:t> jede i pije s carinicima i grešnicima?" (Marko 2</a:t>
            </a:r>
            <a:r>
              <a:rPr lang="sr-Latn-RS" sz="2000" b="1"/>
              <a:t>,</a:t>
            </a:r>
            <a:r>
              <a:rPr lang="en-US" sz="2000" b="1"/>
              <a:t>16).</a:t>
            </a:r>
            <a:endParaRPr lang="en" sz="2000" b="1" dirty="0"/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r-Latn-RS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 im odgovori: ’Mogu li svatovi postiti dok je s njima zaručnik? Dok imaju sa sobom zaručnika ne mogu postiti.</a:t>
            </a:r>
            <a:r>
              <a:rPr lang="en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(Mark</a:t>
            </a:r>
            <a:r>
              <a:rPr lang="sr-Latn-RS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sr-Latn-RS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522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Daleko od učenja ljubavi, farizeji su potaknuli </a:t>
            </a:r>
            <a:r>
              <a:rPr lang="sr-Latn-RS" sz="2000" b="1"/>
              <a:t>i </a:t>
            </a:r>
            <a:r>
              <a:rPr lang="en-US" sz="2000" b="1"/>
              <a:t>Ivanove učenike da se pridruže njihovoj kritici: "Kako to da Ivanovi učenici i učenici farizeja poste, ali vaši n</a:t>
            </a:r>
            <a:r>
              <a:rPr lang="sr-Latn-RS" sz="2000" b="1"/>
              <a:t>e poste</a:t>
            </a:r>
            <a:r>
              <a:rPr lang="en-US" sz="2000" b="1"/>
              <a:t>?" (Marko 2</a:t>
            </a:r>
            <a:r>
              <a:rPr lang="sr-Latn-RS" sz="2000" b="1"/>
              <a:t>,</a:t>
            </a:r>
            <a:r>
              <a:rPr lang="en-US" sz="2000" b="1"/>
              <a:t>18).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945329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sr-Latn-RS" sz="4400" b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Sukob</a:t>
            </a:r>
            <a:r>
              <a:rPr lang="en-US" sz="4400" b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OKO HRANE (2)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/>
              <a:t>Isusov odgovor došao je u obliku prispodoba: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-85344" y="-97536"/>
            <a:ext cx="122773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SUKOB</a:t>
            </a:r>
            <a:r>
              <a:rPr lang="en-US"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OKO </a:t>
            </a:r>
            <a:r>
              <a:rPr lang="sr-Latn-RS"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SUBOTE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 farizeji mu govorahu: ’Gle! Zašto u subotu čine što nije dopušteno</a:t>
            </a:r>
            <a:r>
              <a:rPr lang="en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sr-Latn-RS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</a:t>
            </a:r>
            <a:r>
              <a:rPr lang="sr-Latn-RS" sz="14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24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Farizeji su podučavali 39 oblika rada koji</a:t>
            </a:r>
            <a:r>
              <a:rPr lang="sr-Latn-RS" sz="2000" b="1"/>
              <a:t>ma</a:t>
            </a:r>
            <a:r>
              <a:rPr lang="en-US" sz="2000" b="1"/>
              <a:t> s</a:t>
            </a:r>
            <a:r>
              <a:rPr lang="sr-Latn-RS" sz="2000" b="1"/>
              <a:t>e</a:t>
            </a:r>
            <a:r>
              <a:rPr lang="en-US" sz="2000" b="1"/>
              <a:t> krši subotnji počinak koji je Bog odredio.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Kasnije je Isus izv</a:t>
            </a:r>
            <a:r>
              <a:rPr lang="sr-Latn-RS" sz="2000" b="1"/>
              <a:t>rši</a:t>
            </a:r>
            <a:r>
              <a:rPr lang="en-US" sz="2000" b="1"/>
              <a:t>o »djelo« koje nije bilo uključeno među </a:t>
            </a:r>
            <a:r>
              <a:rPr lang="sr-Latn-RS" sz="2000" b="1"/>
              <a:t>onih </a:t>
            </a:r>
            <a:r>
              <a:rPr lang="en-US" sz="2000" b="1"/>
              <a:t>39</a:t>
            </a:r>
            <a:r>
              <a:rPr lang="sr-Latn-RS" sz="2000" b="1"/>
              <a:t> prekršaja</a:t>
            </a:r>
            <a:r>
              <a:rPr lang="en-US" sz="2000" b="1"/>
              <a:t>, ali se također smatralo prijestupom </a:t>
            </a:r>
            <a:r>
              <a:rPr lang="sr-Latn-RS" sz="2000" b="1"/>
              <a:t>subote</a:t>
            </a:r>
            <a:r>
              <a:rPr lang="en-US" sz="2000" b="1"/>
              <a:t>: iscjeljenje (Marko 3,1-3).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080" y="1117637"/>
            <a:ext cx="453199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Isusov odgovor: </a:t>
            </a:r>
            <a:r>
              <a:rPr lang="sr-Latn-RS" sz="2000" b="1"/>
              <a:t>Zar</a:t>
            </a:r>
            <a:r>
              <a:rPr lang="en-US" sz="2000" b="1"/>
              <a:t> </a:t>
            </a:r>
            <a:r>
              <a:rPr lang="sr-Latn-RS" sz="2000" b="1"/>
              <a:t>se ne </a:t>
            </a:r>
            <a:r>
              <a:rPr lang="en-US" sz="2000" b="1"/>
              <a:t>sjećate da je David, kad je bio gladan, jeo posvećeni kruh, koji su samo svećenici mogli jesti? (Marko 2,25</a:t>
            </a:r>
            <a:r>
              <a:rPr lang="sr-Latn-RS" sz="2000" b="1"/>
              <a:t>.</a:t>
            </a:r>
            <a:r>
              <a:rPr lang="en-US" sz="2000" b="1"/>
              <a:t>26).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260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Uzimajući žito i uklanjajući njegovu ljusku kako bi ga pojeli, učenici su izveli tri zabranjena djela </a:t>
            </a:r>
            <a:r>
              <a:rPr lang="sr-Latn-RS" sz="2000" b="1"/>
              <a:t>u</a:t>
            </a:r>
            <a:r>
              <a:rPr lang="en-US" sz="2000" b="1"/>
              <a:t> </a:t>
            </a:r>
            <a:r>
              <a:rPr lang="sr-Latn-RS" sz="2000" b="1"/>
              <a:t>subotu</a:t>
            </a:r>
            <a:r>
              <a:rPr lang="en-US" sz="2000" b="1"/>
              <a:t>: žetvu</a:t>
            </a:r>
            <a:r>
              <a:rPr lang="sr-Latn-RS" sz="2000" b="1"/>
              <a:t>, vršidbu i</a:t>
            </a:r>
            <a:r>
              <a:rPr lang="en-US" sz="2000" b="1"/>
              <a:t> </a:t>
            </a:r>
            <a:r>
              <a:rPr lang="sr-Latn-RS" sz="2000" b="1"/>
              <a:t>vijanje</a:t>
            </a:r>
            <a:r>
              <a:rPr lang="en-US" sz="2000" b="1"/>
              <a:t>. (M</a:t>
            </a:r>
            <a:r>
              <a:rPr lang="sr-Latn-RS" sz="2000" b="1"/>
              <a:t>arko</a:t>
            </a:r>
            <a:r>
              <a:rPr lang="en-US" sz="2000" b="1"/>
              <a:t> 2, 23</a:t>
            </a:r>
            <a:r>
              <a:rPr lang="sr-Latn-RS" sz="2000" b="1"/>
              <a:t>.</a:t>
            </a:r>
            <a:r>
              <a:rPr lang="en-US" sz="2000" b="1"/>
              <a:t>24; Mt</a:t>
            </a:r>
            <a:r>
              <a:rPr lang="sr-Latn-RS" sz="2000" b="1"/>
              <a:t>atej</a:t>
            </a:r>
            <a:r>
              <a:rPr lang="en-US" sz="2000" b="1"/>
              <a:t>12, 1</a:t>
            </a:r>
            <a:r>
              <a:rPr lang="sr-Latn-RS" sz="2000" b="1"/>
              <a:t>.</a:t>
            </a:r>
            <a:r>
              <a:rPr lang="en-US" sz="2000" b="1"/>
              <a:t>2).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Zanimljivo je da su revni čuvari </a:t>
            </a:r>
            <a:r>
              <a:rPr lang="sr-Latn-RS" sz="2000" b="1"/>
              <a:t>subote</a:t>
            </a:r>
            <a:r>
              <a:rPr lang="en-US" sz="2000" b="1"/>
              <a:t> </a:t>
            </a:r>
            <a:r>
              <a:rPr lang="sr-Latn-RS" sz="2000" b="1"/>
              <a:t>nakon razgovora </a:t>
            </a:r>
            <a:r>
              <a:rPr lang="en-US" sz="2000" b="1"/>
              <a:t>planirali </a:t>
            </a:r>
            <a:r>
              <a:rPr lang="sr-Latn-RS" sz="2000" b="1"/>
              <a:t>s irodovcima Isusovo </a:t>
            </a:r>
            <a:r>
              <a:rPr lang="en-US" sz="2000" b="1"/>
              <a:t>ubojstvo (Marko 3</a:t>
            </a:r>
            <a:r>
              <a:rPr lang="sr-Latn-RS" sz="2000" b="1"/>
              <a:t>,</a:t>
            </a:r>
            <a:r>
              <a:rPr lang="en-US" sz="2000" b="1"/>
              <a:t>6).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572123" y="5473006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/>
              <a:t>U konačnici, Isus je Gospodar subote i dao nam  je za naše dobro (Marko 2,27.28).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572122" y="4765804"/>
            <a:ext cx="6619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Isus odgovor</a:t>
            </a:r>
            <a:r>
              <a:rPr lang="sr-Latn-RS" sz="2000" b="1"/>
              <a:t>i</a:t>
            </a:r>
            <a:r>
              <a:rPr lang="en-US" sz="2000" b="1"/>
              <a:t>: "Što je </a:t>
            </a:r>
            <a:r>
              <a:rPr lang="sr-Latn-RS" sz="2000" b="1"/>
              <a:t>dozvoljen</a:t>
            </a:r>
            <a:r>
              <a:rPr lang="en-US" sz="2000" b="1"/>
              <a:t>o </a:t>
            </a:r>
            <a:r>
              <a:rPr lang="sr-Latn-RS" sz="2000" b="1"/>
              <a:t>u</a:t>
            </a:r>
            <a:r>
              <a:rPr lang="en-US" sz="2000" b="1"/>
              <a:t> </a:t>
            </a:r>
            <a:r>
              <a:rPr lang="sr-Latn-RS" sz="2000" b="1"/>
              <a:t>subotu</a:t>
            </a:r>
            <a:r>
              <a:rPr lang="en-US" sz="2000" b="1"/>
              <a:t>: činiti dobro ili činiti zlo, spašavati život ili ubijati?" (Marko 3</a:t>
            </a:r>
            <a:r>
              <a:rPr lang="sr-Latn-RS" sz="2000" b="1"/>
              <a:t>,</a:t>
            </a:r>
            <a:r>
              <a:rPr lang="en-US" sz="2000" b="1"/>
              <a:t>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484499" y="2967335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5400" b="1">
                <a:ln/>
                <a:solidFill>
                  <a:srgbClr val="9E2909"/>
                </a:solidFill>
              </a:rPr>
              <a:t>SPOR</a:t>
            </a:r>
            <a:r>
              <a:rPr lang="en-US" sz="5400" b="1">
                <a:ln/>
                <a:solidFill>
                  <a:srgbClr val="9E2909"/>
                </a:solidFill>
              </a:rPr>
              <a:t>NA PITANJA O ISUSU</a:t>
            </a:r>
            <a:endParaRPr lang="en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 KOJOM S</a:t>
            </a:r>
            <a:r>
              <a:rPr lang="sr-Latn-RS" sz="4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</a:t>
            </a:r>
            <a:r>
              <a:rPr lang="en-US" sz="4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OM </a:t>
            </a:r>
            <a:r>
              <a:rPr lang="sr-Latn-RS" sz="4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ISUS </a:t>
            </a:r>
            <a:r>
              <a:rPr lang="en-US" sz="4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ČINI ČUDA?</a:t>
            </a:r>
            <a:endParaRPr lang="en" sz="4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2">
                    <a:lumMod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sr-Latn-RS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književnici  što su sišli iz Jeruzalema govorahu da ga je opsjeo Belzebul i da uz pomoć poglavice zlih duhova izgoni zle duhove.</a:t>
            </a:r>
            <a:r>
              <a:rPr lang="en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</a:t>
            </a:r>
            <a:r>
              <a:rPr lang="sr-Latn-RS" sz="1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Marko započinje priču o Isusovoj obitelji, ali je prekida kako bi ispričao </a:t>
            </a:r>
            <a:r>
              <a:rPr lang="sr-Latn-RS" sz="2000" b="1"/>
              <a:t>o sukobu</a:t>
            </a:r>
            <a:r>
              <a:rPr lang="en-US" sz="2000" b="1"/>
              <a:t> s farizejima. Kasnije će se vratiti na prvu priču. Ovaj uzorak Mar</a:t>
            </a:r>
            <a:r>
              <a:rPr lang="sr-Latn-RS" sz="2000" b="1"/>
              <a:t>ko</a:t>
            </a:r>
            <a:r>
              <a:rPr lang="en-US" sz="2000" b="1"/>
              <a:t> koristi u nekoliko navrata kako bi se </a:t>
            </a:r>
            <a:r>
              <a:rPr lang="sr-Latn-RS" sz="2000" b="1"/>
              <a:t>spoj</a:t>
            </a:r>
            <a:r>
              <a:rPr lang="en-US" sz="2000" b="1"/>
              <a:t>io dv</a:t>
            </a:r>
            <a:r>
              <a:rPr lang="sr-Latn-RS" sz="2000" b="1"/>
              <a:t>ije</a:t>
            </a:r>
            <a:r>
              <a:rPr lang="en-US" sz="2000" b="1"/>
              <a:t> sli</a:t>
            </a:r>
            <a:r>
              <a:rPr lang="sr-Latn-RS" sz="2000" b="1"/>
              <a:t>čne</a:t>
            </a:r>
            <a:r>
              <a:rPr lang="en-US" sz="2000" b="1"/>
              <a:t> prič</a:t>
            </a:r>
            <a:r>
              <a:rPr lang="sr-Latn-RS" sz="2000" b="1"/>
              <a:t>e</a:t>
            </a:r>
            <a:r>
              <a:rPr lang="en-US" sz="2000" b="1"/>
              <a:t>, ističući središnju kao najvažniju.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41451"/>
            <a:chOff x="7534275" y="1600200"/>
            <a:chExt cx="2238375" cy="941451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36776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Isusova obitelj ga traži</a:t>
              </a:r>
              <a:r>
                <a:rPr lang="sr-Latn-R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</a:t>
              </a:r>
              <a:r>
                <a:rPr lang="sr-Latn-R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</a:t>
              </a:r>
              <a:r>
                <a:rPr lang="sr-Latn-R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sr-Latn-R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  <a:endPara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sr-Latn-R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Optužbe</a:t>
              </a:r>
              <a:r>
                <a:rPr lang="en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r-Latn-R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arizeja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</a:t>
              </a:r>
              <a:r>
                <a:rPr lang="sr-Latn-R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</a:t>
              </a:r>
              <a:r>
                <a:rPr lang="sr-Latn-R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22-30</a:t>
              </a:r>
              <a:endPara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Isusova obitelj ga traži</a:t>
              </a:r>
              <a:r>
                <a:rPr lang="sr-Latn-R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</a:t>
              </a:r>
              <a:r>
                <a:rPr lang="sr-Latn-R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</a:t>
              </a:r>
              <a:r>
                <a:rPr lang="sr-Latn-R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31-35</a:t>
              </a:r>
              <a:endPara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94096"/>
            <a:ext cx="5943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I</a:t>
            </a:r>
            <a:r>
              <a:rPr lang="en-US" sz="2000" b="1"/>
              <a:t>sus </a:t>
            </a:r>
            <a:r>
              <a:rPr lang="sr-Latn-RS" sz="2000" b="1"/>
              <a:t>opet </a:t>
            </a:r>
            <a:r>
              <a:rPr lang="en-US" sz="2000" b="1"/>
              <a:t>koristi prispodobu kako bi pokazao apsurdnost optužbi protiv njega (Marko 3,23-27). Isus ulazi u kuću snažnog čovjeka (Sotone), veže ga i tako može opljačkati </a:t>
            </a:r>
            <a:r>
              <a:rPr lang="sr-Latn-RS" sz="2000" b="1"/>
              <a:t>njeg</a:t>
            </a:r>
            <a:r>
              <a:rPr lang="en-US" sz="2000" b="1"/>
              <a:t>o</a:t>
            </a:r>
            <a:r>
              <a:rPr lang="sr-Latn-RS" sz="2000" b="1"/>
              <a:t>v</a:t>
            </a:r>
            <a:r>
              <a:rPr lang="en-US" sz="2000" b="1"/>
              <a:t>u imovinu (osloboditi opsjednutog demona).</a:t>
            </a:r>
            <a:endParaRPr lang="en" sz="2000" b="1" dirty="0"/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077229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U ovom slučaju, važna priča je optužba </a:t>
            </a:r>
            <a:r>
              <a:rPr lang="sr-Latn-RS" sz="2000" b="1"/>
              <a:t>književnika</a:t>
            </a:r>
            <a:r>
              <a:rPr lang="en-US" sz="2000" b="1"/>
              <a:t> o tome koja je moć omogućila Isusu da istjera demone (Marko 3,22).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Također </a:t>
            </a:r>
            <a:r>
              <a:rPr lang="sr-Latn-RS" sz="2000" b="1"/>
              <a:t>Isus koristi</a:t>
            </a:r>
            <a:r>
              <a:rPr lang="en-US" sz="2000" b="1"/>
              <a:t> prilik</a:t>
            </a:r>
            <a:r>
              <a:rPr lang="sr-Latn-RS" sz="2000" b="1"/>
              <a:t>u</a:t>
            </a:r>
            <a:r>
              <a:rPr lang="en-US" sz="2000" b="1"/>
              <a:t> da upozori na opasnost pripisivanja djela Duha Svetoga đavlu (Marko 3,28-30).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1550</Words>
  <Application>Microsoft Office PowerPoint</Application>
  <PresentationFormat>Panorámica</PresentationFormat>
  <Paragraphs>65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101</cp:revision>
  <dcterms:created xsi:type="dcterms:W3CDTF">2024-06-22T14:42:36Z</dcterms:created>
  <dcterms:modified xsi:type="dcterms:W3CDTF">2024-07-05T06:14:59Z</dcterms:modified>
</cp:coreProperties>
</file>