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3"/>
  </p:notesMasterIdLst>
  <p:sldIdLst>
    <p:sldId id="302" r:id="rId6"/>
    <p:sldId id="396" r:id="rId7"/>
    <p:sldId id="388" r:id="rId8"/>
    <p:sldId id="473" r:id="rId9"/>
    <p:sldId id="300" r:id="rId10"/>
    <p:sldId id="257" r:id="rId11"/>
    <p:sldId id="258" r:id="rId12"/>
    <p:sldId id="259" r:id="rId13"/>
    <p:sldId id="303" r:id="rId14"/>
    <p:sldId id="261" r:id="rId15"/>
    <p:sldId id="304" r:id="rId16"/>
    <p:sldId id="264" r:id="rId17"/>
    <p:sldId id="474" r:id="rId18"/>
    <p:sldId id="408" r:id="rId19"/>
    <p:sldId id="390" r:id="rId20"/>
    <p:sldId id="472" r:id="rId21"/>
    <p:sldId id="471" r:id="rId22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odoni MT Poster Compressed" panose="02070706080601050204" pitchFamily="18" charset="0"/>
      <p:regular r:id="rId28"/>
    </p:embeddedFont>
    <p:embeddedFont>
      <p:font typeface="Britannic Bold" panose="020B0903060703020204" pitchFamily="3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Gill Sans MT Ext Condensed Bold" panose="020B0902020104020203" pitchFamily="34" charset="0"/>
      <p:regular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slijedećeg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dana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20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2000"/>
        </a:p>
      </dgm:t>
    </dgm:pt>
    <dgm:pt modelId="{250D36B9-368D-4870-BD23-7E8C132DA383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označeno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20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2000"/>
        </a:p>
      </dgm:t>
    </dgm:pt>
    <dgm:pt modelId="{C13C4BCE-1804-45AF-A1E7-E6EEE7611614}">
      <dgm:prSet custT="1"/>
      <dgm:spPr/>
      <dgm:t>
        <a:bodyPr/>
        <a:lstStyle/>
        <a:p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obitelj je bila označena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20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2000"/>
        </a:p>
      </dgm:t>
    </dgm:pt>
    <dgm:pt modelId="{6C4B7AE1-B9EE-4D8E-90EC-B583A1CC13C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Domaćin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označen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20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2000"/>
        </a:p>
      </dgm:t>
    </dgm:pt>
    <dgm:pt modelId="{C8D2B591-ED43-42EC-9120-A6D84C543207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 je bio označen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20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20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20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20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20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20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20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20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20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20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  <a:endParaRPr lang="sr-Latn-RS" sz="2000" noProof="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20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20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293842" custLinFactX="-70124" custLinFactNeighborX="-100000"/>
      <dgm:spPr/>
    </dgm:pt>
    <dgm:pt modelId="{B5012BDB-5EAB-4310-AFF6-8EFB1FFA5B09}" type="pres">
      <dgm:prSet presAssocID="{08F84871-EDC6-49B1-BAF2-EFC6EE5E55C1}" presName="parTrans" presStyleCnt="0"/>
      <dgm:spPr/>
    </dgm:pt>
    <dgm:pt modelId="{38FC698C-3944-4519-B767-FB982AE32008}" type="pres">
      <dgm:prSet presAssocID="{DF4EA995-DF11-40F7-B759-D17EA6F77ED8}" presName="node" presStyleLbl="alignAccFollowNode1" presStyleIdx="0" presStyleCnt="5" custScaleX="376344" custLinFactX="3768" custLinFactNeighborX="100000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ScaleY="90909" custLinFactX="416644" custLinFactNeighborX="500000" custLinFactNeighborY="-1025"/>
      <dgm:spPr/>
    </dgm:pt>
    <dgm:pt modelId="{A588FF65-8311-4985-9953-74D17BC63AA7}" type="pres">
      <dgm:prSet presAssocID="{DE83AE8C-38FD-43B3-BF5B-A86BC169DDD4}" presName="parTrans" presStyleCnt="0"/>
      <dgm:spPr/>
    </dgm:pt>
    <dgm:pt modelId="{A539587E-FC17-4E5E-A50B-408C41076433}" type="pres">
      <dgm:prSet presAssocID="{53F36DBD-EFD3-4AB3-8E8B-5A12FC1F9A63}" presName="node" presStyleLbl="alignAccFollowNode1" presStyleIdx="1" presStyleCnt="5" custScaleX="379985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17496" custLinFactNeighborX="500000" custLinFactNeighborY="2935"/>
      <dgm:spPr/>
    </dgm:pt>
    <dgm:pt modelId="{3EF6C9B8-65F0-4725-BAED-A743150D1072}" type="pres">
      <dgm:prSet presAssocID="{D4AC5B8D-FF47-44A9-8694-2521BB9035BE}" presName="parTrans" presStyleCnt="0"/>
      <dgm:spPr/>
    </dgm:pt>
    <dgm:pt modelId="{851D1B37-6643-4D62-9601-E0058D220A5F}" type="pres">
      <dgm:prSet presAssocID="{0DBEFA9B-E957-42A2-B238-9AE724D78EDC}" presName="node" presStyleLbl="alignAccFollowNode1" presStyleIdx="2" presStyleCnt="5" custScaleX="375880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18348" custLinFactNeighborX="500000" custLinFactNeighborY="646"/>
      <dgm:spPr/>
    </dgm:pt>
    <dgm:pt modelId="{7AFFDCE4-CFAE-4720-BEE5-271D62E2927D}" type="pres">
      <dgm:prSet presAssocID="{4E053657-B98E-4748-AD60-22EE0344F39B}" presName="parTrans" presStyleCnt="0"/>
      <dgm:spPr/>
    </dgm:pt>
    <dgm:pt modelId="{C9568CFF-9A3C-4C28-9546-D376128FA9E6}" type="pres">
      <dgm:prSet presAssocID="{1985FEBF-49F7-4638-B348-8B0E4A18E5A7}" presName="node" presStyleLbl="alignAccFollowNode1" presStyleIdx="3" presStyleCnt="5" custScaleX="377840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17496" custLinFactNeighborX="500000" custLinFactNeighborY="-1970"/>
      <dgm:spPr/>
    </dgm:pt>
    <dgm:pt modelId="{CD1A8AE5-D2AE-4199-890C-461869BECF33}" type="pres">
      <dgm:prSet presAssocID="{D110DDB0-2DD1-4EA8-A682-F99C877625CD}" presName="parTrans" presStyleCnt="0"/>
      <dgm:spPr/>
    </dgm:pt>
    <dgm:pt modelId="{81494637-307B-48EF-8F7B-31E6C2D3C389}" type="pres">
      <dgm:prSet presAssocID="{896AE558-F568-41F8-9662-90197E51D2B1}" presName="node" presStyleLbl="alignAccFollowNode1" presStyleIdx="4" presStyleCnt="5" custScaleX="375879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0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0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0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3A3C9697-D8A0-4947-BF77-BD7E0F7464D5}" srcId="{5178EDEB-513A-410C-A551-DF5D02174E3E}" destId="{DF4EA995-DF11-40F7-B759-D17EA6F77ED8}" srcOrd="0" destOrd="0" parTransId="{08F84871-EDC6-49B1-BAF2-EFC6EE5E55C1}" sibTransId="{65789160-9DCB-4B4D-8AC1-BF57554F077B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E14B18C8-355D-4947-83C8-A13B31DD0422}" srcId="{250D36B9-368D-4870-BD23-7E8C132DA383}" destId="{53F36DBD-EFD3-4AB3-8E8B-5A12FC1F9A63}" srcOrd="0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CAAB48C3-ED7E-454B-95C2-7C3C0F81925F}" type="presParOf" srcId="{9268B722-9680-4B3F-A043-11165540BF5D}" destId="{B5012BDB-5EAB-4310-AFF6-8EFB1FFA5B09}" srcOrd="1" destOrd="0" presId="urn:microsoft.com/office/officeart/2005/8/layout/lProcess3"/>
    <dgm:cxn modelId="{B058F747-4EB9-4638-9A96-0D88F8DED2B0}" type="presParOf" srcId="{9268B722-9680-4B3F-A043-11165540BF5D}" destId="{38FC698C-3944-4519-B767-FB982AE32008}" srcOrd="2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06988749-6AA7-46C7-BCBE-434C1A7C9E1F}" type="presParOf" srcId="{18F8680C-67FF-4628-B71F-8ACF896B4346}" destId="{A588FF65-8311-4985-9953-74D17BC63AA7}" srcOrd="1" destOrd="0" presId="urn:microsoft.com/office/officeart/2005/8/layout/lProcess3"/>
    <dgm:cxn modelId="{4C48E4FB-9593-41F1-9957-F705323B7BA6}" type="presParOf" srcId="{18F8680C-67FF-4628-B71F-8ACF896B4346}" destId="{A539587E-FC17-4E5E-A50B-408C41076433}" srcOrd="2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FD822406-1BA7-4A83-9D26-D03E5B53FA6C}" type="presParOf" srcId="{547373F2-AA34-4EDF-B97D-6F6CBA78A2C2}" destId="{3EF6C9B8-65F0-4725-BAED-A743150D1072}" srcOrd="1" destOrd="0" presId="urn:microsoft.com/office/officeart/2005/8/layout/lProcess3"/>
    <dgm:cxn modelId="{D97CC2EF-BB97-4142-ACED-C319BA5789F3}" type="presParOf" srcId="{547373F2-AA34-4EDF-B97D-6F6CBA78A2C2}" destId="{851D1B37-6643-4D62-9601-E0058D220A5F}" srcOrd="2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B07A2356-56CF-4265-AB63-044AF5908D40}" type="presParOf" srcId="{ACAFF689-14D1-4DFB-ACD9-DC52F64625A7}" destId="{7AFFDCE4-CFAE-4720-BEE5-271D62E2927D}" srcOrd="1" destOrd="0" presId="urn:microsoft.com/office/officeart/2005/8/layout/lProcess3"/>
    <dgm:cxn modelId="{98064E14-00D2-4C6F-8FB6-67451849498B}" type="presParOf" srcId="{ACAFF689-14D1-4DFB-ACD9-DC52F64625A7}" destId="{C9568CFF-9A3C-4C28-9546-D376128FA9E6}" srcOrd="2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D0A31BB0-9489-468E-9E5B-A22109FD4D3D}" type="presParOf" srcId="{C09FE6E8-EDDA-496D-8109-A0DBAE2282A5}" destId="{CD1A8AE5-D2AE-4199-890C-461869BECF33}" srcOrd="1" destOrd="0" presId="urn:microsoft.com/office/officeart/2005/8/layout/lProcess3"/>
    <dgm:cxn modelId="{24AA9C5E-0F32-4F3C-BD40-752B1084F9BB}" type="presParOf" srcId="{C09FE6E8-EDDA-496D-8109-A0DBAE2282A5}" destId="{81494637-307B-48EF-8F7B-31E6C2D3C38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sr-Latn-RS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sz="1800" b="1" noProof="0" dirty="0"/>
            <a:t>Sakrila je uhode na krovu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sr-Latn-RS" sz="1800" b="1" noProof="0" dirty="0"/>
            <a:t>Bila je ljubazna prema Izraelu.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tx1"/>
              </a:solidFill>
              <a:effectLst/>
            </a:rPr>
            <a:t>Ahan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sr-Latn-RS" sz="1800" b="1" noProof="0" dirty="0"/>
            <a:t>Sakrio je </a:t>
          </a:r>
          <a:r>
            <a:rPr lang="sr-Latn-RS" sz="1800" b="1" noProof="0" dirty="0" err="1"/>
            <a:t>plijen</a:t>
          </a:r>
          <a:r>
            <a:rPr lang="sr-Latn-RS" sz="1800" b="1" noProof="0" dirty="0"/>
            <a:t> u zemlju u šatoru.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sr-Latn-RS" sz="1800" b="1" noProof="0" dirty="0" err="1"/>
            <a:t>Donio</a:t>
          </a:r>
          <a:r>
            <a:rPr lang="sr-Latn-RS" sz="1800" b="1" noProof="0" dirty="0"/>
            <a:t> je probleme Izraelu.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sr-Latn-RS" sz="1800" b="1" noProof="0" dirty="0"/>
            <a:t>Požnjela je </a:t>
          </a:r>
          <a:r>
            <a:rPr lang="sr-Latn-RS" sz="1800" b="1" noProof="0" dirty="0" err="1"/>
            <a:t>pobjedu</a:t>
          </a:r>
          <a:r>
            <a:rPr lang="sr-Latn-RS" sz="1800" b="1" noProof="0" dirty="0"/>
            <a:t> zbog svoje </a:t>
          </a:r>
          <a:r>
            <a:rPr lang="sr-Latn-RS" sz="1800" b="1" noProof="0" dirty="0" err="1"/>
            <a:t>vjere</a:t>
          </a:r>
          <a:r>
            <a:rPr lang="sr-Latn-RS" sz="1800" b="1" noProof="0" dirty="0"/>
            <a:t>.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sr-Latn-RS" sz="1800" b="1" noProof="0" dirty="0"/>
            <a:t>Svojim je </a:t>
          </a:r>
          <a:r>
            <a:rPr lang="sr-Latn-RS" sz="1800" b="1" noProof="0" dirty="0" err="1"/>
            <a:t>djelima</a:t>
          </a:r>
          <a:r>
            <a:rPr lang="sr-Latn-RS" sz="1800" b="1" noProof="0" dirty="0"/>
            <a:t> uzrokovao poraz.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sr-Latn-RS" sz="1800" b="1" noProof="0" dirty="0"/>
            <a:t>Sklopila je savez s Izraelom.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sr-Latn-RS" sz="1800" b="1" noProof="0" dirty="0"/>
            <a:t>Dobila je slobodu za sebe i svu svoju obitelj.</a:t>
          </a: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sr-Latn-RS" sz="1800" b="1" noProof="0" dirty="0"/>
            <a:t>Umro je sa svojom cijelom porodicom.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sr-Latn-RS" sz="1800" b="1" noProof="0" dirty="0"/>
            <a:t>Prekršio je Izraelov Savez s Bogom.</a:t>
          </a:r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 custScaleY="100001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252"/>
          <a:ext cx="9644576" cy="2981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slijedećeg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dana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084" y="252"/>
        <a:ext cx="9346408" cy="298168"/>
      </dsp:txXfrm>
    </dsp:sp>
    <dsp:sp modelId="{38FC698C-3944-4519-B767-FB982AE32008}">
      <dsp:nvSpPr>
        <dsp:cNvPr id="0" name=""/>
        <dsp:cNvSpPr/>
      </dsp:nvSpPr>
      <dsp:spPr>
        <a:xfrm>
          <a:off x="9715925" y="25596"/>
          <a:ext cx="2328439" cy="24747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  <a:endParaRPr lang="sr-Latn-RS" sz="2000" kern="1200" noProof="0" dirty="0"/>
        </a:p>
      </dsp:txBody>
      <dsp:txXfrm>
        <a:off x="9839665" y="25596"/>
        <a:ext cx="2080960" cy="247479"/>
      </dsp:txXfrm>
    </dsp:sp>
    <dsp:sp modelId="{2DC59288-CCE7-479C-AEF5-2C7D90B217E1}">
      <dsp:nvSpPr>
        <dsp:cNvPr id="0" name=""/>
        <dsp:cNvSpPr/>
      </dsp:nvSpPr>
      <dsp:spPr>
        <a:xfrm>
          <a:off x="3674404" y="337108"/>
          <a:ext cx="5861800" cy="2710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označeno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9935" y="337108"/>
        <a:ext cx="5590738" cy="271062"/>
      </dsp:txXfrm>
    </dsp:sp>
    <dsp:sp modelId="{A539587E-FC17-4E5E-A50B-408C41076433}">
      <dsp:nvSpPr>
        <dsp:cNvPr id="0" name=""/>
        <dsp:cNvSpPr/>
      </dsp:nvSpPr>
      <dsp:spPr>
        <a:xfrm>
          <a:off x="9693398" y="351955"/>
          <a:ext cx="2350966" cy="24747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17138" y="351955"/>
        <a:ext cx="2103487" cy="247479"/>
      </dsp:txXfrm>
    </dsp:sp>
    <dsp:sp modelId="{4A66EC69-65EE-4ECD-AA81-1FAEECF1D4F5}">
      <dsp:nvSpPr>
        <dsp:cNvPr id="0" name=""/>
        <dsp:cNvSpPr/>
      </dsp:nvSpPr>
      <dsp:spPr>
        <a:xfrm>
          <a:off x="3680755" y="661721"/>
          <a:ext cx="5861800" cy="2981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obitelj je bila označena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661721"/>
        <a:ext cx="5563632" cy="298168"/>
      </dsp:txXfrm>
    </dsp:sp>
    <dsp:sp modelId="{851D1B37-6643-4D62-9601-E0058D220A5F}">
      <dsp:nvSpPr>
        <dsp:cNvPr id="0" name=""/>
        <dsp:cNvSpPr/>
      </dsp:nvSpPr>
      <dsp:spPr>
        <a:xfrm>
          <a:off x="9718795" y="678314"/>
          <a:ext cx="2325569" cy="247479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42535" y="678314"/>
        <a:ext cx="2078090" cy="247479"/>
      </dsp:txXfrm>
    </dsp:sp>
    <dsp:sp modelId="{46961188-8AC9-41D6-BF58-E21BEC8B3A81}">
      <dsp:nvSpPr>
        <dsp:cNvPr id="0" name=""/>
        <dsp:cNvSpPr/>
      </dsp:nvSpPr>
      <dsp:spPr>
        <a:xfrm>
          <a:off x="3687106" y="994808"/>
          <a:ext cx="5861800" cy="2981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Domaćin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označen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6190" y="994808"/>
        <a:ext cx="5563632" cy="298168"/>
      </dsp:txXfrm>
    </dsp:sp>
    <dsp:sp modelId="{C9568CFF-9A3C-4C28-9546-D376128FA9E6}">
      <dsp:nvSpPr>
        <dsp:cNvPr id="0" name=""/>
        <dsp:cNvSpPr/>
      </dsp:nvSpPr>
      <dsp:spPr>
        <a:xfrm>
          <a:off x="9706669" y="1018226"/>
          <a:ext cx="2337695" cy="247479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30409" y="1018226"/>
        <a:ext cx="2090216" cy="247479"/>
      </dsp:txXfrm>
    </dsp:sp>
    <dsp:sp modelId="{123C8EFC-2789-4603-91BF-EEF6B7C2ED82}">
      <dsp:nvSpPr>
        <dsp:cNvPr id="0" name=""/>
        <dsp:cNvSpPr/>
      </dsp:nvSpPr>
      <dsp:spPr>
        <a:xfrm>
          <a:off x="3680755" y="1326920"/>
          <a:ext cx="5861800" cy="29816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 je bio označen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1326920"/>
        <a:ext cx="5563632" cy="298168"/>
      </dsp:txXfrm>
    </dsp:sp>
    <dsp:sp modelId="{81494637-307B-48EF-8F7B-31E6C2D3C389}">
      <dsp:nvSpPr>
        <dsp:cNvPr id="0" name=""/>
        <dsp:cNvSpPr/>
      </dsp:nvSpPr>
      <dsp:spPr>
        <a:xfrm>
          <a:off x="9718802" y="1358139"/>
          <a:ext cx="2325562" cy="247479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42542" y="1358139"/>
        <a:ext cx="2078083" cy="24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49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4"/>
          <a:ext cx="120467" cy="45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5"/>
              </a:lnTo>
              <a:lnTo>
                <a:pt x="120467" y="45175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28"/>
          <a:ext cx="2238109" cy="602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Sakrila je uhode na krovu</a:t>
          </a:r>
        </a:p>
      </dsp:txBody>
      <dsp:txXfrm>
        <a:off x="259253" y="1011270"/>
        <a:ext cx="2202825" cy="567058"/>
      </dsp:txXfrm>
    </dsp:sp>
    <dsp:sp modelId="{C59103E5-E72E-4BCB-B60E-3965B196A920}">
      <dsp:nvSpPr>
        <dsp:cNvPr id="0" name=""/>
        <dsp:cNvSpPr/>
      </dsp:nvSpPr>
      <dsp:spPr>
        <a:xfrm>
          <a:off x="121144" y="843044"/>
          <a:ext cx="120467" cy="120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9"/>
              </a:lnTo>
              <a:lnTo>
                <a:pt x="120467" y="120467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5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Bila je ljubazna prema Izraelu.</a:t>
          </a:r>
        </a:p>
      </dsp:txBody>
      <dsp:txXfrm>
        <a:off x="259253" y="1764197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4"/>
          <a:ext cx="120467" cy="195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600"/>
              </a:lnTo>
              <a:lnTo>
                <a:pt x="120467" y="195760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6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Požnjela je </a:t>
          </a:r>
          <a:r>
            <a:rPr lang="sr-Latn-RS" sz="1800" b="1" kern="1200" noProof="0" dirty="0" err="1"/>
            <a:t>pobjedu</a:t>
          </a:r>
          <a:r>
            <a:rPr lang="sr-Latn-RS" sz="1800" b="1" kern="1200" noProof="0" dirty="0"/>
            <a:t> zbog svoje </a:t>
          </a:r>
          <a:r>
            <a:rPr lang="sr-Latn-RS" sz="1800" b="1" kern="1200" noProof="0" dirty="0" err="1"/>
            <a:t>vjere</a:t>
          </a:r>
          <a:r>
            <a:rPr lang="sr-Latn-RS" sz="1800" b="1" kern="1200" noProof="0" dirty="0"/>
            <a:t>.</a:t>
          </a:r>
        </a:p>
      </dsp:txBody>
      <dsp:txXfrm>
        <a:off x="259253" y="2517118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4"/>
          <a:ext cx="120467" cy="271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21"/>
              </a:lnTo>
              <a:lnTo>
                <a:pt x="120467" y="271052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7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Sklopila je savez s Izraelom.</a:t>
          </a:r>
        </a:p>
      </dsp:txBody>
      <dsp:txXfrm>
        <a:off x="259253" y="3270039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4"/>
          <a:ext cx="120467" cy="346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42"/>
              </a:lnTo>
              <a:lnTo>
                <a:pt x="120467" y="346344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8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Dobila je slobodu za sebe i svu svoju obitelj.</a:t>
          </a:r>
        </a:p>
      </dsp:txBody>
      <dsp:txXfrm>
        <a:off x="259253" y="4022960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tx1"/>
              </a:solidFill>
              <a:effectLst/>
            </a:rPr>
            <a:t>Ahan</a:t>
          </a:r>
        </a:p>
      </dsp:txBody>
      <dsp:txXfrm>
        <a:off x="2557597" y="258349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4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28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Sakrio je </a:t>
          </a:r>
          <a:r>
            <a:rPr lang="sr-Latn-RS" sz="1800" b="1" kern="1200" noProof="0" dirty="0" err="1"/>
            <a:t>plijen</a:t>
          </a:r>
          <a:r>
            <a:rPr lang="sr-Latn-RS" sz="1800" b="1" kern="1200" noProof="0" dirty="0"/>
            <a:t> u zemlju u šatoru.</a:t>
          </a:r>
        </a:p>
      </dsp:txBody>
      <dsp:txXfrm>
        <a:off x="2798532" y="1011270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4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49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 err="1"/>
            <a:t>Donio</a:t>
          </a:r>
          <a:r>
            <a:rPr lang="sr-Latn-RS" sz="1800" b="1" kern="1200" noProof="0" dirty="0"/>
            <a:t> je probleme Izraelu.</a:t>
          </a:r>
        </a:p>
      </dsp:txBody>
      <dsp:txXfrm>
        <a:off x="2798532" y="1764191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4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0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Svojim je </a:t>
          </a:r>
          <a:r>
            <a:rPr lang="sr-Latn-RS" sz="1800" b="1" kern="1200" noProof="0" dirty="0" err="1"/>
            <a:t>djelima</a:t>
          </a:r>
          <a:r>
            <a:rPr lang="sr-Latn-RS" sz="1800" b="1" kern="1200" noProof="0" dirty="0"/>
            <a:t> uzrokovao poraz.</a:t>
          </a:r>
        </a:p>
      </dsp:txBody>
      <dsp:txXfrm>
        <a:off x="2798532" y="2517112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4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1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Prekršio je Izraelov Savez s Bogom.</a:t>
          </a:r>
        </a:p>
      </dsp:txBody>
      <dsp:txXfrm>
        <a:off x="2798532" y="3270033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4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2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Umro je sa svojom cijelom porodicom.</a:t>
          </a:r>
        </a:p>
      </dsp:txBody>
      <dsp:txXfrm>
        <a:off x="2798532" y="4022954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363A-F32E-44C2-8924-2AB48844821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E644-D09B-4B85-8E8C-2F290B356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4A1FB6-6376-3354-E48E-09F318C85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A417-993D-3CE1-2B2D-FC28CD82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52D42-5755-5985-5FDE-4614B876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AC57-B1F3-3197-5F6A-4DEDCD52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0BE7-5D32-1F92-8A05-7D3AA1FA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E644-D09B-4B85-8E8C-2F290B356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5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E644-D09B-4B85-8E8C-2F290B356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9F0A-0FA4-3A03-0C83-63E42FA9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F88C7-24CA-AF47-5892-AFC8F473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E08C1-1604-A3DA-4D4A-BBDB7A6D9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2535-0CB6-E624-92E2-A5EE834E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B9BC82C-690D-42B1-DFCD-6DDA6BC00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0386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4291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6557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6365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128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54612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208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5551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72745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566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7692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7018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14842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38548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9444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5817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8699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9403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8338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71277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2290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0410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99058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5308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3291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2073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567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2547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87919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45483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3618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72552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12147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67064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1514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45935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23870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6503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164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8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r-Latn-R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0" r="12990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07" r="167" b="37743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" t="11341" r="-420" b="22461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88" r="167" b="3310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963350"/>
            <a:ext cx="3826711" cy="156966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RS" sz="48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UNUTARNJI NEPRIJATELJ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pouka za 8. </a:t>
            </a:r>
            <a:r>
              <a:rPr lang="sr-Latn-R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studenoga</a:t>
            </a:r>
            <a:r>
              <a:rPr lang="sr-Latn-RS" sz="1400" b="1" noProof="0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2025.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/>
                <a:solidFill>
                  <a:srgbClr val="FFD03B"/>
                </a:solidFill>
              </a:rPr>
              <a:t>AKANOV GRIJEH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„Videh u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plijenu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lijep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šinearski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plašt,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dvije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stotine srebrnjaka, i 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zlatnu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šipku </a:t>
            </a:r>
            <a:r>
              <a:rPr lang="sr-Latn-R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vrijednu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pedeset srebrnjaka, pa se polakomih i uzeh sebi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Eno je sve zakopano u usred moga šatora, a srebro je odozdo.“ 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95246" y="1943488"/>
            <a:ext cx="698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pozvao Akana da da slavu Bogu i prizna svoj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 To je bila njegova posljednja prilika. Da je, kada je priznao, tražio oprost... Ali nije, zato ni za njega nije bilo oprosta (Br. 15,30.31).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721881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4744010"/>
            <a:ext cx="24819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Odluke koje je Akan </a:t>
            </a:r>
            <a:r>
              <a:rPr lang="sr-Latn-RS" sz="2200" b="1" noProof="0" dirty="0" err="1"/>
              <a:t>donio</a:t>
            </a:r>
            <a:r>
              <a:rPr lang="sr-Latn-RS" sz="2200" b="1" noProof="0" dirty="0"/>
              <a:t> u Jerihonu bile su potpuno suprot-ne odlukama </a:t>
            </a:r>
            <a:r>
              <a:rPr lang="sr-Latn-RS" sz="2200" b="1" noProof="0" dirty="0" err="1"/>
              <a:t>Rahabe</a:t>
            </a:r>
            <a:r>
              <a:rPr lang="sr-Latn-RS" sz="2200" b="1" noProof="0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0" r="31388"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95247" y="3323881"/>
            <a:ext cx="67180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Poput Eve, Akan je “vid</a:t>
            </a:r>
            <a:r>
              <a:rPr lang="sr-Latn-RS" sz="2200" b="1" dirty="0"/>
              <a:t>i</a:t>
            </a:r>
            <a:r>
              <a:rPr lang="sr-Latn-RS" sz="2200" b="1" noProof="0" dirty="0"/>
              <a:t>o“, “poželio“ i “uzeo“, a njegov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</a:t>
            </a:r>
            <a:r>
              <a:rPr lang="sr-Latn-RS" sz="2200" b="1" noProof="0" dirty="0" err="1"/>
              <a:t>utjecao</a:t>
            </a:r>
            <a:r>
              <a:rPr lang="sr-Latn-RS" sz="2200" b="1" noProof="0" dirty="0"/>
              <a:t> je na mnoge (Post. 3,6). Poput </a:t>
            </a:r>
            <a:r>
              <a:rPr lang="sr-Latn-RS" sz="2200" b="1" noProof="0" dirty="0" err="1"/>
              <a:t>Ananije</a:t>
            </a:r>
            <a:r>
              <a:rPr lang="sr-Latn-RS" sz="2200" b="1" noProof="0" dirty="0"/>
              <a:t> i Safire, Akan je uzeo neke od prokletih stvari posvećenih Bogu i platio za njih (</a:t>
            </a:r>
            <a:r>
              <a:rPr lang="sr-Latn-RS" sz="2200" b="1" noProof="0" dirty="0" err="1"/>
              <a:t>Djela</a:t>
            </a:r>
            <a:r>
              <a:rPr lang="sr-Latn-RS" sz="2200" b="1" noProof="0" dirty="0"/>
              <a:t> 5,1.2).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 t="-9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1" y="0"/>
            <a:ext cx="493176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sr-Latn-RS" sz="4400" b="1" spc="600" noProof="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PONOVNO POBJEDNICI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4197245" y="98752"/>
            <a:ext cx="7994753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“Toga reče </a:t>
            </a:r>
            <a:r>
              <a:rPr lang="sr-Latn-RS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Jahve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Isusu: Ne boj se i ne strahuj! Uzmi sa sobom sve ratnike, ustani i navali na Aj. Gle, predajem ti u ruke </a:t>
            </a:r>
            <a:r>
              <a:rPr lang="sr-Latn-RS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ajskoga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cara,njegov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narod, grad i zemlju njegovu.“   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8,1)</a:t>
            </a:r>
            <a:endParaRPr lang="sr-Latn-RS" sz="2000" b="1" noProof="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Kao i u Jerihonu, Bog je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 dao strategiju za </a:t>
            </a:r>
            <a:r>
              <a:rPr lang="sr-Latn-RS" sz="2200" b="1" noProof="0" dirty="0" err="1"/>
              <a:t>pobjedu</a:t>
            </a:r>
            <a:r>
              <a:rPr lang="sr-Latn-RS" sz="2200" b="1" noProof="0" dirty="0"/>
              <a:t> nad </a:t>
            </a:r>
            <a:r>
              <a:rPr lang="sr-Latn-RS" sz="2200" b="1" dirty="0"/>
              <a:t>A</a:t>
            </a:r>
            <a:r>
              <a:rPr lang="sr-Latn-RS" sz="2200" b="1" noProof="0" dirty="0" err="1"/>
              <a:t>jem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8,1.2).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3422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je Mojsije podizao svoj štap sve dok nije izvojevao pobedu nad </a:t>
            </a:r>
            <a:r>
              <a:rPr lang="sr-Latn-RS" sz="2200" b="1" noProof="0" dirty="0" err="1"/>
              <a:t>Amalićanima</a:t>
            </a:r>
            <a:r>
              <a:rPr lang="sr-Latn-RS" sz="2200" b="1" noProof="0" dirty="0"/>
              <a:t>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na Božju </a:t>
            </a:r>
            <a:r>
              <a:rPr lang="sr-Latn-RS" sz="2200" b="1" noProof="0" dirty="0" err="1"/>
              <a:t>zapovijed</a:t>
            </a:r>
            <a:r>
              <a:rPr lang="sr-Latn-RS" sz="2200" b="1" noProof="0" dirty="0"/>
              <a:t>, podigao svoju zastavu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- koplje (</a:t>
            </a:r>
            <a:r>
              <a:rPr lang="sr-Latn-RS" sz="2200" b="1" noProof="0" dirty="0" err="1"/>
              <a:t>vjerojatno</a:t>
            </a:r>
            <a:r>
              <a:rPr lang="sr-Latn-RS" sz="2200" b="1" noProof="0" dirty="0"/>
              <a:t> srpasti mač kakav su koristili Egipćani) i držao ga podignutim sve dok nije izvojevana potpuna </a:t>
            </a:r>
            <a:r>
              <a:rPr lang="sr-Latn-RS" sz="2200" b="1" noProof="0" dirty="0" err="1"/>
              <a:t>pobjeda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8,18-22.26).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Tijekom</a:t>
            </a:r>
            <a:r>
              <a:rPr lang="sr-Latn-RS" sz="2200" b="1" noProof="0" dirty="0"/>
              <a:t> noći postavljena je </a:t>
            </a:r>
            <a:r>
              <a:rPr lang="sr-Latn-RS" sz="2200" b="1" noProof="0" dirty="0" err="1"/>
              <a:t>zasjeda</a:t>
            </a:r>
            <a:r>
              <a:rPr lang="sr-Latn-RS" sz="2200" b="1" noProof="0" dirty="0"/>
              <a:t> iza grada. U zoru se vojska približila </a:t>
            </a:r>
            <a:r>
              <a:rPr lang="sr-Latn-RS" sz="2200" b="1" dirty="0"/>
              <a:t>A</a:t>
            </a:r>
            <a:r>
              <a:rPr lang="sr-Latn-RS" sz="2200" b="1" noProof="0" dirty="0"/>
              <a:t>ju i onda se počela pretvarati kao da ponovno </a:t>
            </a:r>
            <a:r>
              <a:rPr lang="sr-Latn-RS" sz="2200" b="1" noProof="0" dirty="0" err="1"/>
              <a:t>bježi</a:t>
            </a:r>
            <a:r>
              <a:rPr lang="sr-Latn-RS" sz="2200" b="1" noProof="0" dirty="0"/>
              <a:t> pred </a:t>
            </a:r>
            <a:r>
              <a:rPr lang="sr-Latn-RS" sz="2200" b="1" dirty="0" err="1"/>
              <a:t>ajan</a:t>
            </a:r>
            <a:r>
              <a:rPr lang="sr-Latn-RS" sz="2200" b="1" noProof="0" dirty="0"/>
              <a:t>ima.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8" y="6137723"/>
            <a:ext cx="71241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</a:t>
            </a:r>
            <a:r>
              <a:rPr lang="sr-Latn-RS" sz="2200" b="1" noProof="0" dirty="0" err="1"/>
              <a:t>vjerom</a:t>
            </a:r>
            <a:r>
              <a:rPr lang="sr-Latn-RS" sz="2200" b="1" noProof="0" dirty="0"/>
              <a:t> prihvatimo božanski oprost, Bog zakopava naš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u </a:t>
            </a:r>
            <a:r>
              <a:rPr lang="sr-Latn-RS" sz="2200" b="1" noProof="0" dirty="0" err="1"/>
              <a:t>Ahoru</a:t>
            </a:r>
            <a:r>
              <a:rPr lang="sr-Latn-RS" sz="2200" b="1" noProof="0" dirty="0"/>
              <a:t> i otvara vrata nadi.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5" y="5137449"/>
            <a:ext cx="71241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ponovno dao </a:t>
            </a:r>
            <a:r>
              <a:rPr lang="sr-Latn-RS" sz="2200" b="1" noProof="0" dirty="0" err="1"/>
              <a:t>pobjedu</a:t>
            </a:r>
            <a:r>
              <a:rPr lang="sr-Latn-RS" sz="2200" b="1" noProof="0" dirty="0"/>
              <a:t> svom narodu. Dolina </a:t>
            </a:r>
            <a:r>
              <a:rPr lang="sr-Latn-RS" sz="2200" b="1" noProof="0" dirty="0" err="1"/>
              <a:t>Ahor</a:t>
            </a:r>
            <a:r>
              <a:rPr lang="sr-Latn-RS" sz="2200" b="1" noProof="0" dirty="0"/>
              <a:t>, </a:t>
            </a:r>
            <a:r>
              <a:rPr lang="sr-Latn-RS" sz="2200" b="1" noProof="0" dirty="0" err="1"/>
              <a:t>gdje</a:t>
            </a:r>
            <a:r>
              <a:rPr lang="sr-Latn-RS" sz="2200" b="1" noProof="0" dirty="0"/>
              <a:t> su Akan i njegova </a:t>
            </a:r>
            <a:r>
              <a:rPr lang="sr-Latn-RS" sz="2200" b="1" dirty="0"/>
              <a:t>obitelj</a:t>
            </a:r>
            <a:r>
              <a:rPr lang="sr-Latn-RS" sz="2200" b="1" noProof="0" dirty="0"/>
              <a:t> </a:t>
            </a:r>
            <a:r>
              <a:rPr lang="sr-Latn-RS" sz="2200" b="1" dirty="0"/>
              <a:t>kamenova</a:t>
            </a:r>
            <a:r>
              <a:rPr lang="sr-Latn-RS" sz="2200" b="1" noProof="0" dirty="0"/>
              <a:t>ni, otvorila je vrata </a:t>
            </a:r>
            <a:r>
              <a:rPr lang="sr-Latn-RS" sz="2200" b="1" noProof="0" dirty="0" err="1"/>
              <a:t>pobjedi</a:t>
            </a:r>
            <a:r>
              <a:rPr lang="sr-Latn-RS" sz="2200" b="1" noProof="0" dirty="0"/>
              <a:t>, “vrata nade“ (</a:t>
            </a:r>
            <a:r>
              <a:rPr lang="sr-Latn-RS" sz="2200" b="1" dirty="0" err="1"/>
              <a:t>Hošea</a:t>
            </a:r>
            <a:r>
              <a:rPr lang="sr-Latn-RS" sz="2200" b="1" noProof="0" dirty="0"/>
              <a:t> 2,15).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2969182" y="623592"/>
            <a:ext cx="868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000" b="1" dirty="0">
                <a:latin typeface="Constantia" panose="02030602050306030303" pitchFamily="18" charset="0"/>
              </a:rPr>
              <a:t>“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Utjecaj</a:t>
            </a:r>
            <a:r>
              <a:rPr lang="sr-Latn-RS" sz="3000" b="1" noProof="0" dirty="0">
                <a:latin typeface="Constantia" panose="02030602050306030303" pitchFamily="18" charset="0"/>
              </a:rPr>
              <a:t> kojeg se crkva treba najviše bojati nije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utjecaj</a:t>
            </a:r>
            <a:r>
              <a:rPr lang="sr-Latn-RS" sz="3000" b="1" noProof="0" dirty="0">
                <a:latin typeface="Constantia" panose="02030602050306030303" pitchFamily="18" charset="0"/>
              </a:rPr>
              <a:t> otvorenih protivnika,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nev</a:t>
            </a:r>
            <a:r>
              <a:rPr lang="sr-Latn-RS" sz="3000" b="1" dirty="0">
                <a:latin typeface="Constantia" panose="02030602050306030303" pitchFamily="18" charset="0"/>
              </a:rPr>
              <a:t>j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ernih</a:t>
            </a:r>
            <a:r>
              <a:rPr lang="sr-Latn-RS" sz="3000" b="1" noProof="0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i</a:t>
            </a:r>
            <a:r>
              <a:rPr lang="sr-Latn-RS" sz="3000" b="1" noProof="0" dirty="0">
                <a:latin typeface="Constantia" panose="02030602050306030303" pitchFamily="18" charset="0"/>
              </a:rPr>
              <a:t>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bogo</a:t>
            </a:r>
            <a:r>
              <a:rPr lang="sr-Latn-RS" sz="3000" b="1" noProof="0" dirty="0">
                <a:latin typeface="Constantia" panose="02030602050306030303" pitchFamily="18" charset="0"/>
              </a:rPr>
              <a:t>-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hulnih</a:t>
            </a:r>
            <a:r>
              <a:rPr lang="sr-Latn-RS" sz="3000" b="1" noProof="0" dirty="0">
                <a:latin typeface="Constantia" panose="02030602050306030303" pitchFamily="18" charset="0"/>
              </a:rPr>
              <a:t>, već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utjecaj</a:t>
            </a:r>
            <a:r>
              <a:rPr lang="sr-Latn-RS" sz="3000" b="1" noProof="0" dirty="0">
                <a:latin typeface="Constantia" panose="02030602050306030303" pitchFamily="18" charset="0"/>
              </a:rPr>
              <a:t> onih koji se izjašnjavaju kao Kristovi sljedbenici, a koji su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nedosljedni</a:t>
            </a:r>
            <a:r>
              <a:rPr lang="sr-Latn-RS" sz="3000" b="1" noProof="0" dirty="0">
                <a:latin typeface="Constantia" panose="02030602050306030303" pitchFamily="18" charset="0"/>
              </a:rPr>
              <a:t>. To su oni koji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spriječavaju</a:t>
            </a:r>
            <a:r>
              <a:rPr lang="sr-Latn-RS" sz="3000" b="1" noProof="0" dirty="0">
                <a:latin typeface="Constantia" panose="02030602050306030303" pitchFamily="18" charset="0"/>
              </a:rPr>
              <a:t> blagoslove Boga Izraelova i donose slabost crkvi, mrlju koju nije lako ukloniti.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Kršćanstvo</a:t>
            </a:r>
            <a:r>
              <a:rPr lang="sr-Latn-RS" sz="3000" b="1" noProof="0" dirty="0">
                <a:latin typeface="Constantia" panose="02030602050306030303" pitchFamily="18" charset="0"/>
              </a:rPr>
              <a:t> se ne smije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pokazi</a:t>
            </a:r>
            <a:r>
              <a:rPr lang="sr-Latn-RS" sz="3000" b="1" noProof="0" dirty="0">
                <a:latin typeface="Constantia" panose="02030602050306030303" pitchFamily="18" charset="0"/>
              </a:rPr>
              <a:t>- vati samo u subotu i u crkvi. Ono je za svaki dan u </a:t>
            </a:r>
            <a:r>
              <a:rPr lang="sr-Latn-RS" sz="3000" b="1" dirty="0">
                <a:latin typeface="Constantia" panose="02030602050306030303" pitchFamily="18" charset="0"/>
              </a:rPr>
              <a:t>tjednu</a:t>
            </a:r>
            <a:r>
              <a:rPr lang="sr-Latn-RS" sz="3000" b="1" noProof="0" dirty="0">
                <a:latin typeface="Constantia" panose="02030602050306030303" pitchFamily="18" charset="0"/>
              </a:rPr>
              <a:t> i za svako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mjesto</a:t>
            </a:r>
            <a:r>
              <a:rPr lang="sr-Latn-RS" sz="3000" b="1" noProof="0" dirty="0">
                <a:latin typeface="Constantia" panose="02030602050306030303" pitchFamily="18" charset="0"/>
              </a:rPr>
              <a:t>. Njegovi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zahtjevi</a:t>
            </a:r>
            <a:r>
              <a:rPr lang="sr-Latn-RS" sz="3000" b="1" noProof="0" dirty="0">
                <a:latin typeface="Constantia" panose="02030602050306030303" pitchFamily="18" charset="0"/>
              </a:rPr>
              <a:t> moraju se prepoznati u radionici, kod kuće i u poslovnim transakcijama s drugim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vjernicima</a:t>
            </a:r>
            <a:r>
              <a:rPr lang="sr-Latn-RS" sz="3000" b="1" noProof="0" dirty="0">
                <a:latin typeface="Constantia" panose="02030602050306030303" pitchFamily="18" charset="0"/>
              </a:rPr>
              <a:t> i sa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svijetom</a:t>
            </a:r>
            <a:r>
              <a:rPr lang="sr-Latn-RS" sz="3000" b="1" noProof="0" dirty="0">
                <a:latin typeface="Constantia" panose="02030602050306030303" pitchFamily="18" charset="0"/>
              </a:rPr>
              <a:t>...“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2899954" y="6519446"/>
            <a:ext cx="4371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600" b="1" noProof="0" dirty="0" err="1"/>
              <a:t>Ellen</a:t>
            </a:r>
            <a:r>
              <a:rPr lang="sr-Latn-RS" sz="1600" b="1" noProof="0" dirty="0"/>
              <a:t> G. </a:t>
            </a:r>
            <a:r>
              <a:rPr lang="sr-Latn-RS" sz="1600" b="1" noProof="0" dirty="0" err="1"/>
              <a:t>White</a:t>
            </a:r>
            <a:r>
              <a:rPr lang="sr-Latn-RS" sz="1600" b="1" noProof="0" dirty="0"/>
              <a:t>, </a:t>
            </a:r>
            <a:r>
              <a:rPr lang="sr-Latn-RS" sz="1600" i="1" noProof="0" dirty="0"/>
              <a:t>Sukob i hrabrost</a:t>
            </a:r>
            <a:r>
              <a:rPr lang="sr-Latn-RS" sz="1600" b="1" noProof="0" dirty="0"/>
              <a:t>, 23. </a:t>
            </a:r>
            <a:r>
              <a:rPr lang="sr-Latn-RS" sz="1600" b="1" dirty="0"/>
              <a:t>srpnja</a:t>
            </a:r>
            <a:endParaRPr lang="sr-Latn-R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5C45-4223-AB9F-ADF3-DABFB514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FEFCE9B3-67BF-176D-135B-A512AC52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F7F236C0-6AE0-1F63-57D3-7C52826E4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12A7C541-19B8-262C-5879-C9AF13EAC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91A16-8AB8-3FBB-8185-ECE27057EA34}"/>
              </a:ext>
            </a:extLst>
          </p:cNvPr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B7DDB953-DCF7-F67D-8E46-2B4CF08D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C352974C-FA20-23C2-D8D6-7AB4D10F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31B8B1F2-C1B3-4F7A-7D0B-B597B84B4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EFDE5-9EDE-DEBC-0FC2-C8282AA60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C5B19DFF-7A6D-C33D-FAA4-446D7AD3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7378C-4D03-E207-79E2-8EAB12992574}"/>
              </a:ext>
            </a:extLst>
          </p:cNvPr>
          <p:cNvSpPr txBox="1"/>
          <p:nvPr/>
        </p:nvSpPr>
        <p:spPr>
          <a:xfrm>
            <a:off x="124286" y="3838781"/>
            <a:ext cx="12067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Poraz kod </a:t>
            </a:r>
            <a:r>
              <a:rPr lang="hr-HR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ja upozorio je Izraelce da Bog neće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trpiti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grijehe svoga naroda, baš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kao što nije trpio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griKehe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K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anaanaca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, posebno s obzirom na količinu svjetlosti koju je Izrael imao.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Akanov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prijestup dovoljno je besmislen sam po sebi, ali još više začuđuje tvrdoglava i uporna narav njegovog grijeha.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Akanova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lakomislena tvrdoglavost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potiće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Boga da se brzo i drastično pozabavi njegovom neposlušno-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šću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 Ova tužna epizoda odmah na početku osvajanja, oslikava nerazumnu narav grijeha. Ovaj nas </a:t>
            </a:r>
            <a:r>
              <a:rPr lang="hr-HR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tjedan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izvještaj o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Akanu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poziva da se vratimo na užasnu sliku grijeha.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7C56-2095-2786-4915-E384530D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953" y="-97653"/>
            <a:ext cx="44302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3165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2"/>
            <a:ext cx="8321040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</a:t>
            </a:r>
            <a:r>
              <a:rPr lang="sr-Latn-RS" sz="2800" dirty="0">
                <a:solidFill>
                  <a:srgbClr val="FFFF99"/>
                </a:solidFill>
              </a:rPr>
              <a:t>Unutrašnji neprijatelj</a:t>
            </a:r>
            <a:r>
              <a:rPr lang="hr-HR" sz="2800" dirty="0">
                <a:solidFill>
                  <a:srgbClr val="FFFF99"/>
                </a:solidFill>
              </a:rPr>
              <a:t>”,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2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7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1" y="3886201"/>
            <a:ext cx="7423484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kulturoloških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Sveto pismo kao autoritativno, nepogrješivo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ostati vjeran cijelom Pismu a to znači vršiti  zapovijedi Božje i čuvati svjedočanstvo Isusa Krista?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1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4"/>
            <a:ext cx="8976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Razumjevši 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se podsjetim naloga: ”Prestanite i znajte da sam ja Bog (Ps.46,10), da shvatim da je Biblija još uvijek 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6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486400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trebamo ostvariti 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1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65" marR="0" lvl="0" indent="-396865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primijeniti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1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157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1" y="1549063"/>
            <a:ext cx="8826331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”Bog se bori za vas”, možemo da koristimo </a:t>
            </a:r>
            <a:r>
              <a:rPr lang="hr-HR" sz="2800" dirty="0" err="1">
                <a:solidFill>
                  <a:srgbClr val="FFFF99"/>
                </a:solidFill>
              </a:rPr>
              <a:t>iduć</a:t>
            </a:r>
            <a:r>
              <a:rPr lang="sr-Latn-RS" sz="2800" dirty="0">
                <a:solidFill>
                  <a:srgbClr val="FFFF99"/>
                </a:solidFill>
              </a:rPr>
              <a:t>e</a:t>
            </a:r>
            <a:r>
              <a:rPr lang="hr-HR" sz="2800" dirty="0">
                <a:solidFill>
                  <a:srgbClr val="FFFF99"/>
                </a:solidFill>
              </a:rPr>
              <a:t> sedmice?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58459" y="2369822"/>
            <a:ext cx="11008803" cy="38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grupi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lang="sr-Latn-RS" sz="1400" i="1" dirty="0" err="1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Koja su bila dva glavna uzroka poraza Izraela u ratu sa stanovnicima </a:t>
            </a:r>
            <a:r>
              <a:rPr lang="sr-Latn-RS" sz="1400" b="1" dirty="0">
                <a:solidFill>
                  <a:srgbClr val="FFFFFF"/>
                </a:solidFill>
                <a:latin typeface="Arial"/>
                <a:cs typeface="Arial" charset="0"/>
              </a:rPr>
              <a:t>A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lang="sr-Latn-RS" sz="1400" i="1" dirty="0" err="1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7,11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Cijele zajednice bivaju pogođene zbog loših postupaka pojedinaca. Kako je Izrael bio pogođen?</a:t>
            </a:r>
            <a:endParaRPr kumimoji="0" lang="hr-HR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Jošua 7,16-19</a:t>
            </a:r>
            <a:r>
              <a:rPr kumimoji="0" lang="hr-HR" sz="186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Što nam čitav ovaj postupak govori i o </a:t>
            </a:r>
            <a:r>
              <a:rPr kumimoji="0" lang="hr-HR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Akanu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o Bogu?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7,19-21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o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Jošua traži od Akana? Kakav je značaj takvog zahtjeva? Kako razumijemo to priznanje?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 Uspored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Luka 12,15.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Razmislite o </a:t>
            </a:r>
            <a:r>
              <a:rPr kumimoji="0" lang="hr-H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greijhu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pohlepe. Kako možemo izbjeći da mu podlegnemo imali ili nemali? (Usporedi sa stihom Luke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  <a:sym typeface="Wingdings" panose="05000000000000000000" pitchFamily="2" charset="2"/>
              </a:rPr>
              <a:t>)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8,1-29.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Što nam ova dešavanja govore kako Bog može i naše najgore neuspjehe pretvoriti u prilike?                                            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7,6-9.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Usredotočite se posebno na 9. 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redak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Koji </a:t>
            </a:r>
            <a:r>
              <a:rPr kumimoji="0" lang="hr-H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važano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teološko načelo nalazimo u riječima Jošue?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itaj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200" i="1" dirty="0" err="1">
                <a:solidFill>
                  <a:srgbClr val="FFFFFF"/>
                </a:solidFill>
                <a:latin typeface="Arial"/>
                <a:cs typeface="Arial" charset="0"/>
              </a:rPr>
              <a:t>Pnz</a:t>
            </a:r>
            <a:r>
              <a:rPr kumimoji="0" lang="sr-Latn-R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5-9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 kom smislu </a:t>
            </a:r>
            <a:r>
              <a:rPr kumimoji="0" lang="sr-Latn-R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ovdje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možemo uočiti paralelu između Izraela I njegovog </a:t>
            </a:r>
            <a:r>
              <a:rPr kumimoji="0" lang="sr-Latn-R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svjedočenja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tadašnjem </a:t>
            </a:r>
            <a:r>
              <a:rPr kumimoji="0" lang="sr-Latn-R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svijetu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našeg </a:t>
            </a:r>
            <a:r>
              <a:rPr kumimoji="0" lang="sr-Latn-R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svjedočenja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kao adventista sedmog dana danas? 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63702" y="1676401"/>
            <a:ext cx="9525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761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 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97408" y="3471226"/>
            <a:ext cx="3095967" cy="2725201"/>
            <a:chOff x="264" y="2249"/>
            <a:chExt cx="957" cy="1778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7" y="2249"/>
              <a:ext cx="944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64" y="2641"/>
              <a:ext cx="95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Mojsije umro, njegov utjecaj se I dalje osjećao dok je za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izralski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narod svitala nova „zora”. 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Navin,Mojsijev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pomoćnik preuzeo je vodstvo Izraela I uz Božju pomoć uveo je taj narod u Bogom obećanu zemlju. U vrijeme Isusa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izraelski narod je uvidio da Bog drži do svojih obećanja. Glavno pitanje kojim knjiga počinje glasi:  Hoće li Izrael iskoristiti svoju novu prigodu I slijediti recept uspjeha?</a:t>
              </a:r>
              <a:endPara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796352" y="3976292"/>
            <a:ext cx="1810248" cy="2226209"/>
            <a:chOff x="2639" y="2358"/>
            <a:chExt cx="961" cy="1716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639" y="2358"/>
              <a:ext cx="961" cy="1674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52" y="2411"/>
              <a:ext cx="841" cy="16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proteklo više od tri hiljade godina od kad je ova knjiga napisana,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svijet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ko- me danas živimo,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du-hovno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gledano, ne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zlikuje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mnogo od onog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svijeta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I mi sto-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jimo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granici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nebe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skog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K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anaana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pa os- taje pitanje: Hoćemo li uz Božju pomoć za- vršiti našu MISIJU? </a:t>
              </a:r>
              <a:endPara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698402" y="3576639"/>
            <a:ext cx="2321400" cy="2616724"/>
            <a:chOff x="1247" y="2437"/>
            <a:chExt cx="1393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47" y="2731"/>
              <a:ext cx="1387" cy="12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Svojom ispruženom rukom Gospodin je vodio narod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bodu.  Taj neočekivani niz bo-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žanskih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djela bio je početak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nji-hovog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obnovljenog putovanja s Bogom iz Egipta u K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anaan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Ti događaji iz prošlosti sada trebaju biti opomena i izvor  nezaboravnih pouka za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nas.Tre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bamo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učiti iz njih, jer kolikogod okolnosti bile drukčije, duhov- na načela ostaju ista.</a:t>
              </a: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9998" y="3581400"/>
            <a:ext cx="2903500" cy="2621101"/>
            <a:chOff x="3571" y="2256"/>
            <a:chExt cx="1757" cy="2323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579" y="2256"/>
              <a:ext cx="1749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71" y="2663"/>
              <a:ext cx="1757" cy="19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Naš plan proučavanja Knjige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Jošue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izgledat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će ovako:. Knjiga je podije-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ljena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tri različite tematske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cijeline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 1. Prelazak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rijeke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Jordan; 2. Ratovi za zemlju; 3.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Podijela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zemlje po pleme-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nime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 Svaki tjedan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obradit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ćemo jednu temu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 ključne događaje određenog poglavlja. Isti božanski poziv se I nama danas upućuje: ”Samo budi odvažan I hrabar!” (Jošua 1,7). Što je tvoja odluka?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33984" y="3505200"/>
            <a:ext cx="3332003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40" y="18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693375" y="3505200"/>
            <a:ext cx="2326425" cy="533400"/>
            <a:chOff x="1109" y="1824"/>
            <a:chExt cx="1483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109" y="1824"/>
              <a:ext cx="1483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PRIMJENA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5588648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0" y="-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POUKE O VJERI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IZ KNJIGE JO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Š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UE NUNOVA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4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03960" y="6366933"/>
            <a:ext cx="10165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tromesečje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2025.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rezentacija biblijske pouke              8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studenoga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2025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2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31114-108D-B655-5D6B-7EF1132C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43583"/>
            <a:ext cx="12305489" cy="5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313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129695"/>
            <a:ext cx="4292601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6321" y="2050201"/>
            <a:ext cx="7459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JEREMIJA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17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lang="sr-Latn-RS" sz="4800" dirty="0">
                <a:solidFill>
                  <a:srgbClr val="FFFF99"/>
                </a:solidFill>
                <a:latin typeface="Impact" pitchFamily="34" charset="0"/>
              </a:rPr>
              <a:t>10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874" y="2809875"/>
            <a:ext cx="7459980" cy="11984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sr-Latn-RS" dirty="0"/>
              <a:t>Ja </a:t>
            </a:r>
            <a:r>
              <a:rPr lang="sr-Latn-RS" dirty="0" err="1"/>
              <a:t>Jahve</a:t>
            </a:r>
            <a:r>
              <a:rPr lang="sr-Latn-RS" dirty="0"/>
              <a:t> istražujem srca i </a:t>
            </a:r>
            <a:r>
              <a:rPr lang="hr-HR" dirty="0"/>
              <a:t>ispitujem  bubrege, da bih dao svakom po njegovu vladanju, prema plodu ruku njegovih.</a:t>
            </a:r>
            <a:r>
              <a:rPr lang="hr-HR" sz="4000" baseline="30000" dirty="0"/>
              <a:t>” </a:t>
            </a:r>
            <a:r>
              <a:rPr lang="en-US" sz="4000" baseline="30000" dirty="0"/>
              <a:t>  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baseline="30000" dirty="0"/>
              <a:t>                         </a:t>
            </a:r>
            <a:endParaRPr lang="en-US" baseline="30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B0C459-1C93-42F4-AD40-4FE3E2357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58" y="1"/>
            <a:ext cx="2253343" cy="187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933D3-2E46-44D9-897D-4333543F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904" y="129695"/>
            <a:ext cx="5181598" cy="67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0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D6-9C66-F931-C69B-E48DBF58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11F56BE2-D3EE-624F-5AFD-21AD1AE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6C38E69B-0B6C-9FF0-F7A6-62D98C6AD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44970C92-6117-E4FF-A913-0EF610E5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ACB0A26E-BBB4-9228-05E6-CFABAC6F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ECF0E94D-FB41-F3F2-5EA6-7F5504E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D2657263-D8B6-C196-EFB2-DD22DF072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715C5-204C-202B-EEC2-3003623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8AABECC3-690E-CA83-F527-FBA7B22F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AC43E-33DB-CB26-C13A-CB4D4CC5C8B7}"/>
              </a:ext>
            </a:extLst>
          </p:cNvPr>
          <p:cNvSpPr txBox="1"/>
          <p:nvPr/>
        </p:nvSpPr>
        <p:spPr>
          <a:xfrm>
            <a:off x="0" y="3868479"/>
            <a:ext cx="1210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Nakon odlučujuće pobjede nad Jerihonom, Izrael je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doživ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 ponižavajući poraz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 naizgled slabe vojske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ja. Dok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Jošua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traži objašnjenje od Boga, on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shvata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je razlog poraza mnogo ozbiljniji nego što nije pitao Boga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prije nego što su krenuli protiv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ja. Za neuspjeh se ne može okriviti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samo nedostatak odgovarajuće vojne spremnosti ili strategije. Naprotiv,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problem je u unutarnjem neprijatelju. Poraz koji je uslijedio poslužio je kao vitalni podsjetnik Izraelcima, a posebno Isusu, o duhovnom aspektu ovih bitaka. 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87FD-30EA-74FC-9CDC-EB6BD2B8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6" y="-144461"/>
            <a:ext cx="5780263" cy="1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9842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829550" y="289679"/>
            <a:ext cx="4114800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„Ja, </a:t>
            </a:r>
            <a:r>
              <a:rPr lang="sr-Latn-RS" sz="40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Jahve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istražujem srca i ispitujem bubrege, da bih dao svakome po  njegovom vladanju, prema plodu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ruku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njegovih.“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Jeremija 17,10 SHP</a:t>
            </a:r>
          </a:p>
        </p:txBody>
      </p:sp>
    </p:spTree>
    <p:extLst>
      <p:ext uri="{BB962C8B-B14F-4D97-AF65-F5344CB8AC3E}">
        <p14:creationId xmlns:p14="http://schemas.microsoft.com/office/powerpoint/2010/main" val="9356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633210" y="4009102"/>
            <a:ext cx="5558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r-Latn-RS" sz="2200" b="1" noProof="0" dirty="0">
                <a:uFill>
                  <a:solidFill>
                    <a:srgbClr val="CB2760"/>
                  </a:solidFill>
                </a:uFill>
              </a:rPr>
              <a:t>Uzrok poraza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7,1-5.10-13).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U teškoćama i stradanju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7,6-9).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Otkrivanje prestupnika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7,14-19).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 err="1"/>
              <a:t>Akanov</a:t>
            </a:r>
            <a:r>
              <a:rPr lang="sr-Latn-RS" sz="2200" b="1" noProof="0" dirty="0"/>
              <a:t>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7,20-26).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Ponovno </a:t>
            </a:r>
            <a:r>
              <a:rPr lang="sr-Latn-RS" sz="2200" b="1" noProof="0" dirty="0" err="1"/>
              <a:t>pobjednici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8,1-29).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ne</a:t>
            </a:r>
            <a:r>
              <a:rPr lang="sr-Latn-RS" sz="2200" b="1" dirty="0" err="1"/>
              <a:t>logič</a:t>
            </a:r>
            <a:r>
              <a:rPr lang="sr-Latn-RS" sz="2200" b="1" noProof="0" dirty="0"/>
              <a:t>ne vojne taktike, zidine Jerihona su pale. Izrael je ušao u grad i sravnio ga sa zemljom. Pobeda! Čija? Božja, budući da Izrael s tim nije imao puno veze.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8" r="290"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06" r="9896"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487035"/>
            <a:ext cx="6476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su na kraju upitali Boga, odgovor je bio jasan: Izrael je </a:t>
            </a:r>
            <a:r>
              <a:rPr lang="sr-Latn-RS" sz="2200" b="1" noProof="0" dirty="0" err="1"/>
              <a:t>sagriješio</a:t>
            </a:r>
            <a:r>
              <a:rPr lang="sr-Latn-RS" sz="2200" b="1" noProof="0" dirty="0"/>
              <a:t> i više ne može pobjeđivati svoje neprijatelje. Kako može ponovno dobiti božansku naklonost?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3" y="1478368"/>
            <a:ext cx="66008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dobro osmišljene vojne taktike, </a:t>
            </a:r>
            <a:r>
              <a:rPr lang="sr-Latn-RS" sz="2200" b="1" dirty="0"/>
              <a:t>A</a:t>
            </a:r>
            <a:r>
              <a:rPr lang="sr-Latn-RS" sz="2200" b="1" noProof="0" dirty="0"/>
              <a:t>j ostvaruje </a:t>
            </a:r>
            <a:r>
              <a:rPr lang="sr-Latn-RS" sz="2200" b="1" noProof="0" dirty="0" err="1"/>
              <a:t>pobjeđu</a:t>
            </a:r>
            <a:r>
              <a:rPr lang="sr-Latn-RS" sz="2200" b="1" noProof="0" dirty="0"/>
              <a:t>!. Poraz! Ko je poražen? Narod Izraela, budući da se nisu oslanjali na Boga.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UZROK PORAZA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1" y="64162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Izrael je </a:t>
            </a:r>
            <a:r>
              <a:rPr lang="sr-Latn-RS" sz="20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sagriješio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prekršili su Savez kojim sam ih vezao. Zaista, uzeše </a:t>
            </a:r>
            <a:r>
              <a:rPr lang="sr-Latn-R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sr-Latn-RS" sz="20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klto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porobiše,  posakrivaše i </a:t>
            </a:r>
            <a:r>
              <a:rPr lang="sr-Latn-R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prisvo</a:t>
            </a:r>
            <a:r>
              <a:rPr lang="sr-Latn-RS" sz="20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jiše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90500" y="1327279"/>
            <a:ext cx="7783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povoljnog </a:t>
            </a:r>
            <a:r>
              <a:rPr lang="sr-Latn-RS" sz="2200" b="1" noProof="0" dirty="0" err="1"/>
              <a:t>izvještaja</a:t>
            </a:r>
            <a:r>
              <a:rPr lang="sr-Latn-RS" sz="2200" b="1" noProof="0" dirty="0"/>
              <a:t> od </a:t>
            </a:r>
            <a:r>
              <a:rPr lang="sr-Latn-RS" sz="2200" b="1" dirty="0" err="1"/>
              <a:t>uhod</a:t>
            </a:r>
            <a:r>
              <a:rPr lang="sr-Latn-RS" sz="2200" b="1" noProof="0" dirty="0"/>
              <a:t>a poslanih u Jerihon,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se </a:t>
            </a:r>
            <a:r>
              <a:rPr lang="sr-Latn-RS" sz="2200" b="1" noProof="0" dirty="0" err="1"/>
              <a:t>posavjetovao</a:t>
            </a:r>
            <a:r>
              <a:rPr lang="sr-Latn-RS" sz="2200" b="1" noProof="0" dirty="0"/>
              <a:t> s Bogom i od Njega primio strategiju za osvajanje grada.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55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460952" y="4136055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vid</a:t>
            </a:r>
            <a:r>
              <a:rPr lang="sr-Latn-RS" sz="2200" b="1" dirty="0"/>
              <a:t>i</a:t>
            </a:r>
            <a:r>
              <a:rPr lang="sr-Latn-RS" sz="2200" b="1" noProof="0" dirty="0"/>
              <a:t>o da je “Izrael </a:t>
            </a:r>
            <a:r>
              <a:rPr lang="sr-Latn-RS" sz="2200" b="1" noProof="0" dirty="0" err="1"/>
              <a:t>sagriješio</a:t>
            </a:r>
            <a:r>
              <a:rPr lang="sr-Latn-RS" sz="2200" b="1" noProof="0" dirty="0"/>
              <a:t>“. </a:t>
            </a:r>
            <a:r>
              <a:rPr lang="sr-Latn-RS" sz="2200" b="1" noProof="0" dirty="0" err="1"/>
              <a:t>Nigdje</a:t>
            </a:r>
            <a:r>
              <a:rPr lang="sr-Latn-RS" sz="2200" b="1" noProof="0" dirty="0"/>
              <a:t> u Bibliji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nije opisan s takvim nijansama: „prestupili su… uzeli su… ukrali su… lagali su… sakrili su.“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343489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190500" y="3247965"/>
            <a:ext cx="778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koji je bio pravi razlog poraza, ili koji bi bio mogući razlog da Bog kaže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 da ne napada </a:t>
            </a:r>
            <a:r>
              <a:rPr lang="sr-Latn-RS" sz="2200" b="1" dirty="0"/>
              <a:t>A</a:t>
            </a:r>
            <a:r>
              <a:rPr lang="sr-Latn-RS" sz="2200" b="1" noProof="0" dirty="0"/>
              <a:t>j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190500" y="2456899"/>
            <a:ext cx="778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je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, nakon što je primio </a:t>
            </a:r>
            <a:r>
              <a:rPr lang="sr-Latn-RS" sz="2200" b="1" noProof="0" dirty="0" err="1"/>
              <a:t>izvje</a:t>
            </a:r>
            <a:r>
              <a:rPr lang="sr-Latn-RS" sz="2200" b="1" dirty="0"/>
              <a:t>š</a:t>
            </a:r>
            <a:r>
              <a:rPr lang="sr-Latn-RS" sz="2200" b="1" noProof="0" dirty="0"/>
              <a:t>taj od </a:t>
            </a:r>
            <a:r>
              <a:rPr lang="sr-Latn-RS" sz="2200" b="1" dirty="0" err="1"/>
              <a:t>uhod</a:t>
            </a:r>
            <a:r>
              <a:rPr lang="sr-Latn-RS" sz="2200" b="1" noProof="0" dirty="0"/>
              <a:t>a poslanih u Aj, učinio isto, smrt 36 ljudi bila bi </a:t>
            </a:r>
            <a:r>
              <a:rPr lang="sr-Latn-RS" sz="2200" b="1" noProof="0" dirty="0" err="1"/>
              <a:t>izbjegnuta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459494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Zapazite upotrebu množine.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je počinio jedan </a:t>
            </a:r>
            <a:r>
              <a:rPr lang="sr-Latn-RS" sz="2200" b="1" noProof="0" dirty="0" err="1"/>
              <a:t>čovjek</a:t>
            </a:r>
            <a:r>
              <a:rPr lang="sr-Latn-RS" sz="2200" b="1" noProof="0" dirty="0"/>
              <a:t>, ali Bog je smatrao cijeli narod odgovornim. Prekršili su Savez i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je trebalo </a:t>
            </a:r>
            <a:r>
              <a:rPr lang="sr-Latn-RS" sz="2200" b="1" noProof="0" dirty="0" err="1"/>
              <a:t>iskorijeniti</a:t>
            </a:r>
            <a:r>
              <a:rPr lang="sr-Latn-RS" sz="2200" b="1" noProof="0" dirty="0"/>
              <a:t> da se ne bi ponovio.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 TEŠKOĆAMA I STRADANJU </a:t>
            </a:r>
            <a:endParaRPr lang="sr-Latn-RS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1428750" y="655141"/>
            <a:ext cx="9334500" cy="1015663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„I reče </a:t>
            </a:r>
            <a:r>
              <a:rPr lang="sr-Latn-R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Jao, Gospode </a:t>
            </a:r>
            <a:r>
              <a:rPr lang="sr-Latn-R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Jahv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e, zašto si preveo ovaj narod preko Jordana? 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nas predaš u ruke </a:t>
            </a:r>
            <a:r>
              <a:rPr lang="sr-Latn-RS" sz="20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Amorejaca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 nas pobiju? 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Kamo sreće da smo stali s onu stranu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Jordana! “ 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7,7)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6" y="1610410"/>
            <a:ext cx="866068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i </a:t>
            </a:r>
            <a:r>
              <a:rPr lang="sr-Latn-RS" sz="2200" b="1" noProof="0" dirty="0" err="1"/>
              <a:t>starješine</a:t>
            </a:r>
            <a:r>
              <a:rPr lang="sr-Latn-RS" sz="2200" b="1" noProof="0" dirty="0"/>
              <a:t> bili su razočarani porazom kod Aja i pokazali su jasne znakove žalosti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0" r="14406"/>
          <a:stretch>
            <a:fillRect/>
          </a:stretch>
        </p:blipFill>
        <p:spPr>
          <a:xfrm>
            <a:off x="8917576" y="3496355"/>
            <a:ext cx="3145835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Međutim, </a:t>
            </a:r>
            <a:r>
              <a:rPr lang="sr-Latn-RS" sz="2200" b="1" noProof="0" dirty="0" err="1"/>
              <a:t>Jošuin</a:t>
            </a:r>
            <a:r>
              <a:rPr lang="sr-Latn-RS" sz="2200" b="1" noProof="0" dirty="0"/>
              <a:t> duh nije bio isti kao duh Izraelaca u pustinji. Njegova pritužba nije bila motivirana razočaranjem, već strahom da će Božje ime biti obeščašćeno među </a:t>
            </a:r>
            <a:r>
              <a:rPr lang="sr-Latn-RS" sz="2200" b="1" dirty="0" err="1"/>
              <a:t>neznabošc</a:t>
            </a:r>
            <a:r>
              <a:rPr lang="sr-Latn-RS" sz="2200" b="1" noProof="0" dirty="0"/>
              <a:t>ima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tada reagira izlivom </a:t>
            </a:r>
            <a:r>
              <a:rPr lang="sr-Latn-RS" sz="2200" b="1" noProof="0" dirty="0" err="1"/>
              <a:t>bijesa</a:t>
            </a:r>
            <a:r>
              <a:rPr lang="sr-Latn-RS" sz="2200" b="1" noProof="0" dirty="0"/>
              <a:t> sličnim Izraelovim ponovljenim reakcijama </a:t>
            </a:r>
            <a:r>
              <a:rPr lang="sr-Latn-RS" sz="2200" b="1" noProof="0" dirty="0" err="1"/>
              <a:t>tijekom</a:t>
            </a:r>
            <a:r>
              <a:rPr lang="sr-Latn-RS" sz="2200" b="1" noProof="0" dirty="0"/>
              <a:t> njihovih 40 godina lutanja: “Zašto si nas preveo...? Da smo barem ostali...!“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43040" y="5228987"/>
            <a:ext cx="5296160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Jasno je </a:t>
            </a:r>
            <a:r>
              <a:rPr lang="sr-Latn-RS" sz="2200" b="1" noProof="0" dirty="0" err="1"/>
              <a:t>vidjeo</a:t>
            </a:r>
            <a:r>
              <a:rPr lang="sr-Latn-RS" sz="2200" b="1" noProof="0" dirty="0"/>
              <a:t> da će </a:t>
            </a:r>
            <a:r>
              <a:rPr lang="sr-Latn-RS" sz="2200" b="1" noProof="0" dirty="0" err="1"/>
              <a:t>nevjernici</a:t>
            </a:r>
            <a:r>
              <a:rPr lang="sr-Latn-RS" sz="2200" b="1" noProof="0" dirty="0"/>
              <a:t> tumačiti Božji karakter na temelju toga kako se Njegov narod ponaša. Danas smo mi i dalje Božje </a:t>
            </a:r>
            <a:r>
              <a:rPr lang="sr-Latn-RS" sz="2200" b="1" noProof="0" dirty="0" err="1"/>
              <a:t>svjedočanstvo</a:t>
            </a:r>
            <a:r>
              <a:rPr lang="sr-Latn-RS" sz="2200" b="1" noProof="0" dirty="0"/>
              <a:t> u </a:t>
            </a:r>
            <a:r>
              <a:rPr lang="sr-Latn-RS" sz="2200" b="1" noProof="0" dirty="0" err="1"/>
              <a:t>svijetu</a:t>
            </a:r>
            <a:r>
              <a:rPr lang="sr-Latn-RS" sz="2200" b="1" noProof="0" dirty="0"/>
              <a:t>. Kakva velika odgovornost za nas </a:t>
            </a:r>
            <a:r>
              <a:rPr lang="sr-Latn-RS" sz="2200" b="1" noProof="0" dirty="0" err="1"/>
              <a:t>dans</a:t>
            </a:r>
            <a:r>
              <a:rPr lang="sr-Latn-RS" sz="22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OTKRIVANJE PRESTUPNIKA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-4" y="697025"/>
            <a:ext cx="8585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“Zato sutra zorom p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ristupite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pleme za plemenom; iz plemena koje odredi </a:t>
            </a:r>
            <a:r>
              <a:rPr lang="sr-Latn-RS" sz="20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prči će rod za rodom, a onda iz roda koji označi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pristupit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će obitelj po obitelj, a iz obitelji koju označi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pristupit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će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čovjek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čovjekom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7,14)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0" y="2033290"/>
            <a:ext cx="858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bi se uklonio kolektivni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(krivica </a:t>
            </a:r>
            <a:r>
              <a:rPr lang="sr-Latn-RS" sz="2200" b="1" dirty="0"/>
              <a:t>čitav</a:t>
            </a:r>
            <a:r>
              <a:rPr lang="sr-Latn-RS" sz="2200" b="1" noProof="0" dirty="0" err="1"/>
              <a:t>og</a:t>
            </a:r>
            <a:r>
              <a:rPr lang="sr-Latn-RS" sz="2200" b="1" noProof="0" dirty="0"/>
              <a:t> naroda), grešnik je morao biti uklonjen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7,15). Uklonjen? Zar mu ne bi moglo biti oprošteno ako se pokaje? Naravno da bi! Ali Akan nije pokazao nikakav znak iskrenog pokajanja (a imao je mnogo prilika za to).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3927423" y="5149840"/>
            <a:ext cx="826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Pokazujući božansku dobrotu i ljubav,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zamolio Akana da prizna svoj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281350"/>
              </p:ext>
            </p:extLst>
          </p:nvPr>
        </p:nvGraphicFramePr>
        <p:xfrm>
          <a:off x="147635" y="3510617"/>
          <a:ext cx="1204436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9" r="18101"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665241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927423" y="5813462"/>
            <a:ext cx="82645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Akanov</a:t>
            </a:r>
            <a:r>
              <a:rPr lang="sr-Latn-RS" sz="2200" b="1" noProof="0" dirty="0"/>
              <a:t> slučaj je bio izgubljen. Priznao je, ali nije tražio oprost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7,20). Pa ipak, Bog je tugovao zbog tvrdoće njegovog srca, koja se pokazala u svakom pozivu na pokajanje.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2172</Words>
  <Application>Microsoft Office PowerPoint</Application>
  <PresentationFormat>Panorámica</PresentationFormat>
  <Paragraphs>158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34" baseType="lpstr">
      <vt:lpstr>Gill Sans MT Ext Condensed Bold</vt:lpstr>
      <vt:lpstr>Comic Sans MS</vt:lpstr>
      <vt:lpstr>Arial Narrow</vt:lpstr>
      <vt:lpstr>Aptos</vt:lpstr>
      <vt:lpstr>Bodoni MT Poster Compressed</vt:lpstr>
      <vt:lpstr>Constantia</vt:lpstr>
      <vt:lpstr>Arial</vt:lpstr>
      <vt:lpstr>Britannic Bold</vt:lpstr>
      <vt:lpstr>Aptos Display</vt:lpstr>
      <vt:lpstr>Calibri</vt:lpstr>
      <vt:lpstr>Times New Roman</vt:lpstr>
      <vt:lpstr>Impact</vt:lpstr>
      <vt:lpstr>Tema de Office</vt:lpstr>
      <vt:lpstr>1_Tema de Office</vt:lpstr>
      <vt:lpstr>3_Default Design</vt:lpstr>
      <vt:lpstr>5_Default Design</vt:lpstr>
      <vt:lpstr>6_Default Design</vt:lpstr>
      <vt:lpstr>Presentación de PowerPoint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59</cp:revision>
  <dcterms:created xsi:type="dcterms:W3CDTF">2025-10-11T15:20:58Z</dcterms:created>
  <dcterms:modified xsi:type="dcterms:W3CDTF">2025-10-15T05:39:27Z</dcterms:modified>
</cp:coreProperties>
</file>