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89" autoAdjust="0"/>
    <p:restoredTop sz="94794" autoAdjust="0"/>
  </p:normalViewPr>
  <p:slideViewPr>
    <p:cSldViewPr snapToGrid="0">
      <p:cViewPr varScale="1">
        <p:scale>
          <a:sx n="78" d="100"/>
          <a:sy n="78" d="100"/>
        </p:scale>
        <p:origin x="13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(Psal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22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US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Isus (M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atej 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US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 </a:t>
          </a:r>
          <a:r>
            <a:rPr lang="en-US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oglas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Novi David (Jer. 23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 custLinFactNeighborX="728" custLinFactNeighborY="0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Žrtve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(Lev. 1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Antitype </a:t>
          </a:r>
          <a:r>
            <a:rPr lang="en-US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oglas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luga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patnik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53:5-7)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sv-SE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
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smrt</a:t>
          </a:r>
          <a:r>
            <a:rPr lang="sv-SE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(Iv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</a:t>
          </a:r>
          <a:r>
            <a:rPr lang="sv-SE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hr-HR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sv-SE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16-18)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hr-HR" sz="2000" b="1" dirty="0">
              <a:effectLst/>
            </a:rPr>
            <a:t>TIPOVI</a:t>
          </a:r>
          <a:r>
            <a:rPr lang="en-US" sz="2000" b="1" dirty="0">
              <a:effectLst/>
            </a:rPr>
            <a:t> I ANTITIPOVI</a:t>
          </a:r>
          <a:endParaRPr lang="en" sz="20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Izlazak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Svetište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Krist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Crkva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hr-HR" sz="2000" b="1" dirty="0">
              <a:solidFill>
                <a:schemeClr val="tx1"/>
              </a:solidFill>
            </a:rPr>
            <a:t>Vremena kraja</a:t>
          </a:r>
          <a:endParaRPr lang="en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remena</a:t>
          </a: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kraja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remena</a:t>
          </a: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kraja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Odveden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je u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Egipat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2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13-15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Izrael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ćanima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144.000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dana u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pustinji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3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16-4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Kršten i održavan Kristom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1. Kor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10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1-6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Izlazak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otpadničkih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crkava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Bio je kao hram među nama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Ivan 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14; 2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smo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Božji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hram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Novi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Jeruzalem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naš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hram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TIP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ANTITIP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 custLinFactNeighborX="2385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Nakon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krštenja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Jordanu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Isus se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borio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protiv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zla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Svoju je službu započeo nakon 40 dana u pustinji.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Porazio je neprijatelja na križu.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nam daje pobjedu nad našim duhovnim neprijateljima.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nam daje pravi odmor.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Dodjeljuje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nekorumpirano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nasljedstvo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(Psal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22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</a:t>
          </a:r>
          <a:r>
            <a:rPr lang="hr-HR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 </a:t>
          </a:r>
          <a:r>
            <a:rPr lang="en-US" sz="24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oglas</a:t>
          </a:r>
          <a:r>
            <a:rPr lang="en-US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Novi David (Jer. 23</a:t>
          </a:r>
          <a:r>
            <a:rPr lang="hr-HR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endParaRPr lang="en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</a:t>
          </a:r>
          <a:r>
            <a:rPr lang="en-US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Isus (M</a:t>
          </a:r>
          <a:r>
            <a:rPr lang="hr-HR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atej </a:t>
          </a:r>
          <a:r>
            <a:rPr lang="en-US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</a:t>
          </a:r>
          <a:r>
            <a:rPr lang="hr-HR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46)</a:t>
          </a:r>
          <a:endParaRPr lang="en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hr-HR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Žrtve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(Lev. 1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Antitype </a:t>
          </a:r>
          <a:r>
            <a:rPr lang="en-US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oglas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luga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patnik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53:5-7)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
</a:t>
          </a:r>
          <a:r>
            <a:rPr lang="hr-H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smrt</a:t>
          </a:r>
          <a:r>
            <a:rPr lang="sv-SE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(Iv</a:t>
          </a:r>
          <a:r>
            <a:rPr lang="hr-H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</a:t>
          </a:r>
          <a:r>
            <a:rPr lang="sv-SE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hr-H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sv-SE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16-18)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49703" y="618917"/>
          <a:ext cx="217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789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53202" y="659190"/>
        <a:ext cx="10894" cy="10894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76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898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96970" y="657714"/>
        <a:ext cx="13844" cy="13844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/>
            </a:rPr>
            <a:t>TIPOVI</a:t>
          </a:r>
          <a:r>
            <a:rPr lang="en-US" sz="2000" b="1" kern="1200" dirty="0">
              <a:effectLst/>
            </a:rPr>
            <a:t> I ANTITIPOVI</a:t>
          </a:r>
          <a:endParaRPr lang="en" sz="2000" b="1" kern="1200" dirty="0">
            <a:effectLst/>
          </a:endParaRP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TIP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ANTITIP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Krist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42341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Odveden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je u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Egipat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42341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2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13-15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Crkva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Izrael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ćanima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/>
              </a:solidFill>
            </a:rPr>
            <a:t>Vremena kraja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144.000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Izlazak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dana u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pustinji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3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16-4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Kršten i održavan Kristom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1. Kor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10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1-6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remena</a:t>
          </a: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kraja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Izlazak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otpadničkih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crkava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Svetište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Bio je kao hram među nama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Ivan 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14; 2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smo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Božji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hram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remena</a:t>
          </a: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kraja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Novi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Jeruzalem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naš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hram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r>
            <a:rPr lang="hr-H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Nakon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krštenja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Jordanu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Isus se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borio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protiv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zla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Svoju je službu započeo nakon 40 dana u pustinji.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Porazio je neprijatelja na križu.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nam daje pobjedu nad našim duhovnim neprijateljima.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nam daje pravi odmor.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Dodjeljuje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nekorumpirano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nasljedstvo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8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25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PRAVI</a:t>
            </a:r>
            <a:r>
              <a:rPr kumimoji="0" lang="es-ES" sz="5400" b="1" i="0" u="none" strike="noStrike" kern="1200" cap="none" spc="0" normalizeH="0" baseline="0" noProof="0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5400" b="1" i="0" u="none" strike="noStrike" kern="1200" cap="none" spc="0" normalizeH="0" baseline="0" noProof="0" dirty="0" err="1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JOŠUA</a:t>
            </a:r>
            <a:endParaRPr kumimoji="0" lang="es-ES" sz="5400" b="1" i="0" u="none" strike="noStrike" kern="1200" cap="none" spc="0" normalizeH="0" baseline="0" noProof="0" dirty="0">
              <a:ln w="1016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857522" y="6519446"/>
            <a:ext cx="297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6. 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prosinca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2025.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 KAO VRSTA CRKVE</a:t>
            </a:r>
            <a:endParaRPr lang="en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Jer naša borba nije protiv krvi i tijela, nego protiv Poglavarstava, protiv Vlasti, protiv Vrhovnika ovoga mračnog svijeta: protiv zlih duhova koji borave u nebeskim prostorima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                                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</a:t>
            </a:r>
            <a:r>
              <a:rPr lang="hr-HR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fežanima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</a:t>
            </a:r>
            <a:r>
              <a:rPr lang="hr-HR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7" y="1648751"/>
            <a:ext cx="6024712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JOŠUA I CRKVA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Danas </a:t>
            </a:r>
            <a:r>
              <a:rPr lang="en-US" sz="2000" b="1" dirty="0" err="1">
                <a:solidFill>
                  <a:schemeClr val="tx1"/>
                </a:solidFill>
              </a:rPr>
              <a:t>vodi</a:t>
            </a:r>
            <a:r>
              <a:rPr lang="hr-HR" sz="2000" b="1" dirty="0">
                <a:solidFill>
                  <a:schemeClr val="tx1"/>
                </a:solidFill>
              </a:rPr>
              <a:t>mo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bitk</a:t>
            </a:r>
            <a:r>
              <a:rPr lang="hr-HR" sz="2000" b="1" dirty="0">
                <a:solidFill>
                  <a:schemeClr val="tx1"/>
                </a:solidFill>
              </a:rPr>
              <a:t>u</a:t>
            </a:r>
            <a:r>
              <a:rPr lang="en-US" sz="2000" b="1" dirty="0">
                <a:solidFill>
                  <a:schemeClr val="tx1"/>
                </a:solidFill>
              </a:rPr>
              <a:t> u </a:t>
            </a:r>
            <a:r>
              <a:rPr lang="en-US" sz="2000" b="1" dirty="0" err="1">
                <a:solidFill>
                  <a:schemeClr val="tx1"/>
                </a:solidFill>
              </a:rPr>
              <a:t>kojoj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nas</a:t>
            </a:r>
            <a:r>
              <a:rPr lang="hr-H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vodi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naš</a:t>
            </a:r>
            <a:r>
              <a:rPr lang="en-US" sz="2000" b="1" dirty="0">
                <a:solidFill>
                  <a:schemeClr val="tx1"/>
                </a:solidFill>
              </a:rPr>
              <a:t> "</a:t>
            </a:r>
            <a:r>
              <a:rPr lang="en-US" sz="2000" b="1" dirty="0" err="1">
                <a:solidFill>
                  <a:schemeClr val="tx1"/>
                </a:solidFill>
              </a:rPr>
              <a:t>Jošua</a:t>
            </a:r>
            <a:r>
              <a:rPr lang="en-US" sz="2000" b="1" dirty="0">
                <a:solidFill>
                  <a:schemeClr val="tx1"/>
                </a:solidFill>
              </a:rPr>
              <a:t>", koji </a:t>
            </a:r>
            <a:r>
              <a:rPr lang="en-US" sz="2000" b="1" dirty="0" err="1">
                <a:solidFill>
                  <a:schemeClr val="tx1"/>
                </a:solidFill>
              </a:rPr>
              <a:t>nas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oprema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potrebnim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oklopom</a:t>
            </a:r>
            <a:r>
              <a:rPr lang="en-US" sz="2000" b="1" dirty="0">
                <a:solidFill>
                  <a:schemeClr val="tx1"/>
                </a:solidFill>
              </a:rPr>
              <a:t> (Ef</a:t>
            </a:r>
            <a:r>
              <a:rPr lang="hr-HR" sz="2000" b="1" dirty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6</a:t>
            </a:r>
            <a:r>
              <a:rPr lang="hr-HR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10-12).</a:t>
            </a:r>
            <a:r>
              <a:rPr lang="hr-H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Štoviše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već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dodjeljuje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nasljedstvo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ispunjava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duhovnim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blagoslovima</a:t>
            </a:r>
            <a:r>
              <a:rPr lang="en-US" sz="2000" b="1" dirty="0">
                <a:solidFill>
                  <a:schemeClr val="tx1"/>
                </a:solidFill>
              </a:rPr>
              <a:t> (Ef</a:t>
            </a:r>
            <a:r>
              <a:rPr lang="hr-HR" sz="2000" b="1" dirty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1</a:t>
            </a:r>
            <a:r>
              <a:rPr lang="hr-HR" sz="2000" b="1" dirty="0">
                <a:solidFill>
                  <a:schemeClr val="tx1"/>
                </a:solidFill>
              </a:rPr>
              <a:t>,</a:t>
            </a:r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hr-HR" sz="2000" b="1" dirty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11).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218514"/>
            <a:ext cx="5720223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JOŠUA I KRAJ VREMENA 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Ali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potpuno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tipološko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ispunjenje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Jošue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bit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će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kraju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kada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budu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uništene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sve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vojske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zla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kada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u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potpunosti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preuzmemo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svoje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nasljedstvo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zemlju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u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kojoj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možemo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živjeti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 po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uzdanjem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Otk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20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7-9; Ez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28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26).</a:t>
            </a:r>
            <a:r>
              <a:rPr lang="hr-H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Dok ne </a:t>
            </a:r>
            <a:r>
              <a:rPr lang="en-US" sz="2000" b="1" dirty="0" err="1">
                <a:solidFill>
                  <a:schemeClr val="tx1"/>
                </a:solidFill>
              </a:rPr>
              <a:t>dođe</a:t>
            </a:r>
            <a:r>
              <a:rPr lang="en-US" sz="2000" b="1" dirty="0">
                <a:solidFill>
                  <a:schemeClr val="tx1"/>
                </a:solidFill>
              </a:rPr>
              <a:t> to </a:t>
            </a:r>
            <a:r>
              <a:rPr lang="en-US" sz="2000" b="1" dirty="0" err="1">
                <a:solidFill>
                  <a:schemeClr val="tx1"/>
                </a:solidFill>
              </a:rPr>
              <a:t>vrijeme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rastemo</a:t>
            </a:r>
            <a:r>
              <a:rPr lang="en-US" sz="2000" b="1" dirty="0">
                <a:solidFill>
                  <a:schemeClr val="tx1"/>
                </a:solidFill>
              </a:rPr>
              <a:t> u </a:t>
            </a:r>
            <a:r>
              <a:rPr lang="en-US" sz="2000" b="1" dirty="0" err="1">
                <a:solidFill>
                  <a:schemeClr val="tx1"/>
                </a:solidFill>
              </a:rPr>
              <a:t>milosti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kao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što</a:t>
            </a:r>
            <a:r>
              <a:rPr lang="en-US" sz="2000" b="1" dirty="0">
                <a:solidFill>
                  <a:schemeClr val="tx1"/>
                </a:solidFill>
              </a:rPr>
              <a:t> je to </a:t>
            </a:r>
            <a:r>
              <a:rPr lang="en-US" sz="2000" b="1" dirty="0" err="1">
                <a:solidFill>
                  <a:schemeClr val="tx1"/>
                </a:solidFill>
              </a:rPr>
              <a:t>činio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Jošua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dopuštajući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Bogu</a:t>
            </a:r>
            <a:r>
              <a:rPr lang="en-US" sz="2000" b="1" dirty="0">
                <a:solidFill>
                  <a:schemeClr val="tx1"/>
                </a:solidFill>
              </a:rPr>
              <a:t> da </a:t>
            </a:r>
            <a:r>
              <a:rPr lang="en-US" sz="2000" b="1" dirty="0" err="1">
                <a:solidFill>
                  <a:schemeClr val="tx1"/>
                </a:solidFill>
              </a:rPr>
              <a:t>nas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svaki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preobražava</a:t>
            </a:r>
            <a:r>
              <a:rPr lang="en-US" sz="2000" b="1" dirty="0">
                <a:solidFill>
                  <a:schemeClr val="tx1"/>
                </a:solidFill>
              </a:rPr>
              <a:t> da </a:t>
            </a:r>
            <a:r>
              <a:rPr lang="en-US" sz="2000" b="1" dirty="0" err="1">
                <a:solidFill>
                  <a:schemeClr val="tx1"/>
                </a:solidFill>
              </a:rPr>
              <a:t>postanemo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hr-HR" sz="2000" b="1" dirty="0">
                <a:solidFill>
                  <a:schemeClr val="tx1"/>
                </a:solidFill>
              </a:rPr>
              <a:t>sve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sličniji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Njemu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6" y="3705727"/>
            <a:ext cx="2944035" cy="30000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96" y="3705727"/>
            <a:ext cx="3042791" cy="30000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566333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569766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06488" y="1331844"/>
            <a:ext cx="93955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Božji</a:t>
            </a:r>
            <a:r>
              <a:rPr lang="hr-HR" sz="3200" b="1" dirty="0">
                <a:latin typeface="Constantia" panose="02030602050306030303" pitchFamily="18" charset="0"/>
              </a:rPr>
              <a:t> Izrael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hr-HR" sz="3200" b="1" dirty="0">
                <a:latin typeface="Constantia" panose="02030602050306030303" pitchFamily="18" charset="0"/>
              </a:rPr>
              <a:t>na putu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nebesk</a:t>
            </a:r>
            <a:r>
              <a:rPr lang="hr-HR" sz="3200" b="1" dirty="0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Kanaan, </a:t>
            </a:r>
            <a:r>
              <a:rPr lang="en-US" sz="3200" b="1" dirty="0" err="1">
                <a:latin typeface="Constantia" panose="02030602050306030303" pitchFamily="18" charset="0"/>
              </a:rPr>
              <a:t>ima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zapovjednik</a:t>
            </a:r>
            <a:r>
              <a:rPr lang="en-US" sz="3200" b="1" dirty="0">
                <a:latin typeface="Constantia" panose="02030602050306030303" pitchFamily="18" charset="0"/>
              </a:rPr>
              <a:t>a </a:t>
            </a:r>
            <a:r>
              <a:rPr lang="en-US" sz="3200" b="1" dirty="0" err="1">
                <a:latin typeface="Constantia" panose="02030602050306030303" pitchFamily="18" charset="0"/>
              </a:rPr>
              <a:t>kojemu</a:t>
            </a:r>
            <a:r>
              <a:rPr lang="en-US" sz="3200" b="1" dirty="0">
                <a:latin typeface="Constantia" panose="02030602050306030303" pitchFamily="18" charset="0"/>
              </a:rPr>
              <a:t> ne </a:t>
            </a:r>
            <a:r>
              <a:rPr lang="en-US" sz="3200" b="1" dirty="0" err="1">
                <a:latin typeface="Constantia" panose="02030602050306030303" pitchFamily="18" charset="0"/>
              </a:rPr>
              <a:t>treba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ljudsk</a:t>
            </a:r>
            <a:r>
              <a:rPr lang="hr-HR" sz="3200" b="1" dirty="0">
                <a:latin typeface="Constantia" panose="02030602050306030303" pitchFamily="18" charset="0"/>
              </a:rPr>
              <a:t>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poduka</a:t>
            </a:r>
            <a:r>
              <a:rPr lang="en-US" sz="3200" b="1" dirty="0">
                <a:latin typeface="Constantia" panose="02030602050306030303" pitchFamily="18" charset="0"/>
              </a:rPr>
              <a:t> da </a:t>
            </a:r>
            <a:r>
              <a:rPr lang="hr-HR" sz="3200" b="1" dirty="0">
                <a:latin typeface="Constantia" panose="02030602050306030303" pitchFamily="18" charset="0"/>
              </a:rPr>
              <a:t>bi </a:t>
            </a:r>
            <a:r>
              <a:rPr lang="en-US" sz="3200" b="1" dirty="0">
                <a:latin typeface="Constantia" panose="02030602050306030303" pitchFamily="18" charset="0"/>
              </a:rPr>
              <a:t>ga </a:t>
            </a:r>
            <a:r>
              <a:rPr lang="en-US" sz="3200" b="1" dirty="0" err="1">
                <a:latin typeface="Constantia" panose="02030602050306030303" pitchFamily="18" charset="0"/>
              </a:rPr>
              <a:t>pripremi</a:t>
            </a:r>
            <a:r>
              <a:rPr lang="hr-HR" sz="3200" b="1" dirty="0">
                <a:latin typeface="Constantia" panose="02030602050306030303" pitchFamily="18" charset="0"/>
              </a:rPr>
              <a:t>la</a:t>
            </a:r>
            <a:r>
              <a:rPr lang="en-US" sz="3200" b="1" dirty="0">
                <a:latin typeface="Constantia" panose="02030602050306030303" pitchFamily="18" charset="0"/>
              </a:rPr>
              <a:t> za </a:t>
            </a:r>
            <a:r>
              <a:rPr lang="en-US" sz="3200" b="1" dirty="0" err="1">
                <a:latin typeface="Constantia" panose="02030602050306030303" pitchFamily="18" charset="0"/>
              </a:rPr>
              <a:t>njegovu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zadaću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božan</a:t>
            </a:r>
            <a:r>
              <a:rPr lang="hr-HR" sz="3200" b="1" dirty="0">
                <a:latin typeface="Constantia" panose="02030602050306030303" pitchFamily="18" charset="0"/>
              </a:rPr>
              <a:t>ž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skog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vođe</a:t>
            </a:r>
            <a:r>
              <a:rPr lang="hr-HR" sz="3200" b="1" dirty="0">
                <a:latin typeface="Constantia" panose="02030602050306030303" pitchFamily="18" charset="0"/>
              </a:rPr>
              <a:t>.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I</a:t>
            </a:r>
            <a:r>
              <a:rPr lang="en-US" sz="3200" b="1" dirty="0" err="1">
                <a:latin typeface="Constantia" panose="02030602050306030303" pitchFamily="18" charset="0"/>
              </a:rPr>
              <a:t>pak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hr-HR" sz="3200" b="1" dirty="0">
                <a:latin typeface="Constantia" panose="02030602050306030303" pitchFamily="18" charset="0"/>
              </a:rPr>
              <a:t>On je </a:t>
            </a:r>
            <a:r>
              <a:rPr lang="en-US" sz="3200" b="1" dirty="0" err="1">
                <a:latin typeface="Constantia" panose="02030602050306030303" pitchFamily="18" charset="0"/>
              </a:rPr>
              <a:t>usavršen</a:t>
            </a:r>
            <a:r>
              <a:rPr lang="en-US" sz="3200" b="1" dirty="0">
                <a:latin typeface="Constantia" panose="02030602050306030303" pitchFamily="18" charset="0"/>
              </a:rPr>
              <a:t>  </a:t>
            </a:r>
            <a:r>
              <a:rPr lang="en-US" sz="3200" b="1" dirty="0" err="1">
                <a:latin typeface="Constantia" panose="02030602050306030303" pitchFamily="18" charset="0"/>
              </a:rPr>
              <a:t>kroz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patnj</a:t>
            </a:r>
            <a:r>
              <a:rPr lang="hr-HR" sz="3200" b="1" dirty="0">
                <a:latin typeface="Constantia" panose="02030602050306030303" pitchFamily="18" charset="0"/>
              </a:rPr>
              <a:t>e: ‘da patnjama učini savršenim vođu njihova spa- senja’. (</a:t>
            </a:r>
            <a:r>
              <a:rPr lang="en-US" sz="3200" b="1" dirty="0" err="1">
                <a:latin typeface="Constantia" panose="02030602050306030303" pitchFamily="18" charset="0"/>
              </a:rPr>
              <a:t>Hebrejima</a:t>
            </a:r>
            <a:r>
              <a:rPr lang="en-US" sz="3200" b="1" dirty="0">
                <a:latin typeface="Constantia" panose="02030602050306030303" pitchFamily="18" charset="0"/>
              </a:rPr>
              <a:t> 2</a:t>
            </a:r>
            <a:r>
              <a:rPr lang="hr-HR" sz="3200" b="1" dirty="0">
                <a:latin typeface="Constantia" panose="02030602050306030303" pitchFamily="18" charset="0"/>
              </a:rPr>
              <a:t>,</a:t>
            </a:r>
            <a:r>
              <a:rPr lang="en-US" sz="3200" b="1" dirty="0">
                <a:latin typeface="Constantia" panose="02030602050306030303" pitchFamily="18" charset="0"/>
              </a:rPr>
              <a:t>10</a:t>
            </a:r>
            <a:r>
              <a:rPr lang="hr-HR" sz="3200" b="1" dirty="0">
                <a:latin typeface="Constantia" panose="02030602050306030303" pitchFamily="18" charset="0"/>
              </a:rPr>
              <a:t>.</a:t>
            </a:r>
            <a:r>
              <a:rPr lang="en-US" sz="3200" b="1" dirty="0">
                <a:latin typeface="Constantia" panose="02030602050306030303" pitchFamily="18" charset="0"/>
              </a:rPr>
              <a:t>1</a:t>
            </a:r>
            <a:r>
              <a:rPr lang="hr-HR" sz="3200" b="1" dirty="0">
                <a:latin typeface="Constantia" panose="02030602050306030303" pitchFamily="18" charset="0"/>
              </a:rPr>
              <a:t>8)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Naš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Otkupitelj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pokazao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ljudsk</a:t>
            </a:r>
            <a:r>
              <a:rPr lang="hr-HR" sz="3200" b="1" dirty="0">
                <a:latin typeface="Constantia" panose="02030602050306030303" pitchFamily="18" charset="0"/>
              </a:rPr>
              <a:t>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slabost</a:t>
            </a:r>
            <a:r>
              <a:rPr lang="hr-HR" sz="3200" b="1" dirty="0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ili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nesavršenst</a:t>
            </a:r>
            <a:r>
              <a:rPr lang="hr-HR" sz="3200" b="1" dirty="0">
                <a:latin typeface="Constantia" panose="02030602050306030303" pitchFamily="18" charset="0"/>
              </a:rPr>
              <a:t>vo,  On 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ipak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umro</a:t>
            </a:r>
            <a:r>
              <a:rPr lang="en-US" sz="3200" b="1" dirty="0">
                <a:latin typeface="Constantia" panose="02030602050306030303" pitchFamily="18" charset="0"/>
              </a:rPr>
              <a:t> da</a:t>
            </a:r>
            <a:r>
              <a:rPr lang="hr-HR" sz="3200" b="1" dirty="0">
                <a:latin typeface="Constantia" panose="02030602050306030303" pitchFamily="18" charset="0"/>
              </a:rPr>
              <a:t> bi za </a:t>
            </a:r>
            <a:r>
              <a:rPr lang="en-US" sz="3200" b="1" dirty="0" err="1">
                <a:latin typeface="Constantia" panose="02030602050306030303" pitchFamily="18" charset="0"/>
              </a:rPr>
              <a:t>na</a:t>
            </a:r>
            <a:r>
              <a:rPr lang="hr-HR" sz="3200" b="1" dirty="0">
                <a:latin typeface="Constantia" panose="02030602050306030303" pitchFamily="18" charset="0"/>
              </a:rPr>
              <a:t>s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pribavio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ulaz</a:t>
            </a:r>
            <a:r>
              <a:rPr lang="hr-HR" sz="3200" b="1" dirty="0">
                <a:latin typeface="Constantia" panose="02030602050306030303" pitchFamily="18" charset="0"/>
              </a:rPr>
              <a:t>ak</a:t>
            </a:r>
            <a:r>
              <a:rPr lang="en-US" sz="3200" b="1" dirty="0">
                <a:latin typeface="Constantia" panose="02030602050306030303" pitchFamily="18" charset="0"/>
              </a:rPr>
              <a:t> u </a:t>
            </a:r>
            <a:r>
              <a:rPr lang="en-US" sz="3200" b="1" dirty="0" err="1">
                <a:latin typeface="Constantia" panose="02030602050306030303" pitchFamily="18" charset="0"/>
              </a:rPr>
              <a:t>Obećanu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zemlju</a:t>
            </a:r>
            <a:r>
              <a:rPr lang="en-US" sz="3200" b="1" dirty="0">
                <a:latin typeface="Constantia" panose="02030602050306030303" pitchFamily="18" charset="0"/>
              </a:rPr>
              <a:t>.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6984838" y="6373454"/>
            <a:ext cx="5068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en-US" sz="1600" i="1" dirty="0" err="1"/>
              <a:t>Patrijarsi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proroci</a:t>
            </a:r>
            <a:r>
              <a:rPr lang="en" sz="1600" b="1" dirty="0"/>
              <a:t>, </a:t>
            </a:r>
            <a:r>
              <a:rPr lang="hr-HR" sz="1600" b="1" dirty="0"/>
              <a:t>str</a:t>
            </a:r>
            <a:r>
              <a:rPr lang="en" sz="1600" b="1" dirty="0"/>
              <a:t>. 480</a:t>
            </a:r>
            <a:r>
              <a:rPr lang="hr-HR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00025" y="4805000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Sve im se to dogodilo za primjer, a zapisano je kao upozorenje nama, koji živimo u posljednjim vremenima.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hr-HR" sz="28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1.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hr-HR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Korinćanima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</a:t>
            </a:r>
            <a:r>
              <a:rPr kumimoji="0" lang="hr-HR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11, </a:t>
            </a:r>
            <a:r>
              <a:rPr lang="hr-HR" sz="20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881103" y="3848100"/>
            <a:ext cx="431089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793BF9"/>
                </a:solidFill>
              </a:rPr>
              <a:t>Biblijska</a:t>
            </a:r>
            <a:r>
              <a:rPr lang="en-US" sz="2000" b="1" dirty="0">
                <a:solidFill>
                  <a:srgbClr val="793BF9"/>
                </a:solidFill>
              </a:rPr>
              <a:t> </a:t>
            </a:r>
            <a:r>
              <a:rPr lang="en-US" sz="2000" b="1" dirty="0" err="1">
                <a:solidFill>
                  <a:srgbClr val="793BF9"/>
                </a:solidFill>
              </a:rPr>
              <a:t>simbolika</a:t>
            </a:r>
            <a:r>
              <a:rPr lang="en-US" sz="2000" b="1" dirty="0">
                <a:solidFill>
                  <a:srgbClr val="793BF9"/>
                </a:solidFill>
              </a:rPr>
              <a:t>:</a:t>
            </a:r>
            <a:endParaRPr lang="hr-HR" sz="2000" b="1" dirty="0">
              <a:solidFill>
                <a:srgbClr val="793BF9"/>
              </a:solidFill>
            </a:endParaRPr>
          </a:p>
          <a:p>
            <a:pPr>
              <a:spcBef>
                <a:spcPts val="600"/>
              </a:spcBef>
            </a:pPr>
            <a:r>
              <a:rPr lang="hr-HR" sz="2000" b="1" dirty="0">
                <a:solidFill>
                  <a:srgbClr val="793BF9"/>
                </a:solidFill>
              </a:rPr>
              <a:t>         </a:t>
            </a:r>
            <a:r>
              <a:rPr lang="hr-HR" sz="2000" b="1" dirty="0"/>
              <a:t>Što je tipologija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Tipološke vrste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hr-HR" sz="2000" b="1" dirty="0">
                <a:solidFill>
                  <a:srgbClr val="A80052"/>
                </a:solidFill>
              </a:rPr>
              <a:t>Simbolika Jošue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Jo</a:t>
            </a:r>
            <a:r>
              <a:rPr lang="hr-HR" sz="2000" b="1" dirty="0"/>
              <a:t>šua kao tip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Jošuin antitip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Jo</a:t>
            </a:r>
            <a:r>
              <a:rPr lang="hr-HR" sz="2000" b="1" dirty="0"/>
              <a:t>šua kao tip Crkve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Jošue</a:t>
            </a:r>
            <a:r>
              <a:rPr lang="en-US" sz="2000" b="1" dirty="0"/>
              <a:t>, </a:t>
            </a:r>
            <a:r>
              <a:rPr lang="en-US" sz="2000" b="1" dirty="0" err="1"/>
              <a:t>opisan</a:t>
            </a:r>
            <a:r>
              <a:rPr lang="en-US" sz="2000" b="1" dirty="0"/>
              <a:t> u </a:t>
            </a:r>
            <a:r>
              <a:rPr lang="en-US" sz="2000" b="1" dirty="0" err="1"/>
              <a:t>Petoknjižju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u </a:t>
            </a:r>
            <a:r>
              <a:rPr lang="en-US" sz="2000" b="1" dirty="0" err="1"/>
              <a:t>samoj</a:t>
            </a:r>
            <a:r>
              <a:rPr lang="en-US" sz="2000" b="1" dirty="0"/>
              <a:t> </a:t>
            </a:r>
            <a:r>
              <a:rPr lang="en-US" sz="2000" b="1" dirty="0" err="1"/>
              <a:t>knjizi</a:t>
            </a:r>
            <a:r>
              <a:rPr lang="en-US" sz="2000" b="1" dirty="0"/>
              <a:t> </a:t>
            </a:r>
            <a:r>
              <a:rPr lang="en-US" sz="2000" b="1" dirty="0" err="1"/>
              <a:t>Jošue</a:t>
            </a:r>
            <a:r>
              <a:rPr lang="en-US" sz="2000" b="1" dirty="0"/>
              <a:t>,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čitati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različita</a:t>
            </a:r>
            <a:r>
              <a:rPr lang="en-US" sz="2000" b="1" dirty="0"/>
              <a:t> (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komplementarna</a:t>
            </a:r>
            <a:r>
              <a:rPr lang="en-US" sz="2000" b="1" dirty="0"/>
              <a:t>) </a:t>
            </a:r>
            <a:r>
              <a:rPr lang="en-US" sz="2000" b="1" dirty="0" err="1"/>
              <a:t>načina</a:t>
            </a:r>
            <a:r>
              <a:rPr lang="en-US" sz="2000" b="1" dirty="0"/>
              <a:t>: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povijest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simbolički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8511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8511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8511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8511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8511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421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421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090754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to </a:t>
            </a:r>
            <a:r>
              <a:rPr lang="en-US" sz="2000" b="1" dirty="0" err="1"/>
              <a:t>učinimo</a:t>
            </a:r>
            <a:r>
              <a:rPr lang="en-US" sz="2000" b="1" dirty="0"/>
              <a:t>, </a:t>
            </a:r>
            <a:r>
              <a:rPr lang="en-US" sz="2000" b="1" dirty="0" err="1"/>
              <a:t>pratit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simboliku</a:t>
            </a:r>
            <a:r>
              <a:rPr lang="en-US" sz="2000" b="1" dirty="0"/>
              <a:t> </a:t>
            </a:r>
            <a:r>
              <a:rPr lang="en-US" sz="2000" b="1" dirty="0" err="1"/>
              <a:t>Jošue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ostatak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pronašli</a:t>
            </a:r>
            <a:r>
              <a:rPr lang="en-US" sz="2000" b="1" dirty="0"/>
              <a:t> </a:t>
            </a:r>
            <a:r>
              <a:rPr lang="en-US" sz="2000" b="1" dirty="0" err="1"/>
              <a:t>poruke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je Bog </a:t>
            </a:r>
            <a:r>
              <a:rPr lang="en-US" sz="2000" b="1" dirty="0" err="1"/>
              <a:t>ostavio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u </a:t>
            </a:r>
            <a:r>
              <a:rPr lang="en-US" sz="2000" b="1" dirty="0" err="1"/>
              <a:t>vezi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"</a:t>
            </a:r>
            <a:r>
              <a:rPr lang="en-US" sz="2000" b="1" dirty="0" err="1"/>
              <a:t>simboličnim</a:t>
            </a:r>
            <a:r>
              <a:rPr lang="en-US" sz="2000" b="1" dirty="0"/>
              <a:t> </a:t>
            </a:r>
            <a:r>
              <a:rPr lang="en-US" sz="2000" b="1" dirty="0" err="1"/>
              <a:t>Joshuom</a:t>
            </a:r>
            <a:r>
              <a:rPr lang="en-US" sz="2000" b="1" dirty="0"/>
              <a:t>".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napravili</a:t>
            </a:r>
            <a:r>
              <a:rPr lang="en-US" sz="2000" b="1" dirty="0"/>
              <a:t> </a:t>
            </a:r>
            <a:r>
              <a:rPr lang="en-US" sz="2000" b="1" dirty="0" err="1"/>
              <a:t>ispravno</a:t>
            </a:r>
            <a:r>
              <a:rPr lang="en-US" sz="2000" b="1" dirty="0"/>
              <a:t> </a:t>
            </a:r>
            <a:r>
              <a:rPr lang="en-US" sz="2000" b="1" dirty="0" err="1"/>
              <a:t>simboličko</a:t>
            </a:r>
            <a:r>
              <a:rPr lang="en-US" sz="2000" b="1" dirty="0"/>
              <a:t> </a:t>
            </a:r>
            <a:r>
              <a:rPr lang="en-US" sz="2000" b="1" dirty="0" err="1"/>
              <a:t>tumačenje</a:t>
            </a:r>
            <a:r>
              <a:rPr lang="en-US" sz="2000" b="1" dirty="0"/>
              <a:t> </a:t>
            </a:r>
            <a:r>
              <a:rPr lang="en-US" sz="2000" b="1" dirty="0" err="1"/>
              <a:t>lika</a:t>
            </a:r>
            <a:r>
              <a:rPr lang="en-US" sz="2000" b="1" dirty="0"/>
              <a:t> </a:t>
            </a:r>
            <a:r>
              <a:rPr lang="en-US" sz="2000" b="1" dirty="0" err="1"/>
              <a:t>Jošue</a:t>
            </a:r>
            <a:r>
              <a:rPr lang="en-US" sz="2000" b="1" dirty="0"/>
              <a:t>, </a:t>
            </a:r>
            <a:r>
              <a:rPr lang="en-US" sz="2000" b="1" dirty="0" err="1"/>
              <a:t>prvo</a:t>
            </a:r>
            <a:r>
              <a:rPr lang="en-US" sz="2000" b="1" dirty="0"/>
              <a:t>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znati</a:t>
            </a:r>
            <a:r>
              <a:rPr lang="en-US" sz="2000" b="1" dirty="0"/>
              <a:t> </a:t>
            </a:r>
            <a:r>
              <a:rPr lang="en-US" sz="2000" b="1" dirty="0" err="1"/>
              <a:t>pravila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upravljaju</a:t>
            </a:r>
            <a:r>
              <a:rPr lang="en-US" sz="2000" b="1" dirty="0"/>
              <a:t> </a:t>
            </a:r>
            <a:r>
              <a:rPr lang="en-US" sz="2000" b="1" dirty="0" err="1"/>
              <a:t>biblijskom</a:t>
            </a:r>
            <a:r>
              <a:rPr lang="en-US" sz="2000" b="1" dirty="0"/>
              <a:t> </a:t>
            </a:r>
            <a:r>
              <a:rPr lang="en-US" sz="2000" b="1" dirty="0" err="1"/>
              <a:t>simbolikom</a:t>
            </a:r>
            <a:r>
              <a:rPr lang="en-US" sz="2000" b="1" dirty="0"/>
              <a:t>: </a:t>
            </a:r>
            <a:r>
              <a:rPr lang="en-US" sz="2000" b="1" dirty="0" err="1"/>
              <a:t>tipovi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antitipovi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BIBLIJSKA SIMBOLIKA</a:t>
            </a:r>
            <a:endParaRPr lang="e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35661" y="109737"/>
            <a:ext cx="8685552" cy="1614582"/>
          </a:xfrm>
          <a:custGeom>
            <a:avLst/>
            <a:gdLst>
              <a:gd name="connsiteX0" fmla="*/ 0 w 8685552"/>
              <a:gd name="connsiteY0" fmla="*/ 0 h 1614582"/>
              <a:gd name="connsiteX1" fmla="*/ 407553 w 8685552"/>
              <a:gd name="connsiteY1" fmla="*/ 0 h 1614582"/>
              <a:gd name="connsiteX2" fmla="*/ 815106 w 8685552"/>
              <a:gd name="connsiteY2" fmla="*/ 0 h 1614582"/>
              <a:gd name="connsiteX3" fmla="*/ 1656936 w 8685552"/>
              <a:gd name="connsiteY3" fmla="*/ 0 h 1614582"/>
              <a:gd name="connsiteX4" fmla="*/ 2325055 w 8685552"/>
              <a:gd name="connsiteY4" fmla="*/ 0 h 1614582"/>
              <a:gd name="connsiteX5" fmla="*/ 2906319 w 8685552"/>
              <a:gd name="connsiteY5" fmla="*/ 0 h 1614582"/>
              <a:gd name="connsiteX6" fmla="*/ 3487583 w 8685552"/>
              <a:gd name="connsiteY6" fmla="*/ 0 h 1614582"/>
              <a:gd name="connsiteX7" fmla="*/ 4068847 w 8685552"/>
              <a:gd name="connsiteY7" fmla="*/ 0 h 1614582"/>
              <a:gd name="connsiteX8" fmla="*/ 4476400 w 8685552"/>
              <a:gd name="connsiteY8" fmla="*/ 0 h 1614582"/>
              <a:gd name="connsiteX9" fmla="*/ 4883953 w 8685552"/>
              <a:gd name="connsiteY9" fmla="*/ 0 h 1614582"/>
              <a:gd name="connsiteX10" fmla="*/ 5552072 w 8685552"/>
              <a:gd name="connsiteY10" fmla="*/ 0 h 1614582"/>
              <a:gd name="connsiteX11" fmla="*/ 6220191 w 8685552"/>
              <a:gd name="connsiteY11" fmla="*/ 0 h 1614582"/>
              <a:gd name="connsiteX12" fmla="*/ 6975166 w 8685552"/>
              <a:gd name="connsiteY12" fmla="*/ 0 h 1614582"/>
              <a:gd name="connsiteX13" fmla="*/ 7469575 w 8685552"/>
              <a:gd name="connsiteY13" fmla="*/ 0 h 1614582"/>
              <a:gd name="connsiteX14" fmla="*/ 7963983 w 8685552"/>
              <a:gd name="connsiteY14" fmla="*/ 0 h 1614582"/>
              <a:gd name="connsiteX15" fmla="*/ 8685552 w 8685552"/>
              <a:gd name="connsiteY15" fmla="*/ 0 h 1614582"/>
              <a:gd name="connsiteX16" fmla="*/ 8685552 w 8685552"/>
              <a:gd name="connsiteY16" fmla="*/ 489757 h 1614582"/>
              <a:gd name="connsiteX17" fmla="*/ 8685552 w 8685552"/>
              <a:gd name="connsiteY17" fmla="*/ 995659 h 1614582"/>
              <a:gd name="connsiteX18" fmla="*/ 8685552 w 8685552"/>
              <a:gd name="connsiteY18" fmla="*/ 1614582 h 1614582"/>
              <a:gd name="connsiteX19" fmla="*/ 8191144 w 8685552"/>
              <a:gd name="connsiteY19" fmla="*/ 1614582 h 1614582"/>
              <a:gd name="connsiteX20" fmla="*/ 7349313 w 8685552"/>
              <a:gd name="connsiteY20" fmla="*/ 1614582 h 1614582"/>
              <a:gd name="connsiteX21" fmla="*/ 6681194 w 8685552"/>
              <a:gd name="connsiteY21" fmla="*/ 1614582 h 1614582"/>
              <a:gd name="connsiteX22" fmla="*/ 5839363 w 8685552"/>
              <a:gd name="connsiteY22" fmla="*/ 1614582 h 1614582"/>
              <a:gd name="connsiteX23" fmla="*/ 5258100 w 8685552"/>
              <a:gd name="connsiteY23" fmla="*/ 1614582 h 1614582"/>
              <a:gd name="connsiteX24" fmla="*/ 4503125 w 8685552"/>
              <a:gd name="connsiteY24" fmla="*/ 1614582 h 1614582"/>
              <a:gd name="connsiteX25" fmla="*/ 3748150 w 8685552"/>
              <a:gd name="connsiteY25" fmla="*/ 1614582 h 1614582"/>
              <a:gd name="connsiteX26" fmla="*/ 3340597 w 8685552"/>
              <a:gd name="connsiteY26" fmla="*/ 1614582 h 1614582"/>
              <a:gd name="connsiteX27" fmla="*/ 2759333 w 8685552"/>
              <a:gd name="connsiteY27" fmla="*/ 1614582 h 1614582"/>
              <a:gd name="connsiteX28" fmla="*/ 2091214 w 8685552"/>
              <a:gd name="connsiteY28" fmla="*/ 1614582 h 1614582"/>
              <a:gd name="connsiteX29" fmla="*/ 1596805 w 8685552"/>
              <a:gd name="connsiteY29" fmla="*/ 1614582 h 1614582"/>
              <a:gd name="connsiteX30" fmla="*/ 841830 w 8685552"/>
              <a:gd name="connsiteY30" fmla="*/ 1614582 h 1614582"/>
              <a:gd name="connsiteX31" fmla="*/ 0 w 8685552"/>
              <a:gd name="connsiteY31" fmla="*/ 1614582 h 1614582"/>
              <a:gd name="connsiteX32" fmla="*/ 0 w 8685552"/>
              <a:gd name="connsiteY32" fmla="*/ 1044096 h 1614582"/>
              <a:gd name="connsiteX33" fmla="*/ 0 w 8685552"/>
              <a:gd name="connsiteY33" fmla="*/ 505902 h 1614582"/>
              <a:gd name="connsiteX34" fmla="*/ 0 w 8685552"/>
              <a:gd name="connsiteY34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85552" h="1614582" fill="none" extrusionOk="0">
                <a:moveTo>
                  <a:pt x="0" y="0"/>
                </a:moveTo>
                <a:cubicBezTo>
                  <a:pt x="173514" y="6626"/>
                  <a:pt x="243545" y="15144"/>
                  <a:pt x="407553" y="0"/>
                </a:cubicBezTo>
                <a:cubicBezTo>
                  <a:pt x="571561" y="-15144"/>
                  <a:pt x="614241" y="-2195"/>
                  <a:pt x="815106" y="0"/>
                </a:cubicBezTo>
                <a:cubicBezTo>
                  <a:pt x="1015971" y="2195"/>
                  <a:pt x="1377406" y="18627"/>
                  <a:pt x="1656936" y="0"/>
                </a:cubicBezTo>
                <a:cubicBezTo>
                  <a:pt x="1936466" y="-18627"/>
                  <a:pt x="2019945" y="-21532"/>
                  <a:pt x="2325055" y="0"/>
                </a:cubicBezTo>
                <a:cubicBezTo>
                  <a:pt x="2630165" y="21532"/>
                  <a:pt x="2729075" y="21232"/>
                  <a:pt x="2906319" y="0"/>
                </a:cubicBezTo>
                <a:cubicBezTo>
                  <a:pt x="3083563" y="-21232"/>
                  <a:pt x="3308582" y="25646"/>
                  <a:pt x="3487583" y="0"/>
                </a:cubicBezTo>
                <a:cubicBezTo>
                  <a:pt x="3666584" y="-25646"/>
                  <a:pt x="3947064" y="14908"/>
                  <a:pt x="4068847" y="0"/>
                </a:cubicBezTo>
                <a:cubicBezTo>
                  <a:pt x="4190630" y="-14908"/>
                  <a:pt x="4387705" y="13871"/>
                  <a:pt x="4476400" y="0"/>
                </a:cubicBezTo>
                <a:cubicBezTo>
                  <a:pt x="4565095" y="-13871"/>
                  <a:pt x="4770172" y="-4730"/>
                  <a:pt x="4883953" y="0"/>
                </a:cubicBezTo>
                <a:cubicBezTo>
                  <a:pt x="4997734" y="4730"/>
                  <a:pt x="5396796" y="2633"/>
                  <a:pt x="5552072" y="0"/>
                </a:cubicBezTo>
                <a:cubicBezTo>
                  <a:pt x="5707348" y="-2633"/>
                  <a:pt x="5909099" y="20648"/>
                  <a:pt x="6220191" y="0"/>
                </a:cubicBezTo>
                <a:cubicBezTo>
                  <a:pt x="6531283" y="-20648"/>
                  <a:pt x="6673059" y="-12245"/>
                  <a:pt x="6975166" y="0"/>
                </a:cubicBezTo>
                <a:cubicBezTo>
                  <a:pt x="7277273" y="12245"/>
                  <a:pt x="7228619" y="-19023"/>
                  <a:pt x="7469575" y="0"/>
                </a:cubicBezTo>
                <a:cubicBezTo>
                  <a:pt x="7710531" y="19023"/>
                  <a:pt x="7743673" y="-19272"/>
                  <a:pt x="7963983" y="0"/>
                </a:cubicBezTo>
                <a:cubicBezTo>
                  <a:pt x="8184293" y="19272"/>
                  <a:pt x="8372825" y="10616"/>
                  <a:pt x="8685552" y="0"/>
                </a:cubicBezTo>
                <a:cubicBezTo>
                  <a:pt x="8662923" y="156134"/>
                  <a:pt x="8681008" y="280191"/>
                  <a:pt x="8685552" y="489757"/>
                </a:cubicBezTo>
                <a:cubicBezTo>
                  <a:pt x="8690096" y="699323"/>
                  <a:pt x="8679975" y="824119"/>
                  <a:pt x="8685552" y="995659"/>
                </a:cubicBezTo>
                <a:cubicBezTo>
                  <a:pt x="8691129" y="1167199"/>
                  <a:pt x="8700934" y="1468956"/>
                  <a:pt x="8685552" y="1614582"/>
                </a:cubicBezTo>
                <a:cubicBezTo>
                  <a:pt x="8540126" y="1600247"/>
                  <a:pt x="8297986" y="1591030"/>
                  <a:pt x="8191144" y="1614582"/>
                </a:cubicBezTo>
                <a:cubicBezTo>
                  <a:pt x="8084302" y="1638134"/>
                  <a:pt x="7768802" y="1573043"/>
                  <a:pt x="7349313" y="1614582"/>
                </a:cubicBezTo>
                <a:cubicBezTo>
                  <a:pt x="6929824" y="1656121"/>
                  <a:pt x="6883963" y="1594156"/>
                  <a:pt x="6681194" y="1614582"/>
                </a:cubicBezTo>
                <a:cubicBezTo>
                  <a:pt x="6478425" y="1635008"/>
                  <a:pt x="6019331" y="1590861"/>
                  <a:pt x="5839363" y="1614582"/>
                </a:cubicBezTo>
                <a:cubicBezTo>
                  <a:pt x="5659395" y="1638303"/>
                  <a:pt x="5537471" y="1625660"/>
                  <a:pt x="5258100" y="1614582"/>
                </a:cubicBezTo>
                <a:cubicBezTo>
                  <a:pt x="4978729" y="1603504"/>
                  <a:pt x="4823380" y="1615390"/>
                  <a:pt x="4503125" y="1614582"/>
                </a:cubicBezTo>
                <a:cubicBezTo>
                  <a:pt x="4182871" y="1613774"/>
                  <a:pt x="3900870" y="1627008"/>
                  <a:pt x="3748150" y="1614582"/>
                </a:cubicBezTo>
                <a:cubicBezTo>
                  <a:pt x="3595430" y="1602156"/>
                  <a:pt x="3528183" y="1623164"/>
                  <a:pt x="3340597" y="1614582"/>
                </a:cubicBezTo>
                <a:cubicBezTo>
                  <a:pt x="3153011" y="1606000"/>
                  <a:pt x="3021153" y="1598794"/>
                  <a:pt x="2759333" y="1614582"/>
                </a:cubicBezTo>
                <a:cubicBezTo>
                  <a:pt x="2497513" y="1630370"/>
                  <a:pt x="2288440" y="1585883"/>
                  <a:pt x="2091214" y="1614582"/>
                </a:cubicBezTo>
                <a:cubicBezTo>
                  <a:pt x="1893988" y="1643281"/>
                  <a:pt x="1730787" y="1627731"/>
                  <a:pt x="1596805" y="1614582"/>
                </a:cubicBezTo>
                <a:cubicBezTo>
                  <a:pt x="1462823" y="1601433"/>
                  <a:pt x="1127734" y="1639613"/>
                  <a:pt x="841830" y="1614582"/>
                </a:cubicBezTo>
                <a:cubicBezTo>
                  <a:pt x="555927" y="1589551"/>
                  <a:pt x="345017" y="1590331"/>
                  <a:pt x="0" y="1614582"/>
                </a:cubicBezTo>
                <a:cubicBezTo>
                  <a:pt x="-1259" y="1465642"/>
                  <a:pt x="-28004" y="1252023"/>
                  <a:pt x="0" y="1044096"/>
                </a:cubicBezTo>
                <a:cubicBezTo>
                  <a:pt x="28004" y="836169"/>
                  <a:pt x="24631" y="706111"/>
                  <a:pt x="0" y="505902"/>
                </a:cubicBezTo>
                <a:cubicBezTo>
                  <a:pt x="-24631" y="305693"/>
                  <a:pt x="14235" y="116558"/>
                  <a:pt x="0" y="0"/>
                </a:cubicBezTo>
                <a:close/>
              </a:path>
              <a:path w="8685552" h="1614582" stroke="0" extrusionOk="0">
                <a:moveTo>
                  <a:pt x="0" y="0"/>
                </a:moveTo>
                <a:cubicBezTo>
                  <a:pt x="251765" y="-30080"/>
                  <a:pt x="496247" y="-35617"/>
                  <a:pt x="841830" y="0"/>
                </a:cubicBezTo>
                <a:cubicBezTo>
                  <a:pt x="1187413" y="35617"/>
                  <a:pt x="1323248" y="14798"/>
                  <a:pt x="1596805" y="0"/>
                </a:cubicBezTo>
                <a:cubicBezTo>
                  <a:pt x="1870363" y="-14798"/>
                  <a:pt x="1957166" y="18759"/>
                  <a:pt x="2264925" y="0"/>
                </a:cubicBezTo>
                <a:cubicBezTo>
                  <a:pt x="2572684" y="-18759"/>
                  <a:pt x="2827986" y="-25706"/>
                  <a:pt x="3019900" y="0"/>
                </a:cubicBezTo>
                <a:cubicBezTo>
                  <a:pt x="3211815" y="25706"/>
                  <a:pt x="3376817" y="-18109"/>
                  <a:pt x="3688019" y="0"/>
                </a:cubicBezTo>
                <a:cubicBezTo>
                  <a:pt x="3999221" y="18109"/>
                  <a:pt x="4034768" y="13713"/>
                  <a:pt x="4182427" y="0"/>
                </a:cubicBezTo>
                <a:cubicBezTo>
                  <a:pt x="4330086" y="-13713"/>
                  <a:pt x="4674538" y="4691"/>
                  <a:pt x="4850547" y="0"/>
                </a:cubicBezTo>
                <a:cubicBezTo>
                  <a:pt x="5026556" y="-4691"/>
                  <a:pt x="5510306" y="18787"/>
                  <a:pt x="5692377" y="0"/>
                </a:cubicBezTo>
                <a:cubicBezTo>
                  <a:pt x="5874448" y="-18787"/>
                  <a:pt x="6129935" y="2634"/>
                  <a:pt x="6360497" y="0"/>
                </a:cubicBezTo>
                <a:cubicBezTo>
                  <a:pt x="6591059" y="-2634"/>
                  <a:pt x="6814261" y="-38895"/>
                  <a:pt x="7202327" y="0"/>
                </a:cubicBezTo>
                <a:cubicBezTo>
                  <a:pt x="7590393" y="38895"/>
                  <a:pt x="7521667" y="5404"/>
                  <a:pt x="7609880" y="0"/>
                </a:cubicBezTo>
                <a:cubicBezTo>
                  <a:pt x="7698093" y="-5404"/>
                  <a:pt x="8329180" y="-29755"/>
                  <a:pt x="8685552" y="0"/>
                </a:cubicBezTo>
                <a:cubicBezTo>
                  <a:pt x="8663083" y="134104"/>
                  <a:pt x="8692669" y="254251"/>
                  <a:pt x="8685552" y="489757"/>
                </a:cubicBezTo>
                <a:cubicBezTo>
                  <a:pt x="8678435" y="725263"/>
                  <a:pt x="8661845" y="831158"/>
                  <a:pt x="8685552" y="979513"/>
                </a:cubicBezTo>
                <a:cubicBezTo>
                  <a:pt x="8709259" y="1127868"/>
                  <a:pt x="8680964" y="1348528"/>
                  <a:pt x="8685552" y="1614582"/>
                </a:cubicBezTo>
                <a:cubicBezTo>
                  <a:pt x="8417984" y="1607717"/>
                  <a:pt x="8150843" y="1636114"/>
                  <a:pt x="7930577" y="1614582"/>
                </a:cubicBezTo>
                <a:cubicBezTo>
                  <a:pt x="7710311" y="1593050"/>
                  <a:pt x="7614294" y="1630134"/>
                  <a:pt x="7523024" y="1614582"/>
                </a:cubicBezTo>
                <a:cubicBezTo>
                  <a:pt x="7431754" y="1599030"/>
                  <a:pt x="7206136" y="1636986"/>
                  <a:pt x="7028616" y="1614582"/>
                </a:cubicBezTo>
                <a:cubicBezTo>
                  <a:pt x="6851096" y="1592178"/>
                  <a:pt x="6546339" y="1583242"/>
                  <a:pt x="6273641" y="1614582"/>
                </a:cubicBezTo>
                <a:cubicBezTo>
                  <a:pt x="6000944" y="1645922"/>
                  <a:pt x="5967030" y="1617683"/>
                  <a:pt x="5779233" y="1614582"/>
                </a:cubicBezTo>
                <a:cubicBezTo>
                  <a:pt x="5591436" y="1611481"/>
                  <a:pt x="5512732" y="1632905"/>
                  <a:pt x="5284824" y="1614582"/>
                </a:cubicBezTo>
                <a:cubicBezTo>
                  <a:pt x="5056916" y="1596259"/>
                  <a:pt x="4976136" y="1606236"/>
                  <a:pt x="4877272" y="1614582"/>
                </a:cubicBezTo>
                <a:cubicBezTo>
                  <a:pt x="4778408" y="1622928"/>
                  <a:pt x="4460766" y="1641652"/>
                  <a:pt x="4209152" y="1614582"/>
                </a:cubicBezTo>
                <a:cubicBezTo>
                  <a:pt x="3957538" y="1587512"/>
                  <a:pt x="3808131" y="1604348"/>
                  <a:pt x="3627888" y="1614582"/>
                </a:cubicBezTo>
                <a:cubicBezTo>
                  <a:pt x="3447645" y="1624816"/>
                  <a:pt x="3335710" y="1613541"/>
                  <a:pt x="3046624" y="1614582"/>
                </a:cubicBezTo>
                <a:cubicBezTo>
                  <a:pt x="2757538" y="1615623"/>
                  <a:pt x="2450522" y="1643092"/>
                  <a:pt x="2291649" y="1614582"/>
                </a:cubicBezTo>
                <a:cubicBezTo>
                  <a:pt x="2132777" y="1586072"/>
                  <a:pt x="1974688" y="1634484"/>
                  <a:pt x="1710386" y="1614582"/>
                </a:cubicBezTo>
                <a:cubicBezTo>
                  <a:pt x="1446084" y="1594680"/>
                  <a:pt x="1412248" y="1599604"/>
                  <a:pt x="1302833" y="1614582"/>
                </a:cubicBezTo>
                <a:cubicBezTo>
                  <a:pt x="1193418" y="1629560"/>
                  <a:pt x="1023529" y="1618707"/>
                  <a:pt x="808424" y="1614582"/>
                </a:cubicBezTo>
                <a:cubicBezTo>
                  <a:pt x="593319" y="1610457"/>
                  <a:pt x="233755" y="1653290"/>
                  <a:pt x="0" y="1614582"/>
                </a:cubicBezTo>
                <a:cubicBezTo>
                  <a:pt x="9288" y="1500060"/>
                  <a:pt x="22356" y="1238967"/>
                  <a:pt x="0" y="1124825"/>
                </a:cubicBezTo>
                <a:cubicBezTo>
                  <a:pt x="-22356" y="1010683"/>
                  <a:pt x="-22135" y="802436"/>
                  <a:pt x="0" y="618923"/>
                </a:cubicBezTo>
                <a:cubicBezTo>
                  <a:pt x="22135" y="435410"/>
                  <a:pt x="18404" y="271800"/>
                  <a:pt x="0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C00000"/>
                </a:solidFill>
              </a:rPr>
              <a:t>ŠTO JE TIPOLOGIJA</a:t>
            </a:r>
            <a:r>
              <a:rPr lang="en" sz="4400" b="1" spc="300" dirty="0">
                <a:ln/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89" y="778526"/>
            <a:ext cx="8683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Sve se to njima dogodilo da bude za primjer,  a napisano je za opomenu nama kojima je zapalo da živimo u posljednjim vremenima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</a:t>
            </a:r>
            <a:r>
              <a:rPr lang="hr-HR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Korinćanima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 10</a:t>
            </a:r>
            <a:r>
              <a:rPr lang="hr-HR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–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drugi</a:t>
            </a:r>
            <a:r>
              <a:rPr lang="en-US" sz="2000" b="1" dirty="0"/>
              <a:t> </a:t>
            </a:r>
            <a:r>
              <a:rPr lang="en-US" sz="2000" b="1" dirty="0" err="1"/>
              <a:t>biblijski</a:t>
            </a:r>
            <a:r>
              <a:rPr lang="en-US" sz="2000" b="1" dirty="0"/>
              <a:t> </a:t>
            </a:r>
            <a:r>
              <a:rPr lang="en-US" sz="2000" b="1" dirty="0" err="1"/>
              <a:t>autori</a:t>
            </a:r>
            <a:r>
              <a:rPr lang="en-US" sz="2000" b="1" dirty="0"/>
              <a:t> – </a:t>
            </a:r>
            <a:r>
              <a:rPr lang="en-US" sz="2000" b="1" dirty="0" err="1"/>
              <a:t>koriste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"tip" za </a:t>
            </a:r>
            <a:r>
              <a:rPr lang="en-US" sz="2000" b="1" dirty="0" err="1"/>
              <a:t>povijesnu</a:t>
            </a:r>
            <a:r>
              <a:rPr lang="en-US" sz="2000" b="1" dirty="0"/>
              <a:t> </a:t>
            </a:r>
            <a:r>
              <a:rPr lang="en-US" sz="2000" b="1" dirty="0" err="1"/>
              <a:t>osobu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događaj</a:t>
            </a:r>
            <a:r>
              <a:rPr lang="en-US" sz="2000" b="1" dirty="0"/>
              <a:t> koji </a:t>
            </a: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nešto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nekoga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njegovog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/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budućnosti</a:t>
            </a:r>
            <a:r>
              <a:rPr lang="en-US" sz="2000" b="1" dirty="0"/>
              <a:t> (</a:t>
            </a:r>
            <a:r>
              <a:rPr lang="en-US" sz="2000" b="1" dirty="0" err="1"/>
              <a:t>što</a:t>
            </a:r>
            <a:r>
              <a:rPr lang="en-US" sz="2000" b="1" dirty="0"/>
              <a:t> se </a:t>
            </a:r>
            <a:r>
              <a:rPr lang="en-US" sz="2000" b="1" dirty="0" err="1"/>
              <a:t>naziva</a:t>
            </a:r>
            <a:r>
              <a:rPr lang="en-US" sz="2000" b="1" dirty="0"/>
              <a:t> "</a:t>
            </a:r>
            <a:r>
              <a:rPr lang="en-US" sz="2000" b="1" dirty="0" err="1"/>
              <a:t>antitip</a:t>
            </a:r>
            <a:r>
              <a:rPr lang="en-US" sz="2000" b="1" dirty="0"/>
              <a:t>").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063867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primjer</a:t>
            </a:r>
            <a:r>
              <a:rPr lang="en-US" sz="2000" b="1" dirty="0"/>
              <a:t>, </a:t>
            </a:r>
            <a:r>
              <a:rPr lang="en-US" sz="2000" b="1" dirty="0" err="1"/>
              <a:t>Rimljanima</a:t>
            </a:r>
            <a:r>
              <a:rPr lang="en-US" sz="2000" b="1" dirty="0"/>
              <a:t> 5</a:t>
            </a:r>
            <a:r>
              <a:rPr lang="hr-HR" sz="2000" b="1" dirty="0"/>
              <a:t>,</a:t>
            </a:r>
            <a:r>
              <a:rPr lang="en-US" sz="2000" b="1" dirty="0"/>
              <a:t>14 </a:t>
            </a:r>
            <a:r>
              <a:rPr lang="en-US" sz="2000" b="1" dirty="0" err="1"/>
              <a:t>govori</a:t>
            </a:r>
            <a:r>
              <a:rPr lang="en-US" sz="2000" b="1" dirty="0"/>
              <a:t> o Adamu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tipu</a:t>
            </a:r>
            <a:r>
              <a:rPr lang="en-US" sz="2000" b="1" dirty="0"/>
              <a:t> ["</a:t>
            </a:r>
            <a:r>
              <a:rPr lang="en-US" sz="2000" b="1" dirty="0" err="1"/>
              <a:t>lik</a:t>
            </a:r>
            <a:r>
              <a:rPr lang="en-US" sz="2000" b="1" dirty="0"/>
              <a:t>" u KJV] "</a:t>
            </a:r>
            <a:r>
              <a:rPr lang="en-US" sz="2000" b="1" dirty="0" err="1"/>
              <a:t>onome</a:t>
            </a:r>
            <a:r>
              <a:rPr lang="en-US" sz="2000" b="1" dirty="0"/>
              <a:t> koji je </a:t>
            </a:r>
            <a:r>
              <a:rPr lang="en-US" sz="2000" b="1" dirty="0" err="1"/>
              <a:t>trebao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", </a:t>
            </a:r>
            <a:r>
              <a:rPr lang="en-US" sz="2000" b="1" dirty="0" err="1"/>
              <a:t>tj</a:t>
            </a:r>
            <a:r>
              <a:rPr lang="en-US" sz="2000" b="1" dirty="0"/>
              <a:t>. Isus</a:t>
            </a:r>
            <a:r>
              <a:rPr lang="hr-HR" sz="2000" b="1" dirty="0"/>
              <a:t>u</a:t>
            </a:r>
            <a:r>
              <a:rPr lang="en-US" sz="2000" b="1" dirty="0"/>
              <a:t> — </a:t>
            </a:r>
            <a:r>
              <a:rPr lang="en-US" sz="2000" b="1" dirty="0" err="1"/>
              <a:t>antitipu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870" y="176412"/>
            <a:ext cx="3249483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170447" y="4659851"/>
            <a:ext cx="341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mnogim</a:t>
            </a:r>
            <a:r>
              <a:rPr lang="en-US" sz="2000" b="1" dirty="0"/>
              <a:t> </a:t>
            </a:r>
            <a:r>
              <a:rPr lang="en-US" sz="2000" b="1" dirty="0" err="1"/>
              <a:t>prilikama</a:t>
            </a:r>
            <a:r>
              <a:rPr lang="en-US" sz="2000" b="1" dirty="0"/>
              <a:t> u </a:t>
            </a:r>
            <a:r>
              <a:rPr lang="en-US" sz="2000" b="1" dirty="0" err="1"/>
              <a:t>Starom</a:t>
            </a:r>
            <a:r>
              <a:rPr lang="en-US" sz="2000" b="1" dirty="0"/>
              <a:t> </a:t>
            </a:r>
            <a:r>
              <a:rPr lang="en-US" sz="2000" b="1" dirty="0" err="1"/>
              <a:t>zavjetu</a:t>
            </a:r>
            <a:r>
              <a:rPr lang="en-US" sz="2000" b="1" dirty="0"/>
              <a:t> </a:t>
            </a:r>
            <a:r>
              <a:rPr lang="en-US" sz="2000" b="1" dirty="0" err="1"/>
              <a:t>nalazimo</a:t>
            </a:r>
            <a:r>
              <a:rPr lang="en-US" sz="2000" b="1" dirty="0"/>
              <a:t> </a:t>
            </a:r>
            <a:r>
              <a:rPr lang="en-US" sz="2000" b="1" dirty="0" err="1"/>
              <a:t>naznake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određeni</a:t>
            </a:r>
            <a:r>
              <a:rPr lang="en-US" sz="2000" b="1" dirty="0"/>
              <a:t> </a:t>
            </a:r>
            <a:r>
              <a:rPr lang="en-US" sz="2000" b="1" dirty="0" err="1"/>
              <a:t>likovi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događaji</a:t>
            </a:r>
            <a:r>
              <a:rPr lang="en-US" sz="2000" b="1" dirty="0"/>
              <a:t> </a:t>
            </a:r>
            <a:r>
              <a:rPr lang="en-US" sz="2000" b="1" dirty="0" err="1"/>
              <a:t>vrste</a:t>
            </a:r>
            <a:r>
              <a:rPr lang="en-US" sz="2000" b="1" dirty="0"/>
              <a:t> </a:t>
            </a:r>
            <a:r>
              <a:rPr lang="en-US" sz="2000" b="1" dirty="0" err="1"/>
              <a:t>nečega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dolazi</a:t>
            </a:r>
            <a:r>
              <a:rPr lang="en-US" sz="2000" b="1" dirty="0"/>
              <a:t>. </a:t>
            </a:r>
            <a:r>
              <a:rPr lang="en-US" sz="2000" b="1" dirty="0" err="1"/>
              <a:t>Pogledajmo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primjera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094366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TIPOLOŠKE </a:t>
            </a:r>
            <a:r>
              <a:rPr lang="hr-HR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VRST</a:t>
            </a:r>
            <a:r>
              <a:rPr lang="en-US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E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 ostade do Herodove smrti. Tako se imalo ispuniti što je Gospodin rekao po proroku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 Egipta pozvah sina svoga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</a:t>
            </a:r>
            <a:r>
              <a:rPr lang="hr-HR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Tipovi</a:t>
            </a:r>
            <a:r>
              <a:rPr lang="en-US" b="1" dirty="0"/>
              <a:t> u </a:t>
            </a:r>
            <a:r>
              <a:rPr lang="en-US" b="1" dirty="0" err="1"/>
              <a:t>Starom</a:t>
            </a:r>
            <a:r>
              <a:rPr lang="en-US" b="1" dirty="0"/>
              <a:t> </a:t>
            </a:r>
            <a:r>
              <a:rPr lang="en-US" b="1" dirty="0" err="1"/>
              <a:t>zavjetu</a:t>
            </a:r>
            <a:r>
              <a:rPr lang="en-US" b="1" dirty="0"/>
              <a:t> </a:t>
            </a:r>
            <a:r>
              <a:rPr lang="en-US" b="1" dirty="0" err="1"/>
              <a:t>upućuju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tri </a:t>
            </a:r>
            <a:r>
              <a:rPr lang="en-US" b="1" dirty="0" err="1"/>
              <a:t>različite</a:t>
            </a:r>
            <a:r>
              <a:rPr lang="en-US" b="1" dirty="0"/>
              <a:t> </a:t>
            </a:r>
            <a:r>
              <a:rPr lang="en-US" b="1" dirty="0" err="1"/>
              <a:t>vrste</a:t>
            </a:r>
            <a:r>
              <a:rPr lang="en-US" b="1" dirty="0"/>
              <a:t> </a:t>
            </a:r>
            <a:r>
              <a:rPr lang="en-US" b="1" dirty="0" err="1"/>
              <a:t>antitipa</a:t>
            </a:r>
            <a:r>
              <a:rPr lang="en-US" b="1" dirty="0"/>
              <a:t> u </a:t>
            </a:r>
            <a:r>
              <a:rPr lang="en-US" b="1" dirty="0" err="1"/>
              <a:t>Novom</a:t>
            </a:r>
            <a:r>
              <a:rPr lang="en-US" b="1" dirty="0"/>
              <a:t> </a:t>
            </a:r>
            <a:r>
              <a:rPr lang="en-US" b="1" dirty="0" err="1"/>
              <a:t>zavjetu</a:t>
            </a:r>
            <a:r>
              <a:rPr lang="en-US" b="1" dirty="0"/>
              <a:t>: Krista; </a:t>
            </a:r>
            <a:r>
              <a:rPr lang="en-US" b="1" dirty="0" err="1"/>
              <a:t>Crkvu</a:t>
            </a:r>
            <a:r>
              <a:rPr lang="en-US" b="1" dirty="0"/>
              <a:t>; I </a:t>
            </a:r>
            <a:r>
              <a:rPr lang="en-US" b="1" dirty="0" err="1"/>
              <a:t>posljednja</a:t>
            </a:r>
            <a:r>
              <a:rPr lang="en-US" b="1" dirty="0"/>
              <a:t> </a:t>
            </a:r>
            <a:r>
              <a:rPr lang="en-US" b="1" dirty="0" err="1"/>
              <a:t>vremena</a:t>
            </a:r>
            <a:r>
              <a:rPr lang="en-US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903397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713703" y="1012723"/>
            <a:ext cx="6674138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hr-HR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SIMBOLI</a:t>
            </a:r>
            <a:r>
              <a:rPr lang="hr-HR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ZAM</a:t>
            </a:r>
            <a:r>
              <a:rPr lang="en-US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 JOŠUE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Proroka kao što sam ja, iz tvoje sredine, od tvoje braće, podignut će ti Jahve, Bog tvoj: njega slušajte!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Ponovljeni zakon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</a:t>
            </a:r>
            <a:r>
              <a:rPr lang="hr-HR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717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djelomično</a:t>
            </a:r>
            <a:r>
              <a:rPr lang="en-US" sz="2000" b="1" dirty="0"/>
              <a:t> </a:t>
            </a:r>
            <a:r>
              <a:rPr lang="en-US" sz="2000" b="1" dirty="0" err="1"/>
              <a:t>ispunio</a:t>
            </a:r>
            <a:r>
              <a:rPr lang="en-US" sz="2000" b="1" dirty="0"/>
              <a:t> </a:t>
            </a:r>
            <a:r>
              <a:rPr lang="en-US" sz="2000" b="1" dirty="0" err="1"/>
              <a:t>Mojsijevo</a:t>
            </a:r>
            <a:r>
              <a:rPr lang="en-US" sz="2000" b="1" dirty="0"/>
              <a:t> </a:t>
            </a:r>
            <a:r>
              <a:rPr lang="en-US" sz="2000" b="1" dirty="0" err="1"/>
              <a:t>proročanstvo</a:t>
            </a:r>
            <a:r>
              <a:rPr lang="en-US" sz="2000" b="1" dirty="0"/>
              <a:t> o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proroku</a:t>
            </a:r>
            <a:r>
              <a:rPr lang="en-US" sz="2000" b="1" dirty="0"/>
              <a:t> koji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voditi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(P</a:t>
            </a:r>
            <a:r>
              <a:rPr lang="hr-HR" sz="2000" b="1" dirty="0"/>
              <a:t>nz.</a:t>
            </a:r>
            <a:r>
              <a:rPr lang="en-US" sz="2000" b="1" dirty="0"/>
              <a:t> 18</a:t>
            </a:r>
            <a:r>
              <a:rPr lang="hr-HR" sz="2000" b="1" dirty="0"/>
              <a:t>,</a:t>
            </a:r>
            <a:r>
              <a:rPr lang="en-US" sz="2000" b="1" dirty="0"/>
              <a:t>15-19).</a:t>
            </a:r>
            <a:endParaRPr lang="en" sz="2000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narod</a:t>
            </a:r>
            <a:r>
              <a:rPr lang="en-US" sz="2000" b="1" dirty="0"/>
              <a:t> je </a:t>
            </a:r>
            <a:r>
              <a:rPr lang="en-US" sz="2000" b="1" dirty="0" err="1"/>
              <a:t>razumio</a:t>
            </a:r>
            <a:r>
              <a:rPr lang="en-US" sz="2000" b="1" dirty="0"/>
              <a:t> da </a:t>
            </a:r>
            <a:r>
              <a:rPr lang="en-US" sz="2000" b="1" dirty="0" err="1"/>
              <a:t>Mojsijevo</a:t>
            </a:r>
            <a:r>
              <a:rPr lang="en-US" sz="2000" b="1" dirty="0"/>
              <a:t> </a:t>
            </a:r>
            <a:r>
              <a:rPr lang="en-US" sz="2000" b="1" dirty="0" err="1"/>
              <a:t>proročanstvo</a:t>
            </a:r>
            <a:r>
              <a:rPr lang="en-US" sz="2000" b="1" dirty="0"/>
              <a:t> </a:t>
            </a:r>
            <a:r>
              <a:rPr lang="en-US" sz="2000" b="1" dirty="0" err="1"/>
              <a:t>nadilazi</a:t>
            </a:r>
            <a:r>
              <a:rPr lang="en-US" sz="2000" b="1" dirty="0"/>
              <a:t> </a:t>
            </a:r>
            <a:r>
              <a:rPr lang="en-US" sz="2000" b="1" dirty="0" err="1"/>
              <a:t>Jošuu</a:t>
            </a:r>
            <a:r>
              <a:rPr lang="en-US" sz="2000" b="1" dirty="0"/>
              <a:t> (Ivan 1</a:t>
            </a:r>
            <a:r>
              <a:rPr lang="hr-HR" sz="2000" b="1" dirty="0"/>
              <a:t>,</a:t>
            </a:r>
            <a:r>
              <a:rPr lang="en-US" sz="2000" b="1" dirty="0"/>
              <a:t>21). Tako </a:t>
            </a:r>
            <a:r>
              <a:rPr lang="en-US" sz="2000" b="1" dirty="0" err="1"/>
              <a:t>i</a:t>
            </a:r>
            <a:r>
              <a:rPr lang="en-US" sz="2000" b="1" dirty="0"/>
              <a:t> Mojsije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postaju</a:t>
            </a:r>
            <a:r>
              <a:rPr lang="en-US" sz="2000" b="1" dirty="0"/>
              <a:t> </a:t>
            </a:r>
            <a:r>
              <a:rPr lang="en-US" sz="2000" b="1" dirty="0" err="1"/>
              <a:t>tipovi</a:t>
            </a:r>
            <a:r>
              <a:rPr lang="en-US" sz="2000" b="1" dirty="0"/>
              <a:t> </a:t>
            </a:r>
            <a:r>
              <a:rPr lang="en-US" sz="2000" b="1" dirty="0" err="1"/>
              <a:t>pravog</a:t>
            </a:r>
            <a:r>
              <a:rPr lang="en-US" sz="2000" b="1" dirty="0"/>
              <a:t> </a:t>
            </a:r>
            <a:r>
              <a:rPr lang="en-US" sz="2000" b="1" dirty="0" err="1"/>
              <a:t>antitipa</a:t>
            </a:r>
            <a:r>
              <a:rPr lang="en-US" sz="2000" b="1" dirty="0"/>
              <a:t> koji je u </a:t>
            </a:r>
            <a:r>
              <a:rPr lang="en-US" sz="2000" b="1" dirty="0" err="1"/>
              <a:t>potpunosti</a:t>
            </a:r>
            <a:r>
              <a:rPr lang="en-US" sz="2000" b="1" dirty="0"/>
              <a:t> </a:t>
            </a:r>
            <a:r>
              <a:rPr lang="en-US" sz="2000" b="1" dirty="0" err="1"/>
              <a:t>ostvario</a:t>
            </a:r>
            <a:r>
              <a:rPr lang="en-US" sz="2000" b="1" dirty="0"/>
              <a:t> </a:t>
            </a:r>
            <a:r>
              <a:rPr lang="en-US" sz="2000" b="1" dirty="0" err="1"/>
              <a:t>proročanstvo</a:t>
            </a:r>
            <a:r>
              <a:rPr lang="en-US" sz="2000" b="1" dirty="0"/>
              <a:t> </a:t>
            </a:r>
            <a:r>
              <a:rPr lang="en-US" sz="2000" b="1" dirty="0" err="1"/>
              <a:t>dano</a:t>
            </a:r>
            <a:r>
              <a:rPr lang="en-US" sz="2000" b="1" dirty="0"/>
              <a:t> </a:t>
            </a:r>
            <a:r>
              <a:rPr lang="en-US" sz="2000" b="1" dirty="0" err="1"/>
              <a:t>Mojsiju</a:t>
            </a:r>
            <a:r>
              <a:rPr lang="en-US" sz="2000" b="1" dirty="0"/>
              <a:t> o "</a:t>
            </a:r>
            <a:r>
              <a:rPr lang="en-US" sz="2000" b="1" dirty="0" err="1"/>
              <a:t>Proroku</a:t>
            </a:r>
            <a:r>
              <a:rPr lang="en-US" sz="2000" b="1" dirty="0"/>
              <a:t>": </a:t>
            </a:r>
            <a:r>
              <a:rPr lang="hr-HR" sz="2000" b="1" dirty="0"/>
              <a:t>Bio je to Isus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3</a:t>
            </a:r>
            <a:r>
              <a:rPr lang="hr-HR" sz="2000" b="1" dirty="0"/>
              <a:t>,</a:t>
            </a:r>
            <a:r>
              <a:rPr lang="en-US" sz="2000" b="1" dirty="0"/>
              <a:t>22-26).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241755" y="3525382"/>
            <a:ext cx="5244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M</a:t>
            </a:r>
            <a:r>
              <a:rPr lang="en-US" sz="2000" b="1" dirty="0"/>
              <a:t>ana </a:t>
            </a:r>
            <a:r>
              <a:rPr lang="hr-HR" sz="2000" b="1" dirty="0"/>
              <a:t>je </a:t>
            </a:r>
            <a:r>
              <a:rPr lang="en-US" sz="2000" b="1" dirty="0" err="1"/>
              <a:t>počela</a:t>
            </a:r>
            <a:r>
              <a:rPr lang="en-US" sz="2000" b="1" dirty="0"/>
              <a:t> </a:t>
            </a:r>
            <a:r>
              <a:rPr lang="en-US" sz="2000" b="1" dirty="0" err="1"/>
              <a:t>padati</a:t>
            </a:r>
            <a:r>
              <a:rPr lang="en-US" sz="2000" b="1" dirty="0"/>
              <a:t> pod </a:t>
            </a:r>
            <a:r>
              <a:rPr lang="en-US" sz="2000" b="1" dirty="0" err="1"/>
              <a:t>Mojsijem</a:t>
            </a:r>
            <a:r>
              <a:rPr lang="en-US" sz="2000" b="1" dirty="0"/>
              <a:t>,</a:t>
            </a:r>
            <a:r>
              <a:rPr lang="hr-HR" sz="2000" b="1" dirty="0"/>
              <a:t> a</a:t>
            </a:r>
            <a:r>
              <a:rPr lang="en-US" sz="2000" b="1" dirty="0"/>
              <a:t> </a:t>
            </a:r>
            <a:r>
              <a:rPr lang="en-US" sz="2000" b="1" dirty="0" err="1"/>
              <a:t>prestala</a:t>
            </a:r>
            <a:r>
              <a:rPr lang="en-US" sz="2000" b="1" dirty="0"/>
              <a:t> je pod </a:t>
            </a:r>
            <a:r>
              <a:rPr lang="en-US" sz="2000" b="1" dirty="0" err="1"/>
              <a:t>Jošuom</a:t>
            </a:r>
            <a:r>
              <a:rPr lang="en-US" sz="2000" b="1" dirty="0"/>
              <a:t>. </a:t>
            </a:r>
            <a:r>
              <a:rPr lang="en-US" sz="2000" b="1" dirty="0" err="1"/>
              <a:t>Nadalje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izvršio</a:t>
            </a:r>
            <a:r>
              <a:rPr lang="en-US" sz="2000" b="1" dirty="0"/>
              <a:t> </a:t>
            </a:r>
            <a:r>
              <a:rPr lang="en-US" sz="2000" b="1" dirty="0" err="1"/>
              <a:t>upute</a:t>
            </a:r>
            <a:r>
              <a:rPr lang="en-US" sz="2000" b="1" dirty="0"/>
              <a:t> o </a:t>
            </a:r>
            <a:r>
              <a:rPr lang="en-US" sz="2000" b="1" dirty="0" err="1"/>
              <a:t>podjeli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gradova</a:t>
            </a:r>
            <a:r>
              <a:rPr lang="en-US" sz="2000" b="1" dirty="0"/>
              <a:t> </a:t>
            </a:r>
            <a:r>
              <a:rPr lang="en-US" sz="2000" b="1" dirty="0" err="1"/>
              <a:t>utočišta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Mojsije dao.</a:t>
            </a:r>
            <a:endParaRPr lang="en" sz="2000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1708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Poput</a:t>
            </a:r>
            <a:r>
              <a:rPr lang="en-US" sz="2000" b="1" dirty="0"/>
              <a:t> Mojsija, </a:t>
            </a: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primao</a:t>
            </a:r>
            <a:r>
              <a:rPr lang="en-US" sz="2000" b="1" dirty="0"/>
              <a:t> </a:t>
            </a:r>
            <a:r>
              <a:rPr lang="en-US" sz="2000" b="1" dirty="0" err="1"/>
              <a:t>izravne</a:t>
            </a:r>
            <a:r>
              <a:rPr lang="en-US" sz="2000" b="1" dirty="0"/>
              <a:t> </a:t>
            </a:r>
            <a:r>
              <a:rPr lang="en-US" sz="2000" b="1" dirty="0" err="1"/>
              <a:t>poruke</a:t>
            </a:r>
            <a:r>
              <a:rPr lang="en-US" sz="2000" b="1" dirty="0"/>
              <a:t> od Boga; </a:t>
            </a:r>
            <a:r>
              <a:rPr lang="en-US" sz="2000" b="1" dirty="0" err="1"/>
              <a:t>slavio</a:t>
            </a:r>
            <a:r>
              <a:rPr lang="en-US" sz="2000" b="1" dirty="0"/>
              <a:t> je Pashu; </a:t>
            </a:r>
            <a:r>
              <a:rPr lang="en-US" sz="2000" b="1" dirty="0" err="1"/>
              <a:t>prešao</a:t>
            </a:r>
            <a:r>
              <a:rPr lang="en-US" sz="2000" b="1" dirty="0"/>
              <a:t> je </a:t>
            </a:r>
            <a:r>
              <a:rPr lang="hr-HR" sz="2000" b="1" dirty="0"/>
              <a:t>Jordan</a:t>
            </a:r>
            <a:r>
              <a:rPr lang="en-US" sz="2000" b="1" dirty="0"/>
              <a:t>; </a:t>
            </a:r>
            <a:r>
              <a:rPr lang="en-US" sz="2000" b="1" dirty="0" err="1"/>
              <a:t>vidio</a:t>
            </a:r>
            <a:r>
              <a:rPr lang="en-US" sz="2000" b="1" dirty="0"/>
              <a:t> je Anđela </a:t>
            </a:r>
            <a:r>
              <a:rPr lang="en-US" sz="2000" b="1" dirty="0" err="1"/>
              <a:t>Gospodnjega</a:t>
            </a:r>
            <a:r>
              <a:rPr lang="en-US" sz="2000" b="1" dirty="0"/>
              <a:t>;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ispružena</a:t>
            </a:r>
            <a:r>
              <a:rPr lang="en-US" sz="2000" b="1" dirty="0"/>
              <a:t> </a:t>
            </a:r>
            <a:r>
              <a:rPr lang="en-US" sz="2000" b="1" dirty="0" err="1"/>
              <a:t>ruka</a:t>
            </a:r>
            <a:r>
              <a:rPr lang="en-US" sz="2000" b="1" dirty="0"/>
              <a:t> </a:t>
            </a:r>
            <a:r>
              <a:rPr lang="en-US" sz="2000" b="1" dirty="0" err="1"/>
              <a:t>donijela</a:t>
            </a:r>
            <a:r>
              <a:rPr lang="en-US" sz="2000" b="1" dirty="0"/>
              <a:t> je </a:t>
            </a:r>
            <a:r>
              <a:rPr lang="en-US" sz="2000" b="1" dirty="0" err="1"/>
              <a:t>pobjedu</a:t>
            </a:r>
            <a:r>
              <a:rPr lang="en-US" sz="2000" b="1" dirty="0"/>
              <a:t>; </a:t>
            </a:r>
            <a:r>
              <a:rPr lang="en-US" sz="2000" b="1" dirty="0" err="1"/>
              <a:t>pozvao</a:t>
            </a:r>
            <a:r>
              <a:rPr lang="en-US" sz="2000" b="1" dirty="0"/>
              <a:t> je </a:t>
            </a:r>
            <a:r>
              <a:rPr lang="en-US" sz="2000" b="1" dirty="0" err="1"/>
              <a:t>narod</a:t>
            </a:r>
            <a:r>
              <a:rPr lang="en-US" sz="2000" b="1" dirty="0"/>
              <a:t> da </a:t>
            </a:r>
            <a:r>
              <a:rPr lang="en-US" sz="2000" b="1" dirty="0" err="1"/>
              <a:t>ostane</a:t>
            </a:r>
            <a:r>
              <a:rPr lang="en-US" sz="2000" b="1" dirty="0"/>
              <a:t> </a:t>
            </a:r>
            <a:r>
              <a:rPr lang="en-US" sz="2000" b="1" dirty="0" err="1"/>
              <a:t>vjeran</a:t>
            </a:r>
            <a:r>
              <a:rPr lang="en-US" sz="2000" b="1" dirty="0"/>
              <a:t> </a:t>
            </a: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smrti</a:t>
            </a:r>
            <a:r>
              <a:rPr lang="en-US" sz="2000" b="1" dirty="0"/>
              <a:t>; </a:t>
            </a:r>
            <a:r>
              <a:rPr lang="en-US" sz="2000" b="1" dirty="0" err="1"/>
              <a:t>itd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ANTITIP JOŠUE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Ovako govori GOSPOD: ‘U pogodno vrijeme uslišao sam te i u dan spasenja pomogao sam ti, i čuvat ću te i postaviti te za savez narodu, da utbrdim zemlju, da ratdijelim opustjele baštine.’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</a:t>
            </a:r>
            <a:r>
              <a:rPr lang="hr-H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zaija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49</a:t>
            </a:r>
            <a:r>
              <a:rPr lang="hr-H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</a:t>
            </a:r>
            <a:r>
              <a:rPr lang="hr-HR" sz="11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</a:t>
            </a:r>
            <a:r>
              <a:rPr lang="en" sz="11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Cilj</a:t>
            </a:r>
            <a:r>
              <a:rPr lang="en-US" sz="2000" b="1" dirty="0"/>
              <a:t> </a:t>
            </a:r>
            <a:r>
              <a:rPr lang="en-US" sz="2000" b="1" dirty="0" err="1"/>
              <a:t>ratova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vodio</a:t>
            </a:r>
            <a:r>
              <a:rPr lang="en-US" sz="2000" b="1" dirty="0"/>
              <a:t> </a:t>
            </a:r>
            <a:r>
              <a:rPr lang="en-US" sz="2000" b="1" dirty="0" err="1"/>
              <a:t>Jošua</a:t>
            </a:r>
            <a:r>
              <a:rPr lang="en-US" sz="2000" b="1" dirty="0"/>
              <a:t> bio je </a:t>
            </a:r>
            <a:r>
              <a:rPr lang="en-US" sz="2000" b="1" dirty="0" err="1"/>
              <a:t>uspostaviti</a:t>
            </a:r>
            <a:r>
              <a:rPr lang="en-US" sz="2000" b="1" dirty="0"/>
              <a:t> </a:t>
            </a:r>
            <a:r>
              <a:rPr lang="en-US" sz="2000" b="1" dirty="0" err="1"/>
              <a:t>Izraelce</a:t>
            </a:r>
            <a:r>
              <a:rPr lang="en-US" sz="2000" b="1" dirty="0"/>
              <a:t> u </a:t>
            </a:r>
            <a:r>
              <a:rPr lang="en-US" sz="2000" b="1" dirty="0" err="1"/>
              <a:t>Obećanoj</a:t>
            </a:r>
            <a:r>
              <a:rPr lang="en-US" sz="2000" b="1" dirty="0"/>
              <a:t> </a:t>
            </a:r>
            <a:r>
              <a:rPr lang="en-US" sz="2000" b="1" dirty="0" err="1"/>
              <a:t>zemlji</a:t>
            </a:r>
            <a:r>
              <a:rPr lang="en-US" sz="2000" b="1" dirty="0"/>
              <a:t>. </a:t>
            </a:r>
            <a:r>
              <a:rPr lang="en-US" sz="2000" b="1" dirty="0" err="1"/>
              <a:t>Izaija</a:t>
            </a:r>
            <a:r>
              <a:rPr lang="en-US" sz="2000" b="1" dirty="0"/>
              <a:t> </a:t>
            </a: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djelo</a:t>
            </a:r>
            <a:r>
              <a:rPr lang="en-US" sz="2000" b="1" dirty="0"/>
              <a:t> Mesije </a:t>
            </a:r>
            <a:r>
              <a:rPr lang="en-US" sz="2000" b="1" dirty="0" err="1"/>
              <a:t>kao</a:t>
            </a:r>
            <a:r>
              <a:rPr lang="en-US" sz="2000" b="1" dirty="0"/>
              <a:t> da se </a:t>
            </a:r>
            <a:r>
              <a:rPr lang="en-US" sz="2000" b="1" dirty="0" err="1"/>
              <a:t>sastoji</a:t>
            </a:r>
            <a:r>
              <a:rPr lang="en-US" sz="2000" b="1" dirty="0"/>
              <a:t> od </a:t>
            </a:r>
            <a:r>
              <a:rPr lang="en-US" sz="2000" b="1" dirty="0" err="1"/>
              <a:t>dodjeljivanja</a:t>
            </a:r>
            <a:r>
              <a:rPr lang="en-US" sz="2000" b="1" dirty="0"/>
              <a:t> „</a:t>
            </a:r>
            <a:r>
              <a:rPr lang="hr-HR" sz="2000" b="1" dirty="0"/>
              <a:t>o</a:t>
            </a:r>
            <a:r>
              <a:rPr lang="en-US" sz="2000" b="1" dirty="0" err="1"/>
              <a:t>pust</a:t>
            </a:r>
            <a:r>
              <a:rPr lang="hr-HR" sz="2000" b="1" dirty="0"/>
              <a:t>jelih baština</a:t>
            </a:r>
            <a:r>
              <a:rPr lang="en-US" sz="2000" b="1" dirty="0"/>
              <a:t> [</a:t>
            </a:r>
            <a:r>
              <a:rPr lang="hr-HR" sz="2000" b="1" dirty="0"/>
              <a:t>N</a:t>
            </a:r>
            <a:r>
              <a:rPr lang="en-US" sz="2000" b="1" dirty="0" err="1"/>
              <a:t>jegovom</a:t>
            </a:r>
            <a:r>
              <a:rPr lang="en-US" sz="2000" b="1" dirty="0"/>
              <a:t> </a:t>
            </a:r>
            <a:r>
              <a:rPr lang="en-US" sz="2000" b="1" dirty="0" err="1"/>
              <a:t>narodu</a:t>
            </a:r>
            <a:r>
              <a:rPr lang="en-US" sz="2000" b="1" dirty="0"/>
              <a:t>]" (</a:t>
            </a:r>
            <a:r>
              <a:rPr lang="en-US" sz="2000" b="1" dirty="0" err="1"/>
              <a:t>Izaija</a:t>
            </a:r>
            <a:r>
              <a:rPr lang="en-US" sz="2000" b="1" dirty="0"/>
              <a:t> 49</a:t>
            </a:r>
            <a:r>
              <a:rPr lang="hr-HR" sz="2000" b="1" dirty="0"/>
              <a:t>,</a:t>
            </a:r>
            <a:r>
              <a:rPr lang="en-US" sz="2000" b="1" dirty="0"/>
              <a:t>8, N</a:t>
            </a:r>
            <a:r>
              <a:rPr lang="hr-HR" sz="2000" b="1" dirty="0"/>
              <a:t>KJV</a:t>
            </a:r>
            <a:r>
              <a:rPr lang="en-US" sz="2000" b="1" dirty="0"/>
              <a:t>), </a:t>
            </a:r>
            <a:r>
              <a:rPr lang="en-US" sz="2000" b="1" dirty="0" err="1"/>
              <a:t>koristeći</a:t>
            </a:r>
            <a:r>
              <a:rPr lang="en-US" sz="2000" b="1" dirty="0"/>
              <a:t> </a:t>
            </a:r>
            <a:r>
              <a:rPr lang="en-US" sz="2000" b="1" dirty="0" err="1"/>
              <a:t>istu</a:t>
            </a:r>
            <a:r>
              <a:rPr lang="en-US" sz="2000" b="1" dirty="0"/>
              <a:t> </a:t>
            </a:r>
            <a:r>
              <a:rPr lang="en-US" sz="2000" b="1" dirty="0" err="1"/>
              <a:t>terminologiju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u </a:t>
            </a:r>
            <a:r>
              <a:rPr lang="en-US" sz="2000" b="1" dirty="0" err="1"/>
              <a:t>Knjizi</a:t>
            </a:r>
            <a:r>
              <a:rPr lang="en-US" sz="2000" b="1" dirty="0"/>
              <a:t> o </a:t>
            </a:r>
            <a:r>
              <a:rPr lang="en-US" sz="2000" b="1" dirty="0" err="1"/>
              <a:t>Jošui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484982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7448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kojem</a:t>
            </a:r>
            <a:r>
              <a:rPr lang="en-US" sz="2000" b="1" dirty="0"/>
              <a:t> </a:t>
            </a:r>
            <a:r>
              <a:rPr lang="en-US" sz="2000" b="1" dirty="0" err="1"/>
              <a:t>smislu</a:t>
            </a:r>
            <a:r>
              <a:rPr lang="en-US" sz="2000" b="1" dirty="0"/>
              <a:t> se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djelo</a:t>
            </a:r>
            <a:r>
              <a:rPr lang="en-US" sz="2000" b="1" dirty="0"/>
              <a:t> </a:t>
            </a:r>
            <a:r>
              <a:rPr lang="en-US" sz="2000" b="1" dirty="0" err="1"/>
              <a:t>Jošue</a:t>
            </a:r>
            <a:r>
              <a:rPr lang="en-US" sz="2000" b="1" dirty="0"/>
              <a:t> (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tipa</a:t>
            </a:r>
            <a:r>
              <a:rPr lang="en-US" sz="2000" b="1" dirty="0"/>
              <a:t>) </a:t>
            </a:r>
            <a:r>
              <a:rPr lang="en-US" sz="2000" b="1" dirty="0" err="1"/>
              <a:t>odražavaju</a:t>
            </a:r>
            <a:r>
              <a:rPr lang="en-US" sz="2000" b="1" dirty="0"/>
              <a:t> u </a:t>
            </a:r>
            <a:r>
              <a:rPr lang="en-US" sz="2000" b="1" dirty="0" err="1"/>
              <a:t>životu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djelu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(</a:t>
            </a:r>
            <a:r>
              <a:rPr lang="en-US" sz="2000" b="1" dirty="0" err="1"/>
              <a:t>antitipa</a:t>
            </a:r>
            <a:r>
              <a:rPr lang="en-US" sz="2000" b="1" dirty="0"/>
              <a:t>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1141</Words>
  <Application>Microsoft Office PowerPoint</Application>
  <PresentationFormat>Panorámica</PresentationFormat>
  <Paragraphs>90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2025-11-01T16:23:57Z</dcterms:created>
  <dcterms:modified xsi:type="dcterms:W3CDTF">2025-11-24T05:53:35Z</dcterms:modified>
</cp:coreProperties>
</file>