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Voljeti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Gospodina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Boga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</a:t>
          </a:r>
          <a:r>
            <a:rPr lang="hr-H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</a:t>
          </a:r>
          <a:r>
            <a:rPr lang="hr-H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hr-H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Ići s Njim u poslušnosti.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hr-H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Držati Njegove zapovijesti.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hr-HR" sz="1900" b="1" dirty="0">
              <a:solidFill>
                <a:schemeClr val="tx1"/>
              </a:solidFill>
            </a:rPr>
            <a:t>Držati se čvrsto uz Boga.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pl-PL" sz="1900" b="1" dirty="0">
              <a:solidFill>
                <a:schemeClr val="tx1"/>
              </a:solidFill>
            </a:rPr>
            <a:t>Služiti Mu svim srcem i dušom.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750" b="1" dirty="0" err="1"/>
            <a:t>Ljubav</a:t>
          </a:r>
          <a:r>
            <a:rPr lang="en-US" sz="1750" b="1" dirty="0"/>
            <a:t> je </a:t>
          </a:r>
          <a:r>
            <a:rPr lang="en-US" sz="1750" b="1" dirty="0" err="1"/>
            <a:t>načelo</a:t>
          </a:r>
          <a:r>
            <a:rPr lang="en-US" sz="1750" b="1" dirty="0"/>
            <a:t> </a:t>
          </a:r>
          <a:r>
            <a:rPr lang="en-US" sz="1750" b="1" dirty="0" err="1"/>
            <a:t>koje</a:t>
          </a:r>
          <a:r>
            <a:rPr lang="en-US" sz="1750" b="1" dirty="0"/>
            <a:t> </a:t>
          </a:r>
          <a:r>
            <a:rPr lang="en-US" sz="1750" b="1" dirty="0" err="1"/>
            <a:t>nas</a:t>
          </a:r>
          <a:r>
            <a:rPr lang="en-US" sz="1750" b="1" dirty="0"/>
            <a:t> </a:t>
          </a:r>
          <a:r>
            <a:rPr lang="en-US" sz="1750" b="1" dirty="0" err="1"/>
            <a:t>treba</a:t>
          </a:r>
          <a:r>
            <a:rPr lang="en-US" sz="1750" b="1" dirty="0"/>
            <a:t> </a:t>
          </a:r>
          <a:r>
            <a:rPr lang="en-US" sz="1750" b="1" dirty="0" err="1"/>
            <a:t>voditi</a:t>
          </a:r>
          <a:r>
            <a:rPr lang="en-US" sz="1750" b="1" dirty="0"/>
            <a:t> do Boga. </a:t>
          </a:r>
          <a:r>
            <a:rPr lang="en-US" sz="1750" b="1" dirty="0" err="1"/>
            <a:t>Volimo</a:t>
          </a:r>
          <a:r>
            <a:rPr lang="en-US" sz="1750" b="1" dirty="0"/>
            <a:t> Ga </a:t>
          </a:r>
          <a:r>
            <a:rPr lang="en-US" sz="1750" b="1" dirty="0" err="1"/>
            <a:t>jer</a:t>
          </a:r>
          <a:r>
            <a:rPr lang="en-US" sz="1750" b="1" dirty="0"/>
            <a:t> </a:t>
          </a:r>
          <a:r>
            <a:rPr lang="en-US" sz="1750" b="1" dirty="0" err="1"/>
            <a:t>nas</a:t>
          </a:r>
          <a:r>
            <a:rPr lang="en-US" sz="1750" b="1" dirty="0"/>
            <a:t> je On </a:t>
          </a:r>
          <a:r>
            <a:rPr lang="en-US" sz="1750" b="1" dirty="0" err="1"/>
            <a:t>prvi</a:t>
          </a:r>
          <a:r>
            <a:rPr lang="en-US" sz="1750" b="1" dirty="0"/>
            <a:t> </a:t>
          </a:r>
          <a:r>
            <a:rPr lang="en-US" sz="1750" b="1" dirty="0" err="1"/>
            <a:t>volio</a:t>
          </a:r>
          <a:r>
            <a:rPr lang="hr-HR" sz="1750" b="1" dirty="0"/>
            <a:t>.</a:t>
          </a:r>
          <a:br>
            <a:rPr lang="en-US" sz="1750" b="1" dirty="0"/>
          </a:br>
          <a:r>
            <a:rPr lang="en-US" sz="1750" b="1" dirty="0"/>
            <a:t>(1. Ivanova 4</a:t>
          </a:r>
          <a:r>
            <a:rPr lang="hr-HR" sz="1750" b="1" dirty="0"/>
            <a:t>,</a:t>
          </a:r>
          <a:r>
            <a:rPr lang="en-US" sz="1750" b="1" dirty="0"/>
            <a:t>19)</a:t>
          </a:r>
          <a:endParaRPr lang="en" sz="175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hr-HR" sz="1800" b="1" dirty="0"/>
            <a:t>Ova</a:t>
          </a:r>
          <a:r>
            <a:rPr lang="en-US" sz="1800" b="1" dirty="0"/>
            <a:t>ko </a:t>
          </a:r>
          <a:r>
            <a:rPr lang="en-US" sz="1800" b="1" dirty="0" err="1"/>
            <a:t>Jošua</a:t>
          </a:r>
          <a:r>
            <a:rPr lang="en-US" sz="1800" b="1" dirty="0"/>
            <a:t> </a:t>
          </a:r>
          <a:r>
            <a:rPr lang="en-US" sz="1800" b="1" dirty="0" err="1"/>
            <a:t>pokazuje</a:t>
          </a:r>
          <a:r>
            <a:rPr lang="en-US" sz="1800" b="1" dirty="0"/>
            <a:t> </a:t>
          </a:r>
          <a:r>
            <a:rPr lang="en-US" sz="1800" b="1" dirty="0" err="1"/>
            <a:t>ponašanje</a:t>
          </a:r>
          <a:r>
            <a:rPr lang="en-US" sz="1800" b="1" dirty="0"/>
            <a:t> </a:t>
          </a:r>
          <a:r>
            <a:rPr lang="en-US" sz="1800" b="1" dirty="0" err="1"/>
            <a:t>koje</a:t>
          </a:r>
          <a:r>
            <a:rPr lang="en-US" sz="1800" b="1" dirty="0"/>
            <a:t> se </a:t>
          </a:r>
          <a:r>
            <a:rPr lang="en-US" sz="1800" b="1" dirty="0" err="1"/>
            <a:t>očekuje</a:t>
          </a:r>
          <a:r>
            <a:rPr lang="en-US" sz="1800" b="1" dirty="0"/>
            <a:t> od </a:t>
          </a:r>
          <a:r>
            <a:rPr lang="en-US" sz="1800" b="1" dirty="0" err="1"/>
            <a:t>onih</a:t>
          </a:r>
          <a:r>
            <a:rPr lang="en-US" sz="1800" b="1" dirty="0"/>
            <a:t> koji </a:t>
          </a:r>
          <a:r>
            <a:rPr lang="en-US" sz="1800" b="1" dirty="0" err="1"/>
            <a:t>odluče</a:t>
          </a:r>
          <a:r>
            <a:rPr lang="en-US" sz="1800" b="1" dirty="0"/>
            <a:t> </a:t>
          </a:r>
          <a:r>
            <a:rPr lang="en-US" sz="1800" b="1" dirty="0" err="1"/>
            <a:t>hodati</a:t>
          </a:r>
          <a:r>
            <a:rPr lang="en-US" sz="1800" b="1" dirty="0"/>
            <a:t> s </a:t>
          </a:r>
          <a:r>
            <a:rPr lang="en-US" sz="1800" b="1" dirty="0" err="1"/>
            <a:t>Bogom</a:t>
          </a:r>
          <a:r>
            <a:rPr lang="hr-HR" sz="1800" b="1" dirty="0"/>
            <a:t>.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 err="1"/>
            <a:t>Poslušnost</a:t>
          </a:r>
          <a:r>
            <a:rPr lang="en-US" sz="1800" b="1" dirty="0"/>
            <a:t> je </a:t>
          </a:r>
          <a:r>
            <a:rPr lang="en-US" sz="1800" b="1" dirty="0" err="1"/>
            <a:t>prirodan</a:t>
          </a:r>
          <a:r>
            <a:rPr lang="en-US" sz="1800" b="1" dirty="0"/>
            <a:t> </a:t>
          </a:r>
          <a:r>
            <a:rPr lang="en-US" sz="1800" b="1" dirty="0" err="1"/>
            <a:t>rezultat</a:t>
          </a:r>
          <a:r>
            <a:rPr lang="en-US" sz="1800" b="1" dirty="0"/>
            <a:t> </a:t>
          </a:r>
          <a:r>
            <a:rPr lang="en-US" sz="1800" b="1" dirty="0" err="1"/>
            <a:t>zahvalnog</a:t>
          </a:r>
          <a:r>
            <a:rPr lang="en-US" sz="1800" b="1" dirty="0"/>
            <a:t> </a:t>
          </a:r>
          <a:r>
            <a:rPr lang="en-US" sz="1800" b="1" dirty="0" err="1"/>
            <a:t>srca</a:t>
          </a:r>
          <a:r>
            <a:rPr lang="en-US" sz="1800" b="1" dirty="0"/>
            <a:t> </a:t>
          </a:r>
          <a:r>
            <a:rPr lang="en-US" sz="1800" b="1" dirty="0" err="1"/>
            <a:t>koje</a:t>
          </a:r>
          <a:r>
            <a:rPr lang="en-US" sz="1800" b="1" dirty="0"/>
            <a:t> </a:t>
          </a:r>
          <a:r>
            <a:rPr lang="en-US" sz="1800" b="1" dirty="0" err="1"/>
            <a:t>razumije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je Bog </a:t>
          </a:r>
          <a:r>
            <a:rPr lang="en-US" sz="1800" b="1" dirty="0" err="1"/>
            <a:t>učinio</a:t>
          </a:r>
          <a:r>
            <a:rPr lang="hr-HR" sz="1800" b="1" dirty="0"/>
            <a:t> za njega.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t-BR" sz="1800" b="1" dirty="0"/>
            <a:t>Moramo se držati Boga </a:t>
          </a:r>
          <a:r>
            <a:rPr lang="hr-HR" sz="1800" b="1" dirty="0"/>
            <a:t>i ne dozvoliti</a:t>
          </a:r>
          <a:r>
            <a:rPr lang="pt-BR" sz="1800" b="1" dirty="0"/>
            <a:t> da nas išta omete </a:t>
          </a:r>
          <a:r>
            <a:rPr lang="hr-HR" sz="1800" b="1" dirty="0"/>
            <a:t>i</a:t>
          </a:r>
          <a:r>
            <a:rPr lang="pt-BR" sz="1800" b="1" dirty="0"/>
            <a:t> prekine tu vezu</a:t>
          </a:r>
          <a:r>
            <a:rPr lang="hr-HR" sz="1800" b="1" dirty="0"/>
            <a:t>.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 err="1"/>
            <a:t>Svoju</a:t>
          </a:r>
          <a:r>
            <a:rPr lang="en-US" sz="1800" b="1" dirty="0"/>
            <a:t> </a:t>
          </a:r>
          <a:r>
            <a:rPr lang="en-US" sz="1800" b="1" dirty="0" err="1"/>
            <a:t>pravu</a:t>
          </a:r>
          <a:r>
            <a:rPr lang="en-US" sz="1800" b="1" dirty="0"/>
            <a:t> </a:t>
          </a:r>
          <a:r>
            <a:rPr lang="en-US" sz="1800" b="1" dirty="0" err="1"/>
            <a:t>svrhu</a:t>
          </a:r>
          <a:r>
            <a:rPr lang="en-US" sz="1800" b="1" dirty="0"/>
            <a:t>, </a:t>
          </a:r>
          <a:r>
            <a:rPr lang="en-US" sz="1800" b="1" dirty="0" err="1"/>
            <a:t>zadovoljstvo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obilje</a:t>
          </a:r>
          <a:r>
            <a:rPr lang="en-US" sz="1800" b="1" dirty="0"/>
            <a:t> </a:t>
          </a:r>
          <a:r>
            <a:rPr lang="en-US" sz="1800" b="1" dirty="0" err="1"/>
            <a:t>života</a:t>
          </a:r>
          <a:r>
            <a:rPr lang="en-US" sz="1800" b="1" dirty="0"/>
            <a:t> </a:t>
          </a:r>
          <a:r>
            <a:rPr lang="en-US" sz="1800" b="1" dirty="0" err="1"/>
            <a:t>pronalazimo</a:t>
          </a:r>
          <a:r>
            <a:rPr lang="en-US" sz="1800" b="1" dirty="0"/>
            <a:t> </a:t>
          </a:r>
          <a:r>
            <a:rPr lang="en-US" sz="1800" b="1" dirty="0" err="1"/>
            <a:t>kada</a:t>
          </a:r>
          <a:r>
            <a:rPr lang="en-US" sz="1800" b="1" dirty="0"/>
            <a:t> </a:t>
          </a:r>
          <a:r>
            <a:rPr lang="en-US" sz="1800" b="1" dirty="0" err="1"/>
            <a:t>voljno</a:t>
          </a:r>
          <a:r>
            <a:rPr lang="en-US" sz="1800" b="1" dirty="0"/>
            <a:t> </a:t>
          </a:r>
          <a:r>
            <a:rPr lang="en-US" sz="1800" b="1" dirty="0" err="1"/>
            <a:t>služimo</a:t>
          </a:r>
          <a:r>
            <a:rPr lang="en-US" sz="1800" b="1" dirty="0"/>
            <a:t> </a:t>
          </a:r>
          <a:r>
            <a:rPr lang="en-US" sz="1800" b="1" dirty="0" err="1"/>
            <a:t>svom</a:t>
          </a:r>
          <a:r>
            <a:rPr lang="en-US" sz="1800" b="1" dirty="0"/>
            <a:t> </a:t>
          </a:r>
          <a:r>
            <a:rPr lang="en-US" sz="1800" b="1" dirty="0" err="1"/>
            <a:t>Stvoritelju</a:t>
          </a:r>
          <a:r>
            <a:rPr lang="en-US" sz="1800" b="1" dirty="0"/>
            <a:t> s </a:t>
          </a:r>
          <a:r>
            <a:rPr lang="en-US" sz="1800" b="1" dirty="0" err="1"/>
            <a:t>ljubavlju</a:t>
          </a:r>
          <a:r>
            <a:rPr lang="hr-HR" sz="1800" b="1" dirty="0"/>
            <a:t>.</a:t>
          </a:r>
          <a:endParaRPr lang="en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391" custLinFactNeighborY="5984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 custLinFactNeighborX="1119" custLinFactNeighborY="7015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U </a:t>
          </a:r>
          <a:r>
            <a:rPr lang="en-US" sz="2000" b="1" dirty="0" err="1"/>
            <a:t>tišini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</a:t>
          </a:r>
          <a:r>
            <a:rPr lang="en-US" sz="2000" b="1" dirty="0" err="1"/>
            <a:t>slušali</a:t>
          </a:r>
          <a:r>
            <a:rPr lang="en-US" sz="2000" b="1" dirty="0"/>
            <a:t> </a:t>
          </a:r>
          <a:r>
            <a:rPr lang="en-US" sz="2000" b="1" dirty="0" err="1"/>
            <a:t>optužbe</a:t>
          </a:r>
          <a:r>
            <a:rPr lang="hr-HR" sz="2000" b="1" dirty="0"/>
            <a:t>.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Pozvali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Boga </a:t>
          </a:r>
          <a:r>
            <a:rPr lang="en-US" sz="2000" b="1" dirty="0" err="1"/>
            <a:t>kao</a:t>
          </a:r>
          <a:r>
            <a:rPr lang="en-US" sz="2000" b="1" dirty="0"/>
            <a:t> </a:t>
          </a:r>
          <a:r>
            <a:rPr lang="en-US" sz="2000" b="1" dirty="0" err="1"/>
            <a:t>svog</a:t>
          </a:r>
          <a:r>
            <a:rPr lang="en-US" sz="2000" b="1" dirty="0"/>
            <a:t> </a:t>
          </a:r>
          <a:r>
            <a:rPr lang="en-US" sz="2000" b="1" dirty="0" err="1"/>
            <a:t>svjedoka</a:t>
          </a:r>
          <a:r>
            <a:rPr lang="hr-HR" sz="2000" b="1" dirty="0"/>
            <a:t>.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Prihvatili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</a:t>
          </a:r>
          <a:r>
            <a:rPr lang="en-US" sz="2000" b="1" dirty="0" err="1"/>
            <a:t>kaznu</a:t>
          </a:r>
          <a:r>
            <a:rPr lang="en-US" sz="2000" b="1" dirty="0"/>
            <a:t> </a:t>
          </a:r>
          <a:r>
            <a:rPr lang="en-US" sz="2000" b="1" dirty="0" err="1"/>
            <a:t>ako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</a:t>
          </a:r>
          <a:r>
            <a:rPr lang="en-US" sz="2000" b="1" dirty="0" err="1"/>
            <a:t>sagriješili</a:t>
          </a:r>
          <a:r>
            <a:rPr lang="hr-HR" sz="2000" b="1" dirty="0"/>
            <a:t>.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Otkrili su svoje prave motive</a:t>
          </a:r>
          <a:r>
            <a:rPr lang="hr-HR" sz="2000" b="1" dirty="0"/>
            <a:t>.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hr-HR" sz="2000" b="1" dirty="0">
              <a:solidFill>
                <a:schemeClr val="tx1"/>
              </a:solidFill>
              <a:effectLst/>
              <a:latin typeface="+mn-lt"/>
            </a:rPr>
            <a:t>U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njihov</a:t>
          </a:r>
          <a:r>
            <a:rPr lang="hr-HR" sz="2000" b="1" dirty="0">
              <a:solidFill>
                <a:schemeClr val="tx1"/>
              </a:solidFill>
              <a:effectLst/>
              <a:latin typeface="+mn-lt"/>
            </a:rPr>
            <a:t>om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primjer</a:t>
          </a:r>
          <a:r>
            <a:rPr lang="hr-HR" sz="2000" b="1" dirty="0">
              <a:solidFill>
                <a:schemeClr val="tx1"/>
              </a:solidFill>
              <a:effectLst/>
              <a:latin typeface="+mn-lt"/>
            </a:rPr>
            <a:t>u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možemo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vidjeti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potrebne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korake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za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obnovu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mira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sličnim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situacijama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odnosima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s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obitelji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crkvom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i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zajednicom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Nemojte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donositi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preuranjene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zaključke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Razgovarajte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problemima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što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onesete odluku.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Budite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spremni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žrtve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biste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postigli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jedinstvo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Ljubazno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odgovorite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optužbe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blagoslivljajte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Boga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se mir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obnovi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Moramo prvo dobro promisliti..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50" b="1" kern="1200" dirty="0" err="1"/>
            <a:t>Ljubav</a:t>
          </a:r>
          <a:r>
            <a:rPr lang="en-US" sz="1750" b="1" kern="1200" dirty="0"/>
            <a:t> je </a:t>
          </a:r>
          <a:r>
            <a:rPr lang="en-US" sz="1750" b="1" kern="1200" dirty="0" err="1"/>
            <a:t>načelo</a:t>
          </a:r>
          <a:r>
            <a:rPr lang="en-US" sz="1750" b="1" kern="1200" dirty="0"/>
            <a:t> </a:t>
          </a:r>
          <a:r>
            <a:rPr lang="en-US" sz="1750" b="1" kern="1200" dirty="0" err="1"/>
            <a:t>koje</a:t>
          </a:r>
          <a:r>
            <a:rPr lang="en-US" sz="1750" b="1" kern="1200" dirty="0"/>
            <a:t> </a:t>
          </a:r>
          <a:r>
            <a:rPr lang="en-US" sz="1750" b="1" kern="1200" dirty="0" err="1"/>
            <a:t>nas</a:t>
          </a:r>
          <a:r>
            <a:rPr lang="en-US" sz="1750" b="1" kern="1200" dirty="0"/>
            <a:t> </a:t>
          </a:r>
          <a:r>
            <a:rPr lang="en-US" sz="1750" b="1" kern="1200" dirty="0" err="1"/>
            <a:t>treba</a:t>
          </a:r>
          <a:r>
            <a:rPr lang="en-US" sz="1750" b="1" kern="1200" dirty="0"/>
            <a:t> </a:t>
          </a:r>
          <a:r>
            <a:rPr lang="en-US" sz="1750" b="1" kern="1200" dirty="0" err="1"/>
            <a:t>voditi</a:t>
          </a:r>
          <a:r>
            <a:rPr lang="en-US" sz="1750" b="1" kern="1200" dirty="0"/>
            <a:t> do Boga. </a:t>
          </a:r>
          <a:r>
            <a:rPr lang="en-US" sz="1750" b="1" kern="1200" dirty="0" err="1"/>
            <a:t>Volimo</a:t>
          </a:r>
          <a:r>
            <a:rPr lang="en-US" sz="1750" b="1" kern="1200" dirty="0"/>
            <a:t> Ga </a:t>
          </a:r>
          <a:r>
            <a:rPr lang="en-US" sz="1750" b="1" kern="1200" dirty="0" err="1"/>
            <a:t>jer</a:t>
          </a:r>
          <a:r>
            <a:rPr lang="en-US" sz="1750" b="1" kern="1200" dirty="0"/>
            <a:t> </a:t>
          </a:r>
          <a:r>
            <a:rPr lang="en-US" sz="1750" b="1" kern="1200" dirty="0" err="1"/>
            <a:t>nas</a:t>
          </a:r>
          <a:r>
            <a:rPr lang="en-US" sz="1750" b="1" kern="1200" dirty="0"/>
            <a:t> je On </a:t>
          </a:r>
          <a:r>
            <a:rPr lang="en-US" sz="1750" b="1" kern="1200" dirty="0" err="1"/>
            <a:t>prvi</a:t>
          </a:r>
          <a:r>
            <a:rPr lang="en-US" sz="1750" b="1" kern="1200" dirty="0"/>
            <a:t> </a:t>
          </a:r>
          <a:r>
            <a:rPr lang="en-US" sz="1750" b="1" kern="1200" dirty="0" err="1"/>
            <a:t>volio</a:t>
          </a:r>
          <a:r>
            <a:rPr lang="hr-HR" sz="1750" b="1" kern="1200" dirty="0"/>
            <a:t>.</a:t>
          </a:r>
          <a:br>
            <a:rPr lang="en-US" sz="1750" b="1" kern="1200" dirty="0"/>
          </a:br>
          <a:r>
            <a:rPr lang="en-US" sz="1750" b="1" kern="1200" dirty="0"/>
            <a:t>(1. Ivanova 4</a:t>
          </a:r>
          <a:r>
            <a:rPr lang="hr-HR" sz="1750" b="1" kern="1200" dirty="0"/>
            <a:t>,</a:t>
          </a:r>
          <a:r>
            <a:rPr lang="en-US" sz="1750" b="1" kern="1200" dirty="0"/>
            <a:t>19)</a:t>
          </a:r>
          <a:endParaRPr lang="en" sz="175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Voljeti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Gospodina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Boga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svo</a:t>
          </a:r>
          <a:r>
            <a:rPr lang="hr-H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</a:t>
          </a:r>
          <a:r>
            <a:rPr lang="hr-H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1800" b="1" kern="1200" dirty="0"/>
            <a:t>Ova</a:t>
          </a:r>
          <a:r>
            <a:rPr lang="en-US" sz="1800" b="1" kern="1200" dirty="0"/>
            <a:t>ko </a:t>
          </a:r>
          <a:r>
            <a:rPr lang="en-US" sz="1800" b="1" kern="1200" dirty="0" err="1"/>
            <a:t>Jošua</a:t>
          </a:r>
          <a:r>
            <a:rPr lang="en-US" sz="1800" b="1" kern="1200" dirty="0"/>
            <a:t> </a:t>
          </a:r>
          <a:r>
            <a:rPr lang="en-US" sz="1800" b="1" kern="1200" dirty="0" err="1"/>
            <a:t>pokazuje</a:t>
          </a:r>
          <a:r>
            <a:rPr lang="en-US" sz="1800" b="1" kern="1200" dirty="0"/>
            <a:t> </a:t>
          </a:r>
          <a:r>
            <a:rPr lang="en-US" sz="1800" b="1" kern="1200" dirty="0" err="1"/>
            <a:t>ponašanje</a:t>
          </a:r>
          <a:r>
            <a:rPr lang="en-US" sz="1800" b="1" kern="1200" dirty="0"/>
            <a:t> </a:t>
          </a:r>
          <a:r>
            <a:rPr lang="en-US" sz="1800" b="1" kern="1200" dirty="0" err="1"/>
            <a:t>koje</a:t>
          </a:r>
          <a:r>
            <a:rPr lang="en-US" sz="1800" b="1" kern="1200" dirty="0"/>
            <a:t> se </a:t>
          </a:r>
          <a:r>
            <a:rPr lang="en-US" sz="1800" b="1" kern="1200" dirty="0" err="1"/>
            <a:t>očekuje</a:t>
          </a:r>
          <a:r>
            <a:rPr lang="en-US" sz="1800" b="1" kern="1200" dirty="0"/>
            <a:t> od </a:t>
          </a:r>
          <a:r>
            <a:rPr lang="en-US" sz="1800" b="1" kern="1200" dirty="0" err="1"/>
            <a:t>onih</a:t>
          </a:r>
          <a:r>
            <a:rPr lang="en-US" sz="1800" b="1" kern="1200" dirty="0"/>
            <a:t> koji </a:t>
          </a:r>
          <a:r>
            <a:rPr lang="en-US" sz="1800" b="1" kern="1200" dirty="0" err="1"/>
            <a:t>odluče</a:t>
          </a:r>
          <a:r>
            <a:rPr lang="en-US" sz="1800" b="1" kern="1200" dirty="0"/>
            <a:t> </a:t>
          </a:r>
          <a:r>
            <a:rPr lang="en-US" sz="1800" b="1" kern="1200" dirty="0" err="1"/>
            <a:t>hodati</a:t>
          </a:r>
          <a:r>
            <a:rPr lang="en-US" sz="1800" b="1" kern="1200" dirty="0"/>
            <a:t> s </a:t>
          </a:r>
          <a:r>
            <a:rPr lang="en-US" sz="1800" b="1" kern="1200" dirty="0" err="1"/>
            <a:t>Bogom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Ići s Njim u poslušnosti.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7481" y="-523325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Poslušnost</a:t>
          </a:r>
          <a:r>
            <a:rPr lang="en-US" sz="1800" b="1" kern="1200" dirty="0"/>
            <a:t> je </a:t>
          </a:r>
          <a:r>
            <a:rPr lang="en-US" sz="1800" b="1" kern="1200" dirty="0" err="1"/>
            <a:t>prirodan</a:t>
          </a:r>
          <a:r>
            <a:rPr lang="en-US" sz="1800" b="1" kern="1200" dirty="0"/>
            <a:t> </a:t>
          </a:r>
          <a:r>
            <a:rPr lang="en-US" sz="1800" b="1" kern="1200" dirty="0" err="1"/>
            <a:t>rezultat</a:t>
          </a:r>
          <a:r>
            <a:rPr lang="en-US" sz="1800" b="1" kern="1200" dirty="0"/>
            <a:t> </a:t>
          </a:r>
          <a:r>
            <a:rPr lang="en-US" sz="1800" b="1" kern="1200" dirty="0" err="1"/>
            <a:t>zahvalnog</a:t>
          </a:r>
          <a:r>
            <a:rPr lang="en-US" sz="1800" b="1" kern="1200" dirty="0"/>
            <a:t> </a:t>
          </a:r>
          <a:r>
            <a:rPr lang="en-US" sz="1800" b="1" kern="1200" dirty="0" err="1"/>
            <a:t>srca</a:t>
          </a:r>
          <a:r>
            <a:rPr lang="en-US" sz="1800" b="1" kern="1200" dirty="0"/>
            <a:t> </a:t>
          </a:r>
          <a:r>
            <a:rPr lang="en-US" sz="1800" b="1" kern="1200" dirty="0" err="1"/>
            <a:t>koje</a:t>
          </a:r>
          <a:r>
            <a:rPr lang="en-US" sz="1800" b="1" kern="1200" dirty="0"/>
            <a:t> </a:t>
          </a:r>
          <a:r>
            <a:rPr lang="en-US" sz="1800" b="1" kern="1200" dirty="0" err="1"/>
            <a:t>razumije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je Bog </a:t>
          </a:r>
          <a:r>
            <a:rPr lang="en-US" sz="1800" b="1" kern="1200" dirty="0" err="1"/>
            <a:t>učinio</a:t>
          </a:r>
          <a:r>
            <a:rPr lang="hr-HR" sz="1800" b="1" kern="1200" dirty="0"/>
            <a:t> za njega.</a:t>
          </a:r>
          <a:endParaRPr lang="en" sz="1800" b="1" kern="1200" dirty="0"/>
        </a:p>
      </dsp:txBody>
      <dsp:txXfrm rot="-5400000">
        <a:off x="2291140" y="1792301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19049" y="175301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Držati Njegove zapovijesti.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28" y="1792596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b="1" kern="1200" dirty="0"/>
            <a:t>Moramo se držati Boga </a:t>
          </a:r>
          <a:r>
            <a:rPr lang="hr-HR" sz="1800" b="1" kern="1200" dirty="0"/>
            <a:t>i ne dozvoliti</a:t>
          </a:r>
          <a:r>
            <a:rPr lang="pt-BR" sz="1800" b="1" kern="1200" dirty="0"/>
            <a:t> da nas išta omete </a:t>
          </a:r>
          <a:r>
            <a:rPr lang="hr-HR" sz="1800" b="1" kern="1200" dirty="0"/>
            <a:t>i</a:t>
          </a:r>
          <a:r>
            <a:rPr lang="pt-BR" sz="1800" b="1" kern="1200" dirty="0"/>
            <a:t> prekine tu vezu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chemeClr val="tx1"/>
              </a:solidFill>
            </a:rPr>
            <a:t>Držati se čvrsto uz Boga.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Svoju</a:t>
          </a:r>
          <a:r>
            <a:rPr lang="en-US" sz="1800" b="1" kern="1200" dirty="0"/>
            <a:t> </a:t>
          </a:r>
          <a:r>
            <a:rPr lang="en-US" sz="1800" b="1" kern="1200" dirty="0" err="1"/>
            <a:t>pravu</a:t>
          </a:r>
          <a:r>
            <a:rPr lang="en-US" sz="1800" b="1" kern="1200" dirty="0"/>
            <a:t> </a:t>
          </a:r>
          <a:r>
            <a:rPr lang="en-US" sz="1800" b="1" kern="1200" dirty="0" err="1"/>
            <a:t>svrhu</a:t>
          </a:r>
          <a:r>
            <a:rPr lang="en-US" sz="1800" b="1" kern="1200" dirty="0"/>
            <a:t>, </a:t>
          </a:r>
          <a:r>
            <a:rPr lang="en-US" sz="1800" b="1" kern="1200" dirty="0" err="1"/>
            <a:t>zadovoljstvo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obilje</a:t>
          </a:r>
          <a:r>
            <a:rPr lang="en-US" sz="1800" b="1" kern="1200" dirty="0"/>
            <a:t> </a:t>
          </a:r>
          <a:r>
            <a:rPr lang="en-US" sz="1800" b="1" kern="1200" dirty="0" err="1"/>
            <a:t>života</a:t>
          </a:r>
          <a:r>
            <a:rPr lang="en-US" sz="1800" b="1" kern="1200" dirty="0"/>
            <a:t> </a:t>
          </a:r>
          <a:r>
            <a:rPr lang="en-US" sz="1800" b="1" kern="1200" dirty="0" err="1"/>
            <a:t>pronalazimo</a:t>
          </a:r>
          <a:r>
            <a:rPr lang="en-US" sz="1800" b="1" kern="1200" dirty="0"/>
            <a:t> </a:t>
          </a:r>
          <a:r>
            <a:rPr lang="en-US" sz="1800" b="1" kern="1200" dirty="0" err="1"/>
            <a:t>kada</a:t>
          </a:r>
          <a:r>
            <a:rPr lang="en-US" sz="1800" b="1" kern="1200" dirty="0"/>
            <a:t> </a:t>
          </a:r>
          <a:r>
            <a:rPr lang="en-US" sz="1800" b="1" kern="1200" dirty="0" err="1"/>
            <a:t>voljno</a:t>
          </a:r>
          <a:r>
            <a:rPr lang="en-US" sz="1800" b="1" kern="1200" dirty="0"/>
            <a:t> </a:t>
          </a:r>
          <a:r>
            <a:rPr lang="en-US" sz="1800" b="1" kern="1200" dirty="0" err="1"/>
            <a:t>služimo</a:t>
          </a:r>
          <a:r>
            <a:rPr lang="en-US" sz="1800" b="1" kern="1200" dirty="0"/>
            <a:t> </a:t>
          </a:r>
          <a:r>
            <a:rPr lang="en-US" sz="1800" b="1" kern="1200" dirty="0" err="1"/>
            <a:t>svom</a:t>
          </a:r>
          <a:r>
            <a:rPr lang="en-US" sz="1800" b="1" kern="1200" dirty="0"/>
            <a:t> </a:t>
          </a:r>
          <a:r>
            <a:rPr lang="en-US" sz="1800" b="1" kern="1200" dirty="0" err="1"/>
            <a:t>Stvoritelju</a:t>
          </a:r>
          <a:r>
            <a:rPr lang="en-US" sz="1800" b="1" kern="1200" dirty="0"/>
            <a:t> s </a:t>
          </a:r>
          <a:r>
            <a:rPr lang="en-US" sz="1800" b="1" kern="1200" dirty="0" err="1"/>
            <a:t>ljubavlju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</a:rPr>
            <a:t>Služiti Mu svim srcem i dušom.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 </a:t>
          </a:r>
          <a:r>
            <a:rPr lang="en-US" sz="2000" b="1" kern="1200" dirty="0" err="1"/>
            <a:t>tišini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</a:t>
          </a:r>
          <a:r>
            <a:rPr lang="en-US" sz="2000" b="1" kern="1200" dirty="0" err="1"/>
            <a:t>slušali</a:t>
          </a:r>
          <a:r>
            <a:rPr lang="en-US" sz="2000" b="1" kern="1200" dirty="0"/>
            <a:t> </a:t>
          </a:r>
          <a:r>
            <a:rPr lang="en-US" sz="2000" b="1" kern="1200" dirty="0" err="1"/>
            <a:t>optužbe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Pozvali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Boga </a:t>
          </a:r>
          <a:r>
            <a:rPr lang="en-US" sz="2000" b="1" kern="1200" dirty="0" err="1"/>
            <a:t>kao</a:t>
          </a:r>
          <a:r>
            <a:rPr lang="en-US" sz="2000" b="1" kern="1200" dirty="0"/>
            <a:t> </a:t>
          </a:r>
          <a:r>
            <a:rPr lang="en-US" sz="2000" b="1" kern="1200" dirty="0" err="1"/>
            <a:t>svog</a:t>
          </a:r>
          <a:r>
            <a:rPr lang="en-US" sz="2000" b="1" kern="1200" dirty="0"/>
            <a:t> </a:t>
          </a:r>
          <a:r>
            <a:rPr lang="en-US" sz="2000" b="1" kern="1200" dirty="0" err="1"/>
            <a:t>svjedoka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Prihvatili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</a:t>
          </a:r>
          <a:r>
            <a:rPr lang="en-US" sz="2000" b="1" kern="1200" dirty="0" err="1"/>
            <a:t>kaznu</a:t>
          </a:r>
          <a:r>
            <a:rPr lang="en-US" sz="2000" b="1" kern="1200" dirty="0"/>
            <a:t> </a:t>
          </a:r>
          <a:r>
            <a:rPr lang="en-US" sz="2000" b="1" kern="1200" dirty="0" err="1"/>
            <a:t>ako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</a:t>
          </a:r>
          <a:r>
            <a:rPr lang="en-US" sz="2000" b="1" kern="1200" dirty="0" err="1"/>
            <a:t>sagriješili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Otkrili su svoje prave motive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  <a:effectLst/>
              <a:latin typeface="+mn-lt"/>
            </a:rPr>
            <a:t>U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njihov</a:t>
          </a:r>
          <a:r>
            <a:rPr lang="hr-HR" sz="2000" b="1" kern="1200" dirty="0">
              <a:solidFill>
                <a:schemeClr val="tx1"/>
              </a:solidFill>
              <a:effectLst/>
              <a:latin typeface="+mn-lt"/>
            </a:rPr>
            <a:t>om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primjer</a:t>
          </a:r>
          <a:r>
            <a:rPr lang="hr-HR" sz="2000" b="1" kern="1200" dirty="0">
              <a:solidFill>
                <a:schemeClr val="tx1"/>
              </a:solidFill>
              <a:effectLst/>
              <a:latin typeface="+mn-lt"/>
            </a:rPr>
            <a:t>u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možemo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vidjeti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potrebne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korake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za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obnovu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mira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sličnim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situacijama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u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odnosima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s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obitelji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crkvom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i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zajednicom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Moramo prvo dobro promisliti..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Nemojte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donositi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preuranjene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zaključke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Razgovarajte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problemima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što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onesete odluku.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Budite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spremni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žrtve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biste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postigli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jedinstvo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Ljubazno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odgovorite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optužbe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blagoslivljajte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Boga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se mir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obnovi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2222-7CB6-4F19-B04F-A9064B9CE41B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891D-708C-4C0B-AB7D-4785BCFBF0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60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ŽIVOT</a:t>
            </a:r>
            <a:r>
              <a:rPr kumimoji="0" lang="es-ES" sz="5400" b="1" i="0" u="none" strike="noStrike" kern="1200" cap="none" spc="6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s-ES" sz="5400" b="1" i="0" u="none" strike="noStrike" kern="1200" cap="none" spc="60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ZEMLJI</a:t>
            </a:r>
            <a:endParaRPr kumimoji="0" lang="es-ES" sz="5400" b="1" i="0" u="none" strike="noStrike" kern="1200" cap="none" spc="6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938204" y="6519446"/>
            <a:ext cx="3086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11. </a:t>
            </a:r>
            <a:r>
              <a:rPr lang="es-ES" sz="1600" b="1" dirty="0" err="1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pouka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1600" b="1" dirty="0" err="1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za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13. </a:t>
            </a:r>
            <a:r>
              <a:rPr lang="es-ES" sz="1600" b="1" dirty="0" err="1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prosinca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 2025.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40000"/>
                  <a:lumOff val="60000"/>
                </a:srgbClr>
              </a:solidFill>
              <a:effectLst>
                <a:glow rad="127000">
                  <a:srgbClr val="886E3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36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Blag odgovor ljutnju smiruje, a gruba riječ je raspiruje.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hr-HR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Izreke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</a:t>
            </a:r>
            <a:r>
              <a:rPr kumimoji="0" lang="hr-HR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1, </a:t>
            </a:r>
            <a:r>
              <a:rPr lang="hr-HR" sz="20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9868A2"/>
                </a:solidFill>
              </a:rPr>
              <a:t>Oproštajni govor</a:t>
            </a:r>
            <a:r>
              <a:rPr lang="en" sz="2000" b="1" dirty="0">
                <a:solidFill>
                  <a:srgbClr val="9868A2"/>
                </a:solidFill>
              </a:rPr>
              <a:t> (Jo</a:t>
            </a:r>
            <a:r>
              <a:rPr lang="hr-HR" sz="2000" b="1" dirty="0">
                <a:solidFill>
                  <a:srgbClr val="9868A2"/>
                </a:solidFill>
              </a:rPr>
              <a:t>šua</a:t>
            </a:r>
            <a:r>
              <a:rPr lang="en" sz="2000" b="1" dirty="0">
                <a:solidFill>
                  <a:srgbClr val="9868A2"/>
                </a:solidFill>
              </a:rPr>
              <a:t> 22</a:t>
            </a:r>
            <a:r>
              <a:rPr lang="hr-HR" sz="2000" b="1" dirty="0">
                <a:solidFill>
                  <a:srgbClr val="9868A2"/>
                </a:solidFill>
              </a:rPr>
              <a:t>,</a:t>
            </a:r>
            <a:r>
              <a:rPr lang="en" sz="2000" b="1" dirty="0">
                <a:solidFill>
                  <a:srgbClr val="9868A2"/>
                </a:solidFill>
              </a:rPr>
              <a:t>1-8)</a:t>
            </a:r>
          </a:p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9B6260"/>
                </a:solidFill>
              </a:rPr>
              <a:t>Razlog sukoba</a:t>
            </a:r>
            <a:r>
              <a:rPr lang="en" sz="2000" b="1" dirty="0">
                <a:solidFill>
                  <a:srgbClr val="9B6260"/>
                </a:solidFill>
              </a:rPr>
              <a:t> (Jo</a:t>
            </a:r>
            <a:r>
              <a:rPr lang="hr-HR" sz="2000" b="1" dirty="0">
                <a:solidFill>
                  <a:srgbClr val="9B6260"/>
                </a:solidFill>
              </a:rPr>
              <a:t>šua</a:t>
            </a:r>
            <a:r>
              <a:rPr lang="en" sz="2000" b="1" dirty="0">
                <a:solidFill>
                  <a:srgbClr val="9B6260"/>
                </a:solidFill>
              </a:rPr>
              <a:t> 22</a:t>
            </a:r>
            <a:r>
              <a:rPr lang="hr-HR" sz="2000" b="1" dirty="0">
                <a:solidFill>
                  <a:srgbClr val="9B6260"/>
                </a:solidFill>
              </a:rPr>
              <a:t>,</a:t>
            </a:r>
            <a:r>
              <a:rPr lang="en" sz="2000" b="1" dirty="0">
                <a:solidFill>
                  <a:srgbClr val="9B6260"/>
                </a:solidFill>
              </a:rPr>
              <a:t>10-12)</a:t>
            </a:r>
          </a:p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5F9199"/>
                </a:solidFill>
              </a:rPr>
              <a:t>Optužbe</a:t>
            </a:r>
            <a:r>
              <a:rPr lang="en" sz="2000" b="1" dirty="0">
                <a:solidFill>
                  <a:srgbClr val="5F9199"/>
                </a:solidFill>
              </a:rPr>
              <a:t> (Jo</a:t>
            </a:r>
            <a:r>
              <a:rPr lang="hr-HR" sz="2000" b="1" dirty="0">
                <a:solidFill>
                  <a:srgbClr val="5F9199"/>
                </a:solidFill>
              </a:rPr>
              <a:t>šua</a:t>
            </a:r>
            <a:r>
              <a:rPr lang="en" sz="2000" b="1" dirty="0">
                <a:solidFill>
                  <a:srgbClr val="5F9199"/>
                </a:solidFill>
              </a:rPr>
              <a:t> 22</a:t>
            </a:r>
            <a:r>
              <a:rPr lang="hr-HR" sz="2000" b="1" dirty="0">
                <a:solidFill>
                  <a:srgbClr val="5F9199"/>
                </a:solidFill>
              </a:rPr>
              <a:t>,</a:t>
            </a:r>
            <a:r>
              <a:rPr lang="en" sz="2000" b="1" dirty="0">
                <a:solidFill>
                  <a:srgbClr val="5F9199"/>
                </a:solidFill>
              </a:rPr>
              <a:t>13-20)</a:t>
            </a:r>
          </a:p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729C63"/>
                </a:solidFill>
              </a:rPr>
              <a:t>Ljubazan odovor</a:t>
            </a:r>
            <a:r>
              <a:rPr lang="en" sz="2000" b="1" dirty="0">
                <a:solidFill>
                  <a:srgbClr val="729C63"/>
                </a:solidFill>
              </a:rPr>
              <a:t> (Jo</a:t>
            </a:r>
            <a:r>
              <a:rPr lang="hr-HR" sz="2000" b="1" dirty="0">
                <a:solidFill>
                  <a:srgbClr val="729C63"/>
                </a:solidFill>
              </a:rPr>
              <a:t>š</a:t>
            </a:r>
            <a:r>
              <a:rPr lang="en" sz="2000" b="1" dirty="0">
                <a:solidFill>
                  <a:srgbClr val="729C63"/>
                </a:solidFill>
              </a:rPr>
              <a:t>ua 22</a:t>
            </a:r>
            <a:r>
              <a:rPr lang="hr-HR" sz="2000" b="1" dirty="0">
                <a:solidFill>
                  <a:srgbClr val="729C63"/>
                </a:solidFill>
              </a:rPr>
              <a:t>,</a:t>
            </a:r>
            <a:r>
              <a:rPr lang="en" sz="2000" b="1" dirty="0">
                <a:solidFill>
                  <a:srgbClr val="729C63"/>
                </a:solidFill>
              </a:rPr>
              <a:t>21-29)</a:t>
            </a:r>
          </a:p>
          <a:p>
            <a:pPr>
              <a:spcBef>
                <a:spcPts val="1800"/>
              </a:spcBef>
            </a:pPr>
            <a:r>
              <a:rPr lang="hr-HR" sz="2000" b="1" dirty="0">
                <a:solidFill>
                  <a:srgbClr val="9B8F61"/>
                </a:solidFill>
              </a:rPr>
              <a:t>Pomirenje</a:t>
            </a:r>
            <a:r>
              <a:rPr lang="en" sz="2000" b="1" dirty="0">
                <a:solidFill>
                  <a:srgbClr val="9B8F61"/>
                </a:solidFill>
              </a:rPr>
              <a:t> (Jo</a:t>
            </a:r>
            <a:r>
              <a:rPr lang="hr-HR" sz="2000" b="1" dirty="0">
                <a:solidFill>
                  <a:srgbClr val="9B8F61"/>
                </a:solidFill>
              </a:rPr>
              <a:t>š</a:t>
            </a:r>
            <a:r>
              <a:rPr lang="en" sz="2000" b="1" dirty="0">
                <a:solidFill>
                  <a:srgbClr val="9B8F61"/>
                </a:solidFill>
              </a:rPr>
              <a:t>ua 22</a:t>
            </a:r>
            <a:r>
              <a:rPr lang="hr-HR" sz="2000" b="1" dirty="0">
                <a:solidFill>
                  <a:srgbClr val="9B8F61"/>
                </a:solidFill>
              </a:rPr>
              <a:t>,</a:t>
            </a:r>
            <a:r>
              <a:rPr lang="en" sz="2000" b="1" dirty="0">
                <a:solidFill>
                  <a:srgbClr val="9B8F61"/>
                </a:solidFill>
              </a:rPr>
              <a:t>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nekoliko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rata, Izrael je </a:t>
            </a:r>
            <a:r>
              <a:rPr lang="en-US" sz="2000" b="1" dirty="0" err="1"/>
              <a:t>osvojio</a:t>
            </a:r>
            <a:r>
              <a:rPr lang="en-US" sz="2000" b="1" dirty="0"/>
              <a:t> Kanaan, </a:t>
            </a: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svi</a:t>
            </a:r>
            <a:r>
              <a:rPr lang="en-US" sz="2000" b="1" dirty="0"/>
              <a:t>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stanovnici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protjerani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Napokon</a:t>
            </a:r>
            <a:r>
              <a:rPr lang="en-US" sz="2000" b="1" dirty="0"/>
              <a:t> je </a:t>
            </a:r>
            <a:r>
              <a:rPr lang="en-US" sz="2000" b="1" dirty="0" err="1"/>
              <a:t>došlo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za </a:t>
            </a:r>
            <a:r>
              <a:rPr lang="en-US" sz="2000" b="1" dirty="0" err="1"/>
              <a:t>rastanak</a:t>
            </a:r>
            <a:r>
              <a:rPr lang="en-US" sz="2000" b="1" dirty="0"/>
              <a:t>. </a:t>
            </a: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blagoslovio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savjetovao</a:t>
            </a:r>
            <a:r>
              <a:rPr lang="en-US" sz="2000" b="1" dirty="0"/>
              <a:t> da </a:t>
            </a:r>
            <a:r>
              <a:rPr lang="en-US" sz="2000" b="1" dirty="0" err="1"/>
              <a:t>nastave</a:t>
            </a:r>
            <a:r>
              <a:rPr lang="en-US" sz="2000" b="1" dirty="0"/>
              <a:t> </a:t>
            </a:r>
            <a:r>
              <a:rPr lang="en-US" sz="2000" b="1" dirty="0" err="1"/>
              <a:t>Božjim</a:t>
            </a:r>
            <a:r>
              <a:rPr lang="en-US" sz="2000" b="1" dirty="0"/>
              <a:t> </a:t>
            </a:r>
            <a:r>
              <a:rPr lang="en-US" sz="2000" b="1" dirty="0" err="1"/>
              <a:t>putem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otpustio</a:t>
            </a:r>
            <a:r>
              <a:rPr lang="en-US" sz="2000" b="1" dirty="0"/>
              <a:t>. No, </a:t>
            </a:r>
            <a:r>
              <a:rPr lang="en-US" sz="2000" b="1" dirty="0" err="1"/>
              <a:t>oproštaj</a:t>
            </a:r>
            <a:r>
              <a:rPr lang="en-US" sz="2000" b="1" dirty="0"/>
              <a:t> je </a:t>
            </a:r>
            <a:r>
              <a:rPr lang="en-US" sz="2000" b="1" dirty="0" err="1"/>
              <a:t>zasjenio</a:t>
            </a:r>
            <a:r>
              <a:rPr lang="en-US" sz="2000" b="1" dirty="0"/>
              <a:t> </a:t>
            </a:r>
            <a:r>
              <a:rPr lang="en-US" sz="2000" b="1" dirty="0" err="1"/>
              <a:t>ozbiljan</a:t>
            </a:r>
            <a:r>
              <a:rPr lang="en-US" sz="2000" b="1" dirty="0"/>
              <a:t> </a:t>
            </a:r>
            <a:r>
              <a:rPr lang="en-US" sz="2000" b="1" dirty="0" err="1"/>
              <a:t>nesporazum</a:t>
            </a:r>
            <a:r>
              <a:rPr lang="en-US" sz="2000" b="1" dirty="0"/>
              <a:t> koji je </a:t>
            </a:r>
            <a:r>
              <a:rPr lang="en-US" sz="2000" b="1" dirty="0" err="1"/>
              <a:t>lako</a:t>
            </a:r>
            <a:r>
              <a:rPr lang="en-US" sz="2000" b="1" dirty="0"/>
              <a:t> </a:t>
            </a:r>
            <a:r>
              <a:rPr lang="en-US" sz="2000" b="1" dirty="0" err="1"/>
              <a:t>mogao</a:t>
            </a:r>
            <a:r>
              <a:rPr lang="en-US" sz="2000" b="1" dirty="0"/>
              <a:t> </a:t>
            </a:r>
            <a:r>
              <a:rPr lang="en-US" sz="2000" b="1" dirty="0" err="1"/>
              <a:t>uništiti</a:t>
            </a:r>
            <a:r>
              <a:rPr lang="en-US" sz="2000" b="1" dirty="0"/>
              <a:t> </a:t>
            </a:r>
            <a:r>
              <a:rPr lang="en-US" sz="2000" b="1" dirty="0" err="1"/>
              <a:t>jedinstvo</a:t>
            </a:r>
            <a:r>
              <a:rPr lang="en-US" sz="2000" b="1" dirty="0"/>
              <a:t> </a:t>
            </a:r>
            <a:r>
              <a:rPr lang="en-US" sz="2000" b="1" dirty="0" err="1"/>
              <a:t>naroda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948556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Dva</a:t>
            </a:r>
            <a:r>
              <a:rPr lang="es-ES" sz="2000" b="1" dirty="0"/>
              <a:t> i </a:t>
            </a:r>
            <a:r>
              <a:rPr lang="es-ES" sz="2000" b="1" dirty="0" err="1"/>
              <a:t>pol</a:t>
            </a:r>
            <a:r>
              <a:rPr lang="es-ES" sz="2000" b="1" dirty="0"/>
              <a:t> </a:t>
            </a:r>
            <a:r>
              <a:rPr lang="es-ES" sz="2000" b="1" dirty="0" err="1"/>
              <a:t>plemena</a:t>
            </a:r>
            <a:r>
              <a:rPr lang="es-ES" sz="2000" b="1" dirty="0"/>
              <a:t> </a:t>
            </a:r>
            <a:r>
              <a:rPr lang="es-ES" sz="2000" b="1" dirty="0" err="1"/>
              <a:t>koja</a:t>
            </a:r>
            <a:r>
              <a:rPr lang="es-ES" sz="2000" b="1" dirty="0"/>
              <a:t> su </a:t>
            </a:r>
            <a:r>
              <a:rPr lang="es-ES" sz="2000" b="1" dirty="0" err="1"/>
              <a:t>zauzela</a:t>
            </a:r>
            <a:r>
              <a:rPr lang="es-ES" sz="2000" b="1" dirty="0"/>
              <a:t> </a:t>
            </a:r>
            <a:r>
              <a:rPr lang="es-ES" sz="2000" b="1" dirty="0" err="1"/>
              <a:t>istočni</a:t>
            </a:r>
            <a:r>
              <a:rPr lang="es-ES" sz="2000" b="1" dirty="0"/>
              <a:t> dio (</a:t>
            </a:r>
            <a:r>
              <a:rPr lang="es-ES" sz="2000" b="1" dirty="0" err="1"/>
              <a:t>Ruben</a:t>
            </a:r>
            <a:r>
              <a:rPr lang="es-ES" sz="2000" b="1" dirty="0"/>
              <a:t>, Gad i </a:t>
            </a:r>
            <a:r>
              <a:rPr lang="es-ES" sz="2000" b="1" dirty="0" err="1"/>
              <a:t>pol</a:t>
            </a:r>
            <a:r>
              <a:rPr lang="hr-HR" sz="2000" b="1" dirty="0"/>
              <a:t>a </a:t>
            </a:r>
            <a:r>
              <a:rPr lang="es-ES" sz="2000" b="1" dirty="0" err="1"/>
              <a:t>pleme</a:t>
            </a:r>
            <a:r>
              <a:rPr lang="hr-HR" sz="2000" b="1" dirty="0"/>
              <a:t>na</a:t>
            </a:r>
            <a:r>
              <a:rPr lang="es-ES" sz="2000" b="1" dirty="0"/>
              <a:t> Manas</a:t>
            </a:r>
            <a:r>
              <a:rPr lang="hr-HR" sz="2000" b="1" dirty="0"/>
              <a:t>ij</a:t>
            </a:r>
            <a:r>
              <a:rPr lang="es-ES" sz="2000" b="1" dirty="0"/>
              <a:t>e), a </a:t>
            </a:r>
            <a:r>
              <a:rPr lang="es-ES" sz="2000" b="1" dirty="0" err="1"/>
              <a:t>koja</a:t>
            </a:r>
            <a:r>
              <a:rPr lang="es-ES" sz="2000" b="1" dirty="0"/>
              <a:t> su </a:t>
            </a:r>
            <a:r>
              <a:rPr lang="es-ES" sz="2000" b="1" dirty="0" err="1"/>
              <a:t>prešla</a:t>
            </a:r>
            <a:r>
              <a:rPr lang="es-ES" sz="2000" b="1" dirty="0"/>
              <a:t> </a:t>
            </a:r>
            <a:r>
              <a:rPr lang="es-ES" sz="2000" b="1" dirty="0" err="1"/>
              <a:t>Jordan</a:t>
            </a:r>
            <a:r>
              <a:rPr lang="es-ES" sz="2000" b="1" dirty="0"/>
              <a:t> </a:t>
            </a:r>
            <a:r>
              <a:rPr lang="es-ES" sz="2000" b="1" dirty="0" err="1"/>
              <a:t>kako</a:t>
            </a:r>
            <a:r>
              <a:rPr lang="es-ES" sz="2000" b="1" dirty="0"/>
              <a:t> </a:t>
            </a:r>
            <a:r>
              <a:rPr lang="es-ES" sz="2000" b="1" dirty="0" err="1"/>
              <a:t>bi</a:t>
            </a:r>
            <a:r>
              <a:rPr lang="es-ES" sz="2000" b="1" dirty="0"/>
              <a:t> </a:t>
            </a:r>
            <a:r>
              <a:rPr lang="es-ES" sz="2000" b="1" dirty="0" err="1"/>
              <a:t>pomogla</a:t>
            </a:r>
            <a:r>
              <a:rPr lang="es-ES" sz="2000" b="1" dirty="0"/>
              <a:t> u </a:t>
            </a:r>
            <a:r>
              <a:rPr lang="es-ES" sz="2000" b="1" dirty="0" err="1"/>
              <a:t>osvajanju</a:t>
            </a:r>
            <a:r>
              <a:rPr lang="es-ES" sz="2000" b="1" dirty="0"/>
              <a:t>, </a:t>
            </a:r>
            <a:r>
              <a:rPr lang="es-ES" sz="2000" b="1" dirty="0" err="1"/>
              <a:t>vjerno</a:t>
            </a:r>
            <a:r>
              <a:rPr lang="es-ES" sz="2000" b="1" dirty="0"/>
              <a:t> su </a:t>
            </a:r>
            <a:r>
              <a:rPr lang="es-ES" sz="2000" b="1" dirty="0" err="1"/>
              <a:t>ispunila</a:t>
            </a:r>
            <a:r>
              <a:rPr lang="es-ES" sz="2000" b="1" dirty="0"/>
              <a:t> </a:t>
            </a:r>
            <a:r>
              <a:rPr lang="es-ES" sz="2000" b="1" dirty="0" err="1"/>
              <a:t>svoju</a:t>
            </a:r>
            <a:r>
              <a:rPr lang="es-ES" sz="2000" b="1" dirty="0"/>
              <a:t> </a:t>
            </a:r>
            <a:r>
              <a:rPr lang="es-ES" sz="2000" b="1" dirty="0" err="1"/>
              <a:t>obvezu</a:t>
            </a:r>
            <a:r>
              <a:rPr lang="es-E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OPROŠTAJNI</a:t>
            </a:r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4400" b="1" spc="3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GOVOR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Smo pazite da vršite zapovijedi i zakon što vam ga dade Mojsije, sluga Jahvin, da ljubite Jahvu Boga svojega, da uvijek idete putovima njegovim, da čuvate zapovijedi njegove, da se držite uz njega i da mu služite svim srcem i svom dušom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ua 22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5 )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Budući</a:t>
            </a:r>
            <a:r>
              <a:rPr lang="en-US" sz="2000" b="1" dirty="0"/>
              <a:t> da je Jordan </a:t>
            </a:r>
            <a:r>
              <a:rPr lang="hr-HR" sz="2000" b="1" dirty="0"/>
              <a:t>treb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razdvojiti</a:t>
            </a:r>
            <a:r>
              <a:rPr lang="en-US" sz="2000" b="1" dirty="0"/>
              <a:t> </a:t>
            </a:r>
            <a:r>
              <a:rPr lang="en-US" sz="2000" b="1" dirty="0" err="1"/>
              <a:t>plemena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dao </a:t>
            </a:r>
            <a:r>
              <a:rPr lang="en-US" sz="2000" b="1" dirty="0" err="1"/>
              <a:t>mudre</a:t>
            </a:r>
            <a:r>
              <a:rPr lang="en-US" sz="2000" b="1" dirty="0"/>
              <a:t> </a:t>
            </a:r>
            <a:r>
              <a:rPr lang="en-US" sz="2000" b="1" dirty="0" err="1"/>
              <a:t>savjete</a:t>
            </a:r>
            <a:r>
              <a:rPr lang="en-US" sz="2000" b="1" dirty="0"/>
              <a:t> d</a:t>
            </a:r>
            <a:r>
              <a:rPr lang="hr-HR" sz="2000" b="1" dirty="0"/>
              <a:t>va</a:t>
            </a:r>
            <a:r>
              <a:rPr lang="en-US" sz="2000" b="1" dirty="0"/>
              <a:t>ma </a:t>
            </a:r>
            <a:r>
              <a:rPr lang="en-US" sz="2000" b="1" dirty="0" err="1"/>
              <a:t>i</a:t>
            </a:r>
            <a:r>
              <a:rPr lang="en-US" sz="2000" b="1" dirty="0"/>
              <a:t> pol </a:t>
            </a:r>
            <a:r>
              <a:rPr lang="en-US" sz="2000" b="1" dirty="0" err="1"/>
              <a:t>plemenima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vjerni</a:t>
            </a:r>
            <a:r>
              <a:rPr lang="en-US" sz="2000" b="1" dirty="0"/>
              <a:t> (</a:t>
            </a:r>
            <a:r>
              <a:rPr lang="en-US" sz="2000" b="1" dirty="0" err="1"/>
              <a:t>Jošua</a:t>
            </a:r>
            <a:r>
              <a:rPr lang="en-US" sz="2000" b="1" dirty="0"/>
              <a:t> 22</a:t>
            </a:r>
            <a:r>
              <a:rPr lang="hr-HR" sz="2000" b="1" dirty="0"/>
              <a:t>,</a:t>
            </a:r>
            <a:r>
              <a:rPr lang="en-US" sz="2000" b="1" dirty="0"/>
              <a:t>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7183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RAZLOG SUKOBA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 su stigli do jordanskog područja u zemlji kanaanskoj, podigoše sinovi Rubenovi, Gadovi i polovina plemena Manašeova žrtvenik na Jordanu, žrtvenik velik iz daleka se vidio.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22</a:t>
            </a:r>
            <a:r>
              <a:rPr lang="hr-HR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Blizu</a:t>
            </a:r>
            <a:r>
              <a:rPr lang="en-US" sz="2000" b="1" dirty="0"/>
              <a:t> </a:t>
            </a:r>
            <a:r>
              <a:rPr lang="en-US" sz="2000" b="1" dirty="0" err="1"/>
              <a:t>mjesta</a:t>
            </a:r>
            <a:r>
              <a:rPr lang="en-US" sz="2000" b="1" dirty="0"/>
              <a:t> </a:t>
            </a:r>
            <a:r>
              <a:rPr lang="en-US" sz="2000" b="1" dirty="0" err="1"/>
              <a:t>gdje</a:t>
            </a:r>
            <a:r>
              <a:rPr lang="en-US" sz="2000" b="1" dirty="0"/>
              <a:t> je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podigao</a:t>
            </a:r>
            <a:r>
              <a:rPr lang="en-US" sz="2000" b="1" dirty="0"/>
              <a:t> </a:t>
            </a:r>
            <a:r>
              <a:rPr lang="en-US" sz="2000" b="1" dirty="0" err="1"/>
              <a:t>spomenik</a:t>
            </a:r>
            <a:r>
              <a:rPr lang="en-US" sz="2000" b="1" dirty="0"/>
              <a:t> </a:t>
            </a:r>
            <a:r>
              <a:rPr lang="en-US" sz="2000" b="1" dirty="0" err="1"/>
              <a:t>čudesnom</a:t>
            </a:r>
            <a:r>
              <a:rPr lang="en-US" sz="2000" b="1" dirty="0"/>
              <a:t> </a:t>
            </a:r>
            <a:r>
              <a:rPr lang="en-US" sz="2000" b="1" dirty="0" err="1"/>
              <a:t>prelasku</a:t>
            </a:r>
            <a:r>
              <a:rPr lang="en-US" sz="2000" b="1" dirty="0"/>
              <a:t> Jordana,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pol </a:t>
            </a:r>
            <a:r>
              <a:rPr lang="en-US" sz="2000" b="1" dirty="0" err="1"/>
              <a:t>plemena</a:t>
            </a:r>
            <a:r>
              <a:rPr lang="en-US" sz="2000" b="1" dirty="0"/>
              <a:t> </a:t>
            </a:r>
            <a:r>
              <a:rPr lang="en-US" sz="2000" b="1" dirty="0" err="1"/>
              <a:t>sagradila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oltar</a:t>
            </a:r>
            <a:r>
              <a:rPr lang="en-US" sz="2000" b="1" dirty="0"/>
              <a:t> </a:t>
            </a:r>
            <a:r>
              <a:rPr lang="en-US" sz="2000" b="1" dirty="0" err="1"/>
              <a:t>sličan</a:t>
            </a:r>
            <a:r>
              <a:rPr lang="en-US" sz="2000" b="1" dirty="0"/>
              <a:t> </a:t>
            </a:r>
            <a:r>
              <a:rPr lang="en-US" sz="2000" b="1" dirty="0" err="1"/>
              <a:t>oltaru</a:t>
            </a:r>
            <a:r>
              <a:rPr lang="en-US" sz="2000" b="1" dirty="0"/>
              <a:t> </a:t>
            </a:r>
            <a:r>
              <a:rPr lang="en-US" sz="2000" b="1" dirty="0" err="1"/>
              <a:t>Svetišta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22</a:t>
            </a:r>
            <a:r>
              <a:rPr lang="hr-HR" sz="2000" b="1" dirty="0"/>
              <a:t>,</a:t>
            </a:r>
            <a:r>
              <a:rPr lang="en-US" sz="2000" b="1" dirty="0"/>
              <a:t>10</a:t>
            </a:r>
            <a:r>
              <a:rPr lang="hr-HR" sz="2000" b="1" dirty="0"/>
              <a:t>.</a:t>
            </a:r>
            <a:r>
              <a:rPr lang="en-US" sz="2000" b="1" dirty="0"/>
              <a:t>28).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Izraelci</a:t>
            </a:r>
            <a:r>
              <a:rPr lang="en-US" sz="2000" b="1" dirty="0"/>
              <a:t> </a:t>
            </a:r>
            <a:r>
              <a:rPr lang="en-US" sz="2000" b="1" dirty="0" err="1"/>
              <a:t>odlučili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iskorijeniti</a:t>
            </a:r>
            <a:r>
              <a:rPr lang="en-US" sz="2000" b="1" dirty="0"/>
              <a:t> taj </a:t>
            </a:r>
            <a:r>
              <a:rPr lang="en-US" sz="2000" b="1" dirty="0" err="1"/>
              <a:t>grijeh</a:t>
            </a:r>
            <a:r>
              <a:rPr lang="en-US" sz="2000" b="1" dirty="0"/>
              <a:t> </a:t>
            </a:r>
            <a:r>
              <a:rPr lang="en-US" sz="2000" b="1" dirty="0" err="1"/>
              <a:t>napadom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braću</a:t>
            </a:r>
            <a:r>
              <a:rPr lang="en-US" sz="2000" b="1" dirty="0"/>
              <a:t> (Jo</a:t>
            </a:r>
            <a:r>
              <a:rPr lang="hr-HR" sz="2000" b="1" dirty="0"/>
              <a:t>š</a:t>
            </a:r>
            <a:r>
              <a:rPr lang="en-US" sz="2000" b="1" dirty="0"/>
              <a:t>. 22</a:t>
            </a:r>
            <a:r>
              <a:rPr lang="hr-HR" sz="2000" b="1" dirty="0"/>
              <a:t>,</a:t>
            </a:r>
            <a:r>
              <a:rPr lang="en-US" sz="2000" b="1" dirty="0"/>
              <a:t>12). Ali Bog je </a:t>
            </a:r>
            <a:r>
              <a:rPr lang="en-US" sz="2000" b="1" dirty="0" err="1"/>
              <a:t>intervenirao</a:t>
            </a:r>
            <a:r>
              <a:rPr lang="en-US" sz="2000" b="1" dirty="0"/>
              <a:t> da </a:t>
            </a:r>
            <a:r>
              <a:rPr lang="en-US" sz="2000" b="1" dirty="0" err="1"/>
              <a:t>spriječi</a:t>
            </a:r>
            <a:r>
              <a:rPr lang="en-US" sz="2000" b="1" dirty="0"/>
              <a:t> </a:t>
            </a:r>
            <a:r>
              <a:rPr lang="en-US" sz="2000" b="1" dirty="0" err="1"/>
              <a:t>krvavi</a:t>
            </a:r>
            <a:r>
              <a:rPr lang="en-US" sz="2000" b="1" dirty="0"/>
              <a:t> </a:t>
            </a:r>
            <a:r>
              <a:rPr lang="en-US" sz="2000" b="1" dirty="0" err="1"/>
              <a:t>građanski</a:t>
            </a:r>
            <a:r>
              <a:rPr lang="en-US" sz="2000" b="1" dirty="0"/>
              <a:t> rat. </a:t>
            </a:r>
            <a:r>
              <a:rPr lang="en-US" sz="2000" b="1" dirty="0" err="1"/>
              <a:t>Odgojio</a:t>
            </a:r>
            <a:r>
              <a:rPr lang="en-US" sz="2000" b="1" dirty="0"/>
              <a:t> je </a:t>
            </a:r>
            <a:r>
              <a:rPr lang="en-US" sz="2000" b="1" dirty="0" err="1"/>
              <a:t>ljude</a:t>
            </a:r>
            <a:r>
              <a:rPr lang="en-US" sz="2000" b="1" dirty="0"/>
              <a:t> koji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sudili</a:t>
            </a:r>
            <a:r>
              <a:rPr lang="en-US" sz="2000" b="1" dirty="0"/>
              <a:t> bez </a:t>
            </a:r>
            <a:r>
              <a:rPr lang="en-US" sz="2000" b="1" dirty="0" err="1"/>
              <a:t>svih</a:t>
            </a:r>
            <a:r>
              <a:rPr lang="en-US" sz="2000" b="1" dirty="0"/>
              <a:t> </a:t>
            </a:r>
            <a:r>
              <a:rPr lang="en-US" sz="2000" b="1" dirty="0" err="1"/>
              <a:t>dokaza</a:t>
            </a:r>
            <a:r>
              <a:rPr lang="en-US" sz="2000" b="1" dirty="0"/>
              <a:t>; </a:t>
            </a:r>
            <a:r>
              <a:rPr lang="hr-HR" sz="2000" b="1" dirty="0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hr-HR" sz="2000" b="1" dirty="0"/>
              <a:t>htjeli</a:t>
            </a:r>
            <a:r>
              <a:rPr lang="en-US" sz="2000" b="1" dirty="0"/>
              <a:t> </a:t>
            </a:r>
            <a:r>
              <a:rPr lang="hr-HR" sz="2000" b="1" dirty="0"/>
              <a:t>is</a:t>
            </a:r>
            <a:r>
              <a:rPr lang="en-US" sz="2000" b="1" dirty="0" err="1"/>
              <a:t>korist</a:t>
            </a:r>
            <a:r>
              <a:rPr lang="hr-HR" sz="2000" b="1" dirty="0"/>
              <a:t>iti</a:t>
            </a:r>
            <a:r>
              <a:rPr lang="en-US" sz="2000" b="1" dirty="0"/>
              <a:t>  </a:t>
            </a:r>
            <a:r>
              <a:rPr lang="en-US" sz="2000" b="1" dirty="0" err="1"/>
              <a:t>sumnj</a:t>
            </a:r>
            <a:r>
              <a:rPr lang="hr-HR" sz="2000" b="1" dirty="0"/>
              <a:t>u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odlučili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braći</a:t>
            </a:r>
            <a:r>
              <a:rPr lang="en-US" sz="2000" b="1" dirty="0"/>
              <a:t> </a:t>
            </a:r>
            <a:r>
              <a:rPr lang="en-US" sz="2000" b="1" dirty="0" err="1"/>
              <a:t>priliku</a:t>
            </a:r>
            <a:r>
              <a:rPr lang="en-US" sz="2000" b="1" dirty="0"/>
              <a:t> </a:t>
            </a:r>
            <a:r>
              <a:rPr lang="hr-HR" sz="2000" b="1" dirty="0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obja</a:t>
            </a:r>
            <a:r>
              <a:rPr lang="hr-HR" sz="2000" b="1" dirty="0"/>
              <a:t>š</a:t>
            </a:r>
            <a:r>
              <a:rPr lang="en-US" sz="2000" b="1" dirty="0"/>
              <a:t>n</a:t>
            </a:r>
            <a:r>
              <a:rPr lang="hr-HR" sz="2000" b="1" dirty="0"/>
              <a:t>j</a:t>
            </a:r>
            <a:r>
              <a:rPr lang="en-US" sz="2000" b="1" dirty="0"/>
              <a:t>e</a:t>
            </a:r>
            <a:r>
              <a:rPr lang="hr-HR" sz="2000" b="1" dirty="0"/>
              <a:t>nje</a:t>
            </a:r>
            <a:r>
              <a:rPr lang="en-US" sz="2000" b="1" dirty="0"/>
              <a:t> (Jo</a:t>
            </a:r>
            <a:r>
              <a:rPr lang="hr-HR" sz="2000" b="1" dirty="0"/>
              <a:t>š</a:t>
            </a:r>
            <a:r>
              <a:rPr lang="en-US" sz="2000" b="1" dirty="0"/>
              <a:t>. 22,13</a:t>
            </a:r>
            <a:r>
              <a:rPr lang="hr-HR" sz="2000" b="1" dirty="0"/>
              <a:t>.</a:t>
            </a:r>
            <a:r>
              <a:rPr lang="en-US" sz="2000" b="1" dirty="0"/>
              <a:t>14).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čin</a:t>
            </a:r>
            <a:r>
              <a:rPr lang="en-US" sz="2000" b="1" dirty="0"/>
              <a:t> </a:t>
            </a:r>
            <a:r>
              <a:rPr lang="en-US" sz="2000" b="1" dirty="0" err="1"/>
              <a:t>tumačen</a:t>
            </a:r>
            <a:r>
              <a:rPr lang="en-US" sz="2000" b="1" dirty="0"/>
              <a:t> je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kršenje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 koji je </a:t>
            </a:r>
            <a:r>
              <a:rPr lang="en-US" sz="2000" b="1" dirty="0" err="1"/>
              <a:t>zabranjivao</a:t>
            </a:r>
            <a:r>
              <a:rPr lang="en-US" sz="2000" b="1" dirty="0"/>
              <a:t> </a:t>
            </a:r>
            <a:r>
              <a:rPr lang="en-US" sz="2000" b="1" dirty="0" err="1"/>
              <a:t>prinošenje</a:t>
            </a:r>
            <a:r>
              <a:rPr lang="en-US" sz="2000" b="1" dirty="0"/>
              <a:t> </a:t>
            </a:r>
            <a:r>
              <a:rPr lang="en-US" sz="2000" b="1" dirty="0" err="1"/>
              <a:t>žrtava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HR" sz="2000" b="1" dirty="0"/>
              <a:t>drugom </a:t>
            </a:r>
            <a:r>
              <a:rPr lang="en-US" sz="2000" b="1" dirty="0" err="1"/>
              <a:t>mjestu</a:t>
            </a:r>
            <a:r>
              <a:rPr lang="en-US" sz="2000" b="1" dirty="0"/>
              <a:t> </a:t>
            </a:r>
            <a:r>
              <a:rPr lang="en-US" sz="2000" b="1" dirty="0" err="1"/>
              <a:t>osim</a:t>
            </a:r>
            <a:r>
              <a:rPr lang="en-US" sz="2000" b="1" dirty="0"/>
              <a:t> </a:t>
            </a:r>
            <a:r>
              <a:rPr lang="en-US" sz="2000" b="1" dirty="0" err="1"/>
              <a:t>oltara</a:t>
            </a:r>
            <a:r>
              <a:rPr lang="en-US" sz="2000" b="1" dirty="0"/>
              <a:t> </a:t>
            </a:r>
            <a:r>
              <a:rPr lang="hr-HR" sz="2000" b="1" dirty="0"/>
              <a:t>za žrtve </a:t>
            </a:r>
            <a:r>
              <a:rPr lang="en-US" sz="2000" b="1" dirty="0" err="1"/>
              <a:t>paljenic</a:t>
            </a:r>
            <a:r>
              <a:rPr lang="hr-HR" sz="2000" b="1" dirty="0"/>
              <a:t>e</a:t>
            </a:r>
            <a:r>
              <a:rPr lang="en-US" sz="2000" b="1" dirty="0"/>
              <a:t> u </a:t>
            </a:r>
            <a:r>
              <a:rPr lang="en-US" sz="2000" b="1" dirty="0" err="1"/>
              <a:t>Svetištu</a:t>
            </a:r>
            <a:r>
              <a:rPr lang="en-US" sz="2000" b="1" dirty="0"/>
              <a:t> (Lev. 17</a:t>
            </a:r>
            <a:r>
              <a:rPr lang="hr-HR" sz="2000" b="1" dirty="0"/>
              <a:t>,</a:t>
            </a:r>
            <a:r>
              <a:rPr lang="en-US" sz="2000" b="1" dirty="0"/>
              <a:t>8</a:t>
            </a:r>
            <a:r>
              <a:rPr lang="hr-HR" sz="2000" b="1" dirty="0"/>
              <a:t>.</a:t>
            </a:r>
            <a:r>
              <a:rPr lang="en-US" sz="2000" b="1" dirty="0"/>
              <a:t>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5858250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Ispostavilo</a:t>
            </a:r>
            <a:r>
              <a:rPr lang="en-US" sz="2000" b="1" dirty="0"/>
              <a:t> se da </a:t>
            </a:r>
            <a:r>
              <a:rPr lang="hr-HR" sz="2000" b="1" dirty="0"/>
              <a:t>im</a:t>
            </a:r>
            <a:r>
              <a:rPr lang="en-US" sz="2000" b="1" dirty="0"/>
              <a:t> je </a:t>
            </a:r>
            <a:r>
              <a:rPr lang="en-US" sz="2000" b="1" dirty="0" err="1"/>
              <a:t>jedina</a:t>
            </a:r>
            <a:r>
              <a:rPr lang="en-US" sz="2000" b="1" dirty="0"/>
              <a:t> </a:t>
            </a:r>
            <a:r>
              <a:rPr lang="en-US" sz="2000" b="1" dirty="0" err="1"/>
              <a:t>pogreška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hr-HR" sz="2000" b="1" dirty="0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obavijesti</a:t>
            </a:r>
            <a:r>
              <a:rPr lang="hr-HR" sz="2000" b="1" dirty="0"/>
              <a:t>li</a:t>
            </a:r>
            <a:r>
              <a:rPr lang="en-US" sz="2000" b="1" dirty="0"/>
              <a:t> </a:t>
            </a:r>
            <a:r>
              <a:rPr lang="en-US" sz="2000" b="1" dirty="0" err="1"/>
              <a:t>braću</a:t>
            </a:r>
            <a:r>
              <a:rPr lang="en-US" sz="2000" b="1" dirty="0"/>
              <a:t> o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namjerama</a:t>
            </a:r>
            <a:r>
              <a:rPr lang="en-US" sz="2000" b="1" dirty="0"/>
              <a:t>... Ali to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OPTUŽBE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Evo što veli sva zajednica Jahvina: Što znači nevjerA KOJU ČINITE PROTIV Javve, Boga Izraelova?  Zašto se odvrgoste danas od Jahve, i podigavši žrtvenik zašto se bunite protiv Jahve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ua 22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Zašto</a:t>
            </a:r>
            <a:r>
              <a:rPr lang="en-US" sz="2000" b="1" dirty="0"/>
              <a:t> je Pinhas </a:t>
            </a:r>
            <a:r>
              <a:rPr lang="en-US" sz="2000" b="1" dirty="0" err="1"/>
              <a:t>izabran</a:t>
            </a:r>
            <a:r>
              <a:rPr lang="en-US" sz="2000" b="1" dirty="0"/>
              <a:t> za </a:t>
            </a:r>
            <a:r>
              <a:rPr lang="en-US" sz="2000" b="1" dirty="0" err="1"/>
              <a:t>voditelja</a:t>
            </a:r>
            <a:r>
              <a:rPr lang="en-US" sz="2000" b="1" dirty="0"/>
              <a:t> </a:t>
            </a:r>
            <a:r>
              <a:rPr lang="en-US" sz="2000" b="1" dirty="0" err="1"/>
              <a:t>istražnog</a:t>
            </a:r>
            <a:r>
              <a:rPr lang="en-US" sz="2000" b="1" dirty="0"/>
              <a:t> </a:t>
            </a:r>
            <a:r>
              <a:rPr lang="en-US" sz="2000" b="1" dirty="0" err="1"/>
              <a:t>odbora</a:t>
            </a:r>
            <a:br>
              <a:rPr lang="en-US" sz="2000" b="1" dirty="0"/>
            </a:br>
            <a:r>
              <a:rPr lang="en-US" sz="2000" b="1" dirty="0"/>
              <a:t>(Jo</a:t>
            </a:r>
            <a:r>
              <a:rPr lang="hr-HR" sz="2000" b="1" dirty="0"/>
              <a:t>š</a:t>
            </a:r>
            <a:r>
              <a:rPr lang="en-US" sz="2000" b="1" dirty="0"/>
              <a:t>. 22</a:t>
            </a:r>
            <a:r>
              <a:rPr lang="hr-HR" sz="2000" b="1" dirty="0"/>
              <a:t>,</a:t>
            </a:r>
            <a:r>
              <a:rPr lang="en-US" sz="2000" b="1" dirty="0"/>
              <a:t>13</a:t>
            </a:r>
            <a:r>
              <a:rPr lang="hr-HR" sz="2000" b="1" dirty="0"/>
              <a:t>.</a:t>
            </a:r>
            <a:r>
              <a:rPr lang="en-US" sz="2000" b="1" dirty="0"/>
              <a:t>14)?</a:t>
            </a: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Pinhasov </a:t>
            </a:r>
            <a:r>
              <a:rPr lang="en-US" sz="2000" b="1" dirty="0" err="1"/>
              <a:t>govor</a:t>
            </a:r>
            <a:r>
              <a:rPr lang="en-US" sz="2000" b="1" dirty="0"/>
              <a:t> </a:t>
            </a:r>
            <a:r>
              <a:rPr lang="en-US" sz="2000" b="1" dirty="0" err="1"/>
              <a:t>imao</a:t>
            </a:r>
            <a:r>
              <a:rPr lang="en-US" sz="2000" b="1" dirty="0"/>
              <a:t> je </a:t>
            </a:r>
            <a:r>
              <a:rPr lang="en-US" sz="2000" b="1" dirty="0" err="1"/>
              <a:t>savršen</a:t>
            </a:r>
            <a:r>
              <a:rPr lang="en-US" sz="2000" b="1" dirty="0"/>
              <a:t> </a:t>
            </a:r>
            <a:r>
              <a:rPr lang="en-US" sz="2000" b="1" dirty="0" err="1"/>
              <a:t>smisao</a:t>
            </a:r>
            <a:r>
              <a:rPr lang="en-US" sz="2000" b="1" dirty="0"/>
              <a:t>. Ako bi se </a:t>
            </a:r>
            <a:r>
              <a:rPr lang="en-US" sz="2000" b="1" dirty="0" err="1"/>
              <a:t>žrtve</a:t>
            </a:r>
            <a:r>
              <a:rPr lang="en-US" sz="2000" b="1" dirty="0"/>
              <a:t> </a:t>
            </a:r>
            <a:r>
              <a:rPr lang="en-US" sz="2000" b="1" dirty="0" err="1"/>
              <a:t>prinosile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novopodignutom</a:t>
            </a:r>
            <a:r>
              <a:rPr lang="en-US" sz="2000" b="1" dirty="0"/>
              <a:t> </a:t>
            </a:r>
            <a:r>
              <a:rPr lang="en-US" sz="2000" b="1" dirty="0" err="1"/>
              <a:t>žrtveniku</a:t>
            </a:r>
            <a:r>
              <a:rPr lang="en-US" sz="2000" b="1" dirty="0"/>
              <a:t>, Bog bi </a:t>
            </a:r>
            <a:r>
              <a:rPr lang="en-US" sz="2000" b="1" dirty="0" err="1"/>
              <a:t>kaznio</a:t>
            </a:r>
            <a:r>
              <a:rPr lang="en-US" sz="2000" b="1" dirty="0"/>
              <a:t> </a:t>
            </a:r>
            <a:r>
              <a:rPr lang="en-US" sz="2000" b="1" dirty="0" err="1"/>
              <a:t>cijeli</a:t>
            </a:r>
            <a:r>
              <a:rPr lang="en-US" sz="2000" b="1" dirty="0"/>
              <a:t> Izrael </a:t>
            </a:r>
            <a:r>
              <a:rPr lang="en-US" sz="2000" b="1" dirty="0" err="1"/>
              <a:t>zbog</a:t>
            </a:r>
            <a:r>
              <a:rPr lang="en-US" sz="2000" b="1" dirty="0"/>
              <a:t> toga (</a:t>
            </a:r>
            <a:r>
              <a:rPr lang="en-US" sz="2000" b="1" dirty="0" err="1"/>
              <a:t>Još</a:t>
            </a:r>
            <a:r>
              <a:rPr lang="en-US" sz="2000" b="1" dirty="0"/>
              <a:t>. 22,18b).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P</a:t>
            </a:r>
            <a:r>
              <a:rPr lang="en-US" sz="2000" b="1" dirty="0" err="1"/>
              <a:t>inhas</a:t>
            </a:r>
            <a:r>
              <a:rPr lang="en-US" sz="2000" b="1" dirty="0"/>
              <a:t>, sin </a:t>
            </a:r>
            <a:r>
              <a:rPr lang="en-US" sz="2000" b="1" dirty="0" err="1"/>
              <a:t>velikog</a:t>
            </a:r>
            <a:r>
              <a:rPr lang="en-US" sz="2000" b="1" dirty="0"/>
              <a:t> </a:t>
            </a:r>
            <a:r>
              <a:rPr lang="en-US" sz="2000" b="1" dirty="0" err="1"/>
              <a:t>svećenika</a:t>
            </a:r>
            <a:r>
              <a:rPr lang="en-US" sz="2000" b="1" dirty="0"/>
              <a:t>, bio je </a:t>
            </a:r>
            <a:r>
              <a:rPr lang="en-US" sz="2000" b="1" dirty="0" err="1"/>
              <a:t>neumoljiv</a:t>
            </a:r>
            <a:r>
              <a:rPr lang="en-US" sz="2000" b="1" dirty="0"/>
              <a:t> u </a:t>
            </a:r>
            <a:r>
              <a:rPr lang="en-US" sz="2000" b="1" dirty="0" err="1"/>
              <a:t>zaustavljanju</a:t>
            </a:r>
            <a:r>
              <a:rPr lang="en-US" sz="2000" b="1" dirty="0"/>
              <a:t> </a:t>
            </a:r>
            <a:r>
              <a:rPr lang="en-US" sz="2000" b="1" dirty="0" err="1"/>
              <a:t>grijeha</a:t>
            </a:r>
            <a:r>
              <a:rPr lang="en-US" sz="2000" b="1" dirty="0"/>
              <a:t> u Baal-</a:t>
            </a:r>
            <a:r>
              <a:rPr lang="en-US" sz="2000" b="1" dirty="0" err="1"/>
              <a:t>Peoru</a:t>
            </a:r>
            <a:r>
              <a:rPr lang="en-US" sz="2000" b="1" dirty="0"/>
              <a:t> (Br</a:t>
            </a:r>
            <a:r>
              <a:rPr lang="hr-HR" sz="2000" b="1" dirty="0"/>
              <a:t>.</a:t>
            </a:r>
            <a:r>
              <a:rPr lang="en-US" sz="2000" b="1" dirty="0"/>
              <a:t> 25,7</a:t>
            </a:r>
            <a:r>
              <a:rPr lang="hr-HR" sz="2000" b="1" dirty="0"/>
              <a:t>.</a:t>
            </a:r>
            <a:r>
              <a:rPr lang="en-US" sz="2000" b="1" dirty="0"/>
              <a:t>8). U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govoru</a:t>
            </a:r>
            <a:r>
              <a:rPr lang="en-US" sz="2000" b="1" dirty="0"/>
              <a:t> </a:t>
            </a:r>
            <a:r>
              <a:rPr lang="en-US" sz="2000" b="1" dirty="0" err="1"/>
              <a:t>povezao</a:t>
            </a:r>
            <a:r>
              <a:rPr lang="en-US" sz="2000" b="1" dirty="0"/>
              <a:t> je taj </a:t>
            </a:r>
            <a:r>
              <a:rPr lang="en-US" sz="2000" b="1" dirty="0" err="1"/>
              <a:t>grijeh</a:t>
            </a:r>
            <a:r>
              <a:rPr lang="en-US" sz="2000" b="1" dirty="0"/>
              <a:t> s </a:t>
            </a:r>
            <a:r>
              <a:rPr lang="en-US" sz="2000" b="1" dirty="0" err="1"/>
              <a:t>Ahanovim</a:t>
            </a:r>
            <a:r>
              <a:rPr lang="en-US" sz="2000" b="1" dirty="0"/>
              <a:t> </a:t>
            </a:r>
            <a:r>
              <a:rPr lang="en-US" sz="2000" b="1" dirty="0" err="1"/>
              <a:t>grijehom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izjednačio</a:t>
            </a:r>
            <a:r>
              <a:rPr lang="en-US" sz="2000" b="1" dirty="0"/>
              <a:t> ga s </a:t>
            </a:r>
            <a:r>
              <a:rPr lang="en-US" sz="2000" b="1" dirty="0" err="1"/>
              <a:t>onim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navodno</a:t>
            </a:r>
            <a:r>
              <a:rPr lang="en-US" sz="2000" b="1" dirty="0"/>
              <a:t> </a:t>
            </a:r>
            <a:r>
              <a:rPr lang="en-US" sz="2000" b="1" dirty="0" err="1"/>
              <a:t>počinila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pol </a:t>
            </a:r>
            <a:r>
              <a:rPr lang="en-US" sz="2000" b="1" dirty="0" err="1"/>
              <a:t>plemena</a:t>
            </a:r>
            <a:r>
              <a:rPr lang="en-US" sz="2000" b="1" dirty="0"/>
              <a:t> (Jo</a:t>
            </a:r>
            <a:r>
              <a:rPr lang="hr-HR" sz="2000" b="1" dirty="0"/>
              <a:t>š</a:t>
            </a:r>
            <a:r>
              <a:rPr lang="en-US" sz="2000" b="1" dirty="0"/>
              <a:t>. 22</a:t>
            </a:r>
            <a:r>
              <a:rPr lang="hr-HR" sz="2000" b="1" dirty="0"/>
              <a:t>,</a:t>
            </a:r>
            <a:r>
              <a:rPr lang="en-US" sz="2000" b="1" dirty="0"/>
              <a:t>16-20).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Ipak, dao </a:t>
            </a:r>
            <a:r>
              <a:rPr lang="en-US" sz="2000" b="1" dirty="0" err="1"/>
              <a:t>im</a:t>
            </a:r>
            <a:r>
              <a:rPr lang="en-US" sz="2000" b="1" dirty="0"/>
              <a:t> je </a:t>
            </a:r>
            <a:r>
              <a:rPr lang="en-US" sz="2000" b="1" dirty="0" err="1"/>
              <a:t>priliku</a:t>
            </a:r>
            <a:r>
              <a:rPr lang="en-US" sz="2000" b="1" dirty="0"/>
              <a:t> da </a:t>
            </a:r>
            <a:r>
              <a:rPr lang="en-US" sz="2000" b="1" dirty="0" err="1"/>
              <a:t>isprave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pogrešku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počinili</a:t>
            </a:r>
            <a:r>
              <a:rPr lang="en-US" sz="2000" b="1" dirty="0"/>
              <a:t> </a:t>
            </a:r>
            <a:r>
              <a:rPr lang="en-US" sz="2000" b="1" dirty="0" err="1"/>
              <a:t>grijeh</a:t>
            </a:r>
            <a:r>
              <a:rPr lang="en-US" sz="2000" b="1" dirty="0"/>
              <a:t>: </a:t>
            </a:r>
            <a:r>
              <a:rPr lang="en-US" sz="2000" b="1" dirty="0" err="1"/>
              <a:t>ponudio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je </a:t>
            </a:r>
            <a:r>
              <a:rPr lang="en-US" sz="2000" b="1" dirty="0" err="1"/>
              <a:t>priliku</a:t>
            </a:r>
            <a:r>
              <a:rPr lang="en-US" sz="2000" b="1" dirty="0"/>
              <a:t> da se </a:t>
            </a:r>
            <a:r>
              <a:rPr lang="en-US" sz="2000" b="1" dirty="0" err="1"/>
              <a:t>vrate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jordansku</a:t>
            </a:r>
            <a:r>
              <a:rPr lang="en-US" sz="2000" b="1" dirty="0"/>
              <a:t> </a:t>
            </a:r>
            <a:r>
              <a:rPr lang="en-US" sz="2000" b="1" dirty="0" err="1"/>
              <a:t>stranu</a:t>
            </a:r>
            <a:r>
              <a:rPr lang="en-US" sz="2000" b="1" dirty="0"/>
              <a:t> </a:t>
            </a:r>
            <a:r>
              <a:rPr lang="en-US" sz="2000" b="1" dirty="0" err="1"/>
              <a:t>gdje</a:t>
            </a:r>
            <a:r>
              <a:rPr lang="en-US" sz="2000" b="1" dirty="0"/>
              <a:t> je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Svetište</a:t>
            </a:r>
            <a:r>
              <a:rPr lang="hr-HR" sz="2000" b="1" dirty="0"/>
              <a:t>    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 22</a:t>
            </a:r>
            <a:r>
              <a:rPr lang="hr-HR" sz="2000" b="1" dirty="0"/>
              <a:t>,</a:t>
            </a:r>
            <a:r>
              <a:rPr lang="en-US" sz="2000" b="1" dirty="0"/>
              <a:t>19).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LJUBAZAN ODGOVOR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 smo podigli žrtvenik da se odvrgnemo od Jahve i da prinosimo žrtve paljenice,  prinosnice i žrtve paljenice, nek nam onda sudi Jahve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22</a:t>
            </a:r>
            <a:r>
              <a:rPr lang="hr-HR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Plemena</a:t>
            </a:r>
            <a:r>
              <a:rPr lang="en-US" sz="2000" b="1" dirty="0"/>
              <a:t> Rubena </a:t>
            </a:r>
            <a:r>
              <a:rPr lang="en-US" sz="2000" b="1" dirty="0" err="1"/>
              <a:t>i</a:t>
            </a:r>
            <a:r>
              <a:rPr lang="en-US" sz="2000" b="1" dirty="0"/>
              <a:t> Gada, </a:t>
            </a:r>
            <a:r>
              <a:rPr lang="en-US" sz="2000" b="1" dirty="0" err="1"/>
              <a:t>te</a:t>
            </a:r>
            <a:r>
              <a:rPr lang="en-US" sz="2000" b="1" dirty="0"/>
              <a:t> pol</a:t>
            </a:r>
            <a:r>
              <a:rPr lang="hr-HR" sz="2000" b="1" dirty="0"/>
              <a:t>ovina</a:t>
            </a:r>
            <a:r>
              <a:rPr lang="en-US" sz="2000" b="1" dirty="0"/>
              <a:t> Mana</a:t>
            </a:r>
            <a:r>
              <a:rPr lang="hr-HR" sz="2000" b="1" dirty="0"/>
              <a:t>š</a:t>
            </a:r>
            <a:r>
              <a:rPr lang="en-US" sz="2000" b="1" dirty="0"/>
              <a:t>e</a:t>
            </a:r>
            <a:r>
              <a:rPr lang="hr-HR" sz="2000" b="1" dirty="0"/>
              <a:t>ovog plemena 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hr-HR" sz="2000" b="1" dirty="0"/>
              <a:t>bili </a:t>
            </a:r>
            <a:r>
              <a:rPr lang="en-US" sz="2000" b="1" dirty="0" err="1"/>
              <a:t>optuženi</a:t>
            </a:r>
            <a:r>
              <a:rPr lang="en-US" sz="2000" b="1" dirty="0"/>
              <a:t>, </a:t>
            </a:r>
            <a:r>
              <a:rPr lang="en-US" sz="2000" b="1" dirty="0" err="1"/>
              <a:t>postupila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uzorno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666040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Izraelci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 motive </a:t>
            </a:r>
            <a:r>
              <a:rPr lang="en-US" sz="2000" b="1" dirty="0" err="1"/>
              <a:t>svo</a:t>
            </a:r>
            <a:r>
              <a:rPr lang="hr-HR" sz="2000" b="1" dirty="0"/>
              <a:t>je</a:t>
            </a:r>
            <a:r>
              <a:rPr lang="en-US" sz="2000" b="1" dirty="0"/>
              <a:t> </a:t>
            </a:r>
            <a:r>
              <a:rPr lang="en-US" sz="2000" b="1" dirty="0" err="1"/>
              <a:t>braće</a:t>
            </a:r>
            <a:r>
              <a:rPr lang="en-US" sz="2000" b="1" dirty="0"/>
              <a:t> za </a:t>
            </a:r>
            <a:r>
              <a:rPr lang="en-US" sz="2000" b="1" dirty="0" err="1"/>
              <a:t>izgradnju</a:t>
            </a:r>
            <a:r>
              <a:rPr lang="en-US" sz="2000" b="1" dirty="0"/>
              <a:t> </a:t>
            </a:r>
            <a:r>
              <a:rPr lang="en-US" sz="2000" b="1" dirty="0" err="1"/>
              <a:t>oltara</a:t>
            </a:r>
            <a:r>
              <a:rPr lang="en-US" sz="2000" b="1" dirty="0"/>
              <a:t>, </a:t>
            </a:r>
            <a:r>
              <a:rPr lang="en-US" sz="2000" b="1" dirty="0" err="1"/>
              <a:t>pretpostavili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: </a:t>
            </a:r>
            <a:r>
              <a:rPr lang="hr-HR" sz="2000" b="1" dirty="0"/>
              <a:t>to je </a:t>
            </a:r>
            <a:r>
              <a:rPr lang="en-US" sz="2000" b="1" dirty="0" err="1"/>
              <a:t>pobun</a:t>
            </a:r>
            <a:r>
              <a:rPr lang="hr-HR" sz="2000" b="1" dirty="0"/>
              <a:t>a</a:t>
            </a:r>
            <a:r>
              <a:rPr lang="en-US" sz="2000" b="1" dirty="0"/>
              <a:t>, </a:t>
            </a:r>
            <a:r>
              <a:rPr lang="en-US" sz="2000" b="1" dirty="0" err="1"/>
              <a:t>želj</a:t>
            </a:r>
            <a:r>
              <a:rPr lang="hr-HR" sz="2000" b="1" dirty="0"/>
              <a:t>a</a:t>
            </a:r>
            <a:r>
              <a:rPr lang="en-US" sz="2000" b="1" dirty="0"/>
              <a:t> za </a:t>
            </a:r>
            <a:r>
              <a:rPr lang="en-US" sz="2000" b="1" dirty="0" err="1"/>
              <a:t>razdvajanjem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mora ih snaći </a:t>
            </a:r>
            <a:r>
              <a:rPr lang="en-US" sz="2000" b="1" dirty="0" err="1"/>
              <a:t>božansk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kazn</a:t>
            </a:r>
            <a:r>
              <a:rPr lang="hr-HR" sz="2000" b="1" dirty="0"/>
              <a:t>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optužena</a:t>
            </a:r>
            <a:r>
              <a:rPr lang="en-US" sz="2000" b="1" dirty="0"/>
              <a:t> </a:t>
            </a:r>
            <a:r>
              <a:rPr lang="en-US" sz="2000" b="1" dirty="0" err="1"/>
              <a:t>plemena</a:t>
            </a:r>
            <a:r>
              <a:rPr lang="en-US" sz="2000" b="1" dirty="0"/>
              <a:t> </a:t>
            </a:r>
            <a:r>
              <a:rPr lang="en-US" sz="2000" b="1" dirty="0" err="1"/>
              <a:t>mogla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uvrijeđena</a:t>
            </a:r>
            <a:r>
              <a:rPr lang="en-US" sz="2000" b="1" dirty="0"/>
              <a:t> </a:t>
            </a:r>
            <a:r>
              <a:rPr lang="en-US" sz="2000" b="1" dirty="0" err="1"/>
              <a:t>optužbama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nasilno</a:t>
            </a:r>
            <a:r>
              <a:rPr lang="en-US" sz="2000" b="1" dirty="0"/>
              <a:t> </a:t>
            </a:r>
            <a:r>
              <a:rPr lang="en-US" sz="2000" b="1" dirty="0" err="1"/>
              <a:t>reagirati</a:t>
            </a:r>
            <a:r>
              <a:rPr lang="en-US" sz="2000" b="1" dirty="0"/>
              <a:t> u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obranu</a:t>
            </a:r>
            <a:r>
              <a:rPr lang="en-US" sz="2000" b="1" dirty="0"/>
              <a:t>, </a:t>
            </a:r>
            <a:r>
              <a:rPr lang="en-US" sz="2000" b="1" dirty="0" err="1"/>
              <a:t>zahvaljujući</a:t>
            </a:r>
            <a:r>
              <a:rPr lang="en-US" sz="2000" b="1" dirty="0"/>
              <a:t> </a:t>
            </a:r>
            <a:r>
              <a:rPr lang="en-US" sz="2000" b="1" dirty="0" err="1"/>
              <a:t>njihovom</a:t>
            </a:r>
            <a:r>
              <a:rPr lang="en-US" sz="2000" b="1" dirty="0"/>
              <a:t> </a:t>
            </a:r>
            <a:r>
              <a:rPr lang="en-US" sz="2000" b="1" dirty="0" err="1"/>
              <a:t>prijateljskom</a:t>
            </a:r>
            <a:r>
              <a:rPr lang="en-US" sz="2000" b="1" dirty="0"/>
              <a:t> </a:t>
            </a:r>
            <a:r>
              <a:rPr lang="en-US" sz="2000" b="1" dirty="0" err="1"/>
              <a:t>odgovoru</a:t>
            </a:r>
            <a:r>
              <a:rPr lang="en-US" sz="2000" b="1" dirty="0"/>
              <a:t>, rat je </a:t>
            </a:r>
            <a:r>
              <a:rPr lang="hr-HR" sz="2000" b="1" dirty="0"/>
              <a:t>bio </a:t>
            </a:r>
            <a:r>
              <a:rPr lang="en-US" sz="2000" b="1" dirty="0" err="1"/>
              <a:t>izbjegnut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958361"/>
            <a:ext cx="7729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Stvarnost</a:t>
            </a:r>
            <a:r>
              <a:rPr lang="en-US" sz="2000" b="1" dirty="0"/>
              <a:t> je </a:t>
            </a:r>
            <a:r>
              <a:rPr lang="en-US" sz="2000" b="1" dirty="0" err="1"/>
              <a:t>bila</a:t>
            </a:r>
            <a:r>
              <a:rPr lang="en-US" sz="2000" b="1" dirty="0"/>
              <a:t>: </a:t>
            </a:r>
            <a:r>
              <a:rPr lang="en-US" sz="2000" b="1" dirty="0" err="1"/>
              <a:t>želja</a:t>
            </a:r>
            <a:r>
              <a:rPr lang="en-US" sz="2000" b="1" dirty="0"/>
              <a:t> da </a:t>
            </a:r>
            <a:r>
              <a:rPr lang="en-US" sz="2000" b="1" dirty="0" err="1"/>
              <a:t>ostanu</a:t>
            </a:r>
            <a:r>
              <a:rPr lang="en-US" sz="2000" b="1" dirty="0"/>
              <a:t> </a:t>
            </a:r>
            <a:r>
              <a:rPr lang="en-US" sz="2000" b="1" dirty="0" err="1"/>
              <a:t>ujedinjeni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svojom</a:t>
            </a:r>
            <a:r>
              <a:rPr lang="en-US" sz="2000" b="1" dirty="0"/>
              <a:t> </a:t>
            </a:r>
            <a:r>
              <a:rPr lang="en-US" sz="2000" b="1" dirty="0" err="1"/>
              <a:t>braćom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izbjegnu</a:t>
            </a:r>
            <a:r>
              <a:rPr lang="en-US" sz="2000" b="1" dirty="0"/>
              <a:t> </a:t>
            </a:r>
            <a:r>
              <a:rPr lang="en-US" sz="2000" b="1" dirty="0" err="1"/>
              <a:t>buduće</a:t>
            </a:r>
            <a:r>
              <a:rPr lang="en-US" sz="2000" b="1" dirty="0"/>
              <a:t> </a:t>
            </a:r>
            <a:r>
              <a:rPr lang="en-US" sz="2000" b="1" dirty="0" err="1"/>
              <a:t>razdvajanje</a:t>
            </a:r>
            <a:r>
              <a:rPr lang="en-US" sz="2000" b="1" dirty="0"/>
              <a:t> </a:t>
            </a:r>
            <a:r>
              <a:rPr lang="en-US" sz="2000" b="1" dirty="0" err="1"/>
              <a:t>Izraelaca</a:t>
            </a:r>
            <a:r>
              <a:rPr lang="en-US" sz="2000" b="1" dirty="0"/>
              <a:t> (Jo</a:t>
            </a:r>
            <a:r>
              <a:rPr lang="hr-HR" sz="2000" b="1" dirty="0"/>
              <a:t>š</a:t>
            </a:r>
            <a:r>
              <a:rPr lang="en-US" sz="2000" b="1" dirty="0"/>
              <a:t>. 22</a:t>
            </a:r>
            <a:r>
              <a:rPr lang="hr-HR" sz="2000" b="1" dirty="0"/>
              <a:t>,</a:t>
            </a:r>
            <a:r>
              <a:rPr lang="en-US" sz="2000" b="1" dirty="0"/>
              <a:t>24-26).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POMIRENJE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hr-HR" b="1" dirty="0">
                <a:latin typeface="Comic Sans MS" panose="030F0702030302020204" pitchFamily="66" charset="0"/>
              </a:rPr>
              <a:t>Izraelovim sinovima bijaše drag taj odgovor: hvalili su Boga i odustali su od nauma da udare i da opustoše zemlju u kojoj su živili sinovi Rubenovi i sinovi Gadivi.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latin typeface="Comic Sans MS" panose="030F0702030302020204" pitchFamily="66" charset="0"/>
              </a:rPr>
              <a:t>š</a:t>
            </a:r>
            <a:r>
              <a:rPr lang="en" sz="1400" b="1" dirty="0">
                <a:latin typeface="Comic Sans MS" panose="030F0702030302020204" pitchFamily="66" charset="0"/>
              </a:rPr>
              <a:t>ua 22</a:t>
            </a:r>
            <a:r>
              <a:rPr lang="hr-HR" sz="1400" b="1" dirty="0">
                <a:latin typeface="Comic Sans MS" panose="030F0702030302020204" pitchFamily="66" charset="0"/>
              </a:rPr>
              <a:t>,</a:t>
            </a:r>
            <a:r>
              <a:rPr lang="en" sz="1400" b="1" dirty="0">
                <a:latin typeface="Comic Sans MS" panose="030F0702030302020204" pitchFamily="66" charset="0"/>
              </a:rPr>
              <a:t>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Vidjevši</a:t>
            </a:r>
            <a:r>
              <a:rPr lang="en-US" sz="2000" b="1" dirty="0">
                <a:solidFill>
                  <a:prstClr val="black"/>
                </a:solidFill>
              </a:rPr>
              <a:t> da je </a:t>
            </a:r>
            <a:r>
              <a:rPr lang="en-US" sz="2000" b="1" dirty="0" err="1">
                <a:solidFill>
                  <a:prstClr val="black"/>
                </a:solidFill>
              </a:rPr>
              <a:t>optužba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neutemeljena</a:t>
            </a:r>
            <a:r>
              <a:rPr lang="en-US" sz="2000" b="1" dirty="0">
                <a:solidFill>
                  <a:prstClr val="black"/>
                </a:solidFill>
              </a:rPr>
              <a:t>, Pin</a:t>
            </a:r>
            <a:r>
              <a:rPr lang="hr-HR" sz="2000" b="1" dirty="0">
                <a:solidFill>
                  <a:prstClr val="black"/>
                </a:solidFill>
              </a:rPr>
              <a:t>hasu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izraels</a:t>
            </a:r>
            <a:r>
              <a:rPr lang="hr-HR" sz="2000" b="1" dirty="0">
                <a:solidFill>
                  <a:prstClr val="black"/>
                </a:solidFill>
              </a:rPr>
              <a:t>- </a:t>
            </a:r>
            <a:r>
              <a:rPr lang="en-US" sz="2000" b="1" dirty="0">
                <a:solidFill>
                  <a:prstClr val="black"/>
                </a:solidFill>
              </a:rPr>
              <a:t>k</a:t>
            </a:r>
            <a:r>
              <a:rPr lang="hr-HR" sz="2000" b="1" dirty="0">
                <a:solidFill>
                  <a:prstClr val="black"/>
                </a:solidFill>
              </a:rPr>
              <a:t>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delegacij</a:t>
            </a:r>
            <a:r>
              <a:rPr lang="hr-HR" sz="2000" b="1" dirty="0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došlo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olakša</a:t>
            </a:r>
            <a:r>
              <a:rPr lang="hr-HR" sz="2000" b="1" dirty="0">
                <a:solidFill>
                  <a:prstClr val="black"/>
                </a:solidFill>
              </a:rPr>
              <a:t>nje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Još</a:t>
            </a:r>
            <a:r>
              <a:rPr lang="en-US" sz="2000" b="1" dirty="0">
                <a:solidFill>
                  <a:prstClr val="black"/>
                </a:solidFill>
              </a:rPr>
              <a:t>. 22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30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31). Sa </a:t>
            </a:r>
            <a:r>
              <a:rPr lang="en-US" sz="2000" b="1" dirty="0" err="1">
                <a:solidFill>
                  <a:prstClr val="black"/>
                </a:solidFill>
              </a:rPr>
              <a:t>svoje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strane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Izraelci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saznali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istinu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radovali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hvalili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su </a:t>
            </a:r>
            <a:r>
              <a:rPr lang="en-US" sz="2000" b="1" dirty="0">
                <a:solidFill>
                  <a:prstClr val="black"/>
                </a:solidFill>
              </a:rPr>
              <a:t>Boga (</a:t>
            </a:r>
            <a:r>
              <a:rPr lang="en-US" sz="2000" b="1" dirty="0" err="1">
                <a:solidFill>
                  <a:prstClr val="black"/>
                </a:solidFill>
              </a:rPr>
              <a:t>Još</a:t>
            </a:r>
            <a:r>
              <a:rPr lang="en-US" sz="2000" b="1" dirty="0">
                <a:solidFill>
                  <a:prstClr val="black"/>
                </a:solidFill>
              </a:rPr>
              <a:t>. 22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32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33).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484008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66916" y="835741"/>
            <a:ext cx="105239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hr-HR" sz="2400" b="1" dirty="0">
                <a:latin typeface="Constantia" panose="02030602050306030303" pitchFamily="18" charset="0"/>
              </a:rPr>
              <a:t>Sinovi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Rubenovi </a:t>
            </a:r>
            <a:r>
              <a:rPr lang="en-US" sz="2400" b="1" dirty="0">
                <a:latin typeface="Constantia" panose="02030602050306030303" pitchFamily="18" charset="0"/>
              </a:rPr>
              <a:t>i Gad</a:t>
            </a:r>
            <a:r>
              <a:rPr lang="hr-HR" sz="2400" b="1" dirty="0">
                <a:latin typeface="Constantia" panose="02030602050306030303" pitchFamily="18" charset="0"/>
              </a:rPr>
              <a:t>ovi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onda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žrtveni</a:t>
            </a:r>
            <a:r>
              <a:rPr lang="en-US" sz="2400" b="1" dirty="0">
                <a:latin typeface="Constantia" panose="02030602050306030303" pitchFamily="18" charset="0"/>
              </a:rPr>
              <a:t>k </a:t>
            </a:r>
            <a:r>
              <a:rPr lang="en-US" sz="2400" b="1" dirty="0" err="1">
                <a:latin typeface="Constantia" panose="02030602050306030303" pitchFamily="18" charset="0"/>
              </a:rPr>
              <a:t>stavili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natpis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ističući razlog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z</a:t>
            </a:r>
            <a:r>
              <a:rPr lang="en-US" sz="2400" b="1" dirty="0">
                <a:latin typeface="Constantia" panose="02030602050306030303" pitchFamily="18" charset="0"/>
              </a:rPr>
              <a:t>bog </a:t>
            </a:r>
            <a:r>
              <a:rPr lang="en-US" sz="2400" b="1" dirty="0" err="1">
                <a:latin typeface="Constantia" panose="02030602050306030303" pitchFamily="18" charset="0"/>
              </a:rPr>
              <a:t>kojeg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podignut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rekli</a:t>
            </a:r>
            <a:r>
              <a:rPr lang="en-US" sz="2400" b="1" dirty="0">
                <a:latin typeface="Constantia" panose="02030602050306030303" pitchFamily="18" charset="0"/>
              </a:rPr>
              <a:t>: „</a:t>
            </a:r>
            <a:r>
              <a:rPr lang="hr-HR" sz="2400" b="1" dirty="0">
                <a:latin typeface="Constantia" panose="02030602050306030303" pitchFamily="18" charset="0"/>
              </a:rPr>
              <a:t>To j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svjedočanstvo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među</a:t>
            </a:r>
            <a:r>
              <a:rPr lang="en-US" sz="2400" b="1" dirty="0">
                <a:latin typeface="Constantia" panose="02030602050306030303" pitchFamily="18" charset="0"/>
              </a:rPr>
              <a:t> nama</a:t>
            </a:r>
            <a:r>
              <a:rPr lang="hr-HR" sz="2400" b="1" dirty="0">
                <a:latin typeface="Constantia" panose="02030602050306030303" pitchFamily="18" charset="0"/>
              </a:rPr>
              <a:t>: 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Jahve j</a:t>
            </a:r>
            <a:r>
              <a:rPr lang="en-US" sz="2400" b="1" dirty="0">
                <a:latin typeface="Constantia" panose="02030602050306030303" pitchFamily="18" charset="0"/>
              </a:rPr>
              <a:t>e Bog." </a:t>
            </a:r>
            <a:r>
              <a:rPr lang="hr-HR" sz="2400" b="1" dirty="0">
                <a:latin typeface="Constantia" panose="02030602050306030303" pitchFamily="18" charset="0"/>
              </a:rPr>
              <a:t>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time </a:t>
            </a:r>
            <a:r>
              <a:rPr lang="en-US" sz="2400" b="1" dirty="0" err="1">
                <a:latin typeface="Constantia" panose="02030602050306030303" pitchFamily="18" charset="0"/>
              </a:rPr>
              <a:t>nastojali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spriječiti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buduće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nerazumijevanje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ukloniti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sve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bi </a:t>
            </a:r>
            <a:r>
              <a:rPr lang="en-US" sz="2400" b="1" dirty="0" err="1">
                <a:latin typeface="Constantia" panose="02030602050306030303" pitchFamily="18" charset="0"/>
              </a:rPr>
              <a:t>moglo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uzrok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kušnj</a:t>
            </a:r>
            <a:r>
              <a:rPr lang="hr-HR" sz="2400" b="1" dirty="0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.
K</a:t>
            </a:r>
            <a:r>
              <a:rPr lang="hr-HR" sz="2400" b="1" dirty="0">
                <a:latin typeface="Constantia" panose="02030602050306030303" pitchFamily="18" charset="0"/>
              </a:rPr>
              <a:t>a</a:t>
            </a:r>
            <a:r>
              <a:rPr lang="en-US" sz="2400" b="1" dirty="0">
                <a:latin typeface="Constantia" panose="02030602050306030303" pitchFamily="18" charset="0"/>
              </a:rPr>
              <a:t>ko </a:t>
            </a:r>
            <a:r>
              <a:rPr lang="en-US" sz="2400" b="1" dirty="0" err="1">
                <a:latin typeface="Constantia" panose="02030602050306030303" pitchFamily="18" charset="0"/>
              </a:rPr>
              <a:t>često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ozbiljne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teškoće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nasta</a:t>
            </a:r>
            <a:r>
              <a:rPr lang="hr-HR" sz="2400" b="1" dirty="0">
                <a:latin typeface="Constantia" panose="02030602050306030303" pitchFamily="18" charset="0"/>
              </a:rPr>
              <a:t>n</a:t>
            </a:r>
            <a:r>
              <a:rPr lang="en-US" sz="2400" b="1" dirty="0">
                <a:latin typeface="Constantia" panose="02030602050306030303" pitchFamily="18" charset="0"/>
              </a:rPr>
              <a:t>u </a:t>
            </a:r>
            <a:r>
              <a:rPr lang="hr-HR" sz="2400" b="1" dirty="0">
                <a:latin typeface="Constantia" panose="02030602050306030303" pitchFamily="18" charset="0"/>
              </a:rPr>
              <a:t>iz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jednostavnog</a:t>
            </a:r>
            <a:r>
              <a:rPr lang="en-US" sz="2400" b="1" dirty="0">
                <a:latin typeface="Constantia" panose="02030602050306030303" pitchFamily="18" charset="0"/>
              </a:rPr>
              <a:t> ne</a:t>
            </a:r>
            <a:r>
              <a:rPr lang="hr-HR" sz="2400" b="1" dirty="0">
                <a:latin typeface="Constantia" panose="02030602050306030303" pitchFamily="18" charset="0"/>
              </a:rPr>
              <a:t>raz</a:t>
            </a:r>
            <a:r>
              <a:rPr lang="en-US" sz="2400" b="1" dirty="0">
                <a:latin typeface="Constantia" panose="02030602050306030303" pitchFamily="18" charset="0"/>
              </a:rPr>
              <a:t>u</a:t>
            </a:r>
            <a:r>
              <a:rPr lang="hr-HR" sz="2400" b="1" dirty="0">
                <a:latin typeface="Constantia" panose="02030602050306030303" pitchFamily="18" charset="0"/>
              </a:rPr>
              <a:t>mijevanja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čak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među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vode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naj</a:t>
            </a:r>
            <a:r>
              <a:rPr lang="hr-HR" sz="2400" b="1" dirty="0">
                <a:latin typeface="Constantia" panose="02030602050306030303" pitchFamily="18" charset="0"/>
              </a:rPr>
              <a:t>dostojnije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pobude. Kakve ozbiljne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i pogubne posljedice mogu uslijediti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hr-HR" sz="2400" b="1" dirty="0">
                <a:latin typeface="Constantia" panose="02030602050306030303" pitchFamily="18" charset="0"/>
              </a:rPr>
              <a:t>bez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učtivosti i popuštanja</a:t>
            </a:r>
            <a:r>
              <a:rPr lang="en-US" sz="2400" b="1" dirty="0">
                <a:latin typeface="Constantia" panose="02030602050306030303" pitchFamily="18" charset="0"/>
              </a:rPr>
              <a:t>[...]
</a:t>
            </a:r>
            <a:r>
              <a:rPr lang="hr-HR" sz="2400" b="1" dirty="0">
                <a:latin typeface="Constantia" panose="02030602050306030303" pitchFamily="18" charset="0"/>
              </a:rPr>
              <a:t>P</a:t>
            </a:r>
            <a:r>
              <a:rPr lang="en-US" sz="2400" b="1" dirty="0" err="1">
                <a:latin typeface="Constantia" panose="02030602050306030303" pitchFamily="18" charset="0"/>
              </a:rPr>
              <a:t>rijekor</a:t>
            </a:r>
            <a:r>
              <a:rPr lang="hr-HR" sz="2400" b="1" dirty="0">
                <a:latin typeface="Constantia" panose="02030602050306030303" pitchFamily="18" charset="0"/>
              </a:rPr>
              <a:t>om i osuđivanjem nikoga se nije odvratilo od njegovog pogrešnog stajališta, već se tako mnoge udaljuje 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pravog</a:t>
            </a:r>
            <a:r>
              <a:rPr lang="en-US" sz="2400" b="1" dirty="0">
                <a:latin typeface="Constantia" panose="02030602050306030303" pitchFamily="18" charset="0"/>
              </a:rPr>
              <a:t> puta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njihova srca otvrdnu na uvjeravanja</a:t>
            </a:r>
            <a:r>
              <a:rPr lang="en-US" sz="2400" b="1" dirty="0">
                <a:latin typeface="Constantia" panose="02030602050306030303" pitchFamily="18" charset="0"/>
              </a:rPr>
              <a:t>. Duh </a:t>
            </a:r>
            <a:r>
              <a:rPr lang="hr-HR" sz="2400" b="1" dirty="0">
                <a:latin typeface="Constantia" panose="02030602050306030303" pitchFamily="18" charset="0"/>
              </a:rPr>
              <a:t>ljubaznosti</a:t>
            </a:r>
            <a:r>
              <a:rPr lang="en-US" sz="2400" b="1" dirty="0">
                <a:latin typeface="Constantia" panose="02030602050306030303" pitchFamily="18" charset="0"/>
              </a:rPr>
              <a:t>, u</a:t>
            </a:r>
            <a:r>
              <a:rPr lang="hr-HR" sz="2400" b="1" dirty="0">
                <a:latin typeface="Constantia" panose="02030602050306030303" pitchFamily="18" charset="0"/>
              </a:rPr>
              <a:t>čtiv</a:t>
            </a:r>
            <a:r>
              <a:rPr lang="en-US" sz="2400" b="1" dirty="0">
                <a:latin typeface="Constantia" panose="02030602050306030303" pitchFamily="18" charset="0"/>
              </a:rPr>
              <a:t>o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strpljivo</a:t>
            </a:r>
            <a:r>
              <a:rPr lang="en-US" sz="2400" b="1" dirty="0">
                <a:latin typeface="Constantia" panose="02030602050306030303" pitchFamily="18" charset="0"/>
              </a:rPr>
              <a:t> po</a:t>
            </a:r>
            <a:r>
              <a:rPr lang="hr-HR" sz="2400" b="1" dirty="0">
                <a:latin typeface="Constantia" panose="02030602050306030303" pitchFamily="18" charset="0"/>
              </a:rPr>
              <a:t>d</a:t>
            </a:r>
            <a:r>
              <a:rPr lang="en-US" sz="2400" b="1" dirty="0">
                <a:latin typeface="Constantia" panose="02030602050306030303" pitchFamily="18" charset="0"/>
              </a:rPr>
              <a:t>n</a:t>
            </a:r>
            <a:r>
              <a:rPr lang="hr-HR" sz="2400" b="1" dirty="0">
                <a:latin typeface="Constantia" panose="02030602050306030303" pitchFamily="18" charset="0"/>
              </a:rPr>
              <a:t>o</a:t>
            </a:r>
            <a:r>
              <a:rPr lang="en-US" sz="2400" b="1" dirty="0" err="1">
                <a:latin typeface="Constantia" panose="02030602050306030303" pitchFamily="18" charset="0"/>
              </a:rPr>
              <a:t>šanje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mogu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spasiti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zabludjelog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pre</a:t>
            </a:r>
            <a:r>
              <a:rPr lang="en-US" sz="2400" b="1" dirty="0" err="1">
                <a:latin typeface="Constantia" panose="02030602050306030303" pitchFamily="18" charset="0"/>
              </a:rPr>
              <a:t>kriti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mnoštvo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grijeha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6222378" y="6064597"/>
            <a:ext cx="5068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en" sz="1600" i="1" dirty="0"/>
              <a:t>Patri</a:t>
            </a:r>
            <a:r>
              <a:rPr lang="hr-HR" sz="1600" i="1" dirty="0"/>
              <a:t>jarsi i proroci</a:t>
            </a:r>
            <a:r>
              <a:rPr lang="en" sz="1600" b="1" dirty="0"/>
              <a:t>, </a:t>
            </a:r>
            <a:r>
              <a:rPr lang="hr-HR" sz="1600" b="1" dirty="0"/>
              <a:t>str</a:t>
            </a:r>
            <a:r>
              <a:rPr lang="en" sz="1600" b="1" dirty="0"/>
              <a:t>. 518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1264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2025-11-15T16:15:13Z</dcterms:created>
  <dcterms:modified xsi:type="dcterms:W3CDTF">2025-12-02T20:33:27Z</dcterms:modified>
</cp:coreProperties>
</file>