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pl-PL" sz="2000" b="1" noProof="0" dirty="0"/>
            <a:t>Neka ljubav u vama obiluje.</a:t>
          </a:r>
          <a:endParaRPr lang="en" sz="20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en-US" sz="2000" b="1" noProof="0" dirty="0"/>
            <a:t>To </a:t>
          </a:r>
          <a:r>
            <a:rPr lang="en-US" sz="2000" b="1" noProof="0" dirty="0" err="1"/>
            <a:t>će</a:t>
          </a:r>
          <a:r>
            <a:rPr lang="en-US" sz="2000" b="1" noProof="0" dirty="0"/>
            <a:t> </a:t>
          </a:r>
          <a:r>
            <a:rPr lang="hr-BA" sz="2000" b="1" noProof="0" dirty="0"/>
            <a:t>vas</a:t>
          </a:r>
          <a:r>
            <a:rPr lang="en-US" sz="2000" b="1" noProof="0" dirty="0"/>
            <a:t> </a:t>
          </a:r>
          <a:r>
            <a:rPr lang="en-US" sz="2000" b="1" noProof="0" dirty="0" err="1"/>
            <a:t>učiniti</a:t>
          </a:r>
          <a:r>
            <a:rPr lang="en-US" sz="2000" b="1" noProof="0" dirty="0"/>
            <a:t> </a:t>
          </a:r>
          <a:r>
            <a:rPr lang="en-US" sz="2000" b="1" noProof="0" dirty="0" err="1"/>
            <a:t>mudrijim</a:t>
          </a:r>
          <a:r>
            <a:rPr lang="hr-BA" sz="2000" b="1" noProof="0" dirty="0"/>
            <a:t>.</a:t>
          </a:r>
          <a:endParaRPr lang="en" sz="20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en-US" sz="2000" b="1" noProof="0" dirty="0" err="1"/>
            <a:t>Prepoznat</a:t>
          </a:r>
          <a:r>
            <a:rPr lang="en-US" sz="2000" b="1" noProof="0" dirty="0"/>
            <a:t> </a:t>
          </a:r>
          <a:r>
            <a:rPr lang="en-US" sz="2000" b="1" noProof="0" dirty="0" err="1"/>
            <a:t>ćete</a:t>
          </a:r>
          <a:r>
            <a:rPr lang="hr-BA" sz="2000" b="1" noProof="0" dirty="0"/>
            <a:t> što je</a:t>
          </a:r>
          <a:r>
            <a:rPr lang="en-US" sz="2000" b="1" noProof="0" dirty="0"/>
            <a:t> </a:t>
          </a:r>
          <a:r>
            <a:rPr lang="en-US" sz="2000" b="1" noProof="0" dirty="0" err="1"/>
            <a:t>najbolje</a:t>
          </a:r>
          <a:r>
            <a:rPr lang="hr-BA" sz="2000" b="1" noProof="0" dirty="0"/>
            <a:t>.</a:t>
          </a:r>
          <a:endParaRPr lang="en" sz="2000" b="1" noProof="0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-US" sz="2000" b="1" noProof="0" dirty="0"/>
            <a:t>Bit </a:t>
          </a:r>
          <a:r>
            <a:rPr lang="en-US" sz="2000" b="1" noProof="0" dirty="0" err="1"/>
            <a:t>će</a:t>
          </a:r>
          <a:r>
            <a:rPr lang="hr-BA" sz="2000" b="1" noProof="0" dirty="0"/>
            <a:t>te</a:t>
          </a:r>
          <a:r>
            <a:rPr lang="en-US" sz="2000" b="1" noProof="0" dirty="0"/>
            <a:t> </a:t>
          </a:r>
          <a:r>
            <a:rPr lang="en-US" sz="2000" b="1" noProof="0" dirty="0" err="1"/>
            <a:t>čist</a:t>
          </a:r>
          <a:r>
            <a:rPr lang="hr-BA" sz="2000" b="1" noProof="0" dirty="0"/>
            <a:t>i</a:t>
          </a:r>
          <a:r>
            <a:rPr lang="en-US" sz="2000" b="1" noProof="0" dirty="0"/>
            <a:t> </a:t>
          </a:r>
          <a:r>
            <a:rPr lang="en-US" sz="2000" b="1" noProof="0" dirty="0" err="1"/>
            <a:t>i</a:t>
          </a:r>
          <a:r>
            <a:rPr lang="en-US" sz="2000" b="1" noProof="0" dirty="0"/>
            <a:t> </a:t>
          </a:r>
          <a:r>
            <a:rPr lang="en-US" sz="2000" b="1" noProof="0" dirty="0" err="1"/>
            <a:t>pošten</a:t>
          </a:r>
          <a:r>
            <a:rPr lang="hr-BA" sz="2000" b="1" noProof="0" dirty="0"/>
            <a:t>i.</a:t>
          </a:r>
          <a:endParaRPr lang="en" sz="20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-US" sz="2000" b="1" noProof="0" dirty="0" err="1"/>
            <a:t>Donijet</a:t>
          </a:r>
          <a:r>
            <a:rPr lang="en-US" sz="2000" b="1" noProof="0" dirty="0"/>
            <a:t> </a:t>
          </a:r>
          <a:r>
            <a:rPr lang="en-US" sz="2000" b="1" noProof="0" dirty="0" err="1"/>
            <a:t>ćete</a:t>
          </a:r>
          <a:r>
            <a:rPr lang="en-US" sz="2000" b="1" noProof="0" dirty="0"/>
            <a:t> plod </a:t>
          </a:r>
          <a:r>
            <a:rPr lang="en-US" sz="2000" b="1" noProof="0" dirty="0" err="1"/>
            <a:t>kroz</a:t>
          </a:r>
          <a:r>
            <a:rPr lang="en-US" sz="2000" b="1" noProof="0" dirty="0"/>
            <a:t> </a:t>
          </a:r>
          <a:r>
            <a:rPr lang="en-US" sz="2000" b="1" noProof="0" dirty="0" err="1"/>
            <a:t>Isusa</a:t>
          </a:r>
          <a:r>
            <a:rPr lang="en-US" sz="2000" b="1" noProof="0" dirty="0"/>
            <a:t> Krista</a:t>
          </a:r>
          <a:r>
            <a:rPr lang="hr-BA" sz="2000" b="1" noProof="0" dirty="0"/>
            <a:t>.</a:t>
          </a:r>
          <a:endParaRPr lang="en" sz="20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-US" sz="2000" b="1" noProof="0" dirty="0"/>
            <a:t>To </a:t>
          </a:r>
          <a:r>
            <a:rPr lang="en-US" sz="2000" b="1" noProof="0" dirty="0" err="1"/>
            <a:t>će</a:t>
          </a:r>
          <a:r>
            <a:rPr lang="en-US" sz="2000" b="1" noProof="0" dirty="0"/>
            <a:t> </a:t>
          </a:r>
          <a:r>
            <a:rPr lang="en-US" sz="2000" b="1" noProof="0" dirty="0" err="1"/>
            <a:t>rezultirati</a:t>
          </a:r>
          <a:r>
            <a:rPr lang="en-US" sz="2000" b="1" noProof="0" dirty="0"/>
            <a:t> </a:t>
          </a:r>
          <a:r>
            <a:rPr lang="en-US" sz="2000" b="1" noProof="0" dirty="0" err="1"/>
            <a:t>slavom</a:t>
          </a:r>
          <a:r>
            <a:rPr lang="en-US" sz="2000" b="1" noProof="0" dirty="0"/>
            <a:t> </a:t>
          </a:r>
          <a:r>
            <a:rPr lang="en-US" sz="2000" b="1" noProof="0" dirty="0" err="1"/>
            <a:t>i</a:t>
          </a:r>
          <a:r>
            <a:rPr lang="en-US" sz="2000" b="1" noProof="0" dirty="0"/>
            <a:t> </a:t>
          </a:r>
          <a:r>
            <a:rPr lang="en-US" sz="2000" b="1" noProof="0" dirty="0" err="1"/>
            <a:t>hvalom</a:t>
          </a:r>
          <a:r>
            <a:rPr lang="en-US" sz="2000" b="1" noProof="0" dirty="0"/>
            <a:t> </a:t>
          </a:r>
          <a:r>
            <a:rPr lang="en-US" sz="2000" b="1" noProof="0" dirty="0" err="1"/>
            <a:t>Bogu</a:t>
          </a:r>
          <a:r>
            <a:rPr lang="hr-BA" sz="2000" b="1" noProof="0" dirty="0"/>
            <a:t>.</a:t>
          </a:r>
          <a:endParaRPr lang="en" sz="2000" b="1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Neka prime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znanje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mudrost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duhovno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razumijevanje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Živite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Božja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djeca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zadovoljavajući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način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pl-PL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Neka donesu plod i rastu u znanju.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Neka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ojačani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Božjom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moći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strpljivi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Biblija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proro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tva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manifestiran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kroz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Ellen G. White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Božje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providonosno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vodstvo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4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 Sveti</a:t>
          </a:r>
          <a:b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30</a:t>
          </a:r>
          <a:r>
            <a:rPr lang="hr-B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X="111487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noProof="0" dirty="0"/>
            <a:t>Neka ljubav u vama obiluje.</a:t>
          </a:r>
          <a:endParaRPr lang="en" sz="2000" b="1" kern="1200" noProof="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To </a:t>
          </a:r>
          <a:r>
            <a:rPr lang="en-US" sz="2000" b="1" kern="1200" noProof="0" dirty="0" err="1"/>
            <a:t>će</a:t>
          </a:r>
          <a:r>
            <a:rPr lang="en-US" sz="2000" b="1" kern="1200" noProof="0" dirty="0"/>
            <a:t> </a:t>
          </a:r>
          <a:r>
            <a:rPr lang="hr-BA" sz="2000" b="1" kern="1200" noProof="0" dirty="0"/>
            <a:t>vas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učiniti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mudrijim</a:t>
          </a:r>
          <a:r>
            <a:rPr lang="hr-BA" sz="2000" b="1" kern="1200" noProof="0" dirty="0"/>
            <a:t>.</a:t>
          </a:r>
          <a:endParaRPr lang="en" sz="2000" b="1" kern="1200" noProof="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Prepoznat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ćete</a:t>
          </a:r>
          <a:r>
            <a:rPr lang="hr-BA" sz="2000" b="1" kern="1200" noProof="0" dirty="0"/>
            <a:t> što je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najbolje</a:t>
          </a:r>
          <a:r>
            <a:rPr lang="hr-BA" sz="2000" b="1" kern="1200" noProof="0" dirty="0"/>
            <a:t>.</a:t>
          </a:r>
          <a:endParaRPr lang="en" sz="2000" b="1" kern="1200" noProof="0" dirty="0"/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Bit </a:t>
          </a:r>
          <a:r>
            <a:rPr lang="en-US" sz="2000" b="1" kern="1200" noProof="0" dirty="0" err="1"/>
            <a:t>će</a:t>
          </a:r>
          <a:r>
            <a:rPr lang="hr-BA" sz="2000" b="1" kern="1200" noProof="0" dirty="0"/>
            <a:t>te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čist</a:t>
          </a:r>
          <a:r>
            <a:rPr lang="hr-BA" sz="2000" b="1" kern="1200" noProof="0" dirty="0"/>
            <a:t>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pošten</a:t>
          </a:r>
          <a:r>
            <a:rPr lang="hr-BA" sz="2000" b="1" kern="1200" noProof="0" dirty="0"/>
            <a:t>i.</a:t>
          </a:r>
          <a:endParaRPr lang="en" sz="2000" b="1" kern="1200" noProof="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Donijet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ćete</a:t>
          </a:r>
          <a:r>
            <a:rPr lang="en-US" sz="2000" b="1" kern="1200" noProof="0" dirty="0"/>
            <a:t> plod </a:t>
          </a:r>
          <a:r>
            <a:rPr lang="en-US" sz="2000" b="1" kern="1200" noProof="0" dirty="0" err="1"/>
            <a:t>kroz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Isusa</a:t>
          </a:r>
          <a:r>
            <a:rPr lang="en-US" sz="2000" b="1" kern="1200" noProof="0" dirty="0"/>
            <a:t> Krista</a:t>
          </a:r>
          <a:r>
            <a:rPr lang="hr-BA" sz="2000" b="1" kern="1200" noProof="0" dirty="0"/>
            <a:t>.</a:t>
          </a:r>
          <a:endParaRPr lang="en" sz="2000" b="1" kern="1200" noProof="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To </a:t>
          </a:r>
          <a:r>
            <a:rPr lang="en-US" sz="2000" b="1" kern="1200" noProof="0" dirty="0" err="1"/>
            <a:t>će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rezultirati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slavom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hvalom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Bogu</a:t>
          </a:r>
          <a:r>
            <a:rPr lang="hr-BA" sz="2000" b="1" kern="1200" noProof="0" dirty="0"/>
            <a:t>.</a:t>
          </a:r>
          <a:endParaRPr lang="en" sz="2000" b="1" kern="1200" noProof="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1085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Neka prime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znanje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mudrost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duhovno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razumijevanje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34122"/>
        <a:ext cx="5381414" cy="610686"/>
      </dsp:txXfrm>
    </dsp:sp>
    <dsp:sp modelId="{8ED814D4-24A7-4EE6-98D6-F5EF96E58A5E}">
      <dsp:nvSpPr>
        <dsp:cNvPr id="0" name=""/>
        <dsp:cNvSpPr/>
      </dsp:nvSpPr>
      <dsp:spPr>
        <a:xfrm>
          <a:off x="0" y="691500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Živite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Božja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djeca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zadovoljavajući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način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724537"/>
        <a:ext cx="5381414" cy="610686"/>
      </dsp:txXfrm>
    </dsp:sp>
    <dsp:sp modelId="{D6B98BC7-4DD1-46DD-9A75-7E74C926B220}">
      <dsp:nvSpPr>
        <dsp:cNvPr id="0" name=""/>
        <dsp:cNvSpPr/>
      </dsp:nvSpPr>
      <dsp:spPr>
        <a:xfrm>
          <a:off x="0" y="1381915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Neka donesu plod i rastu u znanju.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1414952"/>
        <a:ext cx="5381414" cy="610686"/>
      </dsp:txXfrm>
    </dsp:sp>
    <dsp:sp modelId="{51C553D5-6DF9-4050-9DE4-1DCE1A8DC5FD}">
      <dsp:nvSpPr>
        <dsp:cNvPr id="0" name=""/>
        <dsp:cNvSpPr/>
      </dsp:nvSpPr>
      <dsp:spPr>
        <a:xfrm>
          <a:off x="0" y="2072330"/>
          <a:ext cx="5447488" cy="676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Neka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ojačani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Božjom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moći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strpljivi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2105367"/>
        <a:ext cx="5381414" cy="61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61832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753332" y="1646412"/>
          <a:ext cx="2335316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Biblija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3332" y="1646412"/>
        <a:ext cx="2335316" cy="755998"/>
      </dsp:txXfrm>
    </dsp:sp>
    <dsp:sp modelId="{68A2714C-A2A2-4460-842C-53874DC714E7}">
      <dsp:nvSpPr>
        <dsp:cNvPr id="0" name=""/>
        <dsp:cNvSpPr/>
      </dsp:nvSpPr>
      <dsp:spPr>
        <a:xfrm>
          <a:off x="3456533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304946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proro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tva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manifestiran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kroz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Ellen G. White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4946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66492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78316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Božje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providonosno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vodstvo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4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8316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55445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67269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 Sveti</a:t>
          </a:r>
          <a:b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30</a:t>
          </a:r>
          <a:r>
            <a:rPr lang="hr-B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67269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8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5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41.jpeg"/><Relationship Id="rId10" Type="http://schemas.openxmlformats.org/officeDocument/2006/relationships/diagramData" Target="../diagrams/data3.xml"/><Relationship Id="rId4" Type="http://schemas.openxmlformats.org/officeDocument/2006/relationships/image" Target="../media/image36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738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 err="1">
                <a:ln w="10160">
                  <a:solidFill>
                    <a:srgbClr val="AE9665"/>
                  </a:solidFill>
                  <a:prstDash val="solid"/>
                </a:ln>
                <a:solidFill>
                  <a:srgbClr val="D9D535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RAZLOZI</a:t>
            </a:r>
            <a:r>
              <a:rPr kumimoji="0" lang="es-ES" sz="4200" b="1" i="0" u="none" strike="noStrike" kern="1200" cap="none" spc="0" normalizeH="0" baseline="0" noProof="0" dirty="0">
                <a:ln w="10160">
                  <a:solidFill>
                    <a:srgbClr val="AE9665"/>
                  </a:solidFill>
                  <a:prstDash val="solid"/>
                </a:ln>
                <a:solidFill>
                  <a:srgbClr val="D9D535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4200" b="1" i="0" u="none" strike="noStrike" kern="1200" cap="none" spc="0" normalizeH="0" baseline="0" noProof="0" dirty="0" err="1">
                <a:ln w="10160">
                  <a:solidFill>
                    <a:srgbClr val="AE9665"/>
                  </a:solidFill>
                  <a:prstDash val="solid"/>
                </a:ln>
                <a:solidFill>
                  <a:srgbClr val="D9D535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4200" b="1" i="0" u="none" strike="noStrike" kern="1200" cap="none" spc="0" normalizeH="0" baseline="0" noProof="0" dirty="0">
                <a:ln w="10160">
                  <a:solidFill>
                    <a:srgbClr val="AE9665"/>
                  </a:solidFill>
                  <a:prstDash val="solid"/>
                </a:ln>
                <a:solidFill>
                  <a:srgbClr val="D9D535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4200" b="1" i="0" u="none" strike="noStrike" kern="1200" cap="none" spc="0" normalizeH="0" baseline="0" noProof="0" dirty="0" err="1">
                <a:ln w="10160">
                  <a:solidFill>
                    <a:srgbClr val="AE9665"/>
                  </a:solidFill>
                  <a:prstDash val="solid"/>
                </a:ln>
                <a:solidFill>
                  <a:srgbClr val="D9D535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ZAHVALNOST</a:t>
            </a:r>
            <a:r>
              <a:rPr kumimoji="0" lang="es-ES" sz="4200" b="1" i="0" u="none" strike="noStrike" kern="1200" cap="none" spc="0" normalizeH="0" baseline="0" noProof="0" dirty="0">
                <a:ln w="10160">
                  <a:solidFill>
                    <a:srgbClr val="AE9665"/>
                  </a:solidFill>
                  <a:prstDash val="solid"/>
                </a:ln>
                <a:solidFill>
                  <a:srgbClr val="D9D535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I </a:t>
            </a:r>
            <a:r>
              <a:rPr kumimoji="0" lang="es-ES" sz="4200" b="1" i="0" u="none" strike="noStrike" kern="1200" cap="none" spc="0" normalizeH="0" baseline="0" noProof="0" dirty="0" err="1">
                <a:ln w="10160">
                  <a:solidFill>
                    <a:srgbClr val="AE9665"/>
                  </a:solidFill>
                  <a:prstDash val="solid"/>
                </a:ln>
                <a:solidFill>
                  <a:srgbClr val="D9D535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MOLITVU</a:t>
            </a:r>
            <a:endParaRPr kumimoji="0" lang="es-ES" sz="4200" b="1" i="0" u="none" strike="noStrike" kern="1200" cap="none" spc="0" normalizeH="0" baseline="0" noProof="0" dirty="0">
              <a:ln w="10160">
                <a:solidFill>
                  <a:srgbClr val="AE9665"/>
                </a:solidFill>
                <a:prstDash val="solid"/>
              </a:ln>
              <a:solidFill>
                <a:srgbClr val="D9D535">
                  <a:lumMod val="60000"/>
                  <a:lumOff val="40000"/>
                </a:srgb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AE966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E966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AE966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E966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AE966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10.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E966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siječnja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AE966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2026.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RAZLOZI ZA ZAHVALNOST</a:t>
            </a:r>
            <a:endParaRPr lang="en" sz="4400" b="1" spc="3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Zahvaljujemo Bogu, ocu Gospodina našega Isusa Krista, uvijek kad molimo za vas.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Kološanima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1</a:t>
            </a:r>
            <a:r>
              <a:rPr lang="hr-BA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24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Odjekujući</a:t>
            </a:r>
            <a:r>
              <a:rPr lang="en-US" sz="2000" b="1" dirty="0"/>
              <a:t> </a:t>
            </a:r>
            <a:r>
              <a:rPr lang="en-US" sz="2000" b="1" dirty="0" err="1"/>
              <a:t>riječima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1. Kor</a:t>
            </a:r>
            <a:r>
              <a:rPr lang="hr-BA" sz="2000" b="1" dirty="0"/>
              <a:t>.</a:t>
            </a:r>
            <a:r>
              <a:rPr lang="en-US" sz="2000" b="1" dirty="0"/>
              <a:t> 13</a:t>
            </a:r>
            <a:r>
              <a:rPr lang="hr-BA" sz="2000" b="1" dirty="0"/>
              <a:t>,</a:t>
            </a:r>
            <a:r>
              <a:rPr lang="en-US" sz="2000" b="1" dirty="0"/>
              <a:t>13, Pavao </a:t>
            </a:r>
            <a:r>
              <a:rPr lang="en-US" sz="2000" b="1" dirty="0" err="1"/>
              <a:t>zahvaljuje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Kološani</a:t>
            </a:r>
            <a:r>
              <a:rPr lang="en-US" sz="2000" b="1" dirty="0"/>
              <a:t> </a:t>
            </a:r>
            <a:r>
              <a:rPr lang="en-US" sz="2000" b="1" dirty="0" err="1"/>
              <a:t>imaju</a:t>
            </a:r>
            <a:r>
              <a:rPr lang="en-US" sz="2000" b="1" dirty="0"/>
              <a:t> </a:t>
            </a:r>
            <a:r>
              <a:rPr lang="en-US" sz="2000" b="1" dirty="0" err="1"/>
              <a:t>ove</a:t>
            </a:r>
            <a:r>
              <a:rPr lang="en-US" sz="2000" b="1" dirty="0"/>
              <a:t> tri </a:t>
            </a:r>
            <a:r>
              <a:rPr lang="en-US" sz="2000" b="1" dirty="0" err="1"/>
              <a:t>kršćanske</a:t>
            </a:r>
            <a:r>
              <a:rPr lang="en-US" sz="2000" b="1" dirty="0"/>
              <a:t> </a:t>
            </a:r>
            <a:r>
              <a:rPr lang="en-US" sz="2000" b="1" dirty="0" err="1"/>
              <a:t>vrline</a:t>
            </a:r>
            <a:r>
              <a:rPr lang="en-US" sz="2000" b="1" dirty="0"/>
              <a:t>: </a:t>
            </a:r>
            <a:r>
              <a:rPr lang="en-US" sz="2000" b="1" dirty="0" err="1"/>
              <a:t>vjeru</a:t>
            </a:r>
            <a:r>
              <a:rPr lang="en-US" sz="2000" b="1" dirty="0"/>
              <a:t>, </a:t>
            </a:r>
            <a:r>
              <a:rPr lang="en-US" sz="2000" b="1" dirty="0" err="1"/>
              <a:t>nadu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(Kol</a:t>
            </a:r>
            <a:r>
              <a:rPr lang="hr-BA" sz="2000" b="1" dirty="0"/>
              <a:t>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4</a:t>
            </a:r>
            <a:r>
              <a:rPr lang="hr-BA" sz="2000" b="1" dirty="0"/>
              <a:t>.</a:t>
            </a:r>
            <a:r>
              <a:rPr lang="en-US" sz="2000" b="1" dirty="0"/>
              <a:t>5).</a:t>
            </a:r>
            <a:endParaRPr lang="en" sz="2000" b="1" noProof="0" dirty="0"/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960" y="1350706"/>
            <a:ext cx="3350834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317712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vrline</a:t>
            </a:r>
            <a:r>
              <a:rPr lang="en-US" sz="2000" b="1" dirty="0"/>
              <a:t> </a:t>
            </a:r>
            <a:r>
              <a:rPr lang="en-US" sz="2000" b="1" dirty="0" err="1"/>
              <a:t>nastaju</a:t>
            </a:r>
            <a:r>
              <a:rPr lang="en-US" sz="2000" b="1" dirty="0"/>
              <a:t> "u </a:t>
            </a:r>
            <a:r>
              <a:rPr lang="en-US" sz="2000" b="1" dirty="0" err="1"/>
              <a:t>Kristu</a:t>
            </a:r>
            <a:r>
              <a:rPr lang="en-US" sz="2000" b="1" dirty="0"/>
              <a:t> </a:t>
            </a:r>
            <a:r>
              <a:rPr lang="en-US" sz="2000" b="1" dirty="0" err="1"/>
              <a:t>Isusu</a:t>
            </a:r>
            <a:r>
              <a:rPr lang="en-US" sz="2000" b="1" dirty="0"/>
              <a:t>", </a:t>
            </a:r>
            <a:r>
              <a:rPr lang="en-US" sz="2000" b="1" dirty="0" err="1"/>
              <a:t>utječu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odnose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"</a:t>
            </a:r>
            <a:r>
              <a:rPr lang="en-US" sz="2000" b="1" dirty="0" err="1"/>
              <a:t>svim</a:t>
            </a:r>
            <a:r>
              <a:rPr lang="en-US" sz="2000" b="1" dirty="0"/>
              <a:t> </a:t>
            </a:r>
            <a:r>
              <a:rPr lang="en-US" sz="2000" b="1" dirty="0" err="1"/>
              <a:t>svetima</a:t>
            </a:r>
            <a:r>
              <a:rPr lang="en-US" sz="2000" b="1" dirty="0"/>
              <a:t>"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prenesene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"</a:t>
            </a:r>
            <a:r>
              <a:rPr lang="en-US" sz="2000" b="1" dirty="0" err="1"/>
              <a:t>pravu</a:t>
            </a:r>
            <a:r>
              <a:rPr lang="en-US" sz="2000" b="1" dirty="0"/>
              <a:t> </a:t>
            </a:r>
            <a:r>
              <a:rPr lang="en-US" sz="2000" b="1" dirty="0" err="1"/>
              <a:t>riječ</a:t>
            </a:r>
            <a:r>
              <a:rPr lang="en-US" sz="2000" b="1" dirty="0"/>
              <a:t> </a:t>
            </a:r>
            <a:r>
              <a:rPr lang="hr-BA" sz="2000" b="1" dirty="0"/>
              <a:t>E</a:t>
            </a:r>
            <a:r>
              <a:rPr lang="en-US" sz="2000" b="1" dirty="0" err="1"/>
              <a:t>vanđelja</a:t>
            </a:r>
            <a:r>
              <a:rPr lang="en-US" sz="2000" b="1" dirty="0"/>
              <a:t>".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5035038"/>
            <a:ext cx="61561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Božja</a:t>
            </a:r>
            <a:r>
              <a:rPr lang="en-US" sz="2000" b="1" dirty="0"/>
              <a:t> </a:t>
            </a:r>
            <a:r>
              <a:rPr lang="en-US" sz="2000" b="1" dirty="0" err="1"/>
              <a:t>moć</a:t>
            </a:r>
            <a:r>
              <a:rPr lang="en-US" sz="2000" b="1" dirty="0"/>
              <a:t>, </a:t>
            </a:r>
            <a:r>
              <a:rPr lang="en-US" sz="2000" b="1" dirty="0" err="1"/>
              <a:t>koja</a:t>
            </a:r>
            <a:r>
              <a:rPr lang="en-US" sz="2000" b="1" dirty="0"/>
              <a:t> se </a:t>
            </a:r>
            <a:r>
              <a:rPr lang="en-US" sz="2000" b="1" dirty="0" err="1"/>
              <a:t>prenosi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hr-BA" sz="2000" b="1" dirty="0"/>
              <a:t>E</a:t>
            </a:r>
            <a:r>
              <a:rPr lang="en-US" sz="2000" b="1" dirty="0" err="1"/>
              <a:t>vanđelje</a:t>
            </a:r>
            <a:r>
              <a:rPr lang="en-US" sz="2000" b="1" dirty="0"/>
              <a:t> </a:t>
            </a:r>
            <a:r>
              <a:rPr lang="en-US" sz="2000" b="1" dirty="0" err="1"/>
              <a:t>djelovanjem</a:t>
            </a:r>
            <a:r>
              <a:rPr lang="en-US" sz="2000" b="1" dirty="0"/>
              <a:t> Duha </a:t>
            </a:r>
            <a:r>
              <a:rPr lang="en-US" sz="2000" b="1" dirty="0" err="1"/>
              <a:t>Svetoga</a:t>
            </a:r>
            <a:r>
              <a:rPr lang="en-US" sz="2000" b="1" dirty="0"/>
              <a:t>, </a:t>
            </a:r>
            <a:r>
              <a:rPr lang="en-US" sz="2000" b="1" dirty="0" err="1"/>
              <a:t>čini</a:t>
            </a:r>
            <a:r>
              <a:rPr lang="en-US" sz="2000" b="1" dirty="0"/>
              <a:t> </a:t>
            </a:r>
            <a:r>
              <a:rPr lang="hr-BA" sz="2000" b="1" dirty="0"/>
              <a:t>da </a:t>
            </a:r>
            <a:r>
              <a:rPr lang="en-US" sz="2000" b="1" dirty="0" err="1"/>
              <a:t>Biblij</a:t>
            </a:r>
            <a:r>
              <a:rPr lang="hr-BA" sz="2000" b="1" dirty="0"/>
              <a:t>a postaje </a:t>
            </a:r>
            <a:r>
              <a:rPr lang="en-US" sz="2000" b="1" dirty="0"/>
              <a:t> "</a:t>
            </a:r>
            <a:r>
              <a:rPr lang="en-US" sz="2000" b="1" dirty="0" err="1"/>
              <a:t>riječ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" (Fil</a:t>
            </a:r>
            <a:r>
              <a:rPr lang="hr-BA" sz="2000" b="1" dirty="0"/>
              <a:t>ip.</a:t>
            </a:r>
            <a:r>
              <a:rPr lang="en-US" sz="2000" b="1" dirty="0"/>
              <a:t> 2,16). To </a:t>
            </a:r>
            <a:r>
              <a:rPr lang="en-US" sz="2000" b="1" dirty="0" err="1"/>
              <a:t>znači</a:t>
            </a:r>
            <a:r>
              <a:rPr lang="en-US" sz="2000" b="1" dirty="0"/>
              <a:t> da, </a:t>
            </a:r>
            <a:r>
              <a:rPr lang="en-US" sz="2000" b="1" dirty="0" err="1"/>
              <a:t>prihvaćajući</a:t>
            </a:r>
            <a:r>
              <a:rPr lang="en-US" sz="2000" b="1" dirty="0"/>
              <a:t> </a:t>
            </a:r>
            <a:r>
              <a:rPr lang="hr-BA" sz="2000" b="1" dirty="0"/>
              <a:t>E</a:t>
            </a:r>
            <a:r>
              <a:rPr lang="en-US" sz="2000" b="1" dirty="0" err="1"/>
              <a:t>vanđelje</a:t>
            </a:r>
            <a:r>
              <a:rPr lang="en-US" sz="2000" b="1" dirty="0"/>
              <a:t>,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vječni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nasljedstvo</a:t>
            </a:r>
            <a:r>
              <a:rPr lang="en-US" sz="2000" b="1" dirty="0"/>
              <a:t> "</a:t>
            </a:r>
            <a:r>
              <a:rPr lang="en-US" sz="2000" b="1" dirty="0" err="1"/>
              <a:t>pohranjeno</a:t>
            </a:r>
            <a:r>
              <a:rPr lang="en-US" sz="2000" b="1" dirty="0"/>
              <a:t> za vas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nebu</a:t>
            </a:r>
            <a:r>
              <a:rPr lang="en-US" sz="2000" b="1" dirty="0"/>
              <a:t>" (Kol</a:t>
            </a:r>
            <a:r>
              <a:rPr lang="hr-BA" sz="2000" b="1" dirty="0"/>
              <a:t>.</a:t>
            </a:r>
            <a:r>
              <a:rPr lang="en-US" sz="2000" b="1" dirty="0"/>
              <a:t> 1,5).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676375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 </a:t>
            </a:r>
            <a:r>
              <a:rPr lang="en-US" sz="2000" b="1" dirty="0" err="1"/>
              <a:t>naglašava</a:t>
            </a:r>
            <a:r>
              <a:rPr lang="en-US" sz="2000" b="1" dirty="0"/>
              <a:t> da </a:t>
            </a:r>
            <a:r>
              <a:rPr lang="en-US" sz="2000" b="1" dirty="0" err="1"/>
              <a:t>ovo</a:t>
            </a:r>
            <a:r>
              <a:rPr lang="en-US" sz="2000" b="1" dirty="0"/>
              <a:t> </a:t>
            </a:r>
            <a:r>
              <a:rPr lang="en-US" sz="2000" b="1" dirty="0" err="1"/>
              <a:t>evanđelje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propovijedano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Kološanima</a:t>
            </a:r>
            <a:r>
              <a:rPr lang="en-US" sz="2000" b="1" dirty="0"/>
              <a:t>, </a:t>
            </a:r>
            <a:r>
              <a:rPr lang="en-US" sz="2000" b="1" dirty="0" err="1"/>
              <a:t>nego</a:t>
            </a:r>
            <a:r>
              <a:rPr lang="en-US" sz="2000" b="1" dirty="0"/>
              <a:t> "po </a:t>
            </a:r>
            <a:r>
              <a:rPr lang="en-US" sz="2000" b="1" dirty="0" err="1"/>
              <a:t>cijelom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" (Kol. 1,6)... I to za </a:t>
            </a:r>
            <a:r>
              <a:rPr lang="en-US" sz="2000" b="1" dirty="0" err="1"/>
              <a:t>samo</a:t>
            </a:r>
            <a:r>
              <a:rPr lang="en-US" sz="2000" b="1" dirty="0"/>
              <a:t> 30 </a:t>
            </a:r>
            <a:r>
              <a:rPr lang="en-US" sz="2000" b="1" dirty="0" err="1"/>
              <a:t>godina</a:t>
            </a:r>
            <a:r>
              <a:rPr lang="en-US" sz="2000" b="1" dirty="0"/>
              <a:t>!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MOLBE ZA MOLITVU</a:t>
            </a:r>
            <a:endParaRPr lang="en" sz="4400" b="1" spc="600" noProof="0" dirty="0">
              <a:ln w="1905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Zato i mi od onoga dana u koji smo to čuli ne prestajemo moliti za vas i prositi Da vas Bog napuni potpunom spoznajom svoje volje sa svakovrsnom mudrosti i duhovnim razumijevanjem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Kološanima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hr-BA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Pavlova </a:t>
            </a:r>
            <a:r>
              <a:rPr lang="en-US" sz="2000" b="1" dirty="0" err="1"/>
              <a:t>molitvena</a:t>
            </a:r>
            <a:r>
              <a:rPr lang="en-US" sz="2000" b="1" dirty="0"/>
              <a:t> </a:t>
            </a:r>
            <a:r>
              <a:rPr lang="en-US" sz="2000" b="1" dirty="0" err="1"/>
              <a:t>molba</a:t>
            </a:r>
            <a:r>
              <a:rPr lang="en-US" sz="2000" b="1" dirty="0"/>
              <a:t> </a:t>
            </a:r>
            <a:r>
              <a:rPr lang="en-US" sz="2000" b="1" dirty="0" err="1"/>
              <a:t>uključuje</a:t>
            </a:r>
            <a:r>
              <a:rPr lang="en-US" sz="2000" b="1" dirty="0"/>
              <a:t> </a:t>
            </a:r>
            <a:r>
              <a:rPr lang="en-US" sz="2000" b="1" dirty="0" err="1"/>
              <a:t>mnoge</a:t>
            </a:r>
            <a:r>
              <a:rPr lang="en-US" sz="2000" b="1" dirty="0"/>
              <a:t> </a:t>
            </a:r>
            <a:r>
              <a:rPr lang="en-US" sz="2000" b="1" dirty="0" err="1"/>
              <a:t>dobre</a:t>
            </a:r>
            <a:r>
              <a:rPr lang="en-US" sz="2000" b="1" dirty="0"/>
              <a:t> </a:t>
            </a:r>
            <a:r>
              <a:rPr lang="en-US" sz="2000" b="1" dirty="0" err="1"/>
              <a:t>stvari</a:t>
            </a:r>
            <a:r>
              <a:rPr lang="en-US" sz="2000" b="1" dirty="0"/>
              <a:t> za </a:t>
            </a:r>
            <a:r>
              <a:rPr lang="en-US" sz="2000" b="1" dirty="0" err="1"/>
              <a:t>Kološan</a:t>
            </a:r>
            <a:r>
              <a:rPr lang="hr-BA" sz="2000" b="1" dirty="0"/>
              <a:t>e</a:t>
            </a:r>
            <a:r>
              <a:rPr lang="en-US" sz="2000" b="1" dirty="0"/>
              <a:t> (Kol</a:t>
            </a:r>
            <a:r>
              <a:rPr lang="hr-BA" sz="2000" b="1" dirty="0"/>
              <a:t>.</a:t>
            </a:r>
            <a:r>
              <a:rPr lang="en-US" sz="2000" b="1" dirty="0"/>
              <a:t> 1:9-11):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117406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861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Ova </a:t>
            </a:r>
            <a:r>
              <a:rPr lang="en-US" sz="2000" b="1" dirty="0" err="1"/>
              <a:t>molitva</a:t>
            </a:r>
            <a:r>
              <a:rPr lang="en-US" sz="2000" b="1" dirty="0"/>
              <a:t> je "</a:t>
            </a:r>
            <a:r>
              <a:rPr lang="en-US" sz="2000" b="1" dirty="0" err="1"/>
              <a:t>radosno</a:t>
            </a:r>
            <a:r>
              <a:rPr lang="en-US" sz="2000" b="1" dirty="0"/>
              <a:t> </a:t>
            </a:r>
            <a:r>
              <a:rPr lang="en-US" sz="2000" b="1" dirty="0" err="1"/>
              <a:t>zahvalj</a:t>
            </a:r>
            <a:r>
              <a:rPr lang="hr-BA" sz="2000" b="1" dirty="0"/>
              <a:t>ivanje</a:t>
            </a:r>
            <a:r>
              <a:rPr lang="en-US" sz="2000" b="1" dirty="0"/>
              <a:t> </a:t>
            </a:r>
            <a:r>
              <a:rPr lang="en-US" sz="2000" b="1" dirty="0" err="1"/>
              <a:t>Ocu</a:t>
            </a:r>
            <a:r>
              <a:rPr lang="en-US" sz="2000" b="1" dirty="0"/>
              <a:t>" </a:t>
            </a:r>
            <a:r>
              <a:rPr lang="hr-BA" sz="2000" b="1" dirty="0"/>
              <a:t>           </a:t>
            </a:r>
            <a:r>
              <a:rPr lang="en-US" sz="2000" b="1" dirty="0"/>
              <a:t>(Kol. 1,12).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552416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29184" y="3708401"/>
            <a:ext cx="15900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Postoje</a:t>
            </a:r>
            <a:r>
              <a:rPr lang="en-US" sz="2000" b="1" dirty="0"/>
              <a:t> </a:t>
            </a:r>
            <a:r>
              <a:rPr lang="en-US" sz="2000" b="1" dirty="0" err="1"/>
              <a:t>četiri</a:t>
            </a:r>
            <a:r>
              <a:rPr lang="en-US" sz="2000" b="1" dirty="0"/>
              <a:t> </a:t>
            </a:r>
            <a:r>
              <a:rPr lang="en-US" sz="2000" b="1" dirty="0" err="1"/>
              <a:t>kanala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Bog </a:t>
            </a:r>
            <a:r>
              <a:rPr lang="en-US" sz="2000" b="1" dirty="0" err="1"/>
              <a:t>djeluje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Pavlova </a:t>
            </a:r>
            <a:r>
              <a:rPr lang="en-US" sz="2000" b="1" dirty="0" err="1"/>
              <a:t>molitva</a:t>
            </a:r>
            <a:r>
              <a:rPr lang="en-US" sz="2000" b="1" dirty="0"/>
              <a:t> </a:t>
            </a:r>
            <a:r>
              <a:rPr lang="en-US" sz="2000" b="1" dirty="0" err="1"/>
              <a:t>postala</a:t>
            </a:r>
            <a:r>
              <a:rPr lang="en-US" sz="2000" b="1" dirty="0"/>
              <a:t> </a:t>
            </a:r>
            <a:r>
              <a:rPr lang="en-US" sz="2000" b="1" dirty="0" err="1"/>
              <a:t>stvarnost</a:t>
            </a:r>
            <a:r>
              <a:rPr lang="en-US" sz="2000" b="1" dirty="0"/>
              <a:t> u nama:</a:t>
            </a:r>
            <a:endParaRPr lang="en" sz="2000" b="1" noProof="0" dirty="0"/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98636" y="969586"/>
            <a:ext cx="10772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Naš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život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treba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povezan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životom</a:t>
            </a:r>
            <a:r>
              <a:rPr lang="en-US" sz="2400" b="1" dirty="0">
                <a:latin typeface="Constantia" panose="02030602050306030303" pitchFamily="18" charset="0"/>
              </a:rPr>
              <a:t> Krista; </a:t>
            </a:r>
            <a:r>
              <a:rPr lang="en-US" sz="2400" b="1" dirty="0" err="1">
                <a:latin typeface="Constantia" panose="02030602050306030303" pitchFamily="18" charset="0"/>
              </a:rPr>
              <a:t>trebamo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neprestano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crpiti</a:t>
            </a:r>
            <a:r>
              <a:rPr lang="en-US" sz="2400" b="1" dirty="0">
                <a:latin typeface="Constantia" panose="02030602050306030303" pitchFamily="18" charset="0"/>
              </a:rPr>
              <a:t> od </a:t>
            </a:r>
            <a:r>
              <a:rPr lang="en-US" sz="2400" b="1" dirty="0" err="1">
                <a:latin typeface="Constantia" panose="02030602050306030303" pitchFamily="18" charset="0"/>
              </a:rPr>
              <a:t>Njega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dijeliti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hr-BA" sz="2400" b="1" dirty="0">
                <a:latin typeface="Constantia" panose="02030602050306030303" pitchFamily="18" charset="0"/>
              </a:rPr>
              <a:t>kao </a:t>
            </a:r>
            <a:r>
              <a:rPr lang="en-US" sz="2400" b="1" dirty="0" err="1">
                <a:latin typeface="Constantia" panose="02030602050306030303" pitchFamily="18" charset="0"/>
              </a:rPr>
              <a:t>živi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Kruh</a:t>
            </a:r>
            <a:r>
              <a:rPr lang="en-US" sz="2400" b="1" dirty="0">
                <a:latin typeface="Constantia" panose="02030602050306030303" pitchFamily="18" charset="0"/>
              </a:rPr>
              <a:t> koji je </a:t>
            </a:r>
            <a:r>
              <a:rPr lang="en-US" sz="2400" b="1" dirty="0" err="1">
                <a:latin typeface="Constantia" panose="02030602050306030303" pitchFamily="18" charset="0"/>
              </a:rPr>
              <a:t>sišao</a:t>
            </a:r>
            <a:r>
              <a:rPr lang="en-US" sz="2400" b="1" dirty="0">
                <a:latin typeface="Constantia" panose="02030602050306030303" pitchFamily="18" charset="0"/>
              </a:rPr>
              <a:t> s </a:t>
            </a:r>
            <a:r>
              <a:rPr lang="en-US" sz="2400" b="1" dirty="0" err="1">
                <a:latin typeface="Constantia" panose="02030602050306030303" pitchFamily="18" charset="0"/>
              </a:rPr>
              <a:t>neba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crpiti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izvora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uvijek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svježeg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hr-BA" sz="2400" b="1" dirty="0">
                <a:latin typeface="Constantia" panose="02030602050306030303" pitchFamily="18" charset="0"/>
              </a:rPr>
              <a:t>da iz njega </a:t>
            </a:r>
            <a:r>
              <a:rPr lang="en-US" sz="2400" b="1" dirty="0" err="1">
                <a:latin typeface="Constantia" panose="02030602050306030303" pitchFamily="18" charset="0"/>
              </a:rPr>
              <a:t>uvijek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BA" sz="2400" b="1" dirty="0">
                <a:latin typeface="Constantia" panose="02030602050306030303" pitchFamily="18" charset="0"/>
              </a:rPr>
              <a:t>crpimo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njegova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obilna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blaga</a:t>
            </a:r>
            <a:r>
              <a:rPr lang="en-US" sz="2400" b="1" dirty="0">
                <a:latin typeface="Constantia" panose="02030602050306030303" pitchFamily="18" charset="0"/>
              </a:rPr>
              <a:t>. Ako </a:t>
            </a:r>
            <a:r>
              <a:rPr lang="en-US" sz="2400" b="1" dirty="0" err="1">
                <a:latin typeface="Constantia" panose="02030602050306030303" pitchFamily="18" charset="0"/>
              </a:rPr>
              <a:t>uvijek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držimo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Gospodina</a:t>
            </a:r>
            <a:r>
              <a:rPr lang="en-US" sz="2400" b="1" dirty="0">
                <a:latin typeface="Constantia" panose="02030602050306030303" pitchFamily="18" charset="0"/>
              </a:rPr>
              <a:t> pred </a:t>
            </a:r>
            <a:r>
              <a:rPr lang="en-US" sz="2400" b="1" dirty="0" err="1">
                <a:latin typeface="Constantia" panose="02030602050306030303" pitchFamily="18" charset="0"/>
              </a:rPr>
              <a:t>sobom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dopuštajući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svojim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srcima</a:t>
            </a:r>
            <a:r>
              <a:rPr lang="en-US" sz="2400" b="1" dirty="0"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latin typeface="Constantia" panose="02030602050306030303" pitchFamily="18" charset="0"/>
              </a:rPr>
              <a:t>idu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zahvalnost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hvalu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Njemu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imat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ćemo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stalnu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svježinu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našem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BA" sz="2400" b="1" dirty="0">
                <a:latin typeface="Constantia" panose="02030602050306030303" pitchFamily="18" charset="0"/>
              </a:rPr>
              <a:t>vjers</a:t>
            </a:r>
            <a:r>
              <a:rPr lang="en-US" sz="2400" b="1" dirty="0" err="1">
                <a:latin typeface="Constantia" panose="02030602050306030303" pitchFamily="18" charset="0"/>
              </a:rPr>
              <a:t>kom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životu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Naše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molitve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poprimit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oblik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razgovora</a:t>
            </a:r>
            <a:r>
              <a:rPr lang="en-US" sz="2400" b="1" dirty="0">
                <a:latin typeface="Constantia" panose="02030602050306030303" pitchFamily="18" charset="0"/>
              </a:rPr>
              <a:t> s </a:t>
            </a:r>
            <a:r>
              <a:rPr lang="en-US" sz="2400" b="1" dirty="0" err="1">
                <a:latin typeface="Constantia" panose="02030602050306030303" pitchFamily="18" charset="0"/>
              </a:rPr>
              <a:t>Bogom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što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bismo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razgovarali</a:t>
            </a:r>
            <a:r>
              <a:rPr lang="en-US" sz="2400" b="1" dirty="0">
                <a:latin typeface="Constantia" panose="02030602050306030303" pitchFamily="18" charset="0"/>
              </a:rPr>
              <a:t> s </a:t>
            </a:r>
            <a:r>
              <a:rPr lang="en-US" sz="2400" b="1" dirty="0" err="1">
                <a:latin typeface="Constantia" panose="02030602050306030303" pitchFamily="18" charset="0"/>
              </a:rPr>
              <a:t>prijateljem</a:t>
            </a:r>
            <a:r>
              <a:rPr lang="en-US" sz="2400" b="1" dirty="0">
                <a:latin typeface="Constantia" panose="02030602050306030303" pitchFamily="18" charset="0"/>
              </a:rPr>
              <a:t>. On </a:t>
            </a:r>
            <a:r>
              <a:rPr lang="en-US" sz="2400" b="1" dirty="0" err="1">
                <a:latin typeface="Constantia" panose="02030602050306030303" pitchFamily="18" charset="0"/>
              </a:rPr>
              <a:t>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osobno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govoriti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tajne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Često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dođe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slatki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radosni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osjećaj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prisutnosti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Isusa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Često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naša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srca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gorjeti</a:t>
            </a:r>
            <a:r>
              <a:rPr lang="en-US" sz="2400" b="1" dirty="0">
                <a:latin typeface="Constantia" panose="02030602050306030303" pitchFamily="18" charset="0"/>
              </a:rPr>
              <a:t> u nama </a:t>
            </a:r>
            <a:r>
              <a:rPr lang="en-US" sz="2400" b="1" dirty="0" err="1">
                <a:latin typeface="Constantia" panose="02030602050306030303" pitchFamily="18" charset="0"/>
              </a:rPr>
              <a:t>dok</a:t>
            </a:r>
            <a:r>
              <a:rPr lang="en-US" sz="2400" b="1" dirty="0">
                <a:latin typeface="Constantia" panose="02030602050306030303" pitchFamily="18" charset="0"/>
              </a:rPr>
              <a:t> se On </a:t>
            </a:r>
            <a:r>
              <a:rPr lang="en-US" sz="2400" b="1" dirty="0" err="1">
                <a:latin typeface="Constantia" panose="02030602050306030303" pitchFamily="18" charset="0"/>
              </a:rPr>
              <a:t>približava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kako</a:t>
            </a:r>
            <a:r>
              <a:rPr lang="en-US" sz="2400" b="1" dirty="0">
                <a:latin typeface="Constantia" panose="02030602050306030303" pitchFamily="18" charset="0"/>
              </a:rPr>
              <a:t> bi s nama </a:t>
            </a:r>
            <a:r>
              <a:rPr lang="en-US" sz="2400" b="1" dirty="0" err="1">
                <a:latin typeface="Constantia" panose="02030602050306030303" pitchFamily="18" charset="0"/>
              </a:rPr>
              <a:t>komunicirao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što</a:t>
            </a:r>
            <a:r>
              <a:rPr lang="en-US" sz="2400" b="1" dirty="0">
                <a:latin typeface="Constantia" panose="02030602050306030303" pitchFamily="18" charset="0"/>
              </a:rPr>
              <a:t> je to </a:t>
            </a:r>
            <a:r>
              <a:rPr lang="en-US" sz="2400" b="1" dirty="0" err="1">
                <a:latin typeface="Constantia" panose="02030602050306030303" pitchFamily="18" charset="0"/>
              </a:rPr>
              <a:t>činio</a:t>
            </a:r>
            <a:r>
              <a:rPr lang="en-US" sz="2400" b="1" dirty="0">
                <a:latin typeface="Constantia" panose="02030602050306030303" pitchFamily="18" charset="0"/>
              </a:rPr>
              <a:t> s </a:t>
            </a:r>
            <a:r>
              <a:rPr lang="en-US" sz="2400" b="1" dirty="0" err="1">
                <a:latin typeface="Constantia" panose="02030602050306030303" pitchFamily="18" charset="0"/>
              </a:rPr>
              <a:t>Henohom</a:t>
            </a:r>
            <a:r>
              <a:rPr lang="en-US" sz="2400" b="1" dirty="0">
                <a:latin typeface="Constantia" panose="02030602050306030303" pitchFamily="18" charset="0"/>
              </a:rPr>
              <a:t>. Kad je to </a:t>
            </a:r>
            <a:r>
              <a:rPr lang="en-US" sz="2400" b="1" dirty="0" err="1">
                <a:latin typeface="Constantia" panose="02030602050306030303" pitchFamily="18" charset="0"/>
              </a:rPr>
              <a:t>doista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iskustvo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kršćanina</a:t>
            </a:r>
            <a:r>
              <a:rPr lang="en-US" sz="2400" b="1" dirty="0">
                <a:latin typeface="Constantia" panose="02030602050306030303" pitchFamily="18" charset="0"/>
              </a:rPr>
              <a:t>, u </a:t>
            </a:r>
            <a:r>
              <a:rPr lang="en-US" sz="2400" b="1" dirty="0" err="1">
                <a:latin typeface="Constantia" panose="02030602050306030303" pitchFamily="18" charset="0"/>
              </a:rPr>
              <a:t>njegovom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životu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vidi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jednostavnost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hr-BA" sz="2400" b="1" dirty="0">
                <a:latin typeface="Constantia" panose="02030602050306030303" pitchFamily="18" charset="0"/>
              </a:rPr>
              <a:t>nježnost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poniznost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BA" sz="2400" b="1" dirty="0">
                <a:latin typeface="Constantia" panose="02030602050306030303" pitchFamily="18" charset="0"/>
              </a:rPr>
              <a:t>skruše</a:t>
            </a:r>
            <a:r>
              <a:rPr lang="en-US" sz="2400" b="1" dirty="0" err="1">
                <a:latin typeface="Constantia" panose="02030602050306030303" pitchFamily="18" charset="0"/>
              </a:rPr>
              <a:t>nost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srca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što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svima</a:t>
            </a:r>
            <a:r>
              <a:rPr lang="en-US" sz="2400" b="1" dirty="0">
                <a:latin typeface="Constantia" panose="02030602050306030303" pitchFamily="18" charset="0"/>
              </a:rPr>
              <a:t> s </a:t>
            </a:r>
            <a:r>
              <a:rPr lang="en-US" sz="2400" b="1" dirty="0" err="1">
                <a:latin typeface="Constantia" panose="02030602050306030303" pitchFamily="18" charset="0"/>
              </a:rPr>
              <a:t>kojima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druži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pokazuje</a:t>
            </a:r>
            <a:r>
              <a:rPr lang="en-US" sz="2400" b="1" dirty="0">
                <a:latin typeface="Constantia" panose="02030602050306030303" pitchFamily="18" charset="0"/>
              </a:rPr>
              <a:t> da je bio s </a:t>
            </a:r>
            <a:r>
              <a:rPr lang="en-US" sz="2400" b="1" dirty="0" err="1">
                <a:latin typeface="Constantia" panose="02030602050306030303" pitchFamily="18" charset="0"/>
              </a:rPr>
              <a:t>Isusom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učio</a:t>
            </a:r>
            <a:r>
              <a:rPr lang="en-US" sz="2400" b="1" dirty="0">
                <a:latin typeface="Constantia" panose="02030602050306030303" pitchFamily="18" charset="0"/>
              </a:rPr>
              <a:t> o</a:t>
            </a:r>
            <a:r>
              <a:rPr lang="hr-BA" sz="2400" b="1" dirty="0">
                <a:latin typeface="Constantia" panose="02030602050306030303" pitchFamily="18" charset="0"/>
              </a:rPr>
              <a:t>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</a:t>
            </a:r>
            <a:r>
              <a:rPr lang="hr-BA" sz="2400" b="1" dirty="0">
                <a:latin typeface="Constantia" panose="02030602050306030303" pitchFamily="18" charset="0"/>
              </a:rPr>
              <a:t>ga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7369590" y="6215971"/>
            <a:ext cx="482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</a:t>
            </a:r>
            <a:r>
              <a:rPr lang="hr-BA" sz="1600" b="1" noProof="0" dirty="0"/>
              <a:t>llen G. White, </a:t>
            </a:r>
            <a:r>
              <a:rPr lang="en-US" sz="1600" b="1" dirty="0" err="1"/>
              <a:t>Kristove</a:t>
            </a:r>
            <a:r>
              <a:rPr lang="en-US" sz="1600" b="1" dirty="0"/>
              <a:t> </a:t>
            </a:r>
            <a:r>
              <a:rPr lang="hr-BA" sz="1600" b="1" dirty="0"/>
              <a:t>priče</a:t>
            </a:r>
            <a:r>
              <a:rPr lang="en" sz="1600" b="1" noProof="0" dirty="0"/>
              <a:t>,</a:t>
            </a:r>
            <a:r>
              <a:rPr lang="hr-BA" sz="1600" b="1" noProof="0" dirty="0"/>
              <a:t>str</a:t>
            </a:r>
            <a:r>
              <a:rPr lang="en" sz="1600" b="1" noProof="0" dirty="0"/>
              <a:t>. 129</a:t>
            </a:r>
            <a:r>
              <a:rPr lang="hr-BA" sz="1600" b="1" noProof="0" dirty="0"/>
              <a:t>. u izvorniku</a:t>
            </a:r>
            <a:r>
              <a:rPr lang="hr-BA" sz="1600" b="1" dirty="0"/>
              <a:t>.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71120" y="528320"/>
            <a:ext cx="381144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BA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Bog je u vama počeo činiti dobra djela i tako će i nastaviti sve do dana dolaska Isusa Krista, kad njegovo djelo u vama bude dovršeno. U to sam posve siguran.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BA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ilip</a:t>
            </a:r>
            <a:r>
              <a:rPr kumimoji="0" lang="hr-BA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ljanima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</a:t>
            </a:r>
            <a:r>
              <a:rPr kumimoji="0" lang="hr-BA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 </a:t>
            </a:r>
            <a:r>
              <a:rPr lang="hr-BA" sz="20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SHP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D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638675" y="3952875"/>
            <a:ext cx="7524749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BD53"/>
                </a:solidFill>
              </a:rPr>
              <a:t>Razlozi za zahvalnost i molitvu u pismu Filipljanima:</a:t>
            </a:r>
          </a:p>
          <a:p>
            <a:pPr>
              <a:spcBef>
                <a:spcPts val="600"/>
              </a:spcBef>
            </a:pPr>
            <a:r>
              <a:rPr lang="hr-BA" sz="2000" b="1" noProof="0" dirty="0"/>
              <a:t>        </a:t>
            </a:r>
            <a:r>
              <a:rPr lang="pl-PL" sz="2000" b="1" dirty="0"/>
              <a:t>Razlozi za zahvalnost (Filipljanima 1,3-8</a:t>
            </a:r>
            <a:r>
              <a:rPr lang="en" sz="2000" b="1" noProof="0" dirty="0"/>
              <a:t>)</a:t>
            </a:r>
            <a:r>
              <a:rPr lang="hr-BA" sz="2000" b="1" noProof="0" dirty="0"/>
              <a:t>.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Molitvene</a:t>
            </a:r>
            <a:r>
              <a:rPr lang="en-US" sz="2000" b="1" dirty="0"/>
              <a:t> </a:t>
            </a:r>
            <a:r>
              <a:rPr lang="en-US" sz="2000" b="1" dirty="0" err="1"/>
              <a:t>molbe</a:t>
            </a:r>
            <a:r>
              <a:rPr lang="en-US" sz="2000" b="1" dirty="0"/>
              <a:t> (</a:t>
            </a:r>
            <a:r>
              <a:rPr lang="en-US" sz="2000" b="1" dirty="0" err="1"/>
              <a:t>Filipljanima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9-11)</a:t>
            </a:r>
            <a:r>
              <a:rPr lang="hr-BA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rgbClr val="BA9B00"/>
                </a:solidFill>
              </a:rPr>
              <a:t>Zahvaljivanje</a:t>
            </a:r>
            <a:r>
              <a:rPr lang="en-US" sz="2000" b="1" dirty="0">
                <a:solidFill>
                  <a:srgbClr val="BA9B00"/>
                </a:solidFill>
              </a:rPr>
              <a:t> </a:t>
            </a:r>
            <a:r>
              <a:rPr lang="en-US" sz="2000" b="1" dirty="0" err="1">
                <a:solidFill>
                  <a:srgbClr val="BA9B00"/>
                </a:solidFill>
              </a:rPr>
              <a:t>i</a:t>
            </a:r>
            <a:r>
              <a:rPr lang="en-US" sz="2000" b="1" dirty="0">
                <a:solidFill>
                  <a:srgbClr val="BA9B00"/>
                </a:solidFill>
              </a:rPr>
              <a:t> </a:t>
            </a:r>
            <a:r>
              <a:rPr lang="en-US" sz="2000" b="1" dirty="0" err="1">
                <a:solidFill>
                  <a:srgbClr val="BA9B00"/>
                </a:solidFill>
              </a:rPr>
              <a:t>molitva</a:t>
            </a:r>
            <a:r>
              <a:rPr lang="en-US" sz="2000" b="1" dirty="0">
                <a:solidFill>
                  <a:srgbClr val="BA9B00"/>
                </a:solidFill>
              </a:rPr>
              <a:t> u </a:t>
            </a:r>
            <a:r>
              <a:rPr lang="en-US" sz="2000" b="1" dirty="0" err="1">
                <a:solidFill>
                  <a:srgbClr val="BA9B00"/>
                </a:solidFill>
              </a:rPr>
              <a:t>teškim</a:t>
            </a:r>
            <a:r>
              <a:rPr lang="en-US" sz="2000" b="1" dirty="0">
                <a:solidFill>
                  <a:srgbClr val="BA9B00"/>
                </a:solidFill>
              </a:rPr>
              <a:t> </a:t>
            </a:r>
            <a:r>
              <a:rPr lang="en-US" sz="2000" b="1" dirty="0" err="1">
                <a:solidFill>
                  <a:srgbClr val="BA9B00"/>
                </a:solidFill>
              </a:rPr>
              <a:t>vremenima</a:t>
            </a:r>
            <a:r>
              <a:rPr lang="en-US" sz="2000" b="1" dirty="0">
                <a:solidFill>
                  <a:srgbClr val="BA9B00"/>
                </a:solidFill>
              </a:rPr>
              <a:t> (Filip</a:t>
            </a:r>
            <a:r>
              <a:rPr lang="hr-BA" sz="2000" b="1" dirty="0">
                <a:solidFill>
                  <a:srgbClr val="BA9B00"/>
                </a:solidFill>
              </a:rPr>
              <a:t>.</a:t>
            </a:r>
            <a:r>
              <a:rPr lang="en-US" sz="2000" b="1" dirty="0">
                <a:solidFill>
                  <a:srgbClr val="BA9B00"/>
                </a:solidFill>
              </a:rPr>
              <a:t> 1</a:t>
            </a:r>
            <a:r>
              <a:rPr lang="hr-BA" sz="2000" b="1" dirty="0">
                <a:solidFill>
                  <a:srgbClr val="BA9B00"/>
                </a:solidFill>
              </a:rPr>
              <a:t>,</a:t>
            </a:r>
            <a:r>
              <a:rPr lang="en-US" sz="2000" b="1" dirty="0">
                <a:solidFill>
                  <a:srgbClr val="BA9B00"/>
                </a:solidFill>
              </a:rPr>
              <a:t>12-18</a:t>
            </a:r>
            <a:r>
              <a:rPr lang="en" sz="2000" b="1" noProof="0" dirty="0">
                <a:solidFill>
                  <a:srgbClr val="BA9B00"/>
                </a:solidFill>
              </a:rPr>
              <a:t>)</a:t>
            </a:r>
            <a:r>
              <a:rPr lang="hr-BA" sz="2000" b="1" noProof="0" dirty="0">
                <a:solidFill>
                  <a:srgbClr val="BA9B00"/>
                </a:solidFill>
              </a:rPr>
              <a:t>.</a:t>
            </a:r>
            <a:endParaRPr lang="en" sz="2000" b="1" noProof="0" dirty="0">
              <a:solidFill>
                <a:srgbClr val="BA9B00"/>
              </a:solidFill>
            </a:endParaRPr>
          </a:p>
          <a:p>
            <a:pPr>
              <a:spcBef>
                <a:spcPts val="600"/>
              </a:spcBef>
            </a:pPr>
            <a:r>
              <a:rPr lang="hr-BA" sz="2000" b="1" noProof="0" dirty="0">
                <a:solidFill>
                  <a:srgbClr val="A400B9"/>
                </a:solidFill>
              </a:rPr>
              <a:t>         </a:t>
            </a:r>
            <a:r>
              <a:rPr lang="pl-PL" sz="2000" b="1" dirty="0">
                <a:solidFill>
                  <a:srgbClr val="A400B9"/>
                </a:solidFill>
              </a:rPr>
              <a:t>Razlozi za zahvalnost i molitvu u pismu Kološanima</a:t>
            </a:r>
            <a:r>
              <a:rPr lang="en" sz="2000" b="1" noProof="0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l-PL" sz="2000" b="1" dirty="0"/>
              <a:t>Razlozi za zahvalnost (Kološanima 1,3-8).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Molitvene</a:t>
            </a:r>
            <a:r>
              <a:rPr lang="en-US" sz="2000" b="1" dirty="0"/>
              <a:t> </a:t>
            </a:r>
            <a:r>
              <a:rPr lang="en-US" sz="2000" b="1" dirty="0" err="1"/>
              <a:t>molbe</a:t>
            </a:r>
            <a:r>
              <a:rPr lang="en-US" sz="2000" b="1" dirty="0"/>
              <a:t> (</a:t>
            </a:r>
            <a:r>
              <a:rPr lang="en-US" sz="2000" b="1" dirty="0" err="1"/>
              <a:t>Kološanima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9-12</a:t>
            </a:r>
            <a:r>
              <a:rPr lang="en" sz="2000" b="1" noProof="0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laka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 za Pa</a:t>
            </a:r>
            <a:r>
              <a:rPr lang="hr-BA" sz="2000" b="1" dirty="0"/>
              <a:t>v</a:t>
            </a:r>
            <a:r>
              <a:rPr lang="en-US" sz="2000" b="1" dirty="0"/>
              <a:t>la. Bilo bi</a:t>
            </a:r>
            <a:r>
              <a:rPr lang="hr-BA" sz="2000" b="1" dirty="0"/>
              <a:t>vrlo </a:t>
            </a:r>
            <a:r>
              <a:rPr lang="en-US" sz="2000" b="1" dirty="0"/>
              <a:t> </a:t>
            </a:r>
            <a:r>
              <a:rPr lang="en-US" sz="2000" b="1" dirty="0" err="1"/>
              <a:t>lako</a:t>
            </a:r>
            <a:r>
              <a:rPr lang="en-US" sz="2000" b="1" dirty="0"/>
              <a:t> </a:t>
            </a:r>
            <a:r>
              <a:rPr lang="en-US" sz="2000" b="1" dirty="0" err="1"/>
              <a:t>prepustiti</a:t>
            </a:r>
            <a:r>
              <a:rPr lang="en-US" sz="2000" b="1" dirty="0"/>
              <a:t> se </a:t>
            </a:r>
            <a:r>
              <a:rPr lang="en-US" sz="2000" b="1" dirty="0" err="1"/>
              <a:t>očaju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gubitka</a:t>
            </a:r>
            <a:r>
              <a:rPr lang="en-US" sz="2000" b="1" dirty="0"/>
              <a:t> </a:t>
            </a:r>
            <a:r>
              <a:rPr lang="en-US" sz="2000" b="1" dirty="0" err="1"/>
              <a:t>slobode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59329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78245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39605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62994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241670"/>
            <a:ext cx="6772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Njegovo</a:t>
            </a:r>
            <a:r>
              <a:rPr lang="en-US" sz="2000" b="1" dirty="0"/>
              <a:t> </a:t>
            </a:r>
            <a:r>
              <a:rPr lang="en-US" sz="2000" b="1" dirty="0" err="1"/>
              <a:t>zatočeništvo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ga </a:t>
            </a:r>
            <a:r>
              <a:rPr lang="en-US" sz="2000" b="1" dirty="0" err="1"/>
              <a:t>spriječilo</a:t>
            </a:r>
            <a:r>
              <a:rPr lang="en-US" sz="2000" b="1" dirty="0"/>
              <a:t> da </a:t>
            </a:r>
            <a:r>
              <a:rPr lang="en-US" sz="2000" b="1" dirty="0" err="1"/>
              <a:t>nastavi</a:t>
            </a:r>
            <a:r>
              <a:rPr lang="en-US" sz="2000" b="1" dirty="0"/>
              <a:t> </a:t>
            </a:r>
            <a:r>
              <a:rPr lang="en-US" sz="2000" b="1" dirty="0" err="1"/>
              <a:t>komunicirati</a:t>
            </a:r>
            <a:r>
              <a:rPr lang="en-US" sz="2000" b="1" dirty="0"/>
              <a:t> s </a:t>
            </a:r>
            <a:r>
              <a:rPr lang="en-US" sz="2000" b="1" dirty="0" err="1"/>
              <a:t>ocem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zagovarati</a:t>
            </a:r>
            <a:r>
              <a:rPr lang="en-US" sz="2000" b="1" dirty="0"/>
              <a:t> za </a:t>
            </a:r>
            <a:r>
              <a:rPr lang="en-US" sz="2000" b="1" dirty="0" err="1"/>
              <a:t>druge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917833"/>
            <a:ext cx="6772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baš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pjevao</a:t>
            </a:r>
            <a:r>
              <a:rPr lang="en-US" sz="2000" b="1" dirty="0"/>
              <a:t> </a:t>
            </a:r>
            <a:r>
              <a:rPr lang="en-US" sz="2000" b="1" dirty="0" err="1"/>
              <a:t>himne</a:t>
            </a:r>
            <a:r>
              <a:rPr lang="en-US" sz="2000" b="1" dirty="0"/>
              <a:t> u </a:t>
            </a:r>
            <a:r>
              <a:rPr lang="en-US" sz="2000" b="1" dirty="0" err="1"/>
              <a:t>svom</a:t>
            </a:r>
            <a:r>
              <a:rPr lang="en-US" sz="2000" b="1" dirty="0"/>
              <a:t> </a:t>
            </a:r>
            <a:r>
              <a:rPr lang="en-US" sz="2000" b="1" dirty="0" err="1"/>
              <a:t>mračnom</a:t>
            </a:r>
            <a:r>
              <a:rPr lang="en-US" sz="2000" b="1" dirty="0"/>
              <a:t> </a:t>
            </a:r>
            <a:r>
              <a:rPr lang="en-US" sz="2000" b="1" dirty="0" err="1"/>
              <a:t>filipinskom</a:t>
            </a:r>
            <a:r>
              <a:rPr lang="en-US" sz="2000" b="1" dirty="0"/>
              <a:t> </a:t>
            </a:r>
            <a:r>
              <a:rPr lang="en-US" sz="2000" b="1" dirty="0" err="1"/>
              <a:t>zatvoru</a:t>
            </a:r>
            <a:r>
              <a:rPr lang="en-US" sz="2000" b="1" dirty="0"/>
              <a:t>, Pavao je </a:t>
            </a:r>
            <a:r>
              <a:rPr lang="en-US" sz="2000" b="1" dirty="0" err="1"/>
              <a:t>pronašao</a:t>
            </a:r>
            <a:r>
              <a:rPr lang="en-US" sz="2000" b="1" dirty="0"/>
              <a:t> </a:t>
            </a:r>
            <a:r>
              <a:rPr lang="en-US" sz="2000" b="1" dirty="0" err="1"/>
              <a:t>razloge</a:t>
            </a:r>
            <a:r>
              <a:rPr lang="en-US" sz="2000" b="1" dirty="0"/>
              <a:t> za </a:t>
            </a:r>
            <a:r>
              <a:rPr lang="en-US" sz="2000" b="1" dirty="0" err="1"/>
              <a:t>zahvalnost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prenosio</a:t>
            </a:r>
            <a:r>
              <a:rPr lang="en-US" sz="2000" b="1" dirty="0"/>
              <a:t>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braći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sestrama</a:t>
            </a:r>
            <a:r>
              <a:rPr lang="en-US" sz="2000" b="1" dirty="0"/>
              <a:t> u </a:t>
            </a:r>
            <a:r>
              <a:rPr lang="en-US" sz="2000" b="1" dirty="0" err="1"/>
              <a:t>Filipima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Kolosima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730238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3600" b="1" dirty="0">
                <a:ln/>
                <a:solidFill>
                  <a:schemeClr val="accent4"/>
                </a:solidFill>
              </a:rPr>
              <a:t>Razlozi za zahvalnost i molitvu u Poslanici Filipljanima</a:t>
            </a:r>
            <a:endParaRPr lang="en" sz="3600" b="1" noProof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416351" y="-48121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RAZLOZI ZA ZAHVALNOST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779026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Siguran sam u ovo isto da će onaj koji je počeo dobro djelo u vama dovršiti ga do dana Krista Isusa.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hr-BA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10997"/>
            <a:ext cx="844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 </a:t>
            </a:r>
            <a:r>
              <a:rPr lang="en-US" sz="2000" b="1" dirty="0" err="1"/>
              <a:t>započinje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pismo </a:t>
            </a:r>
            <a:r>
              <a:rPr lang="en-US" sz="2000" b="1" dirty="0" err="1"/>
              <a:t>zahvaljujući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za </a:t>
            </a:r>
            <a:r>
              <a:rPr lang="en-US" sz="2000" b="1" dirty="0" err="1"/>
              <a:t>vjernike</a:t>
            </a:r>
            <a:r>
              <a:rPr lang="en-US" sz="2000" b="1" dirty="0"/>
              <a:t> u </a:t>
            </a:r>
            <a:r>
              <a:rPr lang="en-US" sz="2000" b="1" dirty="0" err="1"/>
              <a:t>Filipima</a:t>
            </a:r>
            <a:br>
              <a:rPr lang="en-US" sz="2000" b="1" dirty="0"/>
            </a:br>
            <a:r>
              <a:rPr lang="en-US" sz="2000" b="1" dirty="0"/>
              <a:t>(Fil</a:t>
            </a:r>
            <a:r>
              <a:rPr lang="hr-BA" sz="2000" b="1" dirty="0"/>
              <a:t>ip.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3), </a:t>
            </a:r>
            <a:r>
              <a:rPr lang="en-US" sz="2000" b="1" dirty="0" err="1"/>
              <a:t>koje</a:t>
            </a:r>
            <a:r>
              <a:rPr lang="hr-BA" sz="2000" b="1" dirty="0"/>
              <a:t> </a:t>
            </a:r>
            <a:r>
              <a:rPr lang="en-US" sz="2000" b="1" dirty="0"/>
              <a:t> je </a:t>
            </a:r>
            <a:r>
              <a:rPr lang="en-US" sz="2000" b="1" dirty="0" err="1"/>
              <a:t>iskreno</a:t>
            </a:r>
            <a:r>
              <a:rPr lang="en-US" sz="2000" b="1" dirty="0"/>
              <a:t> </a:t>
            </a:r>
            <a:r>
              <a:rPr lang="en-US" sz="2000" b="1" dirty="0" err="1"/>
              <a:t>volio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8).</a:t>
            </a:r>
            <a:endParaRPr lang="en" sz="2000" b="1" noProof="0" dirty="0"/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18883"/>
            <a:ext cx="5675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Baš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hr-BA" sz="2000" b="1" dirty="0"/>
              <a:t>V</a:t>
            </a:r>
            <a:r>
              <a:rPr lang="en-US" sz="2000" b="1" dirty="0" err="1"/>
              <a:t>eliki</a:t>
            </a:r>
            <a:r>
              <a:rPr lang="en-US" sz="2000" b="1" dirty="0"/>
              <a:t> </a:t>
            </a:r>
            <a:r>
              <a:rPr lang="en-US" sz="2000" b="1" dirty="0" err="1"/>
              <a:t>svećenik</a:t>
            </a:r>
            <a:r>
              <a:rPr lang="en-US" sz="2000" b="1" dirty="0"/>
              <a:t> </a:t>
            </a:r>
            <a:r>
              <a:rPr lang="en-US" sz="2000" b="1" dirty="0" err="1"/>
              <a:t>nosio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svom</a:t>
            </a:r>
            <a:r>
              <a:rPr lang="en-US" sz="2000" b="1" dirty="0"/>
              <a:t> </a:t>
            </a:r>
            <a:r>
              <a:rPr lang="en-US" sz="2000" b="1" dirty="0" err="1"/>
              <a:t>prsnom</a:t>
            </a:r>
            <a:r>
              <a:rPr lang="en-US" sz="2000" b="1" dirty="0"/>
              <a:t> </a:t>
            </a:r>
            <a:r>
              <a:rPr lang="en-US" sz="2000" b="1" dirty="0" err="1"/>
              <a:t>oklopu</a:t>
            </a:r>
            <a:r>
              <a:rPr lang="en-US" sz="2000" b="1" dirty="0"/>
              <a:t>, pored </a:t>
            </a:r>
            <a:r>
              <a:rPr lang="en-US" sz="2000" b="1" dirty="0" err="1"/>
              <a:t>srca</a:t>
            </a:r>
            <a:r>
              <a:rPr lang="en-US" sz="2000" b="1" dirty="0"/>
              <a:t>, </a:t>
            </a:r>
            <a:r>
              <a:rPr lang="en-US" sz="2000" b="1" dirty="0" err="1"/>
              <a:t>imena</a:t>
            </a:r>
            <a:r>
              <a:rPr lang="en-US" sz="2000" b="1" dirty="0"/>
              <a:t> </a:t>
            </a:r>
            <a:r>
              <a:rPr lang="en-US" sz="2000" b="1" dirty="0" err="1"/>
              <a:t>izraelskih</a:t>
            </a:r>
            <a:r>
              <a:rPr lang="en-US" sz="2000" b="1" dirty="0"/>
              <a:t> </a:t>
            </a:r>
            <a:r>
              <a:rPr lang="en-US" sz="2000" b="1" dirty="0" err="1"/>
              <a:t>plemena</a:t>
            </a:r>
            <a:r>
              <a:rPr lang="en-US" sz="2000" b="1" dirty="0"/>
              <a:t> </a:t>
            </a:r>
            <a:r>
              <a:rPr lang="en-US" sz="2000" b="1" dirty="0" err="1"/>
              <a:t>urezana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draguljima</a:t>
            </a:r>
            <a:r>
              <a:rPr lang="en-US" sz="2000" b="1" dirty="0"/>
              <a:t> </a:t>
            </a:r>
            <a:r>
              <a:rPr lang="en-US" sz="2000" b="1" dirty="0" err="1"/>
              <a:t>dok</a:t>
            </a:r>
            <a:r>
              <a:rPr lang="en-US" sz="2000" b="1" dirty="0"/>
              <a:t> je </a:t>
            </a:r>
            <a:r>
              <a:rPr lang="en-US" sz="2000" b="1" dirty="0" err="1"/>
              <a:t>stajao</a:t>
            </a:r>
            <a:r>
              <a:rPr lang="en-US" sz="2000" b="1" dirty="0"/>
              <a:t> pred </a:t>
            </a:r>
            <a:r>
              <a:rPr lang="en-US" sz="2000" b="1" dirty="0" err="1"/>
              <a:t>Bogom</a:t>
            </a:r>
            <a:r>
              <a:rPr lang="en-US" sz="2000" b="1" dirty="0"/>
              <a:t>, Pavao je </a:t>
            </a:r>
            <a:r>
              <a:rPr lang="en-US" sz="2000" b="1" dirty="0" err="1"/>
              <a:t>nosio</a:t>
            </a:r>
            <a:r>
              <a:rPr lang="en-US" sz="2000" b="1" dirty="0"/>
              <a:t> "u </a:t>
            </a:r>
            <a:r>
              <a:rPr lang="en-US" sz="2000" b="1" dirty="0" err="1"/>
              <a:t>srcu</a:t>
            </a:r>
            <a:r>
              <a:rPr lang="en-US" sz="2000" b="1" dirty="0"/>
              <a:t>" </a:t>
            </a:r>
            <a:r>
              <a:rPr lang="en-US" sz="2000" b="1" dirty="0" err="1"/>
              <a:t>svakog</a:t>
            </a:r>
            <a:r>
              <a:rPr lang="en-US" sz="2000" b="1" dirty="0"/>
              <a:t> </a:t>
            </a:r>
            <a:r>
              <a:rPr lang="en-US" sz="2000" b="1" dirty="0" err="1"/>
              <a:t>člana</a:t>
            </a:r>
            <a:r>
              <a:rPr lang="en-US" sz="2000" b="1" dirty="0"/>
              <a:t> </a:t>
            </a:r>
            <a:r>
              <a:rPr lang="en-US" sz="2000" b="1" dirty="0" err="1"/>
              <a:t>crkve</a:t>
            </a:r>
            <a:r>
              <a:rPr lang="en-US" sz="2000" b="1" dirty="0"/>
              <a:t> </a:t>
            </a:r>
            <a:r>
              <a:rPr lang="en-US" sz="2000" b="1" dirty="0" err="1"/>
              <a:t>kad</a:t>
            </a:r>
            <a:r>
              <a:rPr lang="en-US" sz="2000" b="1" dirty="0"/>
              <a:t> je </a:t>
            </a:r>
            <a:r>
              <a:rPr lang="en-US" sz="2000" b="1" dirty="0" err="1"/>
              <a:t>stajao</a:t>
            </a:r>
            <a:r>
              <a:rPr lang="en-US" sz="2000" b="1" dirty="0"/>
              <a:t> pred </a:t>
            </a:r>
            <a:r>
              <a:rPr lang="en-US" sz="2000" b="1" dirty="0" err="1"/>
              <a:t>Bogom</a:t>
            </a:r>
            <a:r>
              <a:rPr lang="en-US" sz="2000" b="1" dirty="0"/>
              <a:t> u </a:t>
            </a:r>
            <a:r>
              <a:rPr lang="en-US" sz="2000" b="1" dirty="0" err="1"/>
              <a:t>molitvi</a:t>
            </a:r>
            <a:r>
              <a:rPr lang="en-US" sz="2000" b="1" dirty="0"/>
              <a:t> da se </a:t>
            </a:r>
            <a:r>
              <a:rPr lang="en-US" sz="2000" b="1" dirty="0" err="1"/>
              <a:t>zauzme</a:t>
            </a:r>
            <a:r>
              <a:rPr lang="en-US" sz="2000" b="1" dirty="0"/>
              <a:t> za </a:t>
            </a:r>
            <a:r>
              <a:rPr lang="en-US" sz="2000" b="1" dirty="0" err="1"/>
              <a:t>njih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7).</a:t>
            </a:r>
            <a:endParaRPr lang="en" sz="2000" b="1" noProof="0" dirty="0"/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458072"/>
            <a:ext cx="5675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Treći</a:t>
            </a:r>
            <a:r>
              <a:rPr lang="en-US" sz="2000" b="1" dirty="0"/>
              <a:t> </a:t>
            </a:r>
            <a:r>
              <a:rPr lang="en-US" sz="2000" b="1" dirty="0" err="1"/>
              <a:t>razlog</a:t>
            </a:r>
            <a:r>
              <a:rPr lang="en-US" sz="2000" b="1" dirty="0"/>
              <a:t> za </a:t>
            </a:r>
            <a:r>
              <a:rPr lang="en-US" sz="2000" b="1" dirty="0" err="1"/>
              <a:t>zahvalnost</a:t>
            </a:r>
            <a:r>
              <a:rPr lang="en-US" sz="2000" b="1" dirty="0"/>
              <a:t> bio je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Filipljani</a:t>
            </a:r>
            <a:r>
              <a:rPr lang="en-US" sz="2000" b="1" dirty="0"/>
              <a:t> </a:t>
            </a:r>
            <a:r>
              <a:rPr lang="en-US" sz="2000" b="1" dirty="0" err="1"/>
              <a:t>dijelili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 "u </a:t>
            </a:r>
            <a:r>
              <a:rPr lang="en-US" sz="2000" b="1" dirty="0" err="1"/>
              <a:t>mojim</a:t>
            </a:r>
            <a:r>
              <a:rPr lang="en-US" sz="2000" b="1" dirty="0"/>
              <a:t> </a:t>
            </a:r>
            <a:r>
              <a:rPr lang="en-US" sz="2000" b="1" dirty="0" err="1"/>
              <a:t>okovima</a:t>
            </a:r>
            <a:r>
              <a:rPr lang="en-US" sz="2000" b="1" dirty="0"/>
              <a:t>, u </a:t>
            </a:r>
            <a:r>
              <a:rPr lang="en-US" sz="2000" b="1" dirty="0" err="1"/>
              <a:t>obrani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potvrdi</a:t>
            </a:r>
            <a:r>
              <a:rPr lang="en-US" sz="2000" b="1" dirty="0"/>
              <a:t> </a:t>
            </a:r>
            <a:r>
              <a:rPr lang="en-US" sz="2000" b="1" dirty="0" err="1"/>
              <a:t>evanđelja</a:t>
            </a:r>
            <a:r>
              <a:rPr lang="en-US" sz="2000" b="1" dirty="0"/>
              <a:t>" (Fil. 1:7).</a:t>
            </a:r>
            <a:endParaRPr lang="en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1" y="4046254"/>
            <a:ext cx="5428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zahvalnost</a:t>
            </a:r>
            <a:r>
              <a:rPr lang="en-US" sz="2000" b="1" dirty="0"/>
              <a:t> </a:t>
            </a:r>
            <a:r>
              <a:rPr lang="en-US" sz="2000" b="1" dirty="0" err="1"/>
              <a:t>uključivala</a:t>
            </a:r>
            <a:r>
              <a:rPr lang="en-US" sz="2000" b="1" dirty="0"/>
              <a:t> je </a:t>
            </a:r>
            <a:r>
              <a:rPr lang="en-US" sz="2000" b="1" dirty="0" err="1"/>
              <a:t>činjenicu</a:t>
            </a:r>
            <a:r>
              <a:rPr lang="en-US" sz="2000" b="1" dirty="0"/>
              <a:t> da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Filipljani</a:t>
            </a:r>
            <a:r>
              <a:rPr lang="en-US" sz="2000" b="1" dirty="0"/>
              <a:t> </a:t>
            </a:r>
            <a:r>
              <a:rPr lang="en-US" sz="2000" b="1" dirty="0" err="1"/>
              <a:t>ostali</a:t>
            </a:r>
            <a:r>
              <a:rPr lang="en-US" sz="2000" b="1" dirty="0"/>
              <a:t> </a:t>
            </a:r>
            <a:r>
              <a:rPr lang="en-US" sz="2000" b="1" dirty="0" err="1"/>
              <a:t>vjerni</a:t>
            </a:r>
            <a:r>
              <a:rPr lang="en-US" sz="2000" b="1" dirty="0"/>
              <a:t> </a:t>
            </a:r>
            <a:r>
              <a:rPr lang="hr-BA" sz="2000" b="1" dirty="0"/>
              <a:t>E</a:t>
            </a:r>
            <a:r>
              <a:rPr lang="en-US" sz="2000" b="1" dirty="0" err="1"/>
              <a:t>vanđelju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da </a:t>
            </a:r>
            <a:r>
              <a:rPr lang="en-US" sz="2000" b="1" dirty="0" err="1"/>
              <a:t>ih</a:t>
            </a:r>
            <a:r>
              <a:rPr lang="en-US" sz="2000" b="1" dirty="0"/>
              <a:t> je Bog </a:t>
            </a:r>
            <a:r>
              <a:rPr lang="en-US" sz="2000" b="1" dirty="0" err="1"/>
              <a:t>svakodnevno</a:t>
            </a:r>
            <a:r>
              <a:rPr lang="en-US" sz="2000" b="1" dirty="0"/>
              <a:t> </a:t>
            </a:r>
            <a:r>
              <a:rPr lang="en-US" sz="2000" b="1" dirty="0" err="1"/>
              <a:t>usavršavao</a:t>
            </a:r>
            <a:r>
              <a:rPr lang="en-US" sz="2000" b="1" dirty="0"/>
              <a:t> (Fil</a:t>
            </a:r>
            <a:r>
              <a:rPr lang="hr-BA" sz="2000" b="1" dirty="0"/>
              <a:t>ip</a:t>
            </a:r>
            <a:r>
              <a:rPr lang="en-US" sz="2000" b="1" dirty="0"/>
              <a:t>. 1,5</a:t>
            </a:r>
            <a:r>
              <a:rPr lang="hr-BA" sz="2000" b="1" dirty="0"/>
              <a:t>.</a:t>
            </a:r>
            <a:r>
              <a:rPr lang="en-US" sz="2000" b="1" dirty="0"/>
              <a:t>6).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794696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MOLBE ZA MOLITVU</a:t>
            </a:r>
            <a:endParaRPr lang="en" sz="4400" b="1" spc="300" noProof="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I ovomlim, da va</a:t>
            </a:r>
            <a:r>
              <a:rPr lang="hr-BA" b="1" dirty="0">
                <a:solidFill>
                  <a:srgbClr val="7030A0"/>
                </a:solidFill>
                <a:latin typeface="Comic Sans MS" panose="030F0702030302020204" pitchFamily="66" charset="0"/>
              </a:rPr>
              <a:t>š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a ljubav jo</a:t>
            </a:r>
            <a:r>
              <a:rPr lang="hr-BA" b="1" dirty="0">
                <a:solidFill>
                  <a:srgbClr val="7030A0"/>
                </a:solidFill>
                <a:latin typeface="Comic Sans MS" panose="030F0702030302020204" pitchFamily="66" charset="0"/>
              </a:rPr>
              <a:t>š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 vi</a:t>
            </a:r>
            <a:r>
              <a:rPr lang="hr-BA" b="1" dirty="0">
                <a:solidFill>
                  <a:srgbClr val="7030A0"/>
                </a:solidFill>
                <a:latin typeface="Comic Sans MS" panose="030F0702030302020204" pitchFamily="66" charset="0"/>
              </a:rPr>
              <a:t>š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e obiluje u spo</a:t>
            </a:r>
            <a:r>
              <a:rPr lang="hr-BA" b="1" dirty="0">
                <a:solidFill>
                  <a:srgbClr val="7030A0"/>
                </a:solidFill>
                <a:latin typeface="Comic Sans MS" panose="030F0702030302020204" pitchFamily="66" charset="0"/>
              </a:rPr>
              <a:t>z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naji </a:t>
            </a:r>
            <a:r>
              <a:rPr lang="hr-BA" b="1" dirty="0">
                <a:solidFill>
                  <a:srgbClr val="7030A0"/>
                </a:solidFill>
                <a:latin typeface="Comic Sans MS" panose="030F0702030302020204" pitchFamily="66" charset="0"/>
              </a:rPr>
              <a:t>i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 svakom rasu</a:t>
            </a:r>
            <a:r>
              <a:rPr lang="hr-BA" b="1" dirty="0">
                <a:solidFill>
                  <a:srgbClr val="7030A0"/>
                </a:solidFill>
                <a:latin typeface="Comic Sans MS" panose="030F0702030302020204" pitchFamily="66" charset="0"/>
              </a:rPr>
              <a:t>đ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ivanju, da mo</a:t>
            </a:r>
            <a:r>
              <a:rPr lang="hr-BA" b="1" dirty="0">
                <a:solidFill>
                  <a:srgbClr val="7030A0"/>
                </a:solidFill>
                <a:latin typeface="Comic Sans MS" panose="030F0702030302020204" pitchFamily="66" charset="0"/>
              </a:rPr>
              <a:t>ž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ete</a:t>
            </a:r>
            <a:r>
              <a:rPr lang="hr-BA" b="1" dirty="0">
                <a:solidFill>
                  <a:srgbClr val="7030A0"/>
                </a:solidFill>
                <a:latin typeface="Comic Sans MS" panose="030F0702030302020204" pitchFamily="66" charset="0"/>
              </a:rPr>
              <a:t> prosuditi ono što je izvrsno da biste bili čisti i besprijekorni na dan Kristov, puni plodova pravednosti koji su po Isusu Kristu, Na slavu i hvalu Božju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1,9-11</a:t>
            </a:r>
            <a:r>
              <a:rPr lang="hr-BA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NKJV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Pavlovu</a:t>
            </a:r>
            <a:r>
              <a:rPr lang="en-US" sz="2000" b="1" dirty="0"/>
              <a:t> </a:t>
            </a:r>
            <a:r>
              <a:rPr lang="en-US" sz="2000" b="1" dirty="0" err="1"/>
              <a:t>molitvenu</a:t>
            </a:r>
            <a:r>
              <a:rPr lang="en-US" sz="2000" b="1" dirty="0"/>
              <a:t> </a:t>
            </a:r>
            <a:r>
              <a:rPr lang="en-US" sz="2000" b="1" dirty="0" err="1"/>
              <a:t>motivaciju</a:t>
            </a:r>
            <a:r>
              <a:rPr lang="en-US" sz="2000" b="1" dirty="0"/>
              <a:t>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smatrati</a:t>
            </a:r>
            <a:r>
              <a:rPr lang="en-US" sz="2000" b="1" dirty="0"/>
              <a:t> "</a:t>
            </a:r>
            <a:r>
              <a:rPr lang="en-US" sz="2000" b="1" dirty="0" err="1"/>
              <a:t>okovanim</a:t>
            </a:r>
            <a:r>
              <a:rPr lang="en-US" sz="2000" b="1" dirty="0"/>
              <a:t> </a:t>
            </a:r>
            <a:r>
              <a:rPr lang="en-US" sz="2000" b="1" dirty="0" err="1"/>
              <a:t>razlogom</a:t>
            </a:r>
            <a:r>
              <a:rPr lang="en-US" sz="2000" b="1" dirty="0"/>
              <a:t>" (Filip</a:t>
            </a:r>
            <a:r>
              <a:rPr lang="hr-BA" sz="2000" b="1" dirty="0"/>
              <a:t>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9-11 NIV):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1015663"/>
          </a:xfrm>
          <a:custGeom>
            <a:avLst/>
            <a:gdLst>
              <a:gd name="csX0" fmla="*/ 0 w 4571999"/>
              <a:gd name="csY0" fmla="*/ 0 h 1015663"/>
              <a:gd name="csX1" fmla="*/ 525780 w 4571999"/>
              <a:gd name="csY1" fmla="*/ 0 h 1015663"/>
              <a:gd name="csX2" fmla="*/ 1097280 w 4571999"/>
              <a:gd name="csY2" fmla="*/ 0 h 1015663"/>
              <a:gd name="csX3" fmla="*/ 1714500 w 4571999"/>
              <a:gd name="csY3" fmla="*/ 0 h 1015663"/>
              <a:gd name="csX4" fmla="*/ 2331719 w 4571999"/>
              <a:gd name="csY4" fmla="*/ 0 h 1015663"/>
              <a:gd name="csX5" fmla="*/ 2766059 w 4571999"/>
              <a:gd name="csY5" fmla="*/ 0 h 1015663"/>
              <a:gd name="csX6" fmla="*/ 3246119 w 4571999"/>
              <a:gd name="csY6" fmla="*/ 0 h 1015663"/>
              <a:gd name="csX7" fmla="*/ 3771899 w 4571999"/>
              <a:gd name="csY7" fmla="*/ 0 h 1015663"/>
              <a:gd name="csX8" fmla="*/ 4571999 w 4571999"/>
              <a:gd name="csY8" fmla="*/ 0 h 1015663"/>
              <a:gd name="csX9" fmla="*/ 4571999 w 4571999"/>
              <a:gd name="csY9" fmla="*/ 507832 h 1015663"/>
              <a:gd name="csX10" fmla="*/ 4571999 w 4571999"/>
              <a:gd name="csY10" fmla="*/ 1015663 h 1015663"/>
              <a:gd name="csX11" fmla="*/ 3954779 w 4571999"/>
              <a:gd name="csY11" fmla="*/ 1015663 h 1015663"/>
              <a:gd name="csX12" fmla="*/ 3474719 w 4571999"/>
              <a:gd name="csY12" fmla="*/ 1015663 h 1015663"/>
              <a:gd name="csX13" fmla="*/ 2857499 w 4571999"/>
              <a:gd name="csY13" fmla="*/ 1015663 h 1015663"/>
              <a:gd name="csX14" fmla="*/ 2286000 w 4571999"/>
              <a:gd name="csY14" fmla="*/ 1015663 h 1015663"/>
              <a:gd name="csX15" fmla="*/ 1851660 w 4571999"/>
              <a:gd name="csY15" fmla="*/ 1015663 h 1015663"/>
              <a:gd name="csX16" fmla="*/ 1280160 w 4571999"/>
              <a:gd name="csY16" fmla="*/ 1015663 h 1015663"/>
              <a:gd name="csX17" fmla="*/ 800100 w 4571999"/>
              <a:gd name="csY17" fmla="*/ 1015663 h 1015663"/>
              <a:gd name="csX18" fmla="*/ 0 w 4571999"/>
              <a:gd name="csY18" fmla="*/ 1015663 h 1015663"/>
              <a:gd name="csX19" fmla="*/ 0 w 4571999"/>
              <a:gd name="csY19" fmla="*/ 538301 h 1015663"/>
              <a:gd name="csX20" fmla="*/ 0 w 4571999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1015663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614593" y="168231"/>
                  <a:pt x="4547285" y="361187"/>
                  <a:pt x="4571999" y="507832"/>
                </a:cubicBezTo>
                <a:cubicBezTo>
                  <a:pt x="4596713" y="654477"/>
                  <a:pt x="4559057" y="878981"/>
                  <a:pt x="4571999" y="1015663"/>
                </a:cubicBezTo>
                <a:cubicBezTo>
                  <a:pt x="4286151" y="1020670"/>
                  <a:pt x="4200049" y="948484"/>
                  <a:pt x="3954779" y="1015663"/>
                </a:cubicBezTo>
                <a:cubicBezTo>
                  <a:pt x="3709509" y="1082842"/>
                  <a:pt x="3657704" y="977194"/>
                  <a:pt x="3474719" y="1015663"/>
                </a:cubicBezTo>
                <a:cubicBezTo>
                  <a:pt x="3291734" y="1054132"/>
                  <a:pt x="3083194" y="982241"/>
                  <a:pt x="2857499" y="1015663"/>
                </a:cubicBezTo>
                <a:cubicBezTo>
                  <a:pt x="2631804" y="1049085"/>
                  <a:pt x="2541215" y="970815"/>
                  <a:pt x="2286000" y="1015663"/>
                </a:cubicBezTo>
                <a:cubicBezTo>
                  <a:pt x="2030785" y="1060511"/>
                  <a:pt x="1951642" y="965326"/>
                  <a:pt x="1851660" y="1015663"/>
                </a:cubicBezTo>
                <a:cubicBezTo>
                  <a:pt x="1751678" y="1066000"/>
                  <a:pt x="1564295" y="983361"/>
                  <a:pt x="1280160" y="1015663"/>
                </a:cubicBezTo>
                <a:cubicBezTo>
                  <a:pt x="996025" y="1047965"/>
                  <a:pt x="986615" y="987789"/>
                  <a:pt x="800100" y="1015663"/>
                </a:cubicBezTo>
                <a:cubicBezTo>
                  <a:pt x="613585" y="1043537"/>
                  <a:pt x="275494" y="1002429"/>
                  <a:pt x="0" y="1015663"/>
                </a:cubicBezTo>
                <a:cubicBezTo>
                  <a:pt x="-9284" y="807050"/>
                  <a:pt x="5853" y="774169"/>
                  <a:pt x="0" y="538301"/>
                </a:cubicBezTo>
                <a:cubicBezTo>
                  <a:pt x="-5853" y="302433"/>
                  <a:pt x="30414" y="2457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Kako </a:t>
            </a:r>
            <a:r>
              <a:rPr lang="en-US" sz="2000" b="1" dirty="0" err="1"/>
              <a:t>naša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"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v</a:t>
            </a:r>
            <a:r>
              <a:rPr lang="hr-BA" sz="2000" b="1" dirty="0"/>
              <a:t>eća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v</a:t>
            </a:r>
            <a:r>
              <a:rPr lang="hr-BA" sz="2000" b="1" dirty="0"/>
              <a:t>eća</a:t>
            </a:r>
            <a:r>
              <a:rPr lang="en-US" sz="2000" b="1" dirty="0"/>
              <a:t>"? </a:t>
            </a:r>
            <a:r>
              <a:rPr lang="en-US" sz="2000" b="1" dirty="0" err="1"/>
              <a:t>Zašto</a:t>
            </a:r>
            <a:r>
              <a:rPr lang="en-US" sz="2000" b="1" dirty="0"/>
              <a:t> je to </a:t>
            </a:r>
            <a:r>
              <a:rPr lang="en-US" sz="2000" b="1" dirty="0" err="1"/>
              <a:t>toliko</a:t>
            </a:r>
            <a:r>
              <a:rPr lang="en-US" sz="2000" b="1" dirty="0"/>
              <a:t> </a:t>
            </a:r>
            <a:r>
              <a:rPr lang="en-US" sz="2000" b="1" dirty="0" err="1"/>
              <a:t>važno</a:t>
            </a:r>
            <a:r>
              <a:rPr lang="en-US" sz="2000" b="1" dirty="0"/>
              <a:t> za </a:t>
            </a:r>
            <a:r>
              <a:rPr lang="en-US" sz="2000" b="1" dirty="0" err="1"/>
              <a:t>kršćanski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83267" y="4634344"/>
            <a:ext cx="2131931" cy="208612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5417992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>
                    <a:lumMod val="75000"/>
                  </a:schemeClr>
                </a:solidFill>
              </a:rPr>
              <a:t>ZAHVALJIVANJE I MOLITVA U TEŠKIM VREMENIMA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 braćo, želim da vi znate da je moj položaj veoma mnogo pripomogao širenju Radosne vijesti</a:t>
            </a:r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      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Filipljanima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hr-BA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PRILIKA ZA OBRANU EVANĐELJA</a:t>
            </a:r>
            <a:endParaRPr lang="en" sz="3600" b="1" noProof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Filipljani</a:t>
            </a:r>
            <a:r>
              <a:rPr lang="en-US" sz="2000" b="1" dirty="0"/>
              <a:t> </a:t>
            </a:r>
            <a:r>
              <a:rPr lang="en-US" sz="2000" b="1" dirty="0" err="1"/>
              <a:t>saznali</a:t>
            </a:r>
            <a:r>
              <a:rPr lang="en-US" sz="2000" b="1" dirty="0"/>
              <a:t> da je Pavao </a:t>
            </a:r>
            <a:r>
              <a:rPr lang="en-US" sz="2000" b="1" dirty="0" err="1"/>
              <a:t>zatvoren</a:t>
            </a:r>
            <a:r>
              <a:rPr lang="en-US" sz="2000" b="1" dirty="0"/>
              <a:t> u Rimu,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duboko</a:t>
            </a:r>
            <a:r>
              <a:rPr lang="en-US" sz="2000" b="1" dirty="0"/>
              <a:t> </a:t>
            </a:r>
            <a:r>
              <a:rPr lang="en-US" sz="2000" b="1" dirty="0" err="1"/>
              <a:t>uznemireni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poslali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Epafrodita</a:t>
            </a:r>
            <a:r>
              <a:rPr lang="en-US" sz="2000" b="1" dirty="0"/>
              <a:t> s </a:t>
            </a:r>
            <a:r>
              <a:rPr lang="en-US" sz="2000" b="1" dirty="0" err="1"/>
              <a:t>pomoći</a:t>
            </a:r>
            <a:r>
              <a:rPr lang="en-US" sz="2000" b="1" dirty="0"/>
              <a:t> za </a:t>
            </a:r>
            <a:r>
              <a:rPr lang="en-US" sz="2000" b="1" dirty="0" err="1"/>
              <a:t>apostola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4</a:t>
            </a:r>
            <a:r>
              <a:rPr lang="hr-BA" sz="2000" b="1" dirty="0"/>
              <a:t>,</a:t>
            </a:r>
            <a:r>
              <a:rPr lang="en-US" sz="2000" b="1" dirty="0"/>
              <a:t>18).</a:t>
            </a:r>
            <a:endParaRPr lang="en" sz="2000" b="1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7280" y="3683558"/>
            <a:ext cx="456906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378427"/>
            <a:ext cx="8640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Daleko</a:t>
            </a:r>
            <a:r>
              <a:rPr lang="en-US" sz="2000" b="1" dirty="0"/>
              <a:t> od toga da je bio </a:t>
            </a:r>
            <a:r>
              <a:rPr lang="en-US" sz="2000" b="1" dirty="0" err="1"/>
              <a:t>uznemiren</a:t>
            </a:r>
            <a:r>
              <a:rPr lang="en-US" sz="2000" b="1" dirty="0"/>
              <a:t>, Pavao je </a:t>
            </a:r>
            <a:r>
              <a:rPr lang="en-US" sz="2000" b="1" dirty="0" err="1"/>
              <a:t>zahvalio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za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zatočeništvo</a:t>
            </a:r>
            <a:r>
              <a:rPr lang="en-US" sz="2000" b="1" dirty="0"/>
              <a:t>. </a:t>
            </a:r>
            <a:r>
              <a:rPr lang="en-US" sz="2000" b="1" dirty="0" err="1"/>
              <a:t>Zašto</a:t>
            </a:r>
            <a:r>
              <a:rPr lang="en-US" sz="2000" b="1" dirty="0"/>
              <a:t> </a:t>
            </a:r>
            <a:r>
              <a:rPr lang="en-US" sz="2000" b="1" dirty="0" err="1"/>
              <a:t>zahvaljivati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? Jer </a:t>
            </a:r>
            <a:r>
              <a:rPr lang="en-US" sz="2000" b="1" dirty="0" err="1"/>
              <a:t>na</a:t>
            </a:r>
            <a:r>
              <a:rPr lang="en-US" sz="2000" b="1" dirty="0"/>
              <a:t> taj je </a:t>
            </a:r>
            <a:r>
              <a:rPr lang="en-US" sz="2000" b="1" dirty="0" err="1"/>
              <a:t>način</a:t>
            </a:r>
            <a:r>
              <a:rPr lang="en-US" sz="2000" b="1" dirty="0"/>
              <a:t> </a:t>
            </a:r>
            <a:r>
              <a:rPr lang="en-US" sz="2000" b="1" dirty="0" err="1"/>
              <a:t>mogao</a:t>
            </a:r>
            <a:r>
              <a:rPr lang="en-US" sz="2000" b="1" dirty="0"/>
              <a:t> </a:t>
            </a:r>
            <a:r>
              <a:rPr lang="en-US" sz="2000" b="1" dirty="0" err="1"/>
              <a:t>propovijedati</a:t>
            </a:r>
            <a:r>
              <a:rPr lang="en-US" sz="2000" b="1" dirty="0"/>
              <a:t> </a:t>
            </a:r>
            <a:r>
              <a:rPr lang="en-US" sz="2000" b="1" dirty="0" err="1"/>
              <a:t>onima</a:t>
            </a:r>
            <a:r>
              <a:rPr lang="en-US" sz="2000" b="1" dirty="0"/>
              <a:t> </a:t>
            </a:r>
            <a:r>
              <a:rPr lang="en-US" sz="2000" b="1" dirty="0" err="1"/>
              <a:t>kojima</a:t>
            </a:r>
            <a:r>
              <a:rPr lang="en-US" sz="2000" b="1" dirty="0"/>
              <a:t> </a:t>
            </a:r>
            <a:r>
              <a:rPr lang="en-US" sz="2000" b="1" dirty="0" err="1"/>
              <a:t>inače</a:t>
            </a:r>
            <a:r>
              <a:rPr lang="en-US" sz="2000" b="1" dirty="0"/>
              <a:t> </a:t>
            </a:r>
            <a:r>
              <a:rPr lang="en-US" sz="2000" b="1" dirty="0" err="1"/>
              <a:t>nikada</a:t>
            </a:r>
            <a:r>
              <a:rPr lang="en-US" sz="2000" b="1" dirty="0"/>
              <a:t> ne bi </a:t>
            </a:r>
            <a:r>
              <a:rPr lang="en-US" sz="2000" b="1" dirty="0" err="1"/>
              <a:t>mogao</a:t>
            </a:r>
            <a:r>
              <a:rPr lang="en-US" sz="2000" b="1" dirty="0"/>
              <a:t> </a:t>
            </a:r>
            <a:r>
              <a:rPr lang="en-US" sz="2000" b="1" dirty="0" err="1"/>
              <a:t>doći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13).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212890" y="3616830"/>
            <a:ext cx="39832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Štoviše</a:t>
            </a:r>
            <a:r>
              <a:rPr lang="en-US" sz="2000" b="1" dirty="0"/>
              <a:t>, </a:t>
            </a:r>
            <a:r>
              <a:rPr lang="en-US" sz="2000" b="1" dirty="0" err="1"/>
              <a:t>vidjevši</a:t>
            </a:r>
            <a:r>
              <a:rPr lang="en-US" sz="2000" b="1" dirty="0"/>
              <a:t> </a:t>
            </a:r>
            <a:r>
              <a:rPr lang="en-US" sz="2000" b="1" dirty="0" err="1"/>
              <a:t>apostolov</a:t>
            </a:r>
            <a:r>
              <a:rPr lang="en-US" sz="2000" b="1" dirty="0"/>
              <a:t> </a:t>
            </a:r>
            <a:r>
              <a:rPr lang="en-US" sz="2000" b="1" dirty="0" err="1"/>
              <a:t>stav</a:t>
            </a:r>
            <a:r>
              <a:rPr lang="en-US" sz="2000" b="1" dirty="0"/>
              <a:t>, </a:t>
            </a:r>
            <a:r>
              <a:rPr lang="en-US" sz="2000" b="1" dirty="0" err="1"/>
              <a:t>druga</a:t>
            </a:r>
            <a:r>
              <a:rPr lang="en-US" sz="2000" b="1" dirty="0"/>
              <a:t> </a:t>
            </a:r>
            <a:r>
              <a:rPr lang="en-US" sz="2000" b="1" dirty="0" err="1"/>
              <a:t>vjerna</a:t>
            </a:r>
            <a:r>
              <a:rPr lang="en-US" sz="2000" b="1" dirty="0"/>
              <a:t> </a:t>
            </a:r>
            <a:r>
              <a:rPr lang="en-US" sz="2000" b="1" dirty="0" err="1"/>
              <a:t>braća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ohrabrena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počeli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propovijedati</a:t>
            </a:r>
            <a:r>
              <a:rPr lang="en-US" sz="2000" b="1" dirty="0"/>
              <a:t> </a:t>
            </a:r>
            <a:r>
              <a:rPr lang="hr-BA" sz="2000" b="1" dirty="0"/>
              <a:t>E</a:t>
            </a:r>
            <a:r>
              <a:rPr lang="en-US" sz="2000" b="1" dirty="0" err="1"/>
              <a:t>vanđelje</a:t>
            </a:r>
            <a:r>
              <a:rPr lang="en-US" sz="2000" b="1" dirty="0"/>
              <a:t> bez </a:t>
            </a:r>
            <a:r>
              <a:rPr lang="en-US" sz="2000" b="1" dirty="0" err="1"/>
              <a:t>obzira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poteškoće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14).</a:t>
            </a:r>
            <a:endParaRPr lang="en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470786"/>
            <a:ext cx="4857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Drugi, </a:t>
            </a:r>
            <a:r>
              <a:rPr lang="en-US" sz="2000" b="1" dirty="0" err="1"/>
              <a:t>misleći</a:t>
            </a:r>
            <a:r>
              <a:rPr lang="en-US" sz="2000" b="1" dirty="0"/>
              <a:t> da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otvoreno</a:t>
            </a:r>
            <a:r>
              <a:rPr lang="en-US" sz="2000" b="1" dirty="0"/>
              <a:t> </a:t>
            </a:r>
            <a:r>
              <a:rPr lang="en-US" sz="2000" b="1" dirty="0" err="1"/>
              <a:t>govoriti</a:t>
            </a:r>
            <a:r>
              <a:rPr lang="en-US" sz="2000" b="1" dirty="0"/>
              <a:t> o </a:t>
            </a:r>
            <a:r>
              <a:rPr lang="hr-BA" sz="2000" b="1" dirty="0"/>
              <a:t>E</a:t>
            </a:r>
            <a:r>
              <a:rPr lang="en-US" sz="2000" b="1" dirty="0" err="1"/>
              <a:t>vanđelju</a:t>
            </a:r>
            <a:r>
              <a:rPr lang="en-US" sz="2000" b="1" dirty="0"/>
              <a:t> </a:t>
            </a:r>
            <a:r>
              <a:rPr lang="en-US" sz="2000" b="1" dirty="0" err="1"/>
              <a:t>donijeti</a:t>
            </a:r>
            <a:r>
              <a:rPr lang="en-US" sz="2000" b="1" dirty="0"/>
              <a:t> Pavlu </a:t>
            </a:r>
            <a:r>
              <a:rPr lang="en-US" sz="2000" b="1" dirty="0" err="1"/>
              <a:t>poteškoće</a:t>
            </a:r>
            <a:r>
              <a:rPr lang="en-US" sz="2000" b="1" dirty="0"/>
              <a:t>, </a:t>
            </a:r>
            <a:r>
              <a:rPr lang="en-US" sz="2000" b="1" dirty="0" err="1"/>
              <a:t>također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nenamjerno</a:t>
            </a:r>
            <a:r>
              <a:rPr lang="en-US" sz="2000" b="1" dirty="0"/>
              <a:t> </a:t>
            </a:r>
            <a:r>
              <a:rPr lang="en-US" sz="2000" b="1" dirty="0" err="1"/>
              <a:t>pomogli</a:t>
            </a:r>
            <a:r>
              <a:rPr lang="en-US" sz="2000" b="1" dirty="0"/>
              <a:t> u </a:t>
            </a:r>
            <a:r>
              <a:rPr lang="en-US" sz="2000" b="1" dirty="0" err="1"/>
              <a:t>širenju</a:t>
            </a:r>
            <a:r>
              <a:rPr lang="en-US" sz="2000" b="1" dirty="0"/>
              <a:t> </a:t>
            </a:r>
            <a:r>
              <a:rPr lang="hr-BA" sz="2000" b="1" dirty="0"/>
              <a:t>E</a:t>
            </a:r>
            <a:r>
              <a:rPr lang="en-US" sz="2000" b="1" dirty="0" err="1"/>
              <a:t>vanđelja</a:t>
            </a:r>
            <a:r>
              <a:rPr lang="en-US" sz="2000" b="1" dirty="0"/>
              <a:t> (Fil</a:t>
            </a:r>
            <a:r>
              <a:rPr lang="hr-BA" sz="2000" b="1" dirty="0"/>
              <a:t>ip</a:t>
            </a:r>
            <a:r>
              <a:rPr lang="en-US" sz="2000" b="1" dirty="0"/>
              <a:t>. 1</a:t>
            </a:r>
            <a:r>
              <a:rPr lang="hr-BA" sz="2000" b="1" dirty="0"/>
              <a:t>,</a:t>
            </a:r>
            <a:r>
              <a:rPr lang="en-US" sz="2000" b="1" dirty="0"/>
              <a:t>15-18).</a:t>
            </a:r>
            <a:endParaRPr lang="en" sz="2000" b="1" noProof="0" dirty="0"/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1970405" y="3654387"/>
            <a:ext cx="5181600" cy="301180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3600" b="1" dirty="0">
                <a:ln/>
                <a:solidFill>
                  <a:schemeClr val="accent6">
                    <a:lumMod val="50000"/>
                  </a:schemeClr>
                </a:solidFill>
              </a:rPr>
              <a:t>Razlozi za zahvalnost i molitvu u Poslanici Kološanima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1240</Words>
  <Application>Microsoft Office PowerPoint</Application>
  <PresentationFormat>Panorámica</PresentationFormat>
  <Paragraphs>64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2025-12-29T07:58:33Z</dcterms:created>
  <dcterms:modified xsi:type="dcterms:W3CDTF">2026-01-05T07:04:28Z</dcterms:modified>
</cp:coreProperties>
</file>