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396" r:id="rId6"/>
    <p:sldId id="388" r:id="rId7"/>
    <p:sldId id="478" r:id="rId8"/>
    <p:sldId id="321" r:id="rId9"/>
    <p:sldId id="257" r:id="rId10"/>
    <p:sldId id="258" r:id="rId11"/>
    <p:sldId id="259" r:id="rId12"/>
    <p:sldId id="260" r:id="rId13"/>
    <p:sldId id="483" r:id="rId14"/>
    <p:sldId id="318" r:id="rId15"/>
    <p:sldId id="263" r:id="rId16"/>
    <p:sldId id="264" r:id="rId17"/>
    <p:sldId id="317" r:id="rId18"/>
    <p:sldId id="479" r:id="rId19"/>
    <p:sldId id="408" r:id="rId20"/>
    <p:sldId id="390" r:id="rId21"/>
    <p:sldId id="480"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1" d="100"/>
          <a:sy n="31" d="100"/>
        </p:scale>
        <p:origin x="126" y="15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Oti</a:t>
          </a:r>
          <a:r>
            <a:rPr lang="hr-BA" sz="2000" b="1" dirty="0">
              <a:solidFill>
                <a:schemeClr val="bg1"/>
              </a:solidFill>
              <a:effectLst>
                <a:outerShdw blurRad="38100" dist="38100" dir="2700000" algn="tl">
                  <a:srgbClr val="000000">
                    <a:alpha val="43137"/>
                  </a:srgbClr>
                </a:outerShdw>
              </a:effectLst>
            </a:rPr>
            <a:t>ć</a:t>
          </a:r>
          <a:r>
            <a:rPr lang="en" sz="2000" b="1" dirty="0">
              <a:solidFill>
                <a:schemeClr val="bg1"/>
              </a:solidFill>
              <a:effectLst>
                <a:outerShdw blurRad="38100" dist="38100" dir="2700000" algn="tl">
                  <a:srgbClr val="000000">
                    <a:alpha val="43137"/>
                  </a:srgbClr>
                </a:outerShdw>
              </a:effectLst>
            </a:rPr>
            <a:t>i</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US" sz="2000" b="1" dirty="0">
              <a:solidFill>
                <a:schemeClr val="tx1"/>
              </a:solidFill>
            </a:rPr>
            <a:t>Biti s </a:t>
          </a:r>
          <a:r>
            <a:rPr lang="en-US" sz="2000" b="1" dirty="0" err="1">
              <a:solidFill>
                <a:schemeClr val="tx1"/>
              </a:solidFill>
            </a:rPr>
            <a:t>Kristom</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hr-BA" sz="2000" b="1" dirty="0">
              <a:solidFill>
                <a:schemeClr val="bg1"/>
              </a:solidFill>
              <a:effectLst>
                <a:outerShdw blurRad="38100" dist="38100" dir="2700000" algn="tl">
                  <a:srgbClr val="000000">
                    <a:alpha val="43137"/>
                  </a:srgbClr>
                </a:outerShdw>
              </a:effectLst>
            </a:rPr>
            <a:t>Ostati</a:t>
          </a:r>
          <a:endParaRPr lang="en" sz="20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hr-BA" sz="2000" b="1" dirty="0">
              <a:solidFill>
                <a:schemeClr val="tx1"/>
              </a:solidFill>
            </a:rPr>
            <a:t>D</a:t>
          </a:r>
          <a:r>
            <a:rPr lang="en-US" sz="2000" b="1" dirty="0" err="1">
              <a:solidFill>
                <a:schemeClr val="tx1"/>
              </a:solidFill>
            </a:rPr>
            <a:t>obrobit</a:t>
          </a:r>
          <a:r>
            <a:rPr lang="en-US" sz="2000" b="1" dirty="0">
              <a:solidFill>
                <a:schemeClr val="tx1"/>
              </a:solidFill>
            </a:rPr>
            <a:t> </a:t>
          </a:r>
          <a:r>
            <a:rPr lang="en-US" sz="2000" b="1" dirty="0" err="1">
              <a:solidFill>
                <a:schemeClr val="tx1"/>
              </a:solidFill>
            </a:rPr>
            <a:t>crkve</a:t>
          </a:r>
          <a:endParaRPr lang="en" sz="2000" b="1" dirty="0">
            <a:solidFill>
              <a:schemeClr val="tx1"/>
            </a:solidFill>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US" sz="2000" b="1" dirty="0" err="1"/>
            <a:t>Siromašni</a:t>
          </a:r>
          <a:r>
            <a:rPr lang="en-US" sz="2000" b="1" dirty="0"/>
            <a:t> </a:t>
          </a:r>
          <a:r>
            <a:rPr lang="en-US" sz="2000" b="1" dirty="0" err="1"/>
            <a:t>duhom</a:t>
          </a:r>
          <a:endParaRPr lang="en" sz="2000" b="1" dirty="0"/>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US" sz="2000" b="1" dirty="0" err="1"/>
            <a:t>Krotki</a:t>
          </a:r>
          <a:endParaRPr lang="en" sz="2000" b="1" dirty="0"/>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US" sz="2000" b="1" dirty="0" err="1"/>
            <a:t>Gladni</a:t>
          </a:r>
          <a:r>
            <a:rPr lang="en-US" sz="2000" b="1" dirty="0"/>
            <a:t> </a:t>
          </a:r>
          <a:r>
            <a:rPr lang="en-US" sz="2000" b="1" dirty="0" err="1"/>
            <a:t>i</a:t>
          </a:r>
          <a:r>
            <a:rPr lang="en-US" sz="2000" b="1" dirty="0"/>
            <a:t> </a:t>
          </a:r>
          <a:r>
            <a:rPr lang="en-US" sz="2000" b="1" dirty="0" err="1"/>
            <a:t>žedni</a:t>
          </a:r>
          <a:r>
            <a:rPr lang="en-US" sz="2000" b="1" dirty="0"/>
            <a:t> </a:t>
          </a:r>
          <a:r>
            <a:rPr lang="en-US" sz="2000" b="1" dirty="0" err="1"/>
            <a:t>pravde</a:t>
          </a:r>
          <a:endParaRPr lang="en" sz="2000" b="1" dirty="0"/>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US" sz="2000" b="1" dirty="0" err="1"/>
            <a:t>Milosrdni</a:t>
          </a:r>
          <a:endParaRPr lang="en" sz="2000" b="1" dirty="0"/>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US" sz="2000" b="1" dirty="0" err="1"/>
            <a:t>Čistog</a:t>
          </a:r>
          <a:r>
            <a:rPr lang="en-US" sz="2000" b="1" dirty="0"/>
            <a:t> </a:t>
          </a:r>
          <a:r>
            <a:rPr lang="en-US" sz="2000" b="1" dirty="0" err="1"/>
            <a:t>srca</a:t>
          </a:r>
          <a:endParaRPr lang="en" sz="2000" b="1" dirty="0"/>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US" sz="2000" b="1" dirty="0" err="1"/>
            <a:t>Mirotvorci</a:t>
          </a:r>
          <a:endParaRPr lang="en" sz="2000" b="1" dirty="0"/>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US" sz="2000" b="1" dirty="0" err="1"/>
            <a:t>Spremn</a:t>
          </a:r>
          <a:r>
            <a:rPr lang="hr-BA" sz="2000" b="1" dirty="0"/>
            <a:t>i</a:t>
          </a:r>
          <a:r>
            <a:rPr lang="en-US" sz="2000" b="1" dirty="0"/>
            <a:t> </a:t>
          </a:r>
          <a:r>
            <a:rPr lang="en-US" sz="2000" b="1" dirty="0" err="1"/>
            <a:t>okrenuti</a:t>
          </a:r>
          <a:r>
            <a:rPr lang="en-US" sz="2000" b="1" dirty="0"/>
            <a:t> </a:t>
          </a:r>
          <a:r>
            <a:rPr lang="en-US" sz="2000" b="1" dirty="0" err="1"/>
            <a:t>drugi</a:t>
          </a:r>
          <a:r>
            <a:rPr lang="en-US" sz="2000" b="1" dirty="0"/>
            <a:t> </a:t>
          </a:r>
          <a:r>
            <a:rPr lang="en-US" sz="2000" b="1" dirty="0" err="1"/>
            <a:t>obraz</a:t>
          </a:r>
          <a:endParaRPr lang="en" sz="2000" b="1" dirty="0"/>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US" sz="2000" b="1" dirty="0" err="1"/>
            <a:t>Volit</a:t>
          </a:r>
          <a:r>
            <a:rPr lang="hr-BA" sz="2000" b="1" dirty="0"/>
            <a:t>i svoj</a:t>
          </a:r>
          <a:r>
            <a:rPr lang="en-US" sz="2000" b="1" dirty="0"/>
            <a:t>e </a:t>
          </a:r>
          <a:r>
            <a:rPr lang="en-US" sz="2000" b="1" dirty="0" err="1"/>
            <a:t>neprijatelje</a:t>
          </a:r>
          <a:endParaRPr lang="en" sz="2000" b="1" dirty="0"/>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pl-PL" sz="2000" b="1" dirty="0"/>
            <a:t>Blagoslivljati one koji vas proklinju</a:t>
          </a:r>
          <a:endParaRPr lang="en" sz="2000" b="1" dirty="0"/>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pl-PL" sz="2000" b="1" dirty="0"/>
            <a:t>Činiti dobro onima koji vas mrze</a:t>
          </a:r>
          <a:endParaRPr lang="en" sz="2000" b="1" dirty="0"/>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it-IT" sz="2000" b="1" dirty="0"/>
            <a:t>Biti pun ljubavi i velikodu</a:t>
          </a:r>
          <a:r>
            <a:rPr lang="hr-BA" sz="2000" b="1" dirty="0"/>
            <a:t>š</a:t>
          </a:r>
          <a:r>
            <a:rPr lang="it-IT" sz="2000" b="1" dirty="0"/>
            <a:t>n</a:t>
          </a:r>
          <a:r>
            <a:rPr lang="hr-BA" sz="2000" b="1" dirty="0"/>
            <a:t>osti</a:t>
          </a:r>
          <a:endParaRPr lang="en" sz="2000" b="1" dirty="0"/>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US" sz="2000" b="1" dirty="0"/>
            <a:t>Biti </a:t>
          </a:r>
          <a:r>
            <a:rPr lang="en-US" sz="2000" b="1" dirty="0" err="1"/>
            <a:t>milostiv</a:t>
          </a:r>
          <a:r>
            <a:rPr lang="hr-BA" sz="2000" b="1" dirty="0"/>
            <a:t>i</a:t>
          </a:r>
          <a:r>
            <a:rPr lang="en-US" sz="2000" b="1" dirty="0"/>
            <a:t> </a:t>
          </a:r>
          <a:r>
            <a:rPr lang="en-US" sz="2000" b="1" dirty="0" err="1"/>
            <a:t>i</a:t>
          </a:r>
          <a:r>
            <a:rPr lang="en-US" sz="2000" b="1" dirty="0"/>
            <a:t> </a:t>
          </a:r>
          <a:r>
            <a:rPr lang="en-US" sz="2000" b="1" dirty="0" err="1"/>
            <a:t>ponizan</a:t>
          </a:r>
          <a:r>
            <a:rPr lang="hr-BA" sz="2000" b="1" dirty="0"/>
            <a:t>i</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US" sz="2000" b="1" dirty="0"/>
            <a:t>I </a:t>
          </a:r>
          <a:r>
            <a:rPr lang="en-US" sz="2000" b="1" dirty="0" err="1"/>
            <a:t>tako</a:t>
          </a:r>
          <a:r>
            <a:rPr lang="en-US" sz="2000" b="1" dirty="0"/>
            <a:t> </a:t>
          </a:r>
          <a:r>
            <a:rPr lang="en-US" sz="2000" b="1" dirty="0" err="1"/>
            <a:t>dalje</a:t>
          </a:r>
          <a:r>
            <a:rPr lang="en-US" sz="2000" b="1" dirty="0"/>
            <a:t>.</a:t>
          </a:r>
          <a:endParaRPr lang="en" sz="2000" b="1" dirty="0"/>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89214" y="684"/>
          <a:ext cx="2155271"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Oti</a:t>
          </a:r>
          <a:r>
            <a:rPr lang="hr-BA" sz="2000" b="1" kern="1200" dirty="0">
              <a:solidFill>
                <a:schemeClr val="bg1"/>
              </a:solidFill>
              <a:effectLst>
                <a:outerShdw blurRad="38100" dist="38100" dir="2700000" algn="tl">
                  <a:srgbClr val="000000">
                    <a:alpha val="43137"/>
                  </a:srgbClr>
                </a:outerShdw>
              </a:effectLst>
            </a:rPr>
            <a:t>ć</a:t>
          </a:r>
          <a:r>
            <a:rPr lang="en" sz="2000" b="1" kern="1200" dirty="0">
              <a:solidFill>
                <a:schemeClr val="bg1"/>
              </a:solidFill>
              <a:effectLst>
                <a:outerShdw blurRad="38100" dist="38100" dir="2700000" algn="tl">
                  <a:srgbClr val="000000">
                    <a:alpha val="43137"/>
                  </a:srgbClr>
                </a:outerShdw>
              </a:effectLst>
            </a:rPr>
            <a:t>i</a:t>
          </a:r>
        </a:p>
      </dsp:txBody>
      <dsp:txXfrm>
        <a:off x="402346" y="13816"/>
        <a:ext cx="2129007"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89214" y="673232"/>
          <a:ext cx="2155271"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Biti s </a:t>
          </a:r>
          <a:r>
            <a:rPr lang="en-US" sz="2000" b="1" kern="1200" dirty="0" err="1">
              <a:solidFill>
                <a:schemeClr val="tx1"/>
              </a:solidFill>
            </a:rPr>
            <a:t>Kristom</a:t>
          </a:r>
          <a:endParaRPr lang="en" sz="2000" b="1" kern="1200" dirty="0">
            <a:solidFill>
              <a:schemeClr val="tx1"/>
            </a:solidFill>
          </a:endParaRPr>
        </a:p>
      </dsp:txBody>
      <dsp:txXfrm>
        <a:off x="402346" y="686364"/>
        <a:ext cx="2129007"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solidFill>
                <a:schemeClr val="bg1"/>
              </a:solidFill>
              <a:effectLst>
                <a:outerShdw blurRad="38100" dist="38100" dir="2700000" algn="tl">
                  <a:srgbClr val="000000">
                    <a:alpha val="43137"/>
                  </a:srgbClr>
                </a:outerShdw>
              </a:effectLst>
            </a:rPr>
            <a:t>Ostati</a:t>
          </a:r>
          <a:endParaRPr lang="en" sz="2000" b="1" kern="1200" dirty="0">
            <a:solidFill>
              <a:schemeClr val="bg1"/>
            </a:solidFill>
            <a:effectLst>
              <a:outerShdw blurRad="38100" dist="38100" dir="2700000" algn="tl">
                <a:srgbClr val="000000">
                  <a:alpha val="43137"/>
                </a:srgbClr>
              </a:outerShdw>
            </a:effectLst>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solidFill>
                <a:schemeClr val="tx1"/>
              </a:solidFill>
            </a:rPr>
            <a:t>D</a:t>
          </a:r>
          <a:r>
            <a:rPr lang="en-US" sz="2000" b="1" kern="1200" dirty="0" err="1">
              <a:solidFill>
                <a:schemeClr val="tx1"/>
              </a:solidFill>
            </a:rPr>
            <a:t>obrobit</a:t>
          </a:r>
          <a:r>
            <a:rPr lang="en-US" sz="2000" b="1" kern="1200" dirty="0">
              <a:solidFill>
                <a:schemeClr val="tx1"/>
              </a:solidFill>
            </a:rPr>
            <a:t> </a:t>
          </a:r>
          <a:r>
            <a:rPr lang="en-US" sz="2000" b="1" kern="1200" dirty="0" err="1">
              <a:solidFill>
                <a:schemeClr val="tx1"/>
              </a:solidFill>
            </a:rPr>
            <a:t>crkve</a:t>
          </a:r>
          <a:endParaRPr lang="en" sz="2000" b="1" kern="1200" dirty="0">
            <a:solidFill>
              <a:schemeClr val="tx1"/>
            </a:solidFill>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Siromašni</a:t>
          </a:r>
          <a:r>
            <a:rPr lang="en-US" sz="2000" b="1" kern="1200" dirty="0"/>
            <a:t> </a:t>
          </a:r>
          <a:r>
            <a:rPr lang="en-US" sz="2000" b="1" kern="1200" dirty="0" err="1"/>
            <a:t>duhom</a:t>
          </a:r>
          <a:endParaRPr lang="en" sz="2000" b="1" kern="1200" dirty="0"/>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Krotki</a:t>
          </a:r>
          <a:endParaRPr lang="en" sz="2000" b="1" kern="1200" dirty="0"/>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Gladni</a:t>
          </a:r>
          <a:r>
            <a:rPr lang="en-US" sz="2000" b="1" kern="1200" dirty="0"/>
            <a:t> </a:t>
          </a:r>
          <a:r>
            <a:rPr lang="en-US" sz="2000" b="1" kern="1200" dirty="0" err="1"/>
            <a:t>i</a:t>
          </a:r>
          <a:r>
            <a:rPr lang="en-US" sz="2000" b="1" kern="1200" dirty="0"/>
            <a:t> </a:t>
          </a:r>
          <a:r>
            <a:rPr lang="en-US" sz="2000" b="1" kern="1200" dirty="0" err="1"/>
            <a:t>žedni</a:t>
          </a:r>
          <a:r>
            <a:rPr lang="en-US" sz="2000" b="1" kern="1200" dirty="0"/>
            <a:t> </a:t>
          </a:r>
          <a:r>
            <a:rPr lang="en-US" sz="2000" b="1" kern="1200" dirty="0" err="1"/>
            <a:t>pravde</a:t>
          </a:r>
          <a:endParaRPr lang="en" sz="2000" b="1" kern="1200" dirty="0"/>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Milosrdni</a:t>
          </a:r>
          <a:endParaRPr lang="en" sz="2000" b="1" kern="1200" dirty="0"/>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Čistog</a:t>
          </a:r>
          <a:r>
            <a:rPr lang="en-US" sz="2000" b="1" kern="1200" dirty="0"/>
            <a:t> </a:t>
          </a:r>
          <a:r>
            <a:rPr lang="en-US" sz="2000" b="1" kern="1200" dirty="0" err="1"/>
            <a:t>srca</a:t>
          </a:r>
          <a:endParaRPr lang="en" sz="2000" b="1" kern="1200" dirty="0"/>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Mirotvorci</a:t>
          </a:r>
          <a:endParaRPr lang="en" sz="2000" b="1" kern="1200" dirty="0"/>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Spremn</a:t>
          </a:r>
          <a:r>
            <a:rPr lang="hr-BA" sz="2000" b="1" kern="1200" dirty="0"/>
            <a:t>i</a:t>
          </a:r>
          <a:r>
            <a:rPr lang="en-US" sz="2000" b="1" kern="1200" dirty="0"/>
            <a:t> </a:t>
          </a:r>
          <a:r>
            <a:rPr lang="en-US" sz="2000" b="1" kern="1200" dirty="0" err="1"/>
            <a:t>okrenuti</a:t>
          </a:r>
          <a:r>
            <a:rPr lang="en-US" sz="2000" b="1" kern="1200" dirty="0"/>
            <a:t> </a:t>
          </a:r>
          <a:r>
            <a:rPr lang="en-US" sz="2000" b="1" kern="1200" dirty="0" err="1"/>
            <a:t>drugi</a:t>
          </a:r>
          <a:r>
            <a:rPr lang="en-US" sz="2000" b="1" kern="1200" dirty="0"/>
            <a:t> </a:t>
          </a:r>
          <a:r>
            <a:rPr lang="en-US" sz="2000" b="1" kern="1200" dirty="0" err="1"/>
            <a:t>obraz</a:t>
          </a:r>
          <a:endParaRPr lang="en" sz="2000" b="1" kern="1200" dirty="0"/>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Volit</a:t>
          </a:r>
          <a:r>
            <a:rPr lang="hr-BA" sz="2000" b="1" kern="1200" dirty="0"/>
            <a:t>i svoj</a:t>
          </a:r>
          <a:r>
            <a:rPr lang="en-US" sz="2000" b="1" kern="1200" dirty="0"/>
            <a:t>e </a:t>
          </a:r>
          <a:r>
            <a:rPr lang="en-US" sz="2000" b="1" kern="1200" dirty="0" err="1"/>
            <a:t>neprijatelje</a:t>
          </a:r>
          <a:endParaRPr lang="en" sz="2000" b="1" kern="1200" dirty="0"/>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Blagoslivljati one koji vas proklinju</a:t>
          </a:r>
          <a:endParaRPr lang="en" sz="2000" b="1" kern="1200" dirty="0"/>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Činiti dobro onima koji vas mrze</a:t>
          </a:r>
          <a:endParaRPr lang="en" sz="2000" b="1" kern="1200" dirty="0"/>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Biti pun ljubavi i velikodu</a:t>
          </a:r>
          <a:r>
            <a:rPr lang="hr-BA" sz="2000" b="1" kern="1200" dirty="0"/>
            <a:t>š</a:t>
          </a:r>
          <a:r>
            <a:rPr lang="it-IT" sz="2000" b="1" kern="1200" dirty="0"/>
            <a:t>n</a:t>
          </a:r>
          <a:r>
            <a:rPr lang="hr-BA" sz="2000" b="1" kern="1200" dirty="0"/>
            <a:t>osti</a:t>
          </a:r>
          <a:endParaRPr lang="en" sz="2000" b="1" kern="1200" dirty="0"/>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Biti </a:t>
          </a:r>
          <a:r>
            <a:rPr lang="en-US" sz="2000" b="1" kern="1200" dirty="0" err="1"/>
            <a:t>milostiv</a:t>
          </a:r>
          <a:r>
            <a:rPr lang="hr-BA" sz="2000" b="1" kern="1200" dirty="0"/>
            <a:t>i</a:t>
          </a:r>
          <a:r>
            <a:rPr lang="en-US" sz="2000" b="1" kern="1200" dirty="0"/>
            <a:t> </a:t>
          </a:r>
          <a:r>
            <a:rPr lang="en-US" sz="2000" b="1" kern="1200" dirty="0" err="1"/>
            <a:t>i</a:t>
          </a:r>
          <a:r>
            <a:rPr lang="en-US" sz="2000" b="1" kern="1200" dirty="0"/>
            <a:t> </a:t>
          </a:r>
          <a:r>
            <a:rPr lang="en-US" sz="2000" b="1" kern="1200" dirty="0" err="1"/>
            <a:t>ponizan</a:t>
          </a:r>
          <a:r>
            <a:rPr lang="hr-BA" sz="2000" b="1" kern="1200" dirty="0"/>
            <a:t>i</a:t>
          </a:r>
          <a:endParaRPr lang="en" sz="2000" b="1" kern="1200" dirty="0"/>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 </a:t>
          </a:r>
          <a:r>
            <a:rPr lang="en-US" sz="2000" b="1" kern="1200" dirty="0" err="1"/>
            <a:t>tako</a:t>
          </a:r>
          <a:r>
            <a:rPr lang="en-US" sz="2000" b="1" kern="1200" dirty="0"/>
            <a:t> </a:t>
          </a:r>
          <a:r>
            <a:rPr lang="en-US" sz="2000" b="1" kern="1200" dirty="0" err="1"/>
            <a:t>dalje</a:t>
          </a:r>
          <a:r>
            <a:rPr lang="en-US" sz="2000" b="1" kern="1200" dirty="0"/>
            <a:t>.</a:t>
          </a:r>
          <a:endParaRPr lang="en" sz="2000" b="1" kern="1200" dirty="0"/>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42273-3308-48D7-9595-48759496DCC5}"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5F7AB-EC47-433A-BE16-B32C107BA6C4}" type="slidenum">
              <a:rPr lang="en-US" smtClean="0"/>
              <a:t>‹Nº›</a:t>
            </a:fld>
            <a:endParaRPr lang="en-US"/>
          </a:p>
        </p:txBody>
      </p:sp>
    </p:spTree>
    <p:extLst>
      <p:ext uri="{BB962C8B-B14F-4D97-AF65-F5344CB8AC3E}">
        <p14:creationId xmlns:p14="http://schemas.microsoft.com/office/powerpoint/2010/main" val="21532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8963896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9979827"/>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4629519"/>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28641094"/>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0479573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62587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254807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2153895"/>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703796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994145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2415500"/>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936459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252901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7053079"/>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71736127"/>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7364735"/>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1100341"/>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5040264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23165908"/>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82973173"/>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1542951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50687356"/>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749123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1655013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58560259"/>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3703959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175252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53981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8759570"/>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86111247"/>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707900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230939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5431411"/>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73182129"/>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02154485"/>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8511734"/>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0126142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8835256"/>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9320535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422581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093015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5919297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6.jpeg"/><Relationship Id="rId7" Type="http://schemas.openxmlformats.org/officeDocument/2006/relationships/diagramQuickStyle" Target="../diagrams/quickStyle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7.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6.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32.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33.jpe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sr-Latn-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U FILI</a:t>
            </a:r>
            <a:r>
              <a:rPr kumimoji="0" lang="sr-Latn-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17.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siječnja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8A695399-5C9A-7834-A8AE-DCE8D51C8897}"/>
              </a:ext>
            </a:extLst>
          </p:cNvPr>
          <p:cNvPicPr>
            <a:picLocks noChangeAspect="1"/>
          </p:cNvPicPr>
          <p:nvPr/>
        </p:nvPicPr>
        <p:blipFill>
          <a:blip r:embed="rId3"/>
          <a:stretch>
            <a:fillRect/>
          </a:stretch>
        </p:blipFill>
        <p:spPr>
          <a:xfrm>
            <a:off x="0" y="944880"/>
            <a:ext cx="12293600" cy="5329719"/>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hr-BA" sz="8800" b="1" dirty="0">
                <a:ln w="22225">
                  <a:solidFill>
                    <a:srgbClr val="00766E"/>
                  </a:solidFill>
                  <a:prstDash val="solid"/>
                </a:ln>
                <a:solidFill>
                  <a:srgbClr val="E5A5E2"/>
                </a:solidFill>
                <a:effectLst>
                  <a:outerShdw blurRad="38100" dist="38100" dir="2700000" algn="tl">
                    <a:srgbClr val="000000">
                      <a:alpha val="43137"/>
                    </a:srgbClr>
                  </a:outerShdw>
                </a:effectLst>
              </a:rPr>
              <a:t>ŠTO ZNAČI ŽIVITI             ZA        KRISTA</a:t>
            </a: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152400" y="-58992"/>
            <a:ext cx="12413224"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PONAŠA</a:t>
            </a:r>
            <a:r>
              <a:rPr lang="hr-BA"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NJE</a:t>
            </a:r>
            <a:r>
              <a:rPr 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 DOSTOJNO </a:t>
            </a:r>
            <a:r>
              <a:rPr lang="hr-BA"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KRISTOVE RADOSNE VIJESTI</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hr-BA" b="1" dirty="0">
                <a:solidFill>
                  <a:srgbClr val="C00000"/>
                </a:solidFill>
                <a:latin typeface="Comic Sans MS" panose="030F0702030302020204" pitchFamily="66" charset="0"/>
              </a:rPr>
              <a:t>Samo se vladajte dostojno Kristove Radosne vijesti.</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a:t>
            </a:r>
            <a:r>
              <a:rPr lang="hr-BA" sz="1400" b="1" dirty="0">
                <a:solidFill>
                  <a:srgbClr val="C00000"/>
                </a:solidFill>
                <a:latin typeface="Comic Sans MS" panose="030F0702030302020204" pitchFamily="66" charset="0"/>
              </a:rPr>
              <a:t>Filipljanima</a:t>
            </a:r>
            <a:r>
              <a:rPr lang="en" sz="1400" b="1" dirty="0">
                <a:solidFill>
                  <a:srgbClr val="C00000"/>
                </a:solidFill>
                <a:effectLst/>
                <a:latin typeface="Comic Sans MS" panose="030F0702030302020204" pitchFamily="66" charset="0"/>
              </a:rPr>
              <a:t> 1</a:t>
            </a:r>
            <a:r>
              <a:rPr lang="hr-BA" sz="1400" b="1" dirty="0">
                <a:solidFill>
                  <a:srgbClr val="C00000"/>
                </a:solidFill>
                <a:effectLst/>
                <a:latin typeface="Comic Sans MS" panose="030F0702030302020204" pitchFamily="66" charset="0"/>
              </a:rPr>
              <a:t>,</a:t>
            </a:r>
            <a:r>
              <a:rPr lang="en" sz="1400" b="1" dirty="0">
                <a:solidFill>
                  <a:srgbClr val="C00000"/>
                </a:solidFill>
                <a:effectLst/>
                <a:latin typeface="Comic Sans MS" panose="030F0702030302020204" pitchFamily="66" charset="0"/>
              </a:rPr>
              <a:t>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323439"/>
          </a:xfrm>
          <a:prstGeom prst="rect">
            <a:avLst/>
          </a:prstGeom>
          <a:noFill/>
        </p:spPr>
        <p:txBody>
          <a:bodyPr wrap="square" rtlCol="0">
            <a:spAutoFit/>
          </a:bodyPr>
          <a:lstStyle/>
          <a:p>
            <a:pPr>
              <a:spcBef>
                <a:spcPts val="600"/>
              </a:spcBef>
            </a:pPr>
            <a:r>
              <a:rPr lang="en-US" sz="2000" b="1" dirty="0" err="1"/>
              <a:t>Izraz</a:t>
            </a:r>
            <a:r>
              <a:rPr lang="en-US" sz="2000" b="1" dirty="0"/>
              <a:t> "</a:t>
            </a:r>
            <a:r>
              <a:rPr lang="en-US" sz="2000" b="1" dirty="0" err="1"/>
              <a:t>vaše</a:t>
            </a:r>
            <a:r>
              <a:rPr lang="en-US" sz="2000" b="1" dirty="0"/>
              <a:t> </a:t>
            </a:r>
            <a:r>
              <a:rPr lang="en-US" sz="2000" b="1" dirty="0" err="1"/>
              <a:t>ponašanje</a:t>
            </a:r>
            <a:r>
              <a:rPr lang="en-US" sz="2000" b="1" dirty="0"/>
              <a:t>" </a:t>
            </a:r>
            <a:r>
              <a:rPr lang="en-US" sz="2000" b="1" dirty="0" err="1"/>
              <a:t>prijevodi</a:t>
            </a:r>
            <a:r>
              <a:rPr lang="en-US" sz="2000" b="1" dirty="0"/>
              <a:t> </a:t>
            </a:r>
            <a:r>
              <a:rPr lang="en-US" sz="2000" b="1" dirty="0" err="1"/>
              <a:t>grčku</a:t>
            </a:r>
            <a:r>
              <a:rPr lang="en-US" sz="2000" b="1" dirty="0"/>
              <a:t> </a:t>
            </a:r>
            <a:r>
              <a:rPr lang="en-US" sz="2000" b="1" dirty="0" err="1"/>
              <a:t>riječ</a:t>
            </a:r>
            <a:r>
              <a:rPr lang="en-US" sz="2000" b="1" dirty="0"/>
              <a:t> </a:t>
            </a:r>
            <a:r>
              <a:rPr lang="en-US" sz="2000" b="1" dirty="0" err="1"/>
              <a:t>politeuomai</a:t>
            </a:r>
            <a:r>
              <a:rPr lang="en-US" sz="2000" b="1" dirty="0"/>
              <a:t>, </a:t>
            </a:r>
            <a:r>
              <a:rPr lang="en-US" sz="2000" b="1" dirty="0" err="1"/>
              <a:t>što</a:t>
            </a:r>
            <a:r>
              <a:rPr lang="en-US" sz="2000" b="1" dirty="0"/>
              <a:t> </a:t>
            </a:r>
            <a:r>
              <a:rPr lang="en-US" sz="2000" b="1" dirty="0" err="1"/>
              <a:t>znači</a:t>
            </a:r>
            <a:r>
              <a:rPr lang="en-US" sz="2000" b="1" dirty="0"/>
              <a:t> "</a:t>
            </a:r>
            <a:r>
              <a:rPr lang="en-US" sz="2000" b="1" dirty="0" err="1"/>
              <a:t>živjeti</a:t>
            </a:r>
            <a:r>
              <a:rPr lang="en-US" sz="2000" b="1" dirty="0"/>
              <a:t> </a:t>
            </a:r>
            <a:r>
              <a:rPr lang="en-US" sz="2000" b="1" dirty="0" err="1"/>
              <a:t>kao</a:t>
            </a:r>
            <a:r>
              <a:rPr lang="en-US" sz="2000" b="1" dirty="0"/>
              <a:t> </a:t>
            </a:r>
            <a:r>
              <a:rPr lang="en-US" sz="2000" b="1" dirty="0" err="1"/>
              <a:t>građani</a:t>
            </a:r>
            <a:r>
              <a:rPr lang="en-US" sz="2000" b="1" dirty="0"/>
              <a:t>." Pavao </a:t>
            </a:r>
            <a:r>
              <a:rPr lang="en-US" sz="2000" b="1" dirty="0" err="1"/>
              <a:t>potiče</a:t>
            </a:r>
            <a:r>
              <a:rPr lang="en-US" sz="2000" b="1" dirty="0"/>
              <a:t> </a:t>
            </a:r>
            <a:r>
              <a:rPr lang="en-US" sz="2000" b="1" dirty="0" err="1"/>
              <a:t>Filipljane</a:t>
            </a:r>
            <a:r>
              <a:rPr lang="en-US" sz="2000" b="1" dirty="0"/>
              <a:t> (</a:t>
            </a:r>
            <a:r>
              <a:rPr lang="en-US" sz="2000" b="1" dirty="0" err="1"/>
              <a:t>i</a:t>
            </a:r>
            <a:r>
              <a:rPr lang="en-US" sz="2000" b="1" dirty="0"/>
              <a:t> </a:t>
            </a:r>
            <a:r>
              <a:rPr lang="en-US" sz="2000" b="1" dirty="0" err="1"/>
              <a:t>sve</a:t>
            </a:r>
            <a:r>
              <a:rPr lang="en-US" sz="2000" b="1" dirty="0"/>
              <a:t> </a:t>
            </a:r>
            <a:r>
              <a:rPr lang="en-US" sz="2000" b="1" dirty="0" err="1"/>
              <a:t>nas</a:t>
            </a:r>
            <a:r>
              <a:rPr lang="hr-BA" sz="2000" b="1" dirty="0"/>
              <a:t> danas</a:t>
            </a:r>
            <a:r>
              <a:rPr lang="en-US" sz="2000" b="1" dirty="0"/>
              <a:t>) da se </a:t>
            </a:r>
            <a:r>
              <a:rPr lang="en-US" sz="2000" b="1" dirty="0" err="1"/>
              <a:t>ponašamo</a:t>
            </a:r>
            <a:r>
              <a:rPr lang="en-US" sz="2000" b="1" dirty="0"/>
              <a:t> </a:t>
            </a:r>
            <a:r>
              <a:rPr lang="en-US" sz="2000" b="1" dirty="0" err="1"/>
              <a:t>dostojno</a:t>
            </a:r>
            <a:r>
              <a:rPr lang="en-US" sz="2000" b="1" dirty="0"/>
              <a:t> </a:t>
            </a:r>
            <a:r>
              <a:rPr lang="en-US" sz="2000" b="1" dirty="0" err="1"/>
              <a:t>građana</a:t>
            </a:r>
            <a:r>
              <a:rPr lang="en-US" sz="2000" b="1" dirty="0"/>
              <a:t> Neba (Filip</a:t>
            </a:r>
            <a:r>
              <a:rPr lang="hr-BA" sz="2000" b="1" dirty="0"/>
              <a:t>.</a:t>
            </a:r>
            <a:r>
              <a:rPr lang="en-US" sz="2000" b="1" dirty="0"/>
              <a:t> 3,20).</a:t>
            </a:r>
            <a:endParaRPr lang="en" sz="2000" b="1" dirty="0"/>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585032416"/>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spcBef>
                <a:spcPts val="600"/>
              </a:spcBef>
            </a:pPr>
            <a:r>
              <a:rPr lang="en-US" sz="2000" b="1" dirty="0" err="1"/>
              <a:t>Znao</a:t>
            </a:r>
            <a:r>
              <a:rPr lang="en-US" sz="2000" b="1" dirty="0"/>
              <a:t> je da </a:t>
            </a:r>
            <a:r>
              <a:rPr lang="en-US" sz="2000" b="1" dirty="0" err="1"/>
              <a:t>nesloga</a:t>
            </a:r>
            <a:r>
              <a:rPr lang="en-US" sz="2000" b="1" dirty="0"/>
              <a:t> </a:t>
            </a:r>
            <a:r>
              <a:rPr lang="en-US" sz="2000" b="1" dirty="0" err="1"/>
              <a:t>često</a:t>
            </a:r>
            <a:r>
              <a:rPr lang="en-US" sz="2000" b="1" dirty="0"/>
              <a:t> </a:t>
            </a:r>
            <a:r>
              <a:rPr lang="en-US" sz="2000" b="1" dirty="0" err="1"/>
              <a:t>proizlazi</a:t>
            </a:r>
            <a:r>
              <a:rPr lang="en-US" sz="2000" b="1" dirty="0"/>
              <a:t> </a:t>
            </a:r>
            <a:r>
              <a:rPr lang="en-US" sz="2000" b="1" dirty="0" err="1"/>
              <a:t>iz</a:t>
            </a:r>
            <a:r>
              <a:rPr lang="en-US" sz="2000" b="1" dirty="0"/>
              <a:t> </a:t>
            </a:r>
            <a:r>
              <a:rPr lang="en-US" sz="2000" b="1" dirty="0" err="1"/>
              <a:t>ponosa</a:t>
            </a:r>
            <a:r>
              <a:rPr lang="en-US" sz="2000" b="1" dirty="0"/>
              <a:t> </a:t>
            </a:r>
            <a:r>
              <a:rPr lang="en-US" sz="2000" b="1" dirty="0" err="1"/>
              <a:t>i</a:t>
            </a:r>
            <a:r>
              <a:rPr lang="en-US" sz="2000" b="1" dirty="0"/>
              <a:t> </a:t>
            </a:r>
            <a:r>
              <a:rPr lang="en-US" sz="2000" b="1" dirty="0" err="1"/>
              <a:t>neprimjerenog</a:t>
            </a:r>
            <a:r>
              <a:rPr lang="en-US" sz="2000" b="1" dirty="0"/>
              <a:t> </a:t>
            </a:r>
            <a:r>
              <a:rPr lang="en-US" sz="2000" b="1" dirty="0" err="1"/>
              <a:t>ponašanja</a:t>
            </a:r>
            <a:r>
              <a:rPr lang="en-US" sz="2000" b="1" dirty="0"/>
              <a:t> </a:t>
            </a:r>
            <a:r>
              <a:rPr lang="en-US" sz="2000" b="1" dirty="0" err="1"/>
              <a:t>jednih</a:t>
            </a:r>
            <a:r>
              <a:rPr lang="en-US" sz="2000" b="1" dirty="0"/>
              <a:t> </a:t>
            </a:r>
            <a:r>
              <a:rPr lang="en-US" sz="2000" b="1" dirty="0" err="1"/>
              <a:t>prema</a:t>
            </a:r>
            <a:r>
              <a:rPr lang="en-US" sz="2000" b="1" dirty="0"/>
              <a:t> </a:t>
            </a:r>
            <a:r>
              <a:rPr lang="en-US" sz="2000" b="1" dirty="0" err="1"/>
              <a:t>drugima</a:t>
            </a:r>
            <a:r>
              <a:rPr lang="en-US" sz="2000" b="1" dirty="0"/>
              <a:t>. </a:t>
            </a:r>
            <a:r>
              <a:rPr lang="en-US" sz="2000" b="1" dirty="0" err="1"/>
              <a:t>Stoga</a:t>
            </a:r>
            <a:r>
              <a:rPr lang="en-US" sz="2000" b="1" dirty="0"/>
              <a:t> </a:t>
            </a:r>
            <a:r>
              <a:rPr lang="en-US" sz="2000" b="1" dirty="0" err="1"/>
              <a:t>nas</a:t>
            </a:r>
            <a:r>
              <a:rPr lang="en-US" sz="2000" b="1" dirty="0"/>
              <a:t> </a:t>
            </a:r>
            <a:r>
              <a:rPr lang="en-US" sz="2000" b="1" dirty="0" err="1"/>
              <a:t>potiče</a:t>
            </a:r>
            <a:r>
              <a:rPr lang="en-US" sz="2000" b="1" dirty="0"/>
              <a:t> da se </a:t>
            </a:r>
            <a:r>
              <a:rPr lang="en-US" sz="2000" b="1" dirty="0" err="1"/>
              <a:t>ponašamo</a:t>
            </a:r>
            <a:r>
              <a:rPr lang="en-US" sz="2000" b="1" dirty="0"/>
              <a:t> </a:t>
            </a:r>
            <a:r>
              <a:rPr lang="en-US" sz="2000" b="1" dirty="0" err="1"/>
              <a:t>dostojanstveno</a:t>
            </a:r>
            <a:r>
              <a:rPr lang="en-US" sz="2000" b="1" dirty="0"/>
              <a:t>.</a:t>
            </a:r>
            <a:endParaRPr lang="en" sz="2000" b="1" dirty="0"/>
          </a:p>
        </p:txBody>
      </p:sp>
      <p:sp>
        <p:nvSpPr>
          <p:cNvPr id="11" name="CuadroTexto 10">
            <a:extLst>
              <a:ext uri="{FF2B5EF4-FFF2-40B4-BE49-F238E27FC236}">
                <a16:creationId xmlns:a16="http://schemas.microsoft.com/office/drawing/2014/main" id="{60C6D4B7-9D20-B815-EF5A-EE61390C4734}"/>
              </a:ext>
            </a:extLst>
          </p:cNvPr>
          <p:cNvSpPr txBox="1"/>
          <p:nvPr/>
        </p:nvSpPr>
        <p:spPr>
          <a:xfrm>
            <a:off x="113996" y="4704080"/>
            <a:ext cx="5687036" cy="707886"/>
          </a:xfrm>
          <a:prstGeom prst="rect">
            <a:avLst/>
          </a:prstGeom>
          <a:noFill/>
        </p:spPr>
        <p:txBody>
          <a:bodyPr wrap="square">
            <a:spAutoFit/>
          </a:bodyPr>
          <a:lstStyle/>
          <a:p>
            <a:pPr>
              <a:spcBef>
                <a:spcPts val="600"/>
              </a:spcBef>
            </a:pPr>
            <a:r>
              <a:rPr lang="en-US" sz="2000" b="1" dirty="0"/>
              <a:t>Pavao </a:t>
            </a:r>
            <a:r>
              <a:rPr lang="en-US" sz="2000" b="1" dirty="0" err="1"/>
              <a:t>koristi</a:t>
            </a:r>
            <a:r>
              <a:rPr lang="en-US" sz="2000" b="1" dirty="0"/>
              <a:t> </a:t>
            </a:r>
            <a:r>
              <a:rPr lang="en-US" sz="2000" b="1" dirty="0" err="1"/>
              <a:t>ovaj</a:t>
            </a:r>
            <a:r>
              <a:rPr lang="en-US" sz="2000" b="1" dirty="0"/>
              <a:t> </a:t>
            </a:r>
            <a:r>
              <a:rPr lang="en-US" sz="2000" b="1" dirty="0" err="1"/>
              <a:t>savjet</a:t>
            </a:r>
            <a:r>
              <a:rPr lang="en-US" sz="2000" b="1" dirty="0"/>
              <a:t> </a:t>
            </a:r>
            <a:r>
              <a:rPr lang="en-US" sz="2000" b="1" dirty="0" err="1"/>
              <a:t>kao</a:t>
            </a:r>
            <a:r>
              <a:rPr lang="en-US" sz="2000" b="1" dirty="0"/>
              <a:t> </a:t>
            </a:r>
            <a:r>
              <a:rPr lang="en-US" sz="2000" b="1" dirty="0" err="1"/>
              <a:t>uvod</a:t>
            </a:r>
            <a:r>
              <a:rPr lang="en-US" sz="2000" b="1" dirty="0"/>
              <a:t> u </a:t>
            </a:r>
            <a:r>
              <a:rPr lang="en-US" sz="2000" b="1" dirty="0" err="1"/>
              <a:t>temu</a:t>
            </a:r>
            <a:r>
              <a:rPr lang="en-US" sz="2000" b="1" dirty="0"/>
              <a:t> </a:t>
            </a:r>
            <a:r>
              <a:rPr lang="en-US" sz="2000" b="1" dirty="0" err="1"/>
              <a:t>koja</a:t>
            </a:r>
            <a:r>
              <a:rPr lang="en-US" sz="2000" b="1" dirty="0"/>
              <a:t> ga je </a:t>
            </a:r>
            <a:r>
              <a:rPr lang="en-US" sz="2000" b="1" dirty="0" err="1"/>
              <a:t>zabrinjavala</a:t>
            </a:r>
            <a:r>
              <a:rPr lang="en-US" sz="2000" b="1" dirty="0"/>
              <a:t>: </a:t>
            </a:r>
            <a:r>
              <a:rPr lang="en-US" sz="2000" b="1" dirty="0" err="1"/>
              <a:t>jedinstvo</a:t>
            </a:r>
            <a:r>
              <a:rPr lang="en-US" sz="2000" b="1" dirty="0"/>
              <a:t> u </a:t>
            </a:r>
            <a:r>
              <a:rPr lang="en-US" sz="2000" b="1" dirty="0" err="1"/>
              <a:t>crkvi</a:t>
            </a:r>
            <a:r>
              <a:rPr lang="en-US" sz="2000" b="1" dirty="0"/>
              <a:t>.</a:t>
            </a:r>
            <a:endParaRPr lang="en" sz="2000" b="1" dirty="0"/>
          </a:p>
        </p:txBody>
      </p:sp>
      <p:sp>
        <p:nvSpPr>
          <p:cNvPr id="13" name="CuadroTexto 12">
            <a:extLst>
              <a:ext uri="{FF2B5EF4-FFF2-40B4-BE49-F238E27FC236}">
                <a16:creationId xmlns:a16="http://schemas.microsoft.com/office/drawing/2014/main" id="{068B38EE-64C9-A95D-3230-944CEDEAD9E9}"/>
              </a:ext>
            </a:extLst>
          </p:cNvPr>
          <p:cNvSpPr txBox="1"/>
          <p:nvPr/>
        </p:nvSpPr>
        <p:spPr>
          <a:xfrm>
            <a:off x="113996" y="3517082"/>
            <a:ext cx="5680887" cy="1015663"/>
          </a:xfrm>
          <a:prstGeom prst="rect">
            <a:avLst/>
          </a:prstGeom>
          <a:noFill/>
        </p:spPr>
        <p:txBody>
          <a:bodyPr wrap="square">
            <a:spAutoFit/>
          </a:bodyPr>
          <a:lstStyle/>
          <a:p>
            <a:pPr>
              <a:spcBef>
                <a:spcPts val="600"/>
              </a:spcBef>
            </a:pPr>
            <a:r>
              <a:rPr lang="hr-BA" sz="2000" b="1" dirty="0"/>
              <a:t>To se m</a:t>
            </a:r>
            <a:r>
              <a:rPr lang="en-US" sz="2000" b="1" dirty="0" err="1"/>
              <a:t>ože</a:t>
            </a:r>
            <a:r>
              <a:rPr lang="en-US" sz="2000" b="1" dirty="0"/>
              <a:t> </a:t>
            </a:r>
            <a:r>
              <a:rPr lang="en-US" sz="2000" b="1" dirty="0" err="1"/>
              <a:t>sažeti</a:t>
            </a:r>
            <a:r>
              <a:rPr lang="en-US" sz="2000" b="1" dirty="0"/>
              <a:t> </a:t>
            </a:r>
            <a:r>
              <a:rPr lang="en-US" sz="2000" b="1" dirty="0" err="1"/>
              <a:t>ovako</a:t>
            </a:r>
            <a:r>
              <a:rPr lang="en-US" sz="2000" b="1" dirty="0"/>
              <a:t>: „</a:t>
            </a:r>
            <a:r>
              <a:rPr lang="hr-BA" sz="2000" b="1" dirty="0"/>
              <a:t>samo</a:t>
            </a:r>
            <a:r>
              <a:rPr lang="en-US" sz="2000" b="1" dirty="0"/>
              <a:t> </a:t>
            </a:r>
            <a:r>
              <a:rPr lang="en-US" sz="2000" b="1" dirty="0" err="1"/>
              <a:t>čini</a:t>
            </a:r>
            <a:r>
              <a:rPr lang="hr-BA" sz="2000" b="1" dirty="0"/>
              <a:t>ti</a:t>
            </a:r>
            <a:r>
              <a:rPr lang="en-US" sz="2000" b="1" dirty="0"/>
              <a:t> </a:t>
            </a:r>
            <a:r>
              <a:rPr lang="en-US" sz="2000" b="1" dirty="0" err="1"/>
              <a:t>prav</a:t>
            </a:r>
            <a:r>
              <a:rPr lang="hr-BA" sz="2000" b="1" dirty="0"/>
              <a:t>ic</a:t>
            </a:r>
            <a:r>
              <a:rPr lang="en-US" sz="2000" b="1" dirty="0"/>
              <a:t>u, </a:t>
            </a:r>
            <a:r>
              <a:rPr lang="hr-BA" sz="2000" b="1" dirty="0"/>
              <a:t>milosrđe ljubiti</a:t>
            </a:r>
            <a:r>
              <a:rPr lang="en-US" sz="2000" b="1" dirty="0"/>
              <a:t> </a:t>
            </a:r>
            <a:r>
              <a:rPr lang="en-US" sz="2000" b="1" dirty="0" err="1"/>
              <a:t>i</a:t>
            </a:r>
            <a:r>
              <a:rPr lang="en-US" sz="2000" b="1" dirty="0"/>
              <a:t> </a:t>
            </a:r>
            <a:r>
              <a:rPr lang="hr-BA" sz="2000" b="1" dirty="0"/>
              <a:t>smjer</a:t>
            </a:r>
            <a:r>
              <a:rPr lang="en-US" sz="2000" b="1" dirty="0"/>
              <a:t>no </a:t>
            </a:r>
            <a:r>
              <a:rPr lang="en-US" sz="2000" b="1" dirty="0" err="1"/>
              <a:t>sa</a:t>
            </a:r>
            <a:r>
              <a:rPr lang="en-US" sz="2000" b="1" dirty="0"/>
              <a:t> </a:t>
            </a:r>
            <a:r>
              <a:rPr lang="en-US" sz="2000" b="1" dirty="0" err="1"/>
              <a:t>svojim</a:t>
            </a:r>
            <a:r>
              <a:rPr lang="en-US" sz="2000" b="1" dirty="0"/>
              <a:t> </a:t>
            </a:r>
            <a:r>
              <a:rPr lang="en-US" sz="2000" b="1" dirty="0" err="1"/>
              <a:t>Bogom</a:t>
            </a:r>
            <a:r>
              <a:rPr lang="hr-BA" sz="2000" b="1" dirty="0"/>
              <a:t> hoditi</a:t>
            </a:r>
            <a:r>
              <a:rPr lang="en-US" sz="2000" b="1" dirty="0"/>
              <a:t>" (</a:t>
            </a:r>
            <a:r>
              <a:rPr lang="en-US" sz="2000" b="1" dirty="0" err="1"/>
              <a:t>Mihej</a:t>
            </a:r>
            <a:r>
              <a:rPr lang="en-US" sz="2000" b="1" dirty="0"/>
              <a:t> 6</a:t>
            </a:r>
            <a:r>
              <a:rPr lang="hr-BA" sz="2000" b="1" dirty="0"/>
              <a:t>,</a:t>
            </a:r>
            <a:r>
              <a:rPr lang="en-US" sz="2000" b="1" dirty="0"/>
              <a:t>8).</a:t>
            </a:r>
            <a:endParaRPr lang="en" sz="2000" b="1" dirty="0"/>
          </a:p>
        </p:txBody>
      </p:sp>
      <p:sp>
        <p:nvSpPr>
          <p:cNvPr id="15" name="CuadroTexto 14">
            <a:extLst>
              <a:ext uri="{FF2B5EF4-FFF2-40B4-BE49-F238E27FC236}">
                <a16:creationId xmlns:a16="http://schemas.microsoft.com/office/drawing/2014/main" id="{6FB704FC-DAFB-756A-F565-6B76A1C168F0}"/>
              </a:ext>
            </a:extLst>
          </p:cNvPr>
          <p:cNvSpPr txBox="1"/>
          <p:nvPr/>
        </p:nvSpPr>
        <p:spPr>
          <a:xfrm>
            <a:off x="113996" y="2633034"/>
            <a:ext cx="5693185" cy="707886"/>
          </a:xfrm>
          <a:prstGeom prst="rect">
            <a:avLst/>
          </a:prstGeom>
          <a:noFill/>
        </p:spPr>
        <p:txBody>
          <a:bodyPr wrap="square">
            <a:spAutoFit/>
          </a:bodyPr>
          <a:lstStyle/>
          <a:p>
            <a:pPr>
              <a:spcBef>
                <a:spcPts val="600"/>
              </a:spcBef>
            </a:pPr>
            <a:r>
              <a:rPr lang="en-US" sz="2000" b="1" dirty="0"/>
              <a:t>U </a:t>
            </a:r>
            <a:r>
              <a:rPr lang="en-US" sz="2000" b="1" dirty="0" err="1"/>
              <a:t>Propovijedi</a:t>
            </a:r>
            <a:r>
              <a:rPr lang="en-US" sz="2000" b="1" dirty="0"/>
              <a:t> </a:t>
            </a:r>
            <a:r>
              <a:rPr lang="en-US" sz="2000" b="1" dirty="0" err="1"/>
              <a:t>na</a:t>
            </a:r>
            <a:r>
              <a:rPr lang="en-US" sz="2000" b="1" dirty="0"/>
              <a:t> gori, Isus </a:t>
            </a:r>
            <a:r>
              <a:rPr lang="en-US" sz="2000" b="1" dirty="0" err="1"/>
              <a:t>nas</a:t>
            </a:r>
            <a:r>
              <a:rPr lang="en-US" sz="2000" b="1" dirty="0"/>
              <a:t> je </a:t>
            </a:r>
            <a:r>
              <a:rPr lang="en-US" sz="2000" b="1" dirty="0" err="1"/>
              <a:t>naučio</a:t>
            </a:r>
            <a:r>
              <a:rPr lang="en-US" sz="2000" b="1" dirty="0"/>
              <a:t> </a:t>
            </a:r>
            <a:r>
              <a:rPr lang="en-US" sz="2000" b="1" dirty="0" err="1"/>
              <a:t>kako</a:t>
            </a:r>
            <a:r>
              <a:rPr lang="en-US" sz="2000" b="1" dirty="0"/>
              <a:t> </a:t>
            </a:r>
            <a:r>
              <a:rPr lang="en-US" sz="2000" b="1" dirty="0" err="1"/>
              <a:t>građani</a:t>
            </a:r>
            <a:r>
              <a:rPr lang="en-US" sz="2000" b="1" dirty="0"/>
              <a:t> Neba </a:t>
            </a:r>
            <a:r>
              <a:rPr lang="en-US" sz="2000" b="1" dirty="0" err="1"/>
              <a:t>trebaju</a:t>
            </a:r>
            <a:r>
              <a:rPr lang="en-US" sz="2000" b="1" dirty="0"/>
              <a:t> </a:t>
            </a:r>
            <a:r>
              <a:rPr lang="en-US" sz="2000" b="1" dirty="0" err="1"/>
              <a:t>živjeti</a:t>
            </a:r>
            <a:r>
              <a:rPr lang="en-US" sz="2000" b="1" dirty="0"/>
              <a:t>.</a:t>
            </a:r>
            <a:endParaRPr lang="en" sz="2000" b="1" dirty="0"/>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US" sz="4400" b="1" dirty="0">
                <a:ln/>
                <a:solidFill>
                  <a:schemeClr val="accent1"/>
                </a:solidFill>
              </a:rPr>
              <a:t>BORITI SE UJEDINJENI ZA EVANĐELJE</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584775"/>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a:t>
            </a:r>
            <a:r>
              <a:rPr lang="hr-BA" b="1" dirty="0">
                <a:solidFill>
                  <a:srgbClr val="76483F"/>
                </a:solidFill>
                <a:latin typeface="Comic Sans MS" panose="030F0702030302020204" pitchFamily="66" charset="0"/>
              </a:rPr>
              <a:t>Stojte čvrsto u jednom duhu, da se ujedinjeni jednodušno borite za vjeru Radosne vijesti</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a:t>
            </a:r>
            <a:r>
              <a:rPr lang="hr-BA" sz="1400" b="1" dirty="0">
                <a:solidFill>
                  <a:srgbClr val="76483F"/>
                </a:solidFill>
                <a:latin typeface="Comic Sans MS" panose="030F0702030302020204" pitchFamily="66" charset="0"/>
              </a:rPr>
              <a:t>Filipljanima</a:t>
            </a:r>
            <a:r>
              <a:rPr lang="en" sz="1400" b="1" dirty="0">
                <a:solidFill>
                  <a:srgbClr val="76483F"/>
                </a:solidFill>
                <a:latin typeface="Comic Sans MS" panose="030F0702030302020204" pitchFamily="66" charset="0"/>
              </a:rPr>
              <a:t> 1</a:t>
            </a:r>
            <a:r>
              <a:rPr lang="hr-BA" sz="1400" b="1" dirty="0">
                <a:solidFill>
                  <a:srgbClr val="76483F"/>
                </a:solidFill>
                <a:latin typeface="Comic Sans MS" panose="030F0702030302020204" pitchFamily="66" charset="0"/>
              </a:rPr>
              <a:t>,</a:t>
            </a:r>
            <a:r>
              <a:rPr lang="en" sz="1400" b="1" dirty="0">
                <a:solidFill>
                  <a:srgbClr val="76483F"/>
                </a:solidFill>
                <a:latin typeface="Comic Sans MS" panose="030F0702030302020204" pitchFamily="66" charset="0"/>
              </a:rPr>
              <a:t>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631216"/>
          </a:xfrm>
          <a:prstGeom prst="rect">
            <a:avLst/>
          </a:prstGeom>
          <a:noFill/>
        </p:spPr>
        <p:txBody>
          <a:bodyPr wrap="square" rtlCol="0">
            <a:spAutoFit/>
          </a:bodyPr>
          <a:lstStyle/>
          <a:p>
            <a:pPr>
              <a:spcBef>
                <a:spcPts val="600"/>
              </a:spcBef>
            </a:pPr>
            <a:r>
              <a:rPr lang="en-US" sz="2000" b="1" dirty="0"/>
              <a:t>Biti </a:t>
            </a:r>
            <a:r>
              <a:rPr lang="en-US" sz="2000" b="1" dirty="0" err="1"/>
              <a:t>pravedan</a:t>
            </a:r>
            <a:r>
              <a:rPr lang="en-US" sz="2000" b="1" dirty="0"/>
              <a:t> </a:t>
            </a:r>
            <a:r>
              <a:rPr lang="en-US" sz="2000" b="1" dirty="0" err="1"/>
              <a:t>i</a:t>
            </a:r>
            <a:r>
              <a:rPr lang="en-US" sz="2000" b="1" dirty="0"/>
              <a:t> </a:t>
            </a:r>
            <a:r>
              <a:rPr lang="en-US" sz="2000" b="1" dirty="0" err="1"/>
              <a:t>pošten</a:t>
            </a:r>
            <a:r>
              <a:rPr lang="en-US" sz="2000" b="1" dirty="0"/>
              <a:t> ne </a:t>
            </a:r>
            <a:r>
              <a:rPr lang="en-US" sz="2000" b="1" dirty="0" err="1"/>
              <a:t>jamči</a:t>
            </a:r>
            <a:r>
              <a:rPr lang="en-US" sz="2000" b="1" dirty="0"/>
              <a:t> </a:t>
            </a:r>
            <a:r>
              <a:rPr lang="en-US" sz="2000" b="1" dirty="0" err="1"/>
              <a:t>život</a:t>
            </a:r>
            <a:r>
              <a:rPr lang="en-US" sz="2000" b="1" dirty="0"/>
              <a:t> bez </a:t>
            </a:r>
            <a:r>
              <a:rPr lang="en-US" sz="2000" b="1" dirty="0" err="1"/>
              <a:t>sukoba</a:t>
            </a:r>
            <a:r>
              <a:rPr lang="en-US" sz="2000" b="1" dirty="0"/>
              <a:t> (Fil</a:t>
            </a:r>
            <a:r>
              <a:rPr lang="hr-BA" sz="2000" b="1" dirty="0"/>
              <a:t>ip</a:t>
            </a:r>
            <a:r>
              <a:rPr lang="en-US" sz="2000" b="1" dirty="0"/>
              <a:t>. 1</a:t>
            </a:r>
            <a:r>
              <a:rPr lang="hr-BA" sz="2000" b="1" dirty="0"/>
              <a:t>,</a:t>
            </a:r>
            <a:r>
              <a:rPr lang="en-US" sz="2000" b="1" dirty="0"/>
              <a:t>30). </a:t>
            </a:r>
            <a:r>
              <a:rPr lang="en-US" sz="2000" b="1" dirty="0" err="1"/>
              <a:t>Naprotiv</a:t>
            </a:r>
            <a:r>
              <a:rPr lang="en-US" sz="2000" b="1" dirty="0"/>
              <a:t>, </a:t>
            </a:r>
            <a:r>
              <a:rPr lang="en-US" sz="2000" b="1" dirty="0" err="1"/>
              <a:t>sam</a:t>
            </a:r>
            <a:r>
              <a:rPr lang="en-US" sz="2000" b="1" dirty="0"/>
              <a:t> Job, </a:t>
            </a:r>
            <a:r>
              <a:rPr lang="en-US" sz="2000" b="1" dirty="0" err="1"/>
              <a:t>kojeg</a:t>
            </a:r>
            <a:r>
              <a:rPr lang="en-US" sz="2000" b="1" dirty="0"/>
              <a:t> je Bog </a:t>
            </a:r>
            <a:r>
              <a:rPr lang="en-US" sz="2000" b="1" dirty="0" err="1"/>
              <a:t>proglasio</a:t>
            </a:r>
            <a:r>
              <a:rPr lang="en-US" sz="2000" b="1" dirty="0"/>
              <a:t> „</a:t>
            </a:r>
            <a:r>
              <a:rPr lang="hr-BA" sz="2000" b="1" dirty="0"/>
              <a:t>čovjek je to neporočan i pravedan,</a:t>
            </a:r>
            <a:r>
              <a:rPr lang="en-US" sz="2000" b="1" dirty="0"/>
              <a:t> </a:t>
            </a:r>
            <a:r>
              <a:rPr lang="en-US" sz="2000" b="1" dirty="0" err="1"/>
              <a:t>boji</a:t>
            </a:r>
            <a:r>
              <a:rPr lang="en-US" sz="2000" b="1" dirty="0"/>
              <a:t> </a:t>
            </a:r>
            <a:r>
              <a:rPr lang="hr-BA" sz="2000" b="1" dirty="0"/>
              <a:t>se </a:t>
            </a:r>
            <a:r>
              <a:rPr lang="en-US" sz="2000" b="1" dirty="0"/>
              <a:t>Boga </a:t>
            </a:r>
            <a:r>
              <a:rPr lang="en-US" sz="2000" b="1" dirty="0" err="1"/>
              <a:t>i</a:t>
            </a:r>
            <a:r>
              <a:rPr lang="hr-BA" sz="2000" b="1" dirty="0"/>
              <a:t> kloni zla</a:t>
            </a:r>
            <a:r>
              <a:rPr lang="en-US" sz="2000" b="1" dirty="0"/>
              <a:t>" (Job 1</a:t>
            </a:r>
            <a:r>
              <a:rPr lang="hr-BA" sz="2000" b="1" dirty="0"/>
              <a:t>,</a:t>
            </a:r>
            <a:r>
              <a:rPr lang="en-US" sz="2000" b="1" dirty="0"/>
              <a:t>8), </a:t>
            </a:r>
            <a:r>
              <a:rPr lang="en-US" sz="2000" b="1" dirty="0" err="1"/>
              <a:t>pretrpio</a:t>
            </a:r>
            <a:r>
              <a:rPr lang="en-US" sz="2000" b="1" dirty="0"/>
              <a:t> je </a:t>
            </a:r>
            <a:r>
              <a:rPr lang="en-US" sz="2000" b="1" dirty="0" err="1"/>
              <a:t>strašan</a:t>
            </a:r>
            <a:r>
              <a:rPr lang="en-US" sz="2000" b="1" dirty="0"/>
              <a:t> </a:t>
            </a:r>
            <a:r>
              <a:rPr lang="en-US" sz="2000" b="1" dirty="0" err="1"/>
              <a:t>sukob</a:t>
            </a:r>
            <a:r>
              <a:rPr lang="en-US" sz="2000" b="1" dirty="0"/>
              <a:t>, </a:t>
            </a:r>
            <a:r>
              <a:rPr lang="en-US" sz="2000" b="1" dirty="0" err="1"/>
              <a:t>djelo</a:t>
            </a:r>
            <a:r>
              <a:rPr lang="en-US" sz="2000" b="1" dirty="0"/>
              <a:t> </a:t>
            </a:r>
            <a:r>
              <a:rPr lang="en-US" sz="2000" b="1" dirty="0" err="1"/>
              <a:t>neprijatelja</a:t>
            </a:r>
            <a:r>
              <a:rPr lang="en-US" sz="2000" b="1" dirty="0"/>
              <a:t>.</a:t>
            </a:r>
            <a:endParaRPr lang="en" sz="2000"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323439"/>
          </a:xfrm>
          <a:prstGeom prst="rect">
            <a:avLst/>
          </a:prstGeom>
          <a:noFill/>
        </p:spPr>
        <p:txBody>
          <a:bodyPr wrap="square">
            <a:spAutoFit/>
          </a:bodyPr>
          <a:lstStyle/>
          <a:p>
            <a:pPr>
              <a:spcBef>
                <a:spcPts val="600"/>
              </a:spcBef>
            </a:pPr>
            <a:r>
              <a:rPr lang="en-US" sz="2000" b="1" dirty="0"/>
              <a:t>Kada se </a:t>
            </a:r>
            <a:r>
              <a:rPr lang="en-US" sz="2000" b="1" dirty="0" err="1"/>
              <a:t>sukobimo</a:t>
            </a:r>
            <a:r>
              <a:rPr lang="en-US" sz="2000" b="1" dirty="0"/>
              <a:t> </a:t>
            </a:r>
            <a:r>
              <a:rPr lang="en-US" sz="2000" b="1" dirty="0" err="1"/>
              <a:t>sa</a:t>
            </a:r>
            <a:r>
              <a:rPr lang="en-US" sz="2000" b="1" dirty="0"/>
              <a:t> </a:t>
            </a:r>
            <a:r>
              <a:rPr lang="en-US" sz="2000" b="1" dirty="0" err="1"/>
              <a:t>zlom</a:t>
            </a:r>
            <a:r>
              <a:rPr lang="en-US" sz="2000" b="1" dirty="0"/>
              <a:t>, ne </a:t>
            </a:r>
            <a:r>
              <a:rPr lang="en-US" sz="2000" b="1" dirty="0" err="1"/>
              <a:t>smijemo</a:t>
            </a:r>
            <a:r>
              <a:rPr lang="en-US" sz="2000" b="1" dirty="0"/>
              <a:t> se </a:t>
            </a:r>
            <a:r>
              <a:rPr lang="hr-BA" sz="2000" b="1" dirty="0"/>
              <a:t>upl</a:t>
            </a:r>
            <a:r>
              <a:rPr lang="en-US" sz="2000" b="1" dirty="0" err="1"/>
              <a:t>ašiti</a:t>
            </a:r>
            <a:r>
              <a:rPr lang="en-US" sz="2000" b="1" dirty="0"/>
              <a:t> </a:t>
            </a:r>
            <a:r>
              <a:rPr lang="en-US" sz="2000" b="1" dirty="0" err="1"/>
              <a:t>onima</a:t>
            </a:r>
            <a:r>
              <a:rPr lang="en-US" sz="2000" b="1" dirty="0"/>
              <a:t> koji </a:t>
            </a:r>
            <a:r>
              <a:rPr lang="en-US" sz="2000" b="1" dirty="0" err="1"/>
              <a:t>nam</a:t>
            </a:r>
            <a:r>
              <a:rPr lang="en-US" sz="2000" b="1" dirty="0"/>
              <a:t> se </a:t>
            </a:r>
            <a:r>
              <a:rPr lang="en-US" sz="2000" b="1" dirty="0" err="1"/>
              <a:t>suprotstavljaju</a:t>
            </a:r>
            <a:r>
              <a:rPr lang="en-US" sz="2000" b="1" dirty="0"/>
              <a:t> (Fil</a:t>
            </a:r>
            <a:r>
              <a:rPr lang="hr-BA" sz="2000" b="1" dirty="0"/>
              <a:t>ip.</a:t>
            </a:r>
            <a:r>
              <a:rPr lang="en-US" sz="2000" b="1" dirty="0"/>
              <a:t> 1</a:t>
            </a:r>
            <a:r>
              <a:rPr lang="hr-BA" sz="2000" b="1" dirty="0"/>
              <a:t>,</a:t>
            </a:r>
            <a:r>
              <a:rPr lang="en-US" sz="2000" b="1" dirty="0"/>
              <a:t>28). </a:t>
            </a:r>
            <a:r>
              <a:rPr lang="en-US" sz="2000" b="1" dirty="0" err="1"/>
              <a:t>Sjetimo</a:t>
            </a:r>
            <a:r>
              <a:rPr lang="en-US" sz="2000" b="1" dirty="0"/>
              <a:t> se da je </a:t>
            </a:r>
            <a:r>
              <a:rPr lang="en-US" sz="2000" b="1" dirty="0" err="1"/>
              <a:t>Sotona</a:t>
            </a:r>
            <a:r>
              <a:rPr lang="en-US" sz="2000" b="1" dirty="0"/>
              <a:t> </a:t>
            </a:r>
            <a:r>
              <a:rPr lang="en-US" sz="2000" b="1" dirty="0" err="1"/>
              <a:t>poraženi</a:t>
            </a:r>
            <a:r>
              <a:rPr lang="en-US" sz="2000" b="1" dirty="0"/>
              <a:t> </a:t>
            </a:r>
            <a:r>
              <a:rPr lang="en-US" sz="2000" b="1" dirty="0" err="1"/>
              <a:t>neprijatelj</a:t>
            </a:r>
            <a:r>
              <a:rPr lang="en-US" sz="2000" b="1" dirty="0"/>
              <a:t>, </a:t>
            </a:r>
            <a:r>
              <a:rPr lang="en-US" sz="2000" b="1" dirty="0" err="1"/>
              <a:t>jer</a:t>
            </a:r>
            <a:r>
              <a:rPr lang="en-US" sz="2000" b="1" dirty="0"/>
              <a:t> je Krist </a:t>
            </a:r>
            <a:r>
              <a:rPr lang="en-US" sz="2000" b="1" dirty="0" err="1"/>
              <a:t>već</a:t>
            </a:r>
            <a:r>
              <a:rPr lang="en-US" sz="2000" b="1" dirty="0"/>
              <a:t> </a:t>
            </a:r>
            <a:r>
              <a:rPr lang="en-US" sz="2000" b="1" dirty="0" err="1"/>
              <a:t>pobijedio</a:t>
            </a:r>
            <a:r>
              <a:rPr lang="en-US" sz="2000" b="1" dirty="0"/>
              <a:t> u </a:t>
            </a:r>
            <a:r>
              <a:rPr lang="en-US" sz="2000" b="1" dirty="0" err="1"/>
              <a:t>bitci</a:t>
            </a:r>
            <a:r>
              <a:rPr lang="en-US" sz="2000" b="1" dirty="0"/>
              <a:t> </a:t>
            </a:r>
            <a:r>
              <a:rPr lang="en-US" sz="2000" b="1" dirty="0" err="1"/>
              <a:t>na</a:t>
            </a:r>
            <a:r>
              <a:rPr lang="en-US" sz="2000" b="1" dirty="0"/>
              <a:t> </a:t>
            </a:r>
            <a:r>
              <a:rPr lang="en-US" sz="2000" b="1" dirty="0" err="1"/>
              <a:t>križu</a:t>
            </a:r>
            <a:r>
              <a:rPr lang="en-US" sz="2000" b="1" dirty="0"/>
              <a:t> (Luka 10</a:t>
            </a:r>
            <a:r>
              <a:rPr lang="hr-BA" sz="2000" b="1" dirty="0"/>
              <a:t>,</a:t>
            </a:r>
            <a:r>
              <a:rPr lang="en-US" sz="2000" b="1" dirty="0"/>
              <a:t>18; Kol</a:t>
            </a:r>
            <a:r>
              <a:rPr lang="hr-BA" sz="2000" b="1" dirty="0"/>
              <a:t>.</a:t>
            </a:r>
            <a:r>
              <a:rPr lang="en-US" sz="2000" b="1" dirty="0"/>
              <a:t> 2</a:t>
            </a:r>
            <a:r>
              <a:rPr lang="hr-BA" sz="2000" b="1" dirty="0"/>
              <a:t>,</a:t>
            </a:r>
            <a:r>
              <a:rPr lang="en-US" sz="2000" b="1" dirty="0"/>
              <a:t>15).</a:t>
            </a:r>
            <a:endParaRPr lang="en" sz="2000" b="1" dirty="0"/>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90684" y="4328160"/>
            <a:ext cx="6410629" cy="707886"/>
          </a:xfrm>
          <a:prstGeom prst="rect">
            <a:avLst/>
          </a:prstGeom>
          <a:noFill/>
        </p:spPr>
        <p:txBody>
          <a:bodyPr wrap="square">
            <a:spAutoFit/>
          </a:bodyPr>
          <a:lstStyle/>
          <a:p>
            <a:pPr>
              <a:spcBef>
                <a:spcPts val="600"/>
              </a:spcBef>
            </a:pPr>
            <a:r>
              <a:rPr lang="pt-BR" sz="2000" b="1" dirty="0"/>
              <a:t>Ova jedinstvenost svrhe mora se povezati s molitvom i proučavanjem Riječi (Ef. 6</a:t>
            </a:r>
            <a:r>
              <a:rPr lang="hr-BA" sz="2000" b="1" dirty="0"/>
              <a:t>,</a:t>
            </a:r>
            <a:r>
              <a:rPr lang="pt-BR" sz="2000" b="1" dirty="0"/>
              <a:t>18; Fil</a:t>
            </a:r>
            <a:r>
              <a:rPr lang="hr-BA" sz="2000" b="1" dirty="0"/>
              <a:t>ip</a:t>
            </a:r>
            <a:r>
              <a:rPr lang="pt-BR" sz="2000" b="1" dirty="0"/>
              <a:t>. 2</a:t>
            </a:r>
            <a:r>
              <a:rPr lang="hr-BA" sz="2000" b="1" dirty="0"/>
              <a:t>,</a:t>
            </a:r>
            <a:r>
              <a:rPr lang="pt-BR" sz="2000" b="1" dirty="0"/>
              <a:t>16).</a:t>
            </a:r>
            <a:endParaRPr lang="en" sz="2000" b="1" dirty="0"/>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7" y="3196147"/>
            <a:ext cx="6456106" cy="1015663"/>
          </a:xfrm>
          <a:prstGeom prst="rect">
            <a:avLst/>
          </a:prstGeom>
          <a:noFill/>
        </p:spPr>
        <p:txBody>
          <a:bodyPr wrap="square">
            <a:spAutoFit/>
          </a:bodyPr>
          <a:lstStyle/>
          <a:p>
            <a:pPr>
              <a:spcBef>
                <a:spcPts val="600"/>
              </a:spcBef>
            </a:pPr>
            <a:r>
              <a:rPr lang="en-US" sz="2000" b="1" dirty="0"/>
              <a:t>U ratu u </a:t>
            </a:r>
            <a:r>
              <a:rPr lang="en-US" sz="2000" b="1" dirty="0" err="1"/>
              <a:t>kojem</a:t>
            </a:r>
            <a:r>
              <a:rPr lang="en-US" sz="2000" b="1" dirty="0"/>
              <a:t> </a:t>
            </a:r>
            <a:r>
              <a:rPr lang="en-US" sz="2000" b="1" dirty="0" err="1"/>
              <a:t>sudjelujemo</a:t>
            </a:r>
            <a:r>
              <a:rPr lang="en-US" sz="2000" b="1" dirty="0"/>
              <a:t>, </a:t>
            </a:r>
            <a:r>
              <a:rPr lang="en-US" sz="2000" b="1" dirty="0" err="1"/>
              <a:t>jedinstvo</a:t>
            </a:r>
            <a:r>
              <a:rPr lang="en-US" sz="2000" b="1" dirty="0"/>
              <a:t> </a:t>
            </a:r>
            <a:r>
              <a:rPr lang="en-US" sz="2000" b="1" dirty="0" err="1"/>
              <a:t>igra</a:t>
            </a:r>
            <a:r>
              <a:rPr lang="en-US" sz="2000" b="1" dirty="0"/>
              <a:t> </a:t>
            </a:r>
            <a:r>
              <a:rPr lang="en-US" sz="2000" b="1" dirty="0" err="1"/>
              <a:t>važnu</a:t>
            </a:r>
            <a:r>
              <a:rPr lang="en-US" sz="2000" b="1" dirty="0"/>
              <a:t> </a:t>
            </a:r>
            <a:r>
              <a:rPr lang="en-US" sz="2000" b="1" dirty="0" err="1"/>
              <a:t>ulogu</a:t>
            </a:r>
            <a:r>
              <a:rPr lang="en-US" sz="2000" b="1" dirty="0"/>
              <a:t>. Pavao </a:t>
            </a:r>
            <a:r>
              <a:rPr lang="en-US" sz="2000" b="1" dirty="0" err="1"/>
              <a:t>nas</a:t>
            </a:r>
            <a:r>
              <a:rPr lang="en-US" sz="2000" b="1" dirty="0"/>
              <a:t> </a:t>
            </a:r>
            <a:r>
              <a:rPr lang="en-US" sz="2000" b="1" dirty="0" err="1"/>
              <a:t>potiče</a:t>
            </a:r>
            <a:r>
              <a:rPr lang="en-US" sz="2000" b="1" dirty="0"/>
              <a:t> da se </a:t>
            </a:r>
            <a:r>
              <a:rPr lang="en-US" sz="2000" b="1" dirty="0" err="1"/>
              <a:t>zajedno</a:t>
            </a:r>
            <a:r>
              <a:rPr lang="en-US" sz="2000" b="1" dirty="0"/>
              <a:t> </a:t>
            </a:r>
            <a:r>
              <a:rPr lang="en-US" sz="2000" b="1" dirty="0" err="1"/>
              <a:t>borimo</a:t>
            </a:r>
            <a:r>
              <a:rPr lang="en-US" sz="2000" b="1" dirty="0"/>
              <a:t> za </a:t>
            </a:r>
            <a:r>
              <a:rPr lang="en-US" sz="2000" b="1" dirty="0" err="1"/>
              <a:t>obranu</a:t>
            </a:r>
            <a:r>
              <a:rPr lang="en-US" sz="2000" b="1" dirty="0"/>
              <a:t> </a:t>
            </a:r>
            <a:r>
              <a:rPr lang="hr-BA" sz="2000" b="1" dirty="0"/>
              <a:t>E</a:t>
            </a:r>
            <a:r>
              <a:rPr lang="en-US" sz="2000" b="1" dirty="0" err="1"/>
              <a:t>vanđelja</a:t>
            </a:r>
            <a:r>
              <a:rPr lang="en-US" sz="2000" b="1" dirty="0"/>
              <a:t> (Fil</a:t>
            </a:r>
            <a:r>
              <a:rPr lang="hr-BA" sz="2000" b="1" dirty="0"/>
              <a:t>ip.</a:t>
            </a:r>
            <a:r>
              <a:rPr lang="en-US" sz="2000" b="1" dirty="0"/>
              <a:t> 1</a:t>
            </a:r>
            <a:r>
              <a:rPr lang="hr-BA" sz="2000" b="1" dirty="0"/>
              <a:t>,</a:t>
            </a:r>
            <a:r>
              <a:rPr lang="en-US" sz="2000" b="1" dirty="0"/>
              <a:t>27b).</a:t>
            </a:r>
            <a:endParaRPr lang="en" sz="2000" b="1" dirty="0"/>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71060" y="712381"/>
            <a:ext cx="8906541" cy="5262979"/>
          </a:xfrm>
          <a:prstGeom prst="rect">
            <a:avLst/>
          </a:prstGeom>
          <a:noFill/>
        </p:spPr>
        <p:txBody>
          <a:bodyPr wrap="square">
            <a:spAutoFit/>
          </a:bodyPr>
          <a:lstStyle/>
          <a:p>
            <a:pPr algn="just">
              <a:spcBef>
                <a:spcPts val="600"/>
              </a:spcBef>
            </a:pPr>
            <a:r>
              <a:rPr lang="en" sz="2400" b="1" dirty="0">
                <a:solidFill>
                  <a:schemeClr val="accent1">
                    <a:lumMod val="50000"/>
                  </a:schemeClr>
                </a:solidFill>
                <a:latin typeface="Constantia" panose="02030602050306030303" pitchFamily="18" charset="0"/>
              </a:rPr>
              <a:t>“</a:t>
            </a:r>
            <a:r>
              <a:rPr lang="en-US" sz="2800" b="1" dirty="0">
                <a:solidFill>
                  <a:schemeClr val="accent1">
                    <a:lumMod val="50000"/>
                  </a:schemeClr>
                </a:solidFill>
                <a:latin typeface="Constantia" panose="02030602050306030303" pitchFamily="18" charset="0"/>
              </a:rPr>
              <a:t>Koliko </a:t>
            </a:r>
            <a:r>
              <a:rPr lang="en-US" sz="2800" b="1" dirty="0" err="1">
                <a:solidFill>
                  <a:schemeClr val="accent1">
                    <a:lumMod val="50000"/>
                  </a:schemeClr>
                </a:solidFill>
                <a:latin typeface="Constantia" panose="02030602050306030303" pitchFamily="18" charset="0"/>
              </a:rPr>
              <a:t>smo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godina</a:t>
            </a:r>
            <a:r>
              <a:rPr lang="en-US" sz="2800" b="1" dirty="0">
                <a:solidFill>
                  <a:schemeClr val="accent1">
                    <a:lumMod val="50000"/>
                  </a:schemeClr>
                </a:solidFill>
                <a:latin typeface="Constantia" panose="02030602050306030303" pitchFamily="18" charset="0"/>
              </a:rPr>
              <a:t> u </a:t>
            </a:r>
            <a:r>
              <a:rPr lang="en-US" sz="2800" b="1" dirty="0" err="1">
                <a:solidFill>
                  <a:schemeClr val="accent1">
                    <a:lumMod val="50000"/>
                  </a:schemeClr>
                </a:solidFill>
                <a:latin typeface="Constantia" panose="02030602050306030303" pitchFamily="18" charset="0"/>
              </a:rPr>
              <a:t>Gospodnjem</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vrtu</a:t>
            </a:r>
            <a:r>
              <a:rPr lang="en-US" sz="2800" b="1" dirty="0">
                <a:solidFill>
                  <a:schemeClr val="accent1">
                    <a:lumMod val="50000"/>
                  </a:schemeClr>
                </a:solidFill>
                <a:latin typeface="Constantia" panose="02030602050306030303" pitchFamily="18" charset="0"/>
              </a:rPr>
              <a:t>? I </a:t>
            </a:r>
            <a:r>
              <a:rPr lang="en-US" sz="2800" b="1" dirty="0" err="1">
                <a:solidFill>
                  <a:schemeClr val="accent1">
                    <a:lumMod val="50000"/>
                  </a:schemeClr>
                </a:solidFill>
                <a:latin typeface="Constantia" panose="02030602050306030303" pitchFamily="18" charset="0"/>
              </a:rPr>
              <a:t>kakvu</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smo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korist</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donijeli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Gospodaru</a:t>
            </a:r>
            <a:r>
              <a:rPr lang="en-US" sz="2800" b="1" dirty="0">
                <a:solidFill>
                  <a:schemeClr val="accent1">
                    <a:lumMod val="50000"/>
                  </a:schemeClr>
                </a:solidFill>
                <a:latin typeface="Constantia" panose="02030602050306030303" pitchFamily="18" charset="0"/>
              </a:rPr>
              <a:t>? Kako </a:t>
            </a:r>
            <a:r>
              <a:rPr lang="en-US" sz="2800" b="1" dirty="0" err="1">
                <a:solidFill>
                  <a:schemeClr val="accent1">
                    <a:lumMod val="50000"/>
                  </a:schemeClr>
                </a:solidFill>
                <a:latin typeface="Constantia" panose="02030602050306030303" pitchFamily="18" charset="0"/>
              </a:rPr>
              <a:t>susrećemo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ispitivačko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oko</a:t>
            </a:r>
            <a:r>
              <a:rPr lang="en-US" sz="2800" b="1" dirty="0">
                <a:solidFill>
                  <a:schemeClr val="accent1">
                    <a:lumMod val="50000"/>
                  </a:schemeClr>
                </a:solidFill>
                <a:latin typeface="Constantia" panose="02030602050306030303" pitchFamily="18" charset="0"/>
              </a:rPr>
              <a:t> Boga? </a:t>
            </a:r>
            <a:r>
              <a:rPr lang="en-US" sz="2800" b="1" dirty="0" err="1">
                <a:solidFill>
                  <a:schemeClr val="accent1">
                    <a:lumMod val="50000"/>
                  </a:schemeClr>
                </a:solidFill>
                <a:latin typeface="Constantia" panose="02030602050306030303" pitchFamily="18" charset="0"/>
              </a:rPr>
              <a:t>Povećavamo</a:t>
            </a:r>
            <a:r>
              <a:rPr lang="en-US" sz="2800" b="1" dirty="0">
                <a:solidFill>
                  <a:schemeClr val="accent1">
                    <a:lumMod val="50000"/>
                  </a:schemeClr>
                </a:solidFill>
                <a:latin typeface="Constantia" panose="02030602050306030303" pitchFamily="18" charset="0"/>
              </a:rPr>
              <a:t> li se u </a:t>
            </a:r>
            <a:r>
              <a:rPr lang="en-US" sz="2800" b="1" dirty="0" err="1">
                <a:solidFill>
                  <a:schemeClr val="accent1">
                    <a:lumMod val="50000"/>
                  </a:schemeClr>
                </a:solidFill>
                <a:latin typeface="Constantia" panose="02030602050306030303" pitchFamily="18" charset="0"/>
              </a:rPr>
              <a:t>poštova</a:t>
            </a:r>
            <a:r>
              <a:rPr lang="hr-BA"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nju</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ljubavi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poniznosti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povjerenju</a:t>
            </a:r>
            <a:r>
              <a:rPr lang="en-US" sz="2800" b="1" dirty="0">
                <a:solidFill>
                  <a:schemeClr val="accent1">
                    <a:lumMod val="50000"/>
                  </a:schemeClr>
                </a:solidFill>
                <a:latin typeface="Constantia" panose="02030602050306030303" pitchFamily="18" charset="0"/>
              </a:rPr>
              <a:t> u Boga? </a:t>
            </a:r>
            <a:r>
              <a:rPr lang="en-US" sz="2800" b="1" dirty="0" err="1">
                <a:solidFill>
                  <a:schemeClr val="accent1">
                    <a:lumMod val="50000"/>
                  </a:schemeClr>
                </a:solidFill>
                <a:latin typeface="Constantia" panose="02030602050306030303" pitchFamily="18" charset="0"/>
              </a:rPr>
              <a:t>Cijeni</a:t>
            </a:r>
            <a:r>
              <a:rPr lang="hr-BA"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mo</a:t>
            </a:r>
            <a:r>
              <a:rPr lang="en-US" sz="2800" b="1" dirty="0">
                <a:solidFill>
                  <a:schemeClr val="accent1">
                    <a:lumMod val="50000"/>
                  </a:schemeClr>
                </a:solidFill>
                <a:latin typeface="Constantia" panose="02030602050306030303" pitchFamily="18" charset="0"/>
              </a:rPr>
              <a:t> li </a:t>
            </a:r>
            <a:r>
              <a:rPr lang="en-US" sz="2800" b="1" dirty="0" err="1">
                <a:solidFill>
                  <a:schemeClr val="accent1">
                    <a:lumMod val="50000"/>
                  </a:schemeClr>
                </a:solidFill>
                <a:latin typeface="Constantia" panose="02030602050306030303" pitchFamily="18" charset="0"/>
              </a:rPr>
              <a:t>zahvalnost</a:t>
            </a:r>
            <a:r>
              <a:rPr lang="en-US" sz="2800" b="1" dirty="0">
                <a:solidFill>
                  <a:schemeClr val="accent1">
                    <a:lumMod val="50000"/>
                  </a:schemeClr>
                </a:solidFill>
                <a:latin typeface="Constantia" panose="02030602050306030303" pitchFamily="18" charset="0"/>
              </a:rPr>
              <a:t> za </a:t>
            </a:r>
            <a:r>
              <a:rPr lang="en-US" sz="2800" b="1" dirty="0" err="1">
                <a:solidFill>
                  <a:schemeClr val="accent1">
                    <a:lumMod val="50000"/>
                  </a:schemeClr>
                </a:solidFill>
                <a:latin typeface="Constantia" panose="02030602050306030303" pitchFamily="18" charset="0"/>
              </a:rPr>
              <a:t>sve</a:t>
            </a:r>
            <a:r>
              <a:rPr lang="en-US" sz="2800" b="1" dirty="0">
                <a:solidFill>
                  <a:schemeClr val="accent1">
                    <a:lumMod val="50000"/>
                  </a:schemeClr>
                </a:solidFill>
                <a:latin typeface="Constantia" panose="02030602050306030303" pitchFamily="18" charset="0"/>
              </a:rPr>
              <a:t> Njegove </a:t>
            </a:r>
            <a:r>
              <a:rPr lang="en-US" sz="2800" b="1" dirty="0" err="1">
                <a:solidFill>
                  <a:schemeClr val="accent1">
                    <a:lumMod val="50000"/>
                  </a:schemeClr>
                </a:solidFill>
                <a:latin typeface="Constantia" panose="02030602050306030303" pitchFamily="18" charset="0"/>
              </a:rPr>
              <a:t>milosti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Nastojimo</a:t>
            </a:r>
            <a:r>
              <a:rPr lang="en-US" sz="2800" b="1" dirty="0">
                <a:solidFill>
                  <a:schemeClr val="accent1">
                    <a:lumMod val="50000"/>
                  </a:schemeClr>
                </a:solidFill>
                <a:latin typeface="Constantia" panose="02030602050306030303" pitchFamily="18" charset="0"/>
              </a:rPr>
              <a:t> li </a:t>
            </a:r>
            <a:r>
              <a:rPr lang="en-US" sz="2800" b="1" dirty="0" err="1">
                <a:solidFill>
                  <a:schemeClr val="accent1">
                    <a:lumMod val="50000"/>
                  </a:schemeClr>
                </a:solidFill>
                <a:latin typeface="Constantia" panose="02030602050306030303" pitchFamily="18" charset="0"/>
              </a:rPr>
              <a:t>blagosloviti</a:t>
            </a:r>
            <a:r>
              <a:rPr lang="en-US" sz="2800" b="1" dirty="0">
                <a:solidFill>
                  <a:schemeClr val="accent1">
                    <a:lumMod val="50000"/>
                  </a:schemeClr>
                </a:solidFill>
                <a:latin typeface="Constantia" panose="02030602050306030303" pitchFamily="18" charset="0"/>
              </a:rPr>
              <a:t> one </a:t>
            </a:r>
            <a:r>
              <a:rPr lang="en-US" sz="2800" b="1" dirty="0" err="1">
                <a:solidFill>
                  <a:schemeClr val="accent1">
                    <a:lumMod val="50000"/>
                  </a:schemeClr>
                </a:solidFill>
                <a:latin typeface="Constantia" panose="02030602050306030303" pitchFamily="18" charset="0"/>
              </a:rPr>
              <a:t>oko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sebe</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Manifestiramo</a:t>
            </a:r>
            <a:r>
              <a:rPr lang="en-US" sz="2800" b="1" dirty="0">
                <a:solidFill>
                  <a:schemeClr val="accent1">
                    <a:lumMod val="50000"/>
                  </a:schemeClr>
                </a:solidFill>
                <a:latin typeface="Constantia" panose="02030602050306030303" pitchFamily="18" charset="0"/>
              </a:rPr>
              <a:t> li duh </a:t>
            </a:r>
            <a:r>
              <a:rPr lang="en-US" sz="2800" b="1" dirty="0" err="1">
                <a:solidFill>
                  <a:schemeClr val="accent1">
                    <a:lumMod val="50000"/>
                  </a:schemeClr>
                </a:solidFill>
                <a:latin typeface="Constantia" panose="02030602050306030303" pitchFamily="18" charset="0"/>
              </a:rPr>
              <a:t>Isusa</a:t>
            </a:r>
            <a:r>
              <a:rPr lang="en-US" sz="2800" b="1" dirty="0">
                <a:solidFill>
                  <a:schemeClr val="accent1">
                    <a:lumMod val="50000"/>
                  </a:schemeClr>
                </a:solidFill>
                <a:latin typeface="Constantia" panose="02030602050306030303" pitchFamily="18" charset="0"/>
              </a:rPr>
              <a:t> u </a:t>
            </a:r>
            <a:r>
              <a:rPr lang="en-US" sz="2800" b="1" dirty="0" err="1">
                <a:solidFill>
                  <a:schemeClr val="accent1">
                    <a:lumMod val="50000"/>
                  </a:schemeClr>
                </a:solidFill>
                <a:latin typeface="Constantia" panose="02030602050306030303" pitchFamily="18" charset="0"/>
              </a:rPr>
              <a:t>svojim</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obiteljima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Poučavamo</a:t>
            </a:r>
            <a:r>
              <a:rPr lang="en-US" sz="2800" b="1" dirty="0">
                <a:solidFill>
                  <a:schemeClr val="accent1">
                    <a:lumMod val="50000"/>
                  </a:schemeClr>
                </a:solidFill>
                <a:latin typeface="Constantia" panose="02030602050306030303" pitchFamily="18" charset="0"/>
              </a:rPr>
              <a:t> li </a:t>
            </a:r>
            <a:r>
              <a:rPr lang="en-US" sz="2800" b="1" dirty="0" err="1">
                <a:solidFill>
                  <a:schemeClr val="accent1">
                    <a:lumMod val="50000"/>
                  </a:schemeClr>
                </a:solidFill>
                <a:latin typeface="Constantia" panose="02030602050306030303" pitchFamily="18" charset="0"/>
              </a:rPr>
              <a:t>Njegovu</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Riječ</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svojoj</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djeci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otkrivamo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im</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čudesna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Božja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djela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Kršćanin</a:t>
            </a:r>
            <a:r>
              <a:rPr lang="en-US" sz="2800" b="1" dirty="0">
                <a:solidFill>
                  <a:schemeClr val="accent1">
                    <a:lumMod val="50000"/>
                  </a:schemeClr>
                </a:solidFill>
                <a:latin typeface="Constantia" panose="02030602050306030303" pitchFamily="18" charset="0"/>
              </a:rPr>
              <a:t> mora </a:t>
            </a:r>
            <a:r>
              <a:rPr lang="en-US" sz="2800" b="1" dirty="0" err="1">
                <a:solidFill>
                  <a:schemeClr val="accent1">
                    <a:lumMod val="50000"/>
                  </a:schemeClr>
                </a:solidFill>
                <a:latin typeface="Constantia" panose="02030602050306030303" pitchFamily="18" charset="0"/>
              </a:rPr>
              <a:t>predstavljati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Isusa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tako</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što</a:t>
            </a:r>
            <a:r>
              <a:rPr lang="en-US" sz="2800" b="1" dirty="0">
                <a:solidFill>
                  <a:schemeClr val="accent1">
                    <a:lumMod val="50000"/>
                  </a:schemeClr>
                </a:solidFill>
                <a:latin typeface="Constantia" panose="02030602050306030303" pitchFamily="18" charset="0"/>
              </a:rPr>
              <a:t> je </a:t>
            </a:r>
            <a:r>
              <a:rPr lang="en-US" sz="2800" b="1" dirty="0" err="1">
                <a:solidFill>
                  <a:schemeClr val="accent1">
                    <a:lumMod val="50000"/>
                  </a:schemeClr>
                </a:solidFill>
                <a:latin typeface="Constantia" panose="02030602050306030303" pitchFamily="18" charset="0"/>
              </a:rPr>
              <a:t>dobar</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čini</a:t>
            </a:r>
            <a:r>
              <a:rPr lang="en-US" sz="2800" b="1" dirty="0">
                <a:solidFill>
                  <a:schemeClr val="accent1">
                    <a:lumMod val="50000"/>
                  </a:schemeClr>
                </a:solidFill>
                <a:latin typeface="Constantia" panose="02030602050306030303" pitchFamily="18" charset="0"/>
              </a:rPr>
              <a:t> dobro. Tada </a:t>
            </a:r>
            <a:r>
              <a:rPr lang="en-US" sz="2800" b="1" dirty="0" err="1">
                <a:solidFill>
                  <a:schemeClr val="accent1">
                    <a:lumMod val="50000"/>
                  </a:schemeClr>
                </a:solidFill>
                <a:latin typeface="Constantia" panose="02030602050306030303" pitchFamily="18" charset="0"/>
              </a:rPr>
              <a:t>će</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biti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miris</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života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ljepota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karaktera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koja</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će</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otkriti</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činjenicu</a:t>
            </a:r>
            <a:r>
              <a:rPr lang="en-US" sz="2800" b="1" dirty="0">
                <a:solidFill>
                  <a:schemeClr val="accent1">
                    <a:lumMod val="50000"/>
                  </a:schemeClr>
                </a:solidFill>
                <a:latin typeface="Constantia" panose="02030602050306030303" pitchFamily="18" charset="0"/>
              </a:rPr>
              <a:t> da je on </a:t>
            </a:r>
            <a:r>
              <a:rPr lang="en-US" sz="2800" b="1" dirty="0" err="1">
                <a:solidFill>
                  <a:schemeClr val="accent1">
                    <a:lumMod val="50000"/>
                  </a:schemeClr>
                </a:solidFill>
                <a:latin typeface="Constantia" panose="02030602050306030303" pitchFamily="18" charset="0"/>
              </a:rPr>
              <a:t>Božje</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dijete</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nasljednik</a:t>
            </a:r>
            <a:r>
              <a:rPr lang="en-US" sz="2800" b="1" dirty="0">
                <a:solidFill>
                  <a:schemeClr val="accent1">
                    <a:lumMod val="50000"/>
                  </a:schemeClr>
                </a:solidFill>
                <a:latin typeface="Constantia" panose="02030602050306030303" pitchFamily="18" charset="0"/>
              </a:rPr>
              <a:t> </a:t>
            </a:r>
            <a:r>
              <a:rPr lang="en-US" sz="2800" b="1" dirty="0" err="1">
                <a:solidFill>
                  <a:schemeClr val="accent1">
                    <a:lumMod val="50000"/>
                  </a:schemeClr>
                </a:solidFill>
                <a:latin typeface="Constantia" panose="02030602050306030303" pitchFamily="18" charset="0"/>
              </a:rPr>
              <a:t>neba</a:t>
            </a:r>
            <a:r>
              <a:rPr lang="en-US" sz="2800" b="1" dirty="0">
                <a:solidFill>
                  <a:schemeClr val="accent1">
                    <a:lumMod val="50000"/>
                  </a:schemeClr>
                </a:solidFill>
                <a:latin typeface="Constantia" panose="02030602050306030303" pitchFamily="18" charset="0"/>
              </a:rPr>
              <a:t>."</a:t>
            </a:r>
            <a:endParaRPr lang="en" sz="2400" b="1" dirty="0">
              <a:solidFill>
                <a:schemeClr val="accent1">
                  <a:lumMod val="50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722862" y="5914717"/>
            <a:ext cx="4234365" cy="338554"/>
          </a:xfrm>
          <a:prstGeom prst="rect">
            <a:avLst/>
          </a:prstGeom>
          <a:noFill/>
        </p:spPr>
        <p:txBody>
          <a:bodyPr wrap="none" rtlCol="0">
            <a:spAutoFit/>
          </a:bodyPr>
          <a:lstStyle/>
          <a:p>
            <a:pPr algn="r"/>
            <a:r>
              <a:rPr lang="en" sz="1600" b="1" dirty="0">
                <a:solidFill>
                  <a:schemeClr val="accent1">
                    <a:lumMod val="50000"/>
                  </a:schemeClr>
                </a:solidFill>
              </a:rPr>
              <a:t>E</a:t>
            </a:r>
            <a:r>
              <a:rPr lang="hr-BA" sz="1600" b="1" dirty="0">
                <a:solidFill>
                  <a:schemeClr val="accent1">
                    <a:lumMod val="50000"/>
                  </a:schemeClr>
                </a:solidFill>
              </a:rPr>
              <a:t>llen G. White, </a:t>
            </a:r>
            <a:r>
              <a:rPr lang="hr-BA" sz="1600" i="1" dirty="0">
                <a:solidFill>
                  <a:schemeClr val="accent1">
                    <a:lumMod val="50000"/>
                  </a:schemeClr>
                </a:solidFill>
              </a:rPr>
              <a:t>Prim</a:t>
            </a:r>
            <a:r>
              <a:rPr lang="en-US" sz="1600" i="1" dirty="0">
                <a:solidFill>
                  <a:schemeClr val="accent1">
                    <a:lumMod val="50000"/>
                  </a:schemeClr>
                </a:solidFill>
              </a:rPr>
              <a:t>it </a:t>
            </a:r>
            <a:r>
              <a:rPr lang="en-US" sz="1600" i="1" dirty="0" err="1">
                <a:solidFill>
                  <a:schemeClr val="accent1">
                    <a:lumMod val="50000"/>
                  </a:schemeClr>
                </a:solidFill>
              </a:rPr>
              <a:t>će</a:t>
            </a:r>
            <a:r>
              <a:rPr lang="hr-BA" sz="1600" i="1" dirty="0">
                <a:solidFill>
                  <a:schemeClr val="accent1">
                    <a:lumMod val="50000"/>
                  </a:schemeClr>
                </a:solidFill>
              </a:rPr>
              <a:t>te</a:t>
            </a:r>
            <a:r>
              <a:rPr lang="en-US" sz="1600" i="1" dirty="0">
                <a:solidFill>
                  <a:schemeClr val="accent1">
                    <a:lumMod val="50000"/>
                  </a:schemeClr>
                </a:solidFill>
              </a:rPr>
              <a:t> </a:t>
            </a:r>
            <a:r>
              <a:rPr lang="hr-BA" sz="1600" i="1" dirty="0">
                <a:solidFill>
                  <a:schemeClr val="accent1">
                    <a:lumMod val="50000"/>
                  </a:schemeClr>
                </a:solidFill>
              </a:rPr>
              <a:t>silu</a:t>
            </a:r>
            <a:r>
              <a:rPr lang="en" sz="1600" i="1" dirty="0">
                <a:solidFill>
                  <a:schemeClr val="accent1">
                    <a:lumMod val="50000"/>
                  </a:schemeClr>
                </a:solidFill>
              </a:rPr>
              <a:t>, </a:t>
            </a:r>
            <a:r>
              <a:rPr lang="en" sz="1600" b="1" dirty="0">
                <a:solidFill>
                  <a:schemeClr val="accent1">
                    <a:lumMod val="50000"/>
                  </a:schemeClr>
                </a:solidFill>
              </a:rPr>
              <a:t>10</a:t>
            </a:r>
            <a:r>
              <a:rPr lang="hr-BA" sz="1600" b="1" dirty="0">
                <a:solidFill>
                  <a:schemeClr val="accent1">
                    <a:lumMod val="50000"/>
                  </a:schemeClr>
                </a:solidFill>
              </a:rPr>
              <a:t>. prosinca</a:t>
            </a:r>
            <a:endParaRPr lang="en" sz="1600" b="1" dirty="0">
              <a:solidFill>
                <a:schemeClr val="accent1">
                  <a:lumMod val="50000"/>
                </a:schemeClr>
              </a:solidFill>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41620"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100633"/>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100634"/>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76200" y="3243192"/>
            <a:ext cx="1235725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Pavao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nastavlja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”Ne živim </a:t>
            </a:r>
            <a:r>
              <a:rPr lang="hr-BA" sz="2400" b="1" dirty="0">
                <a:solidFill>
                  <a:srgbClr val="FFFFFF"/>
                </a:solidFill>
                <a:effectLst>
                  <a:glow rad="127000">
                    <a:srgbClr val="000000"/>
                  </a:glow>
                </a:effectLst>
                <a:latin typeface="Arial"/>
                <a:cs typeface="Arial" charset="0"/>
              </a:rPr>
              <a:t>više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ja,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nego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Krist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meni</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BA" sz="2400" b="1" dirty="0">
                <a:solidFill>
                  <a:srgbClr val="FFFFFF"/>
                </a:solidFill>
                <a:effectLst>
                  <a:glow rad="127000">
                    <a:srgbClr val="000000"/>
                  </a:glow>
                </a:effectLst>
                <a:latin typeface="Arial"/>
                <a:cs typeface="Arial" charset="0"/>
              </a:rPr>
              <a:t>Život, koji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sad</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tijelu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po vjeri 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Božjega Sina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Galatima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2,20</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SHP</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Tako je Pavao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umro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lang="en-US" sz="2400" b="1" dirty="0">
                <a:solidFill>
                  <a:srgbClr val="FFFFFF"/>
                </a:solidFill>
                <a:effectLst>
                  <a:glow rad="127000">
                    <a:srgbClr val="000000"/>
                  </a:glow>
                </a:effectLst>
                <a:latin typeface="Arial"/>
                <a:cs typeface="Arial" charset="0"/>
              </a:rPr>
              <a:t>E</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vanđelje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Pouka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ovaj</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tjedan</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ističe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tri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glavne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teme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Bog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poziva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život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posvećen</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misiji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pa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čak</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budemo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spremni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umrijeti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Njega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 Smrt se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upoređuje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snom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koju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rješenje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nije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besmrtnost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duše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već</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en-US" sz="2400" b="1" dirty="0">
                <a:solidFill>
                  <a:srgbClr val="FFFFFF"/>
                </a:solidFill>
                <a:effectLst>
                  <a:glow rad="127000">
                    <a:srgbClr val="000000"/>
                  </a:glow>
                </a:effectLst>
                <a:latin typeface="Arial"/>
                <a:cs typeface="Arial" charset="0"/>
              </a:rPr>
              <a:t>u</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skrsenje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tijela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3. </a:t>
            </a:r>
            <a:r>
              <a:rPr lang="en-US" sz="2400" b="1" dirty="0">
                <a:solidFill>
                  <a:srgbClr val="FFFFFF"/>
                </a:solidFill>
                <a:effectLst>
                  <a:glow rad="127000">
                    <a:srgbClr val="000000"/>
                  </a:glow>
                </a:effectLst>
                <a:latin typeface="Arial"/>
                <a:cs typeface="Arial" charset="0"/>
              </a:rPr>
              <a:t>Krist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poziva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jedinstvo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Njegovom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Duhu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Budući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svi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uključeni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duhovni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rat,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neophodno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je ne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samo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koristiti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odgovarajuće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oružje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već</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biti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jedinstveni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zajedničkoj</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borbi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endPar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223777"/>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”Život i smrt”,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Život i smrt</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1,19-20. </a:t>
            </a:r>
            <a:r>
              <a:rPr lang="sr-Latn-RS" sz="1400" b="1" dirty="0">
                <a:solidFill>
                  <a:srgbClr val="FFFFFF"/>
                </a:solidFill>
                <a:latin typeface="Arial"/>
                <a:cs typeface="Arial" charset="0"/>
              </a:rPr>
              <a:t>Što je Pavao očekivao od svog suđenja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Što on smatra čak i važnijim od svog oslobođenja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1. Kor</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,14-16; 1. Sol. 2,10.11; Gal. 4,19; Film. </a:t>
            </a:r>
            <a:r>
              <a:rPr lang="sr-Latn-RS" sz="1200" i="1" dirty="0">
                <a:solidFill>
                  <a:srgbClr val="FFFFFF"/>
                </a:solidFill>
                <a:latin typeface="Arial"/>
                <a:cs typeface="Arial" charset="0"/>
              </a:rPr>
              <a:t>10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Kakav je Pavlov odnos s osnovanim crkvama i pridobijenim ljudima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2.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10</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,3-6.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je osnov duhovnog rata i koje je naše oružje?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1,21.2</a:t>
            </a:r>
            <a:r>
              <a:rPr lang="hr-HR" sz="1200" i="1" dirty="0">
                <a:solidFill>
                  <a:srgbClr val="FFFFFF"/>
                </a:solidFill>
                <a:latin typeface="Arial"/>
                <a:cs typeface="Arial" charset="0"/>
              </a:rPr>
              <a:t>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razumemo Pavlou</a:t>
            </a:r>
            <a:r>
              <a:rPr kumimoji="0" lang="hr-HR" sz="1400" b="1" i="0" u="none" strike="noStrike" kern="1200" cap="none" spc="0" normalizeH="0" noProof="0" dirty="0">
                <a:ln>
                  <a:noFill/>
                </a:ln>
                <a:solidFill>
                  <a:srgbClr val="FFFFFF"/>
                </a:solidFill>
                <a:effectLst/>
                <a:uLnTx/>
                <a:uFillTx/>
                <a:latin typeface="Arial"/>
                <a:ea typeface="+mn-ea"/>
                <a:cs typeface="Arial" charset="0"/>
              </a:rPr>
              <a:t> poantu,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naročito isticanje u kontekstu velike borbe?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1,23.</a:t>
            </a:r>
            <a:r>
              <a:rPr lang="hr-HR" sz="1200" i="1" dirty="0">
                <a:solidFill>
                  <a:srgbClr val="FFFFFF"/>
                </a:solidFill>
                <a:latin typeface="Arial"/>
                <a:cs typeface="Arial" charset="0"/>
              </a:rPr>
              <a:t>24</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 Pavao misli kad kaže da ”ima želju otići i s Kristom biti, što je mnogo bolje” (SHP)?</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Filip</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Između koje dvije strane je Pavao bio pritisnut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Filip</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1,27</a:t>
            </a:r>
            <a:r>
              <a:rPr kumimoji="0" lang="sr-Latn-ME" sz="1200" b="0" i="1" u="none" strike="noStrike" kern="1200" cap="none" spc="0" normalizeH="0" noProof="0" dirty="0">
                <a:ln>
                  <a:noFill/>
                </a:ln>
                <a:solidFill>
                  <a:srgbClr val="FFFFFF"/>
                </a:solidFill>
                <a:effectLst/>
                <a:uLnTx/>
                <a:uFillTx/>
                <a:latin typeface="Arial"/>
                <a:ea typeface="+mn-ea"/>
                <a:cs typeface="Arial" charset="0"/>
              </a:rPr>
              <a:t> i usp. </a:t>
            </a:r>
            <a:r>
              <a:rPr lang="sr-Latn-ME" sz="1200" i="1" dirty="0">
                <a:solidFill>
                  <a:srgbClr val="FFFFFF"/>
                </a:solidFill>
                <a:latin typeface="Arial"/>
                <a:cs typeface="Arial" charset="0"/>
              </a:rPr>
              <a:t>s</a:t>
            </a:r>
            <a:r>
              <a:rPr kumimoji="0" lang="sr-Latn-ME" sz="1200" b="0" i="1" u="none" strike="noStrike" kern="1200" cap="none" spc="0" normalizeH="0" noProof="0" dirty="0">
                <a:ln>
                  <a:noFill/>
                </a:ln>
                <a:solidFill>
                  <a:srgbClr val="FFFFFF"/>
                </a:solidFill>
                <a:effectLst/>
                <a:uLnTx/>
                <a:uFillTx/>
                <a:latin typeface="Arial"/>
                <a:ea typeface="+mn-ea"/>
                <a:cs typeface="Arial" charset="0"/>
              </a:rPr>
              <a:t> Ivan 17,17-19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je prema Isusovim i Pavlovim riječima neophodno za jedinstvo crkve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1,27-30.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a:t>
            </a:r>
            <a:r>
              <a:rPr kumimoji="0" lang="sr-Latn-RS" sz="1400" b="1" i="0" u="none" strike="noStrike" kern="1200" cap="none" spc="0" normalizeH="0" noProof="0" dirty="0">
                <a:ln>
                  <a:noFill/>
                </a:ln>
                <a:solidFill>
                  <a:srgbClr val="FFFFFF"/>
                </a:solidFill>
                <a:effectLst/>
                <a:uLnTx/>
                <a:uFillTx/>
                <a:latin typeface="Arial"/>
                <a:ea typeface="+mn-ea"/>
                <a:cs typeface="Arial" charset="0"/>
              </a:rPr>
              <a:t> je I“Samo se vladajte kako je dostojno Kristove Radosne vijesti“ povezano s neustrašivošću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hr-HR" sz="1200" i="1" dirty="0">
                <a:solidFill>
                  <a:srgbClr val="FFFFFF"/>
                </a:solidFill>
                <a:latin typeface="Arial"/>
                <a:cs typeface="Arial" charset="0"/>
              </a:rPr>
              <a:t>Mat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0,38;</a:t>
            </a:r>
            <a:r>
              <a:rPr kumimoji="0" lang="hr-HR" sz="1200" b="0" i="1" u="none" strike="noStrike" kern="1200" cap="none" spc="0" normalizeH="0" noProof="0" dirty="0">
                <a:ln>
                  <a:noFill/>
                </a:ln>
                <a:solidFill>
                  <a:srgbClr val="FFFFFF"/>
                </a:solidFill>
                <a:effectLst/>
                <a:uLnTx/>
                <a:uFillTx/>
                <a:latin typeface="Arial"/>
                <a:ea typeface="+mn-ea"/>
                <a:cs typeface="Arial" charset="0"/>
              </a:rPr>
              <a:t> Djela 14,22; Rim. 8,17; 2. Tim. 3,12</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Ukratko rezimirajte što je zajednička tema ovih redaka.</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a:t>
            </a:r>
            <a:r>
              <a:rPr lang="en-US" dirty="0" err="1">
                <a:solidFill>
                  <a:srgbClr val="FFCC66"/>
                </a:solidFill>
              </a:rPr>
              <a:t>redak</a:t>
            </a:r>
            <a:r>
              <a:rPr lang="hr-HR" dirty="0">
                <a:solidFill>
                  <a:srgbClr val="FFCC66"/>
                </a:solidFill>
              </a:rPr>
              <a:t>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Filipljanima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6</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4" y="2809875"/>
            <a:ext cx="6538665" cy="1243965"/>
          </a:xfrm>
        </p:spPr>
        <p:txBody>
          <a:bodyPr/>
          <a:lstStyle/>
          <a:p>
            <a:pPr marL="0" indent="0">
              <a:buNone/>
            </a:pPr>
            <a:r>
              <a:rPr lang="en-US" dirty="0"/>
              <a:t>“</a:t>
            </a:r>
            <a:r>
              <a:rPr lang="en-US" dirty="0" err="1"/>
              <a:t>Siguran</a:t>
            </a:r>
            <a:r>
              <a:rPr lang="en-US" dirty="0"/>
              <a:t> </a:t>
            </a:r>
            <a:r>
              <a:rPr lang="en-US" dirty="0" err="1"/>
              <a:t>sam</a:t>
            </a:r>
            <a:r>
              <a:rPr lang="en-US" dirty="0"/>
              <a:t> u </a:t>
            </a:r>
            <a:r>
              <a:rPr lang="en-US" dirty="0" err="1"/>
              <a:t>ovo</a:t>
            </a:r>
            <a:r>
              <a:rPr lang="hr-BA" dirty="0"/>
              <a:t> isto da će onaj koji je počeo dobro djelo među vama </a:t>
            </a:r>
            <a:r>
              <a:rPr lang="hr-HR" dirty="0"/>
              <a:t>dovršiti ga do Dana  Krista Isusa.</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711440" y="459005"/>
            <a:ext cx="4480560"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940628"/>
            <a:ext cx="12192000" cy="2862322"/>
          </a:xfrm>
          <a:prstGeom prst="rect">
            <a:avLst/>
          </a:prstGeom>
          <a:noFill/>
        </p:spPr>
        <p:txBody>
          <a:bodyPr wrap="square" rtlCol="0">
            <a:spAutoFit/>
          </a:bodyPr>
          <a:lstStyle/>
          <a:p>
            <a:pPr lvl="0" algn="ctr" defTabSz="914354" fontAlgn="base">
              <a:spcBef>
                <a:spcPct val="0"/>
              </a:spcBef>
              <a:spcAft>
                <a:spcPct val="0"/>
              </a:spcAft>
              <a:defRPr/>
            </a:pPr>
            <a:r>
              <a:rPr lang="en-US" sz="2000" b="1" dirty="0">
                <a:solidFill>
                  <a:srgbClr val="FFFFFF"/>
                </a:solidFill>
                <a:cs typeface="Arial" charset="0"/>
              </a:rPr>
              <a:t>Martin Luther King Jr. </a:t>
            </a:r>
            <a:r>
              <a:rPr lang="en-US" sz="2000" b="1" dirty="0" err="1">
                <a:solidFill>
                  <a:srgbClr val="FFFFFF"/>
                </a:solidFill>
                <a:cs typeface="Arial" charset="0"/>
              </a:rPr>
              <a:t>jednom</a:t>
            </a:r>
            <a:r>
              <a:rPr lang="en-US" sz="2000" b="1" dirty="0">
                <a:solidFill>
                  <a:srgbClr val="FFFFFF"/>
                </a:solidFill>
                <a:cs typeface="Arial" charset="0"/>
              </a:rPr>
              <a:t> je </a:t>
            </a:r>
            <a:r>
              <a:rPr lang="en-US" sz="2000" b="1" dirty="0" err="1">
                <a:solidFill>
                  <a:srgbClr val="FFFFFF"/>
                </a:solidFill>
                <a:cs typeface="Arial" charset="0"/>
              </a:rPr>
              <a:t>rekao</a:t>
            </a:r>
            <a:r>
              <a:rPr lang="en-US" sz="2000" b="1" dirty="0">
                <a:solidFill>
                  <a:srgbClr val="FFFFFF"/>
                </a:solidFill>
                <a:cs typeface="Arial" charset="0"/>
              </a:rPr>
              <a:t>: "Ako </a:t>
            </a:r>
            <a:r>
              <a:rPr lang="en-US" sz="2000" b="1" dirty="0" err="1">
                <a:solidFill>
                  <a:srgbClr val="FFFFFF"/>
                </a:solidFill>
                <a:cs typeface="Arial" charset="0"/>
              </a:rPr>
              <a:t>čovjek</a:t>
            </a:r>
            <a:r>
              <a:rPr lang="en-US" sz="2000" b="1" dirty="0">
                <a:solidFill>
                  <a:srgbClr val="FFFFFF"/>
                </a:solidFill>
                <a:cs typeface="Arial" charset="0"/>
              </a:rPr>
              <a:t> </a:t>
            </a:r>
            <a:r>
              <a:rPr lang="en-US" sz="2000" b="1" dirty="0" err="1">
                <a:solidFill>
                  <a:srgbClr val="FFFFFF"/>
                </a:solidFill>
                <a:cs typeface="Arial" charset="0"/>
              </a:rPr>
              <a:t>nije</a:t>
            </a:r>
            <a:r>
              <a:rPr lang="en-US" sz="2000" b="1" dirty="0">
                <a:solidFill>
                  <a:srgbClr val="FFFFFF"/>
                </a:solidFill>
                <a:cs typeface="Arial" charset="0"/>
              </a:rPr>
              <a:t> </a:t>
            </a:r>
            <a:r>
              <a:rPr lang="en-US" sz="2000" b="1" dirty="0" err="1">
                <a:solidFill>
                  <a:srgbClr val="FFFFFF"/>
                </a:solidFill>
                <a:cs typeface="Arial" charset="0"/>
              </a:rPr>
              <a:t>otkrio</a:t>
            </a:r>
            <a:r>
              <a:rPr lang="en-US" sz="2000" b="1" dirty="0">
                <a:solidFill>
                  <a:srgbClr val="FFFFFF"/>
                </a:solidFill>
                <a:cs typeface="Arial" charset="0"/>
              </a:rPr>
              <a:t> </a:t>
            </a:r>
            <a:r>
              <a:rPr lang="en-US" sz="2000" b="1" dirty="0" err="1">
                <a:solidFill>
                  <a:srgbClr val="FFFFFF"/>
                </a:solidFill>
                <a:cs typeface="Arial" charset="0"/>
              </a:rPr>
              <a:t>nešto</a:t>
            </a:r>
            <a:r>
              <a:rPr lang="en-US" sz="2000" b="1" dirty="0">
                <a:solidFill>
                  <a:srgbClr val="FFFFFF"/>
                </a:solidFill>
                <a:cs typeface="Arial" charset="0"/>
              </a:rPr>
              <a:t> za </a:t>
            </a:r>
            <a:r>
              <a:rPr lang="en-US" sz="2000" b="1" dirty="0" err="1">
                <a:solidFill>
                  <a:srgbClr val="FFFFFF"/>
                </a:solidFill>
                <a:cs typeface="Arial" charset="0"/>
              </a:rPr>
              <a:t>što</a:t>
            </a:r>
            <a:r>
              <a:rPr lang="en-US" sz="2000" b="1" dirty="0">
                <a:solidFill>
                  <a:srgbClr val="FFFFFF"/>
                </a:solidFill>
                <a:cs typeface="Arial" charset="0"/>
              </a:rPr>
              <a:t> </a:t>
            </a:r>
            <a:r>
              <a:rPr lang="en-US" sz="2000" b="1" dirty="0" err="1">
                <a:solidFill>
                  <a:srgbClr val="FFFFFF"/>
                </a:solidFill>
                <a:cs typeface="Arial" charset="0"/>
              </a:rPr>
              <a:t>će</a:t>
            </a:r>
            <a:r>
              <a:rPr lang="en-US" sz="2000" b="1" dirty="0">
                <a:solidFill>
                  <a:srgbClr val="FFFFFF"/>
                </a:solidFill>
                <a:cs typeface="Arial" charset="0"/>
              </a:rPr>
              <a:t> </a:t>
            </a:r>
            <a:r>
              <a:rPr lang="en-US" sz="2000" b="1" dirty="0" err="1">
                <a:solidFill>
                  <a:srgbClr val="FFFFFF"/>
                </a:solidFill>
                <a:cs typeface="Arial" charset="0"/>
              </a:rPr>
              <a:t>umrijeti</a:t>
            </a:r>
            <a:r>
              <a:rPr lang="en-US" sz="2000" b="1" dirty="0">
                <a:solidFill>
                  <a:srgbClr val="FFFFFF"/>
                </a:solidFill>
                <a:cs typeface="Arial" charset="0"/>
              </a:rPr>
              <a:t>, </a:t>
            </a:r>
            <a:r>
              <a:rPr lang="en-US" sz="2000" b="1" dirty="0" err="1">
                <a:solidFill>
                  <a:srgbClr val="FFFFFF"/>
                </a:solidFill>
                <a:cs typeface="Arial" charset="0"/>
              </a:rPr>
              <a:t>nije</a:t>
            </a:r>
            <a:r>
              <a:rPr lang="en-US" sz="2000" b="1" dirty="0">
                <a:solidFill>
                  <a:srgbClr val="FFFFFF"/>
                </a:solidFill>
                <a:cs typeface="Arial" charset="0"/>
              </a:rPr>
              <a:t> </a:t>
            </a:r>
            <a:r>
              <a:rPr lang="en-US" sz="2000" b="1" dirty="0" err="1">
                <a:solidFill>
                  <a:srgbClr val="FFFFFF"/>
                </a:solidFill>
                <a:cs typeface="Arial" charset="0"/>
              </a:rPr>
              <a:t>dostojan</a:t>
            </a:r>
            <a:r>
              <a:rPr lang="en-US" sz="2000" b="1" dirty="0">
                <a:solidFill>
                  <a:srgbClr val="FFFFFF"/>
                </a:solidFill>
                <a:cs typeface="Arial" charset="0"/>
              </a:rPr>
              <a:t> </a:t>
            </a:r>
            <a:r>
              <a:rPr lang="en-US" sz="2000" b="1" dirty="0" err="1">
                <a:solidFill>
                  <a:srgbClr val="FFFFFF"/>
                </a:solidFill>
                <a:cs typeface="Arial" charset="0"/>
              </a:rPr>
              <a:t>života</a:t>
            </a:r>
            <a:r>
              <a:rPr lang="en-US" sz="2000" b="1" dirty="0">
                <a:solidFill>
                  <a:srgbClr val="FFFFFF"/>
                </a:solidFill>
                <a:cs typeface="Arial" charset="0"/>
              </a:rPr>
              <a:t>." —</a:t>
            </a:r>
            <a:r>
              <a:rPr lang="en-US" sz="2000" b="1" dirty="0" err="1">
                <a:solidFill>
                  <a:srgbClr val="FFFFFF"/>
                </a:solidFill>
                <a:cs typeface="Arial" charset="0"/>
              </a:rPr>
              <a:t>citirano</a:t>
            </a:r>
            <a:r>
              <a:rPr lang="en-US" sz="2000" b="1" dirty="0">
                <a:solidFill>
                  <a:srgbClr val="FFFFFF"/>
                </a:solidFill>
                <a:cs typeface="Arial" charset="0"/>
              </a:rPr>
              <a:t> u Marku </a:t>
            </a:r>
            <a:r>
              <a:rPr lang="en-US" sz="2000" b="1" dirty="0" err="1">
                <a:solidFill>
                  <a:srgbClr val="FFFFFF"/>
                </a:solidFill>
                <a:cs typeface="Arial" charset="0"/>
              </a:rPr>
              <a:t>Wateru</a:t>
            </a:r>
            <a:r>
              <a:rPr lang="en-US" sz="2000" b="1" dirty="0">
                <a:solidFill>
                  <a:srgbClr val="FFFFFF"/>
                </a:solidFill>
                <a:cs typeface="Arial" charset="0"/>
              </a:rPr>
              <a:t>, The New Encyclopedia of Christian Quotations (Alresford, Hampshire, </a:t>
            </a:r>
            <a:r>
              <a:rPr lang="en-US" sz="2000" b="1" dirty="0" err="1">
                <a:solidFill>
                  <a:srgbClr val="FFFFFF"/>
                </a:solidFill>
                <a:cs typeface="Arial" charset="0"/>
              </a:rPr>
              <a:t>Engleska</a:t>
            </a:r>
            <a:r>
              <a:rPr lang="en-US" sz="2000" b="1" dirty="0">
                <a:solidFill>
                  <a:srgbClr val="FFFFFF"/>
                </a:solidFill>
                <a:cs typeface="Arial" charset="0"/>
              </a:rPr>
              <a:t>: John Hunt Publishers Ltd., 2000), str. 404. Pavao je </a:t>
            </a:r>
            <a:r>
              <a:rPr lang="en-US" sz="2000" b="1" dirty="0" err="1">
                <a:solidFill>
                  <a:srgbClr val="FFFFFF"/>
                </a:solidFill>
                <a:cs typeface="Arial" charset="0"/>
              </a:rPr>
              <a:t>izrazio</a:t>
            </a:r>
            <a:r>
              <a:rPr lang="en-US" sz="2000" b="1" dirty="0">
                <a:solidFill>
                  <a:srgbClr val="FFFFFF"/>
                </a:solidFill>
                <a:cs typeface="Arial" charset="0"/>
              </a:rPr>
              <a:t> </a:t>
            </a:r>
            <a:r>
              <a:rPr lang="en-US" sz="2000" b="1" dirty="0" err="1">
                <a:solidFill>
                  <a:srgbClr val="FFFFFF"/>
                </a:solidFill>
                <a:cs typeface="Arial" charset="0"/>
              </a:rPr>
              <a:t>sličan</a:t>
            </a:r>
            <a:r>
              <a:rPr lang="en-US" sz="2000" b="1" dirty="0">
                <a:solidFill>
                  <a:srgbClr val="FFFFFF"/>
                </a:solidFill>
                <a:cs typeface="Arial" charset="0"/>
              </a:rPr>
              <a:t> </a:t>
            </a:r>
            <a:r>
              <a:rPr lang="en-US" sz="2000" b="1" dirty="0" err="1">
                <a:solidFill>
                  <a:srgbClr val="FFFFFF"/>
                </a:solidFill>
                <a:cs typeface="Arial" charset="0"/>
              </a:rPr>
              <a:t>osjećaj</a:t>
            </a:r>
            <a:r>
              <a:rPr lang="en-US" sz="2000" b="1" dirty="0">
                <a:solidFill>
                  <a:srgbClr val="FFFFFF"/>
                </a:solidFill>
                <a:cs typeface="Arial" charset="0"/>
              </a:rPr>
              <a:t>: "Jer </a:t>
            </a:r>
            <a:r>
              <a:rPr lang="en-US" sz="2000" b="1" dirty="0" err="1">
                <a:solidFill>
                  <a:srgbClr val="FFFFFF"/>
                </a:solidFill>
                <a:cs typeface="Arial" charset="0"/>
              </a:rPr>
              <a:t>meni</a:t>
            </a:r>
            <a:r>
              <a:rPr lang="en-US" sz="2000" b="1" dirty="0">
                <a:solidFill>
                  <a:srgbClr val="FFFFFF"/>
                </a:solidFill>
                <a:cs typeface="Arial" charset="0"/>
              </a:rPr>
              <a:t> je </a:t>
            </a:r>
            <a:r>
              <a:rPr lang="en-US" sz="2000" b="1" dirty="0" err="1">
                <a:solidFill>
                  <a:srgbClr val="FFFFFF"/>
                </a:solidFill>
                <a:cs typeface="Arial" charset="0"/>
              </a:rPr>
              <a:t>život</a:t>
            </a:r>
            <a:r>
              <a:rPr lang="en-US" sz="2000" b="1" dirty="0">
                <a:solidFill>
                  <a:srgbClr val="FFFFFF"/>
                </a:solidFill>
                <a:cs typeface="Arial" charset="0"/>
              </a:rPr>
              <a:t> Krist, a </a:t>
            </a:r>
            <a:r>
              <a:rPr lang="en-US" sz="2000" b="1" dirty="0" err="1">
                <a:solidFill>
                  <a:srgbClr val="FFFFFF"/>
                </a:solidFill>
                <a:cs typeface="Arial" charset="0"/>
              </a:rPr>
              <a:t>smrt</a:t>
            </a:r>
            <a:r>
              <a:rPr lang="en-US" sz="2000" b="1" dirty="0">
                <a:solidFill>
                  <a:srgbClr val="FFFFFF"/>
                </a:solidFill>
                <a:cs typeface="Arial" charset="0"/>
              </a:rPr>
              <a:t> </a:t>
            </a:r>
            <a:r>
              <a:rPr lang="en-US" sz="2000" b="1" dirty="0" err="1">
                <a:solidFill>
                  <a:srgbClr val="FFFFFF"/>
                </a:solidFill>
                <a:cs typeface="Arial" charset="0"/>
              </a:rPr>
              <a:t>dobitak</a:t>
            </a:r>
            <a:r>
              <a:rPr lang="en-US" sz="2000" b="1" dirty="0">
                <a:solidFill>
                  <a:srgbClr val="FFFFFF"/>
                </a:solidFill>
                <a:cs typeface="Arial" charset="0"/>
              </a:rPr>
              <a:t>" (Fil. 1:21, NKJV). To </a:t>
            </a:r>
            <a:r>
              <a:rPr lang="en-US" sz="2000" b="1" dirty="0" err="1">
                <a:solidFill>
                  <a:srgbClr val="FFFFFF"/>
                </a:solidFill>
                <a:cs typeface="Arial" charset="0"/>
              </a:rPr>
              <a:t>nisu</a:t>
            </a:r>
            <a:r>
              <a:rPr lang="en-US" sz="2000" b="1" dirty="0">
                <a:solidFill>
                  <a:srgbClr val="FFFFFF"/>
                </a:solidFill>
                <a:cs typeface="Arial" charset="0"/>
              </a:rPr>
              <a:t> </a:t>
            </a:r>
            <a:r>
              <a:rPr lang="en-US" sz="2000" b="1" dirty="0" err="1">
                <a:solidFill>
                  <a:srgbClr val="FFFFFF"/>
                </a:solidFill>
                <a:cs typeface="Arial" charset="0"/>
              </a:rPr>
              <a:t>prazne</a:t>
            </a:r>
            <a:r>
              <a:rPr lang="en-US" sz="2000" b="1" dirty="0">
                <a:solidFill>
                  <a:srgbClr val="FFFFFF"/>
                </a:solidFill>
                <a:cs typeface="Arial" charset="0"/>
              </a:rPr>
              <a:t> </a:t>
            </a:r>
            <a:r>
              <a:rPr lang="en-US" sz="2000" b="1" dirty="0" err="1">
                <a:solidFill>
                  <a:srgbClr val="FFFFFF"/>
                </a:solidFill>
                <a:cs typeface="Arial" charset="0"/>
              </a:rPr>
              <a:t>riječi</a:t>
            </a:r>
            <a:r>
              <a:rPr lang="en-US" sz="2000" b="1" dirty="0">
                <a:solidFill>
                  <a:srgbClr val="FFFFFF"/>
                </a:solidFill>
                <a:cs typeface="Arial" charset="0"/>
              </a:rPr>
              <a:t>! Pavao je </a:t>
            </a:r>
            <a:r>
              <a:rPr lang="en-US" sz="2000" b="1" dirty="0" err="1">
                <a:solidFill>
                  <a:srgbClr val="FFFFFF"/>
                </a:solidFill>
                <a:cs typeface="Arial" charset="0"/>
              </a:rPr>
              <a:t>doista</a:t>
            </a:r>
            <a:r>
              <a:rPr lang="en-US" sz="2000" b="1" dirty="0">
                <a:solidFill>
                  <a:srgbClr val="FFFFFF"/>
                </a:solidFill>
                <a:cs typeface="Arial" charset="0"/>
              </a:rPr>
              <a:t> bio </a:t>
            </a:r>
            <a:r>
              <a:rPr lang="en-US" sz="2000" b="1" dirty="0" err="1">
                <a:solidFill>
                  <a:srgbClr val="FFFFFF"/>
                </a:solidFill>
                <a:cs typeface="Arial" charset="0"/>
              </a:rPr>
              <a:t>spreman</a:t>
            </a:r>
            <a:r>
              <a:rPr lang="en-US" sz="2000" b="1" dirty="0">
                <a:solidFill>
                  <a:srgbClr val="FFFFFF"/>
                </a:solidFill>
                <a:cs typeface="Arial" charset="0"/>
              </a:rPr>
              <a:t> </a:t>
            </a:r>
            <a:r>
              <a:rPr lang="en-US" sz="2000" b="1" dirty="0" err="1">
                <a:solidFill>
                  <a:srgbClr val="FFFFFF"/>
                </a:solidFill>
                <a:cs typeface="Arial" charset="0"/>
              </a:rPr>
              <a:t>umrijeti</a:t>
            </a:r>
            <a:r>
              <a:rPr lang="en-US" sz="2000" b="1" dirty="0">
                <a:solidFill>
                  <a:srgbClr val="FFFFFF"/>
                </a:solidFill>
                <a:cs typeface="Arial" charset="0"/>
              </a:rPr>
              <a:t> za Krista (Rim. 14,8), </a:t>
            </a:r>
            <a:r>
              <a:rPr lang="en-US" sz="2000" b="1" dirty="0" err="1">
                <a:solidFill>
                  <a:srgbClr val="FFFFFF"/>
                </a:solidFill>
                <a:cs typeface="Arial" charset="0"/>
              </a:rPr>
              <a:t>što</a:t>
            </a:r>
            <a:r>
              <a:rPr lang="en-US" sz="2000" b="1" dirty="0">
                <a:solidFill>
                  <a:srgbClr val="FFFFFF"/>
                </a:solidFill>
                <a:cs typeface="Arial" charset="0"/>
              </a:rPr>
              <a:t> je </a:t>
            </a:r>
            <a:r>
              <a:rPr lang="en-US" sz="2000" b="1" dirty="0" err="1">
                <a:solidFill>
                  <a:srgbClr val="FFFFFF"/>
                </a:solidFill>
                <a:cs typeface="Arial" charset="0"/>
              </a:rPr>
              <a:t>na</a:t>
            </a:r>
            <a:r>
              <a:rPr lang="en-US" sz="2000" b="1" dirty="0">
                <a:solidFill>
                  <a:srgbClr val="FFFFFF"/>
                </a:solidFill>
                <a:cs typeface="Arial" charset="0"/>
              </a:rPr>
              <a:t> </a:t>
            </a:r>
            <a:r>
              <a:rPr lang="en-US" sz="2000" b="1" dirty="0" err="1">
                <a:solidFill>
                  <a:srgbClr val="FFFFFF"/>
                </a:solidFill>
                <a:cs typeface="Arial" charset="0"/>
              </a:rPr>
              <a:t>kraju</a:t>
            </a:r>
            <a:r>
              <a:rPr lang="en-US" sz="2000" b="1" dirty="0">
                <a:solidFill>
                  <a:srgbClr val="FFFFFF"/>
                </a:solidFill>
                <a:cs typeface="Arial" charset="0"/>
              </a:rPr>
              <a:t> </a:t>
            </a:r>
            <a:r>
              <a:rPr lang="en-US" sz="2000" b="1" dirty="0" err="1">
                <a:solidFill>
                  <a:srgbClr val="FFFFFF"/>
                </a:solidFill>
                <a:cs typeface="Arial" charset="0"/>
              </a:rPr>
              <a:t>i</a:t>
            </a:r>
            <a:r>
              <a:rPr lang="en-US" sz="2000" b="1" dirty="0">
                <a:solidFill>
                  <a:srgbClr val="FFFFFF"/>
                </a:solidFill>
                <a:cs typeface="Arial" charset="0"/>
              </a:rPr>
              <a:t> </a:t>
            </a:r>
            <a:r>
              <a:rPr lang="en-US" sz="2000" b="1" dirty="0" err="1">
                <a:solidFill>
                  <a:srgbClr val="FFFFFF"/>
                </a:solidFill>
                <a:cs typeface="Arial" charset="0"/>
              </a:rPr>
              <a:t>učinio</a:t>
            </a:r>
            <a:r>
              <a:rPr lang="en-US" sz="2000" b="1" dirty="0">
                <a:solidFill>
                  <a:srgbClr val="FFFFFF"/>
                </a:solidFill>
                <a:cs typeface="Arial" charset="0"/>
              </a:rPr>
              <a:t> (2. Tim. 4,6–8).</a:t>
            </a:r>
            <a:r>
              <a:rPr lang="en-US" sz="2000" b="1" dirty="0" err="1">
                <a:solidFill>
                  <a:srgbClr val="FFFFFF"/>
                </a:solidFill>
                <a:cs typeface="Arial" charset="0"/>
              </a:rPr>
              <a:t>Citirajući</a:t>
            </a:r>
            <a:r>
              <a:rPr lang="en-US" sz="2000" b="1" dirty="0">
                <a:solidFill>
                  <a:srgbClr val="FFFFFF"/>
                </a:solidFill>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44,22, Pavle se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obraća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Gospodu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tebe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ubijaju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vas dan,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drže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ovce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koje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klanje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Rimljanima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8,36).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ne bi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trebalo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iznenade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Galatima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2,19: „S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Hristom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se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razapeh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Pavle je bio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spreman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umre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Hrista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što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bio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potpuno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predan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živi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9043418" y="1117600"/>
            <a:ext cx="3015232"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hr-BA" sz="48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”Za mene je živjeti Krist, a umrijeti dobitak.</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Philipi</a:t>
            </a:r>
            <a:r>
              <a:rPr kumimoji="0" lang="hr-BA"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a:t>
            </a:r>
            <a:r>
              <a:rPr kumimoji="0" lang="es-ES" sz="2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an</a:t>
            </a:r>
            <a:r>
              <a:rPr kumimoji="0" lang="hr-BA"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ima</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a:t>
            </a:r>
            <a:r>
              <a:rPr kumimoji="0" lang="hr-BA"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21 </a:t>
            </a:r>
            <a:r>
              <a:rPr lang="hr-BA" sz="16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SHP</a:t>
            </a:r>
            <a:endPar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a:t>
            </a:r>
            <a:r>
              <a:rPr lang="pl-PL" sz="2000" b="1" dirty="0">
                <a:solidFill>
                  <a:schemeClr val="accent1"/>
                </a:solidFill>
                <a:effectLst>
                  <a:outerShdw blurRad="38100" dist="38100" dir="2700000" algn="tl">
                    <a:srgbClr val="000000">
                      <a:alpha val="43137"/>
                    </a:srgbClr>
                  </a:outerShdw>
                </a:effectLst>
              </a:rPr>
              <a:t>Živjeti za Krista ili umrijeti za Krista?</a:t>
            </a:r>
          </a:p>
          <a:p>
            <a:pPr>
              <a:spcBef>
                <a:spcPts val="600"/>
              </a:spcBef>
            </a:pPr>
            <a:r>
              <a:rPr lang="hr-BA" sz="2000" b="1" dirty="0"/>
              <a:t>        </a:t>
            </a:r>
            <a:r>
              <a:rPr lang="en" sz="2000" b="1" dirty="0"/>
              <a:t>Christ exalted in Paul (</a:t>
            </a:r>
            <a:r>
              <a:rPr lang="hr-BA" sz="2000" b="1" dirty="0"/>
              <a:t>F</a:t>
            </a:r>
            <a:r>
              <a:rPr lang="en" sz="2000" b="1" dirty="0"/>
              <a:t>ilip</a:t>
            </a:r>
            <a:r>
              <a:rPr lang="hr-BA" sz="2000" b="1" dirty="0"/>
              <a:t>lj</a:t>
            </a:r>
            <a:r>
              <a:rPr lang="en" sz="2000" b="1" dirty="0"/>
              <a:t>an</a:t>
            </a:r>
            <a:r>
              <a:rPr lang="hr-BA" sz="2000" b="1" dirty="0"/>
              <a:t>ima</a:t>
            </a:r>
            <a:r>
              <a:rPr lang="en" sz="2000" b="1" dirty="0"/>
              <a:t> 1</a:t>
            </a:r>
            <a:r>
              <a:rPr lang="hr-BA" sz="2000" b="1" dirty="0"/>
              <a:t>,</a:t>
            </a:r>
            <a:r>
              <a:rPr lang="en" sz="2000" b="1" dirty="0"/>
              <a:t>10-20</a:t>
            </a:r>
            <a:r>
              <a:rPr lang="hr-BA" sz="2000" b="1" dirty="0"/>
              <a:t>.</a:t>
            </a:r>
            <a:r>
              <a:rPr lang="en" sz="2000" b="1" dirty="0"/>
              <a:t>25</a:t>
            </a:r>
            <a:r>
              <a:rPr lang="hr-BA" sz="2000" b="1" dirty="0"/>
              <a:t>.</a:t>
            </a:r>
            <a:r>
              <a:rPr lang="en" sz="2000" b="1" dirty="0"/>
              <a:t>26)</a:t>
            </a:r>
            <a:r>
              <a:rPr lang="hr-BA" sz="2000" b="1" dirty="0"/>
              <a:t>.</a:t>
            </a:r>
            <a:endParaRPr lang="en" sz="2000" b="1" dirty="0"/>
          </a:p>
          <a:p>
            <a:pPr lvl="1">
              <a:spcBef>
                <a:spcPts val="600"/>
              </a:spcBef>
            </a:pPr>
            <a:r>
              <a:rPr lang="hr-BA" sz="2000" b="1" dirty="0"/>
              <a:t>Živjeti ili umrijeti za Krista</a:t>
            </a:r>
            <a:r>
              <a:rPr lang="en" sz="2000" b="1" dirty="0"/>
              <a:t> (</a:t>
            </a:r>
            <a:r>
              <a:rPr lang="hr-BA" sz="2000" b="1" dirty="0"/>
              <a:t>Filipljanima</a:t>
            </a:r>
            <a:r>
              <a:rPr lang="en" sz="2000" b="1" dirty="0"/>
              <a:t> 1</a:t>
            </a:r>
            <a:r>
              <a:rPr lang="hr-BA" sz="2000" b="1" dirty="0"/>
              <a:t>,</a:t>
            </a:r>
            <a:r>
              <a:rPr lang="en" sz="2000" b="1" dirty="0"/>
              <a:t>21</a:t>
            </a:r>
            <a:r>
              <a:rPr lang="hr-BA" sz="2000" b="1" dirty="0"/>
              <a:t>.</a:t>
            </a:r>
            <a:r>
              <a:rPr lang="en" sz="2000" b="1" dirty="0"/>
              <a:t>22)</a:t>
            </a:r>
            <a:r>
              <a:rPr lang="hr-BA" sz="2000" b="1" dirty="0"/>
              <a:t>.</a:t>
            </a:r>
            <a:endParaRPr lang="en" sz="2000" b="1" dirty="0"/>
          </a:p>
          <a:p>
            <a:pPr lvl="1">
              <a:spcBef>
                <a:spcPts val="600"/>
              </a:spcBef>
            </a:pPr>
            <a:r>
              <a:rPr lang="en" sz="2000" b="1" dirty="0"/>
              <a:t>Pa</a:t>
            </a:r>
            <a:r>
              <a:rPr lang="hr-BA" sz="2000" b="1" dirty="0"/>
              <a:t>vlova</a:t>
            </a:r>
            <a:r>
              <a:rPr lang="en" sz="2000" b="1" dirty="0"/>
              <a:t> dihotom</a:t>
            </a:r>
            <a:r>
              <a:rPr lang="hr-BA" sz="2000" b="1" dirty="0"/>
              <a:t>ija</a:t>
            </a:r>
            <a:r>
              <a:rPr lang="en" sz="2000" b="1" dirty="0"/>
              <a:t> (</a:t>
            </a:r>
            <a:r>
              <a:rPr lang="hr-BA" sz="2000" b="1" dirty="0"/>
              <a:t>Filipljanima</a:t>
            </a:r>
            <a:r>
              <a:rPr lang="en" sz="2000" b="1" dirty="0"/>
              <a:t> 1</a:t>
            </a:r>
            <a:r>
              <a:rPr lang="hr-BA" sz="2000" b="1" dirty="0"/>
              <a:t>,</a:t>
            </a:r>
            <a:r>
              <a:rPr lang="en" sz="2000" b="1" dirty="0"/>
              <a:t>23</a:t>
            </a:r>
            <a:r>
              <a:rPr lang="hr-BA" sz="2000" b="1" dirty="0"/>
              <a:t>.</a:t>
            </a:r>
            <a:r>
              <a:rPr lang="en" sz="2000" b="1" dirty="0"/>
              <a:t>24)</a:t>
            </a:r>
            <a:r>
              <a:rPr lang="hr-BA" sz="2000" b="1" dirty="0"/>
              <a:t>.</a:t>
            </a:r>
            <a:endParaRPr lang="en" sz="2000" b="1" dirty="0"/>
          </a:p>
          <a:p>
            <a:pPr>
              <a:spcBef>
                <a:spcPts val="600"/>
              </a:spcBef>
            </a:pPr>
            <a:r>
              <a:rPr lang="hr-BA" sz="2000" b="1" dirty="0">
                <a:solidFill>
                  <a:schemeClr val="bg1"/>
                </a:solidFill>
                <a:effectLst>
                  <a:outerShdw blurRad="38100" dist="38100" dir="2700000" algn="tl">
                    <a:srgbClr val="000000">
                      <a:alpha val="43137"/>
                    </a:srgbClr>
                  </a:outerShdw>
                </a:effectLst>
                <a:highlight>
                  <a:srgbClr val="3410D3"/>
                </a:highlight>
              </a:rPr>
              <a:t>Š</a:t>
            </a:r>
            <a:r>
              <a:rPr lang="en" sz="2000" b="1" dirty="0">
                <a:solidFill>
                  <a:schemeClr val="bg1"/>
                </a:solidFill>
                <a:effectLst>
                  <a:outerShdw blurRad="38100" dist="38100" dir="2700000" algn="tl">
                    <a:srgbClr val="000000">
                      <a:alpha val="43137"/>
                    </a:srgbClr>
                  </a:outerShdw>
                </a:effectLst>
                <a:highlight>
                  <a:srgbClr val="3410D3"/>
                </a:highlight>
              </a:rPr>
              <a:t>to </a:t>
            </a:r>
            <a:r>
              <a:rPr lang="hr-BA" sz="2000" b="1" dirty="0">
                <a:solidFill>
                  <a:schemeClr val="bg1"/>
                </a:solidFill>
                <a:effectLst>
                  <a:outerShdw blurRad="38100" dist="38100" dir="2700000" algn="tl">
                    <a:srgbClr val="000000">
                      <a:alpha val="43137"/>
                    </a:srgbClr>
                  </a:outerShdw>
                </a:effectLst>
                <a:highlight>
                  <a:srgbClr val="3410D3"/>
                </a:highlight>
              </a:rPr>
              <a:t>z</a:t>
            </a:r>
            <a:r>
              <a:rPr lang="en" sz="2000" b="1" dirty="0">
                <a:solidFill>
                  <a:schemeClr val="bg1"/>
                </a:solidFill>
                <a:effectLst>
                  <a:outerShdw blurRad="38100" dist="38100" dir="2700000" algn="tl">
                    <a:srgbClr val="000000">
                      <a:alpha val="43137"/>
                    </a:srgbClr>
                  </a:outerShdw>
                </a:effectLst>
                <a:highlight>
                  <a:srgbClr val="3410D3"/>
                </a:highlight>
              </a:rPr>
              <a:t>na</a:t>
            </a:r>
            <a:r>
              <a:rPr lang="hr-BA" sz="2000" b="1" dirty="0">
                <a:solidFill>
                  <a:schemeClr val="bg1"/>
                </a:solidFill>
                <a:effectLst>
                  <a:outerShdw blurRad="38100" dist="38100" dir="2700000" algn="tl">
                    <a:srgbClr val="000000">
                      <a:alpha val="43137"/>
                    </a:srgbClr>
                  </a:outerShdw>
                </a:effectLst>
                <a:highlight>
                  <a:srgbClr val="3410D3"/>
                </a:highlight>
              </a:rPr>
              <a:t>č</a:t>
            </a:r>
            <a:r>
              <a:rPr lang="en-US" sz="2000" b="1" dirty="0">
                <a:solidFill>
                  <a:schemeClr val="bg1"/>
                </a:solidFill>
                <a:effectLst>
                  <a:outerShdw blurRad="38100" dist="38100" dir="2700000" algn="tl">
                    <a:srgbClr val="000000">
                      <a:alpha val="43137"/>
                    </a:srgbClr>
                  </a:outerShdw>
                </a:effectLst>
                <a:highlight>
                  <a:srgbClr val="3410D3"/>
                </a:highlight>
              </a:rPr>
              <a:t>I</a:t>
            </a:r>
            <a:r>
              <a:rPr lang="en" sz="2000" b="1" dirty="0">
                <a:solidFill>
                  <a:schemeClr val="bg1"/>
                </a:solidFill>
                <a:effectLst>
                  <a:outerShdw blurRad="38100" dist="38100" dir="2700000" algn="tl">
                    <a:srgbClr val="000000">
                      <a:alpha val="43137"/>
                    </a:srgbClr>
                  </a:outerShdw>
                </a:effectLst>
                <a:highlight>
                  <a:srgbClr val="3410D3"/>
                </a:highlight>
              </a:rPr>
              <a:t> </a:t>
            </a:r>
            <a:r>
              <a:rPr lang="hr-BA" sz="2000" b="1" dirty="0">
                <a:solidFill>
                  <a:schemeClr val="bg1"/>
                </a:solidFill>
                <a:effectLst>
                  <a:outerShdw blurRad="38100" dist="38100" dir="2700000" algn="tl">
                    <a:srgbClr val="000000">
                      <a:alpha val="43137"/>
                    </a:srgbClr>
                  </a:outerShdw>
                </a:effectLst>
                <a:highlight>
                  <a:srgbClr val="3410D3"/>
                </a:highlight>
              </a:rPr>
              <a:t>ž</a:t>
            </a:r>
            <a:r>
              <a:rPr lang="en" sz="2000" b="1" dirty="0">
                <a:solidFill>
                  <a:schemeClr val="bg1"/>
                </a:solidFill>
                <a:effectLst>
                  <a:outerShdw blurRad="38100" dist="38100" dir="2700000" algn="tl">
                    <a:srgbClr val="000000">
                      <a:alpha val="43137"/>
                    </a:srgbClr>
                  </a:outerShdw>
                </a:effectLst>
                <a:highlight>
                  <a:srgbClr val="3410D3"/>
                </a:highlight>
              </a:rPr>
              <a:t>ivjeti </a:t>
            </a:r>
            <a:r>
              <a:rPr lang="hr-BA" sz="2000" b="1" dirty="0">
                <a:solidFill>
                  <a:schemeClr val="bg1"/>
                </a:solidFill>
                <a:effectLst>
                  <a:outerShdw blurRad="38100" dist="38100" dir="2700000" algn="tl">
                    <a:srgbClr val="000000">
                      <a:alpha val="43137"/>
                    </a:srgbClr>
                  </a:outerShdw>
                </a:effectLst>
                <a:highlight>
                  <a:srgbClr val="3410D3"/>
                </a:highlight>
              </a:rPr>
              <a:t>z</a:t>
            </a:r>
            <a:r>
              <a:rPr lang="en" sz="2000" b="1" dirty="0">
                <a:solidFill>
                  <a:schemeClr val="bg1"/>
                </a:solidFill>
                <a:effectLst>
                  <a:outerShdw blurRad="38100" dist="38100" dir="2700000" algn="tl">
                    <a:srgbClr val="000000">
                      <a:alpha val="43137"/>
                    </a:srgbClr>
                  </a:outerShdw>
                </a:effectLst>
                <a:highlight>
                  <a:srgbClr val="3410D3"/>
                </a:highlight>
              </a:rPr>
              <a:t>a Krista?</a:t>
            </a:r>
          </a:p>
          <a:p>
            <a:pPr lvl="1">
              <a:spcBef>
                <a:spcPts val="600"/>
              </a:spcBef>
            </a:pPr>
            <a:r>
              <a:rPr lang="en-US" sz="2000" b="1" dirty="0"/>
              <a:t>Pona</a:t>
            </a:r>
            <a:r>
              <a:rPr lang="hr-BA" sz="2000" b="1" dirty="0"/>
              <a:t>š</a:t>
            </a:r>
            <a:r>
              <a:rPr lang="en-US" sz="2000" b="1" dirty="0" err="1"/>
              <a:t>aj</a:t>
            </a:r>
            <a:r>
              <a:rPr lang="en-US" sz="2000" b="1" dirty="0"/>
              <a:t> se </a:t>
            </a:r>
            <a:r>
              <a:rPr lang="en-US" sz="2000" b="1" dirty="0" err="1"/>
              <a:t>dostojno</a:t>
            </a:r>
            <a:r>
              <a:rPr lang="en-US" sz="2000" b="1" dirty="0"/>
              <a:t> Evan</a:t>
            </a:r>
            <a:r>
              <a:rPr lang="hr-BA" sz="2000" b="1" dirty="0"/>
              <a:t>đ</a:t>
            </a:r>
            <a:r>
              <a:rPr lang="en-US" sz="2000" b="1" dirty="0" err="1"/>
              <a:t>elja</a:t>
            </a:r>
            <a:r>
              <a:rPr lang="en" sz="2000" b="1" dirty="0"/>
              <a:t> (Filipljanima 1,27a).</a:t>
            </a:r>
          </a:p>
          <a:p>
            <a:pPr lvl="1">
              <a:spcBef>
                <a:spcPts val="600"/>
              </a:spcBef>
            </a:pPr>
            <a:r>
              <a:rPr lang="en-US" sz="2000" b="1" dirty="0" err="1"/>
              <a:t>Boriti</a:t>
            </a:r>
            <a:r>
              <a:rPr lang="en-US" sz="2000" b="1" dirty="0"/>
              <a:t> se </a:t>
            </a:r>
            <a:r>
              <a:rPr lang="en-US" sz="2000" b="1" dirty="0" err="1"/>
              <a:t>ujedinjeni</a:t>
            </a:r>
            <a:r>
              <a:rPr lang="en-US" sz="2000" b="1" dirty="0"/>
              <a:t> </a:t>
            </a:r>
            <a:r>
              <a:rPr lang="hr-BA" sz="2000" b="1" dirty="0"/>
              <a:t>z</a:t>
            </a:r>
            <a:r>
              <a:rPr lang="en-US" sz="2000" b="1" dirty="0"/>
              <a:t>a Evan</a:t>
            </a:r>
            <a:r>
              <a:rPr lang="hr-BA" sz="2000" b="1" dirty="0"/>
              <a:t>đ</a:t>
            </a:r>
            <a:r>
              <a:rPr lang="en-US" sz="2000" b="1" dirty="0" err="1"/>
              <a:t>elje</a:t>
            </a:r>
            <a:r>
              <a:rPr lang="en" sz="2000" b="1" dirty="0"/>
              <a:t> (</a:t>
            </a:r>
            <a:r>
              <a:rPr lang="hr-BA" sz="2000" b="1" dirty="0"/>
              <a:t>Filipljanima</a:t>
            </a:r>
            <a:r>
              <a:rPr lang="en" sz="2000" b="1" dirty="0"/>
              <a:t> 1</a:t>
            </a:r>
            <a:r>
              <a:rPr lang="hr-BA" sz="2000" b="1" dirty="0"/>
              <a:t>,</a:t>
            </a:r>
            <a:r>
              <a:rPr lang="en" sz="2000" b="1" dirty="0"/>
              <a:t>27b-30)</a:t>
            </a:r>
            <a:r>
              <a:rPr lang="hr-BA" sz="2000" b="1" dirty="0"/>
              <a:t>.</a:t>
            </a:r>
            <a:endParaRPr lang="en" sz="2000" b="1" dirty="0"/>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015663"/>
          </a:xfrm>
          <a:prstGeom prst="rect">
            <a:avLst/>
          </a:prstGeom>
          <a:noFill/>
        </p:spPr>
        <p:txBody>
          <a:bodyPr wrap="square" rtlCol="0">
            <a:spAutoFit/>
          </a:bodyPr>
          <a:lstStyle/>
          <a:p>
            <a:pPr>
              <a:spcBef>
                <a:spcPts val="600"/>
              </a:spcBef>
            </a:pPr>
            <a:r>
              <a:rPr lang="en-US" sz="2000" b="1" dirty="0"/>
              <a:t>Pa</a:t>
            </a:r>
            <a:r>
              <a:rPr lang="hr-BA" sz="2000" b="1" dirty="0"/>
              <a:t>vao</a:t>
            </a:r>
            <a:r>
              <a:rPr lang="en-US" sz="2000" b="1" dirty="0"/>
              <a:t> je </a:t>
            </a:r>
            <a:r>
              <a:rPr lang="en-US" sz="2000" b="1" dirty="0" err="1"/>
              <a:t>čekao</a:t>
            </a:r>
            <a:r>
              <a:rPr lang="en-US" sz="2000" b="1" dirty="0"/>
              <a:t> da ga </a:t>
            </a:r>
            <a:r>
              <a:rPr lang="en-US" sz="2000" b="1" dirty="0" err="1"/>
              <a:t>osudi</a:t>
            </a:r>
            <a:r>
              <a:rPr lang="en-US" sz="2000" b="1" dirty="0"/>
              <a:t> </a:t>
            </a:r>
            <a:r>
              <a:rPr lang="en-US" sz="2000" b="1" dirty="0" err="1"/>
              <a:t>nemilosrdni</a:t>
            </a:r>
            <a:r>
              <a:rPr lang="en-US" sz="2000" b="1" dirty="0"/>
              <a:t> Neron. </a:t>
            </a:r>
            <a:r>
              <a:rPr lang="en-US" sz="2000" b="1" dirty="0" err="1"/>
              <a:t>Njegova</a:t>
            </a:r>
            <a:r>
              <a:rPr lang="en-US" sz="2000" b="1" dirty="0"/>
              <a:t> </a:t>
            </a:r>
            <a:r>
              <a:rPr lang="en-US" sz="2000" b="1" dirty="0" err="1"/>
              <a:t>budućnost</a:t>
            </a:r>
            <a:r>
              <a:rPr lang="en-US" sz="2000" b="1" dirty="0"/>
              <a:t> </a:t>
            </a:r>
            <a:r>
              <a:rPr lang="en-US" sz="2000" b="1" dirty="0" err="1"/>
              <a:t>više</a:t>
            </a:r>
            <a:r>
              <a:rPr lang="en-US" sz="2000" b="1" dirty="0"/>
              <a:t> je </a:t>
            </a:r>
            <a:r>
              <a:rPr lang="en-US" sz="2000" b="1" dirty="0" err="1"/>
              <a:t>ovisila</a:t>
            </a:r>
            <a:r>
              <a:rPr lang="en-US" sz="2000" b="1" dirty="0"/>
              <a:t> o </a:t>
            </a:r>
            <a:r>
              <a:rPr lang="en-US" sz="2000" b="1" dirty="0" err="1"/>
              <a:t>Cezarovom</a:t>
            </a:r>
            <a:r>
              <a:rPr lang="en-US" sz="2000" b="1" dirty="0"/>
              <a:t> </a:t>
            </a:r>
            <a:r>
              <a:rPr lang="en-US" sz="2000" b="1" dirty="0" err="1"/>
              <a:t>raspoloženju</a:t>
            </a:r>
            <a:r>
              <a:rPr lang="en-US" sz="2000" b="1" dirty="0"/>
              <a:t> </a:t>
            </a:r>
            <a:r>
              <a:rPr lang="en-US" sz="2000" b="1" dirty="0" err="1"/>
              <a:t>nego</a:t>
            </a:r>
            <a:r>
              <a:rPr lang="en-US" sz="2000" b="1" dirty="0"/>
              <a:t> o </a:t>
            </a:r>
            <a:r>
              <a:rPr lang="en-US" sz="2000" b="1" dirty="0" err="1"/>
              <a:t>pravdi</a:t>
            </a:r>
            <a:r>
              <a:rPr lang="en-US" sz="2000" b="1" dirty="0"/>
              <a:t>.</a:t>
            </a:r>
            <a:endParaRPr lang="en" sz="2000" b="1" dirty="0"/>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en-US" sz="2000" b="1" dirty="0" err="1"/>
              <a:t>Međutim</a:t>
            </a:r>
            <a:r>
              <a:rPr lang="en-US" sz="2000" b="1" dirty="0"/>
              <a:t>, </a:t>
            </a:r>
            <a:r>
              <a:rPr lang="en-US" sz="2000" b="1" dirty="0" err="1"/>
              <a:t>ako</a:t>
            </a:r>
            <a:r>
              <a:rPr lang="en-US" sz="2000" b="1" dirty="0"/>
              <a:t> je </a:t>
            </a:r>
            <a:r>
              <a:rPr lang="en-US" sz="2000" b="1" dirty="0" err="1"/>
              <a:t>njegova</a:t>
            </a:r>
            <a:r>
              <a:rPr lang="en-US" sz="2000" b="1" dirty="0"/>
              <a:t> </a:t>
            </a:r>
            <a:r>
              <a:rPr lang="en-US" sz="2000" b="1" dirty="0" err="1"/>
              <a:t>smrt</a:t>
            </a:r>
            <a:r>
              <a:rPr lang="en-US" sz="2000" b="1" dirty="0"/>
              <a:t> </a:t>
            </a:r>
            <a:r>
              <a:rPr lang="en-US" sz="2000" b="1" dirty="0" err="1"/>
              <a:t>trebala</a:t>
            </a:r>
            <a:r>
              <a:rPr lang="en-US" sz="2000" b="1" dirty="0"/>
              <a:t> </a:t>
            </a:r>
            <a:r>
              <a:rPr lang="en-US" sz="2000" b="1" dirty="0" err="1"/>
              <a:t>koristiti</a:t>
            </a:r>
            <a:r>
              <a:rPr lang="en-US" sz="2000" b="1" dirty="0"/>
              <a:t> </a:t>
            </a:r>
            <a:r>
              <a:rPr lang="hr-BA" sz="2000" b="1" dirty="0"/>
              <a:t>E</a:t>
            </a:r>
            <a:r>
              <a:rPr lang="en-US" sz="2000" b="1" dirty="0" err="1"/>
              <a:t>vanđelju</a:t>
            </a:r>
            <a:r>
              <a:rPr lang="en-US" sz="2000" b="1" dirty="0"/>
              <a:t> (</a:t>
            </a:r>
            <a:r>
              <a:rPr lang="en-US" sz="2000" b="1" dirty="0" err="1"/>
              <a:t>kao</a:t>
            </a:r>
            <a:r>
              <a:rPr lang="en-US" sz="2000" b="1" dirty="0"/>
              <a:t> </a:t>
            </a:r>
            <a:r>
              <a:rPr lang="en-US" sz="2000" b="1" dirty="0" err="1"/>
              <a:t>što</a:t>
            </a:r>
            <a:r>
              <a:rPr lang="en-US" sz="2000" b="1" dirty="0"/>
              <a:t> je </a:t>
            </a:r>
            <a:r>
              <a:rPr lang="en-US" sz="2000" b="1" dirty="0" err="1"/>
              <a:t>bilo</a:t>
            </a:r>
            <a:r>
              <a:rPr lang="en-US" sz="2000" b="1" dirty="0"/>
              <a:t> </a:t>
            </a:r>
            <a:r>
              <a:rPr lang="en-US" sz="2000" b="1" dirty="0" err="1"/>
              <a:t>njegovo</a:t>
            </a:r>
            <a:r>
              <a:rPr lang="en-US" sz="2000" b="1" dirty="0"/>
              <a:t> </a:t>
            </a:r>
            <a:r>
              <a:rPr lang="en-US" sz="2000" b="1" dirty="0" err="1"/>
              <a:t>zatočeništvo</a:t>
            </a:r>
            <a:r>
              <a:rPr lang="en-US" sz="2000" b="1" dirty="0"/>
              <a:t>), bio je </a:t>
            </a:r>
            <a:r>
              <a:rPr lang="en-US" sz="2000" b="1" dirty="0" err="1"/>
              <a:t>spreman</a:t>
            </a:r>
            <a:r>
              <a:rPr lang="en-US" sz="2000" b="1" dirty="0"/>
              <a:t> </a:t>
            </a:r>
            <a:r>
              <a:rPr lang="en-US" sz="2000" b="1" dirty="0" err="1"/>
              <a:t>dati</a:t>
            </a:r>
            <a:r>
              <a:rPr lang="en-US" sz="2000" b="1" dirty="0"/>
              <a:t> </a:t>
            </a:r>
            <a:r>
              <a:rPr lang="en-US" sz="2000" b="1" dirty="0" err="1"/>
              <a:t>svoj</a:t>
            </a:r>
            <a:r>
              <a:rPr lang="en-US" sz="2000" b="1" dirty="0"/>
              <a:t> </a:t>
            </a:r>
            <a:r>
              <a:rPr lang="en-US" sz="2000" b="1" dirty="0" err="1"/>
              <a:t>život</a:t>
            </a:r>
            <a:r>
              <a:rPr lang="en-US" sz="2000" b="1" dirty="0"/>
              <a:t> za Krista.</a:t>
            </a:r>
            <a:endParaRPr lang="en" sz="2000" b="1" dirty="0"/>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en-US" sz="2000" b="1" dirty="0"/>
              <a:t>Ali </a:t>
            </a:r>
            <a:r>
              <a:rPr lang="en-US" sz="2000" b="1" dirty="0" err="1"/>
              <a:t>znao</a:t>
            </a:r>
            <a:r>
              <a:rPr lang="en-US" sz="2000" b="1" dirty="0"/>
              <a:t> je da </a:t>
            </a:r>
            <a:r>
              <a:rPr lang="en-US" sz="2000" b="1" dirty="0" err="1"/>
              <a:t>njegova</a:t>
            </a:r>
            <a:r>
              <a:rPr lang="en-US" sz="2000" b="1" dirty="0"/>
              <a:t> </a:t>
            </a:r>
            <a:r>
              <a:rPr lang="en-US" sz="2000" b="1" dirty="0" err="1"/>
              <a:t>sudbina</a:t>
            </a:r>
            <a:r>
              <a:rPr lang="en-US" sz="2000" b="1" dirty="0"/>
              <a:t> </a:t>
            </a:r>
            <a:r>
              <a:rPr lang="en-US" sz="2000" b="1" dirty="0" err="1"/>
              <a:t>zapravo</a:t>
            </a:r>
            <a:r>
              <a:rPr lang="en-US" sz="2000" b="1" dirty="0"/>
              <a:t> </a:t>
            </a:r>
            <a:r>
              <a:rPr lang="en-US" sz="2000" b="1" dirty="0" err="1"/>
              <a:t>nije</a:t>
            </a:r>
            <a:r>
              <a:rPr lang="en-US" sz="2000" b="1" dirty="0"/>
              <a:t> u </a:t>
            </a:r>
            <a:r>
              <a:rPr lang="en-US" sz="2000" b="1" dirty="0" err="1"/>
              <a:t>Nerovim</a:t>
            </a:r>
            <a:r>
              <a:rPr lang="en-US" sz="2000" b="1" dirty="0"/>
              <a:t> </a:t>
            </a:r>
            <a:r>
              <a:rPr lang="en-US" sz="2000" b="1" dirty="0" err="1"/>
              <a:t>rukama</a:t>
            </a:r>
            <a:r>
              <a:rPr lang="en-US" sz="2000" b="1" dirty="0"/>
              <a:t>, </a:t>
            </a:r>
            <a:r>
              <a:rPr lang="en-US" sz="2000" b="1" dirty="0" err="1"/>
              <a:t>već</a:t>
            </a:r>
            <a:r>
              <a:rPr lang="en-US" sz="2000" b="1" dirty="0"/>
              <a:t> u </a:t>
            </a:r>
            <a:r>
              <a:rPr lang="en-US" sz="2000" b="1" dirty="0" err="1"/>
              <a:t>Božjim</a:t>
            </a:r>
            <a:r>
              <a:rPr lang="en-US" sz="2000" b="1" dirty="0"/>
              <a:t>. </a:t>
            </a:r>
            <a:r>
              <a:rPr lang="en-US" sz="2000" b="1" dirty="0" err="1"/>
              <a:t>Stoga</a:t>
            </a:r>
            <a:r>
              <a:rPr lang="en-US" sz="2000" b="1" dirty="0"/>
              <a:t> je bio </a:t>
            </a:r>
            <a:r>
              <a:rPr lang="en-US" sz="2000" b="1" dirty="0" err="1"/>
              <a:t>siguran</a:t>
            </a:r>
            <a:r>
              <a:rPr lang="en-US" sz="2000" b="1" dirty="0"/>
              <a:t> da </a:t>
            </a:r>
            <a:r>
              <a:rPr lang="en-US" sz="2000" b="1" dirty="0" err="1"/>
              <a:t>će</a:t>
            </a:r>
            <a:r>
              <a:rPr lang="en-US" sz="2000" b="1" dirty="0"/>
              <a:t>, </a:t>
            </a:r>
            <a:r>
              <a:rPr lang="en-US" sz="2000" b="1" dirty="0" err="1"/>
              <a:t>kroz</a:t>
            </a:r>
            <a:r>
              <a:rPr lang="en-US" sz="2000" b="1" dirty="0"/>
              <a:t> </a:t>
            </a:r>
            <a:r>
              <a:rPr lang="en-US" sz="2000" b="1" dirty="0" err="1"/>
              <a:t>molitve</a:t>
            </a:r>
            <a:r>
              <a:rPr lang="en-US" sz="2000" b="1" dirty="0"/>
              <a:t> </a:t>
            </a:r>
            <a:r>
              <a:rPr lang="en-US" sz="2000" b="1" dirty="0" err="1"/>
              <a:t>upućene</a:t>
            </a:r>
            <a:r>
              <a:rPr lang="en-US" sz="2000" b="1" dirty="0"/>
              <a:t> za </a:t>
            </a:r>
            <a:r>
              <a:rPr lang="en-US" sz="2000" b="1" dirty="0" err="1"/>
              <a:t>njega</a:t>
            </a:r>
            <a:r>
              <a:rPr lang="en-US" sz="2000" b="1" dirty="0"/>
              <a:t> u </a:t>
            </a:r>
            <a:r>
              <a:rPr lang="en-US" sz="2000" b="1" dirty="0" err="1"/>
              <a:t>crkvama</a:t>
            </a:r>
            <a:r>
              <a:rPr lang="en-US" sz="2000" b="1" dirty="0"/>
              <a:t>, </a:t>
            </a:r>
            <a:r>
              <a:rPr lang="en-US" sz="2000" b="1" dirty="0" err="1"/>
              <a:t>biti</a:t>
            </a:r>
            <a:r>
              <a:rPr lang="en-US" sz="2000" b="1" dirty="0"/>
              <a:t> </a:t>
            </a:r>
            <a:r>
              <a:rPr lang="en-US" sz="2000" b="1" dirty="0" err="1"/>
              <a:t>oslobođen</a:t>
            </a:r>
            <a:r>
              <a:rPr lang="en-US" sz="2000" b="1" dirty="0"/>
              <a:t>.</a:t>
            </a:r>
            <a:endParaRPr lang="en" sz="2000" b="1" dirty="0"/>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pl-PL"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ŽIVJETI ZA KRISTA ILI UMRIJETI ZA KRISTA?</a:t>
            </a:r>
            <a:endPar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US" sz="4400" b="1" spc="300" dirty="0">
                <a:ln w="15875">
                  <a:noFill/>
                  <a:prstDash val="solid"/>
                </a:ln>
                <a:solidFill>
                  <a:srgbClr val="697DBA"/>
                </a:solidFill>
                <a:effectLst>
                  <a:outerShdw blurRad="38100" dist="22860" dir="5400000" algn="tl" rotWithShape="0">
                    <a:srgbClr val="000000">
                      <a:alpha val="30000"/>
                    </a:srgbClr>
                  </a:outerShdw>
                </a:effectLst>
              </a:rPr>
              <a:t>KRIST UZDIGNUT U PAVLU</a:t>
            </a:r>
            <a:endParaRPr lang="en" sz="4400" b="1" spc="300" dirty="0">
              <a:ln w="15875">
                <a:noFill/>
                <a:prstDash val="solid"/>
              </a:ln>
              <a:solidFill>
                <a:srgbClr val="697DBA"/>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830997"/>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hr-BA" sz="1600" b="1" dirty="0">
                <a:solidFill>
                  <a:schemeClr val="accent5">
                    <a:lumMod val="75000"/>
                  </a:schemeClr>
                </a:solidFill>
                <a:latin typeface="Comic Sans MS" panose="030F0702030302020204" pitchFamily="66" charset="0"/>
              </a:rPr>
              <a:t>Moja iskrena želja i nada je da se neću ni u kojem slučaju posramiti, nego da ću imati dostatnu hrabrost da sada, kao i uvijek, pokažem Kristovu uzvišenost u svom životu ovdje na Zemlji, bez obzira na to hoću li živjeti ili umrijeti</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a:t>
            </a:r>
            <a:r>
              <a:rPr lang="hr-BA" sz="1200" b="1" dirty="0">
                <a:solidFill>
                  <a:schemeClr val="accent5">
                    <a:lumMod val="75000"/>
                  </a:schemeClr>
                </a:solidFill>
                <a:latin typeface="Comic Sans MS" panose="030F0702030302020204" pitchFamily="66" charset="0"/>
              </a:rPr>
              <a:t>Filipljanima</a:t>
            </a:r>
            <a:r>
              <a:rPr lang="en" sz="1200" b="1" dirty="0">
                <a:solidFill>
                  <a:schemeClr val="accent5">
                    <a:lumMod val="75000"/>
                  </a:schemeClr>
                </a:solidFill>
                <a:latin typeface="Comic Sans MS" panose="030F0702030302020204" pitchFamily="66" charset="0"/>
              </a:rPr>
              <a:t> 1</a:t>
            </a:r>
            <a:r>
              <a:rPr lang="hr-BA" sz="1200" b="1" dirty="0">
                <a:solidFill>
                  <a:schemeClr val="accent5">
                    <a:lumMod val="75000"/>
                  </a:schemeClr>
                </a:solidFill>
                <a:latin typeface="Comic Sans MS" panose="030F0702030302020204" pitchFamily="66" charset="0"/>
              </a:rPr>
              <a:t>,</a:t>
            </a:r>
            <a:r>
              <a:rPr lang="en" sz="1200" b="1" dirty="0">
                <a:solidFill>
                  <a:schemeClr val="accent5">
                    <a:lumMod val="75000"/>
                  </a:schemeClr>
                </a:solidFill>
                <a:latin typeface="Comic Sans MS" panose="030F0702030302020204" pitchFamily="66" charset="0"/>
              </a:rPr>
              <a:t>20 </a:t>
            </a:r>
            <a:r>
              <a:rPr lang="hr-BA" sz="1050" b="1" dirty="0">
                <a:solidFill>
                  <a:schemeClr val="accent5">
                    <a:lumMod val="75000"/>
                  </a:schemeClr>
                </a:solidFill>
                <a:latin typeface="Comic Sans MS" panose="030F0702030302020204" pitchFamily="66" charset="0"/>
              </a:rPr>
              <a:t>SHP</a:t>
            </a:r>
            <a:r>
              <a:rPr lang="en" sz="1200" b="1" dirty="0">
                <a:solidFill>
                  <a:schemeClr val="accent5">
                    <a:lumMod val="75000"/>
                  </a:schemeClr>
                </a:solidFill>
                <a:latin typeface="Comic Sans MS" panose="030F0702030302020204" pitchFamily="66" charset="0"/>
              </a:rPr>
              <a:t>)</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596640" y="1683577"/>
            <a:ext cx="5623560" cy="1938992"/>
          </a:xfrm>
          <a:prstGeom prst="rect">
            <a:avLst/>
          </a:prstGeom>
          <a:noFill/>
        </p:spPr>
        <p:txBody>
          <a:bodyPr wrap="square" rtlCol="0">
            <a:spAutoFit/>
          </a:bodyPr>
          <a:lstStyle/>
          <a:p>
            <a:pPr>
              <a:spcBef>
                <a:spcPts val="600"/>
              </a:spcBef>
            </a:pPr>
            <a:r>
              <a:rPr lang="en-US" sz="2000" b="1" dirty="0"/>
              <a:t>Pavao se </a:t>
            </a:r>
            <a:r>
              <a:rPr lang="en-US" sz="2000" b="1" dirty="0" err="1"/>
              <a:t>radovao</a:t>
            </a:r>
            <a:r>
              <a:rPr lang="en-US" sz="2000" b="1" dirty="0"/>
              <a:t> </a:t>
            </a:r>
            <a:r>
              <a:rPr lang="en-US" sz="2000" b="1" dirty="0" err="1"/>
              <a:t>patnjama</a:t>
            </a:r>
            <a:r>
              <a:rPr lang="en-US" sz="2000" b="1" dirty="0"/>
              <a:t> </a:t>
            </a:r>
            <a:r>
              <a:rPr lang="en-US" sz="2000" b="1" dirty="0" err="1"/>
              <a:t>koje</a:t>
            </a:r>
            <a:r>
              <a:rPr lang="en-US" sz="2000" b="1" dirty="0"/>
              <a:t> je </a:t>
            </a:r>
            <a:r>
              <a:rPr lang="en-US" sz="2000" b="1" dirty="0" err="1"/>
              <a:t>podnio</a:t>
            </a:r>
            <a:r>
              <a:rPr lang="en-US" sz="2000" b="1" dirty="0"/>
              <a:t>, a </a:t>
            </a:r>
            <a:r>
              <a:rPr lang="en-US" sz="2000" b="1" dirty="0" err="1"/>
              <a:t>bilo</a:t>
            </a:r>
            <a:r>
              <a:rPr lang="en-US" sz="2000" b="1" dirty="0"/>
              <a:t> </a:t>
            </a:r>
            <a:r>
              <a:rPr lang="en-US" sz="2000" b="1" dirty="0" err="1"/>
              <a:t>ih</a:t>
            </a:r>
            <a:r>
              <a:rPr lang="en-US" sz="2000" b="1" dirty="0"/>
              <a:t> je </a:t>
            </a:r>
            <a:r>
              <a:rPr lang="en-US" sz="2000" b="1" dirty="0" err="1"/>
              <a:t>mnogo</a:t>
            </a:r>
            <a:r>
              <a:rPr lang="en-US" sz="2000" b="1" dirty="0"/>
              <a:t> (Kol. 1</a:t>
            </a:r>
            <a:r>
              <a:rPr lang="hr-BA" sz="2000" b="1" dirty="0"/>
              <a:t>,</a:t>
            </a:r>
            <a:r>
              <a:rPr lang="en-US" sz="2000" b="1" dirty="0"/>
              <a:t>24a; 2. Kor. 11</a:t>
            </a:r>
            <a:r>
              <a:rPr lang="hr-BA" sz="2000" b="1" dirty="0"/>
              <a:t>,</a:t>
            </a:r>
            <a:r>
              <a:rPr lang="en-US" sz="2000" b="1" dirty="0"/>
              <a:t>23-27).                           </a:t>
            </a:r>
            <a:r>
              <a:rPr lang="en-US" sz="2000" b="1" dirty="0" err="1"/>
              <a:t>Naravno</a:t>
            </a:r>
            <a:r>
              <a:rPr lang="en-US" sz="2000" b="1" dirty="0"/>
              <a:t>, </a:t>
            </a:r>
            <a:r>
              <a:rPr lang="en-US" sz="2000" b="1" dirty="0" err="1"/>
              <a:t>nije</a:t>
            </a:r>
            <a:r>
              <a:rPr lang="en-US" sz="2000" b="1" dirty="0"/>
              <a:t> se </a:t>
            </a:r>
            <a:r>
              <a:rPr lang="en-US" sz="2000" b="1" dirty="0" err="1"/>
              <a:t>radovao</a:t>
            </a:r>
            <a:r>
              <a:rPr lang="en-US" sz="2000" b="1" dirty="0"/>
              <a:t> </a:t>
            </a:r>
            <a:r>
              <a:rPr lang="en-US" sz="2000" b="1" dirty="0" err="1"/>
              <a:t>samoj</a:t>
            </a:r>
            <a:r>
              <a:rPr lang="en-US" sz="2000" b="1" dirty="0"/>
              <a:t> </a:t>
            </a:r>
            <a:r>
              <a:rPr lang="en-US" sz="2000" b="1" dirty="0" err="1"/>
              <a:t>patnji</a:t>
            </a:r>
            <a:r>
              <a:rPr lang="en-US" sz="2000" b="1" dirty="0"/>
              <a:t>, </a:t>
            </a:r>
            <a:r>
              <a:rPr lang="en-US" sz="2000" b="1" dirty="0" err="1"/>
              <a:t>već</a:t>
            </a:r>
            <a:r>
              <a:rPr lang="en-US" sz="2000" b="1" dirty="0"/>
              <a:t> </a:t>
            </a:r>
            <a:r>
              <a:rPr lang="en-US" sz="2000" b="1" dirty="0" err="1"/>
              <a:t>razlozima</a:t>
            </a:r>
            <a:r>
              <a:rPr lang="en-US" sz="2000" b="1" dirty="0"/>
              <a:t> </a:t>
            </a:r>
            <a:r>
              <a:rPr lang="en-US" sz="2000" b="1" dirty="0" err="1"/>
              <a:t>zbog</a:t>
            </a:r>
            <a:r>
              <a:rPr lang="en-US" sz="2000" b="1" dirty="0"/>
              <a:t> </a:t>
            </a:r>
            <a:r>
              <a:rPr lang="en-US" sz="2000" b="1" dirty="0" err="1"/>
              <a:t>kojih</a:t>
            </a:r>
            <a:r>
              <a:rPr lang="en-US" sz="2000" b="1" dirty="0"/>
              <a:t> je </a:t>
            </a:r>
            <a:r>
              <a:rPr lang="en-US" sz="2000" b="1" dirty="0" err="1"/>
              <a:t>podnosio</a:t>
            </a:r>
            <a:r>
              <a:rPr lang="en-US" sz="2000" b="1" dirty="0"/>
              <a:t> </a:t>
            </a:r>
            <a:r>
              <a:rPr lang="en-US" sz="2000" b="1" dirty="0" err="1"/>
              <a:t>teškoće</a:t>
            </a:r>
            <a:r>
              <a:rPr lang="en-US" sz="2000" b="1" dirty="0"/>
              <a:t>, od </a:t>
            </a:r>
            <a:r>
              <a:rPr lang="en-US" sz="2000" b="1" dirty="0" err="1"/>
              <a:t>kojih</a:t>
            </a:r>
            <a:r>
              <a:rPr lang="en-US" sz="2000" b="1" dirty="0"/>
              <a:t> je </a:t>
            </a:r>
            <a:r>
              <a:rPr lang="en-US" sz="2000" b="1" dirty="0" err="1"/>
              <a:t>jedna</a:t>
            </a:r>
            <a:r>
              <a:rPr lang="en-US" sz="2000" b="1" dirty="0"/>
              <a:t> </a:t>
            </a:r>
            <a:r>
              <a:rPr lang="en-US" sz="2000" b="1" dirty="0" err="1"/>
              <a:t>bila</a:t>
            </a:r>
            <a:r>
              <a:rPr lang="en-US" sz="2000" b="1" dirty="0"/>
              <a:t> </a:t>
            </a:r>
            <a:r>
              <a:rPr lang="en-US" sz="2000" b="1" dirty="0" err="1"/>
              <a:t>korist</a:t>
            </a:r>
            <a:r>
              <a:rPr lang="en-US" sz="2000" b="1" dirty="0"/>
              <a:t> </a:t>
            </a:r>
            <a:r>
              <a:rPr lang="en-US" sz="2000" b="1" dirty="0" err="1"/>
              <a:t>koju</a:t>
            </a:r>
            <a:r>
              <a:rPr lang="en-US" sz="2000" b="1" dirty="0"/>
              <a:t> je to </a:t>
            </a:r>
            <a:r>
              <a:rPr lang="en-US" sz="2000" b="1" dirty="0" err="1"/>
              <a:t>donijelo</a:t>
            </a:r>
            <a:r>
              <a:rPr lang="en-US" sz="2000" b="1" dirty="0"/>
              <a:t> </a:t>
            </a:r>
            <a:r>
              <a:rPr lang="en-US" sz="2000" b="1" dirty="0" err="1"/>
              <a:t>crkvi</a:t>
            </a:r>
            <a:r>
              <a:rPr lang="en-US" sz="2000" b="1" dirty="0"/>
              <a:t> </a:t>
            </a:r>
            <a:r>
              <a:rPr lang="en-US" sz="2000" b="1" dirty="0" err="1"/>
              <a:t>Kristovoj</a:t>
            </a:r>
            <a:r>
              <a:rPr lang="en-US" sz="2000" b="1" dirty="0"/>
              <a:t> (Kol. 1</a:t>
            </a:r>
            <a:r>
              <a:rPr lang="hr-BA" sz="2000" b="1" dirty="0"/>
              <a:t>,</a:t>
            </a:r>
            <a:r>
              <a:rPr lang="en-US" sz="2000" b="1" dirty="0"/>
              <a:t>:24b;</a:t>
            </a:r>
            <a:r>
              <a:rPr lang="hr-BA" sz="2000" b="1" dirty="0"/>
              <a:t> </a:t>
            </a:r>
            <a:r>
              <a:rPr lang="en-US" sz="2000" b="1" dirty="0"/>
              <a:t>2. Kor. 11</a:t>
            </a:r>
            <a:r>
              <a:rPr lang="hr-BA" sz="2000" b="1" dirty="0"/>
              <a:t>,</a:t>
            </a:r>
            <a:r>
              <a:rPr lang="en-US" sz="2000" b="1" dirty="0"/>
              <a:t>28).</a:t>
            </a:r>
            <a:endParaRPr lang="en" sz="2000" b="1" dirty="0"/>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1920" y="4667770"/>
            <a:ext cx="1706880"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84441"/>
            <a:ext cx="9836150" cy="1323439"/>
          </a:xfrm>
          <a:prstGeom prst="rect">
            <a:avLst/>
          </a:prstGeom>
          <a:noFill/>
        </p:spPr>
        <p:txBody>
          <a:bodyPr wrap="square">
            <a:spAutoFit/>
          </a:bodyPr>
          <a:lstStyle/>
          <a:p>
            <a:pPr>
              <a:spcBef>
                <a:spcPts val="600"/>
              </a:spcBef>
            </a:pPr>
            <a:r>
              <a:rPr lang="en-US" sz="2000" b="1" dirty="0"/>
              <a:t>U </a:t>
            </a:r>
            <a:r>
              <a:rPr lang="en-US" sz="2000" b="1" dirty="0" err="1"/>
              <a:t>svojoj</a:t>
            </a:r>
            <a:r>
              <a:rPr lang="en-US" sz="2000" b="1" dirty="0"/>
              <a:t> </a:t>
            </a:r>
            <a:r>
              <a:rPr lang="en-US" sz="2000" b="1" dirty="0" err="1"/>
              <a:t>poslanici</a:t>
            </a:r>
            <a:r>
              <a:rPr lang="en-US" sz="2000" b="1" dirty="0"/>
              <a:t> </a:t>
            </a:r>
            <a:r>
              <a:rPr lang="en-US" sz="2000" b="1" dirty="0" err="1"/>
              <a:t>Filipljanima</a:t>
            </a:r>
            <a:r>
              <a:rPr lang="en-US" sz="2000" b="1" dirty="0"/>
              <a:t> Pavao </a:t>
            </a:r>
            <a:r>
              <a:rPr lang="en-US" sz="2000" b="1" dirty="0" err="1"/>
              <a:t>jasno</a:t>
            </a:r>
            <a:r>
              <a:rPr lang="en-US" sz="2000" b="1" dirty="0"/>
              <a:t> </a:t>
            </a:r>
            <a:r>
              <a:rPr lang="en-US" sz="2000" b="1" dirty="0" err="1"/>
              <a:t>daje</a:t>
            </a:r>
            <a:r>
              <a:rPr lang="en-US" sz="2000" b="1" dirty="0"/>
              <a:t> do </a:t>
            </a:r>
            <a:r>
              <a:rPr lang="en-US" sz="2000" b="1" dirty="0" err="1"/>
              <a:t>znanja</a:t>
            </a:r>
            <a:r>
              <a:rPr lang="en-US" sz="2000" b="1" dirty="0"/>
              <a:t> da za </a:t>
            </a:r>
            <a:r>
              <a:rPr lang="en-US" sz="2000" b="1" dirty="0" err="1"/>
              <a:t>sada</a:t>
            </a:r>
            <a:r>
              <a:rPr lang="en-US" sz="2000" b="1" dirty="0"/>
              <a:t> </a:t>
            </a:r>
            <a:r>
              <a:rPr lang="en-US" sz="2000" b="1" dirty="0" err="1"/>
              <a:t>nije</a:t>
            </a:r>
            <a:r>
              <a:rPr lang="en-US" sz="2000" b="1" dirty="0"/>
              <a:t> </a:t>
            </a:r>
            <a:r>
              <a:rPr lang="en-US" sz="2000" b="1" dirty="0" err="1"/>
              <a:t>očekivao</a:t>
            </a:r>
            <a:r>
              <a:rPr lang="en-US" sz="2000" b="1" dirty="0"/>
              <a:t> da </a:t>
            </a:r>
            <a:r>
              <a:rPr lang="en-US" sz="2000" b="1" dirty="0" err="1"/>
              <a:t>će</a:t>
            </a:r>
            <a:r>
              <a:rPr lang="en-US" sz="2000" b="1" dirty="0"/>
              <a:t> </a:t>
            </a:r>
            <a:r>
              <a:rPr lang="en-US" sz="2000" b="1" dirty="0" err="1"/>
              <a:t>Isusa</a:t>
            </a:r>
            <a:r>
              <a:rPr lang="en-US" sz="2000" b="1" dirty="0"/>
              <a:t> </a:t>
            </a:r>
            <a:r>
              <a:rPr lang="en-US" sz="2000" b="1" dirty="0" err="1"/>
              <a:t>uzdignuti</a:t>
            </a:r>
            <a:r>
              <a:rPr lang="en-US" sz="2000" b="1" dirty="0"/>
              <a:t> </a:t>
            </a:r>
            <a:r>
              <a:rPr lang="en-US" sz="2000" b="1" dirty="0" err="1"/>
              <a:t>njegovom</a:t>
            </a:r>
            <a:r>
              <a:rPr lang="en-US" sz="2000" b="1" dirty="0"/>
              <a:t> </a:t>
            </a:r>
            <a:r>
              <a:rPr lang="en-US" sz="2000" b="1" dirty="0" err="1"/>
              <a:t>smrću</a:t>
            </a:r>
            <a:r>
              <a:rPr lang="en-US" sz="2000" b="1" dirty="0"/>
              <a:t>, </a:t>
            </a:r>
            <a:r>
              <a:rPr lang="en-US" sz="2000" b="1" dirty="0" err="1"/>
              <a:t>već</a:t>
            </a:r>
            <a:r>
              <a:rPr lang="en-US" sz="2000" b="1" dirty="0"/>
              <a:t> se </a:t>
            </a:r>
            <a:r>
              <a:rPr lang="en-US" sz="2000" b="1" dirty="0" err="1"/>
              <a:t>nadao</a:t>
            </a:r>
            <a:r>
              <a:rPr lang="en-US" sz="2000" b="1" dirty="0"/>
              <a:t>, </a:t>
            </a:r>
            <a:r>
              <a:rPr lang="en-US" sz="2000" b="1" dirty="0" err="1"/>
              <a:t>kroz</a:t>
            </a:r>
            <a:r>
              <a:rPr lang="en-US" sz="2000" b="1" dirty="0"/>
              <a:t> </a:t>
            </a:r>
            <a:r>
              <a:rPr lang="en-US" sz="2000" b="1" dirty="0" err="1"/>
              <a:t>molitve</a:t>
            </a:r>
            <a:r>
              <a:rPr lang="en-US" sz="2000" b="1" dirty="0"/>
              <a:t> </a:t>
            </a:r>
            <a:r>
              <a:rPr lang="en-US" sz="2000" b="1" dirty="0" err="1"/>
              <a:t>crkve</a:t>
            </a:r>
            <a:r>
              <a:rPr lang="en-US" sz="2000" b="1" dirty="0"/>
              <a:t> </a:t>
            </a:r>
            <a:r>
              <a:rPr lang="en-US" sz="2000" b="1" dirty="0" err="1"/>
              <a:t>i</a:t>
            </a:r>
            <a:r>
              <a:rPr lang="en-US" sz="2000" b="1" dirty="0"/>
              <a:t> </a:t>
            </a:r>
            <a:r>
              <a:rPr lang="en-US" sz="2000" b="1" dirty="0" err="1"/>
              <a:t>djelovanje</a:t>
            </a:r>
            <a:r>
              <a:rPr lang="en-US" sz="2000" b="1" dirty="0"/>
              <a:t> Duha </a:t>
            </a:r>
            <a:r>
              <a:rPr lang="en-US" sz="2000" b="1" dirty="0" err="1"/>
              <a:t>Svetoga</a:t>
            </a:r>
            <a:r>
              <a:rPr lang="en-US" sz="2000" b="1" dirty="0"/>
              <a:t>, da </a:t>
            </a:r>
            <a:r>
              <a:rPr lang="en-US" sz="2000" b="1" dirty="0" err="1"/>
              <a:t>će</a:t>
            </a:r>
            <a:r>
              <a:rPr lang="en-US" sz="2000" b="1" dirty="0"/>
              <a:t> </a:t>
            </a:r>
            <a:r>
              <a:rPr lang="en-US" sz="2000" b="1" dirty="0" err="1"/>
              <a:t>biti</a:t>
            </a:r>
            <a:r>
              <a:rPr lang="en-US" sz="2000" b="1" dirty="0"/>
              <a:t> </a:t>
            </a:r>
            <a:r>
              <a:rPr lang="en-US" sz="2000" b="1" dirty="0" err="1"/>
              <a:t>oslobođen</a:t>
            </a:r>
            <a:r>
              <a:rPr lang="en-US" sz="2000" b="1" dirty="0"/>
              <a:t> </a:t>
            </a:r>
            <a:r>
              <a:rPr lang="en-US" sz="2000" b="1" dirty="0" err="1"/>
              <a:t>i</a:t>
            </a:r>
            <a:r>
              <a:rPr lang="en-US" sz="2000" b="1" dirty="0"/>
              <a:t> </a:t>
            </a:r>
            <a:r>
              <a:rPr lang="en-US" sz="2000" b="1" dirty="0" err="1"/>
              <a:t>nastaviti</a:t>
            </a:r>
            <a:r>
              <a:rPr lang="en-US" sz="2000" b="1" dirty="0"/>
              <a:t> </a:t>
            </a:r>
            <a:r>
              <a:rPr lang="en-US" sz="2000" b="1" dirty="0" err="1"/>
              <a:t>služiti</a:t>
            </a:r>
            <a:r>
              <a:rPr lang="en-US" sz="2000" b="1" dirty="0"/>
              <a:t> </a:t>
            </a:r>
            <a:r>
              <a:rPr lang="en-US" sz="2000" b="1" dirty="0" err="1"/>
              <a:t>Kristu</a:t>
            </a:r>
            <a:r>
              <a:rPr lang="en-US" sz="2000" b="1" dirty="0"/>
              <a:t> </a:t>
            </a:r>
            <a:r>
              <a:rPr lang="en-US" sz="2000" b="1" dirty="0" err="1"/>
              <a:t>svojim</a:t>
            </a:r>
            <a:r>
              <a:rPr lang="en-US" sz="2000" b="1" dirty="0"/>
              <a:t> </a:t>
            </a:r>
            <a:r>
              <a:rPr lang="en-US" sz="2000" b="1" dirty="0" err="1"/>
              <a:t>životom</a:t>
            </a:r>
            <a:r>
              <a:rPr lang="en-US" sz="2000" b="1" dirty="0"/>
              <a:t>.                     (Fi</a:t>
            </a:r>
            <a:r>
              <a:rPr lang="hr-BA" sz="2000" b="1" dirty="0"/>
              <a:t>ip</a:t>
            </a:r>
            <a:r>
              <a:rPr lang="en-US" sz="2000" b="1" dirty="0"/>
              <a:t>l. 1</a:t>
            </a:r>
            <a:r>
              <a:rPr lang="hr-BA" sz="2000" b="1" dirty="0"/>
              <a:t>,</a:t>
            </a:r>
            <a:r>
              <a:rPr lang="en-US" sz="2000" b="1" dirty="0"/>
              <a:t>19</a:t>
            </a:r>
            <a:r>
              <a:rPr lang="hr-BA" sz="2000" b="1" dirty="0"/>
              <a:t>.</a:t>
            </a:r>
            <a:r>
              <a:rPr lang="en-US" sz="2000" b="1" dirty="0"/>
              <a:t>25</a:t>
            </a:r>
            <a:r>
              <a:rPr lang="hr-BA" sz="2000" b="1" dirty="0"/>
              <a:t>.</a:t>
            </a:r>
            <a:r>
              <a:rPr lang="en-US" sz="2000" b="1" dirty="0"/>
              <a:t>26).</a:t>
            </a:r>
            <a:endParaRPr lang="en" sz="2000" b="1" dirty="0"/>
          </a:p>
        </p:txBody>
      </p:sp>
      <p:sp>
        <p:nvSpPr>
          <p:cNvPr id="7" name="CuadroTexto 6">
            <a:extLst>
              <a:ext uri="{FF2B5EF4-FFF2-40B4-BE49-F238E27FC236}">
                <a16:creationId xmlns:a16="http://schemas.microsoft.com/office/drawing/2014/main" id="{ADFEB025-3047-918B-9617-B0F0BEC568CF}"/>
              </a:ext>
            </a:extLst>
          </p:cNvPr>
          <p:cNvSpPr txBox="1"/>
          <p:nvPr/>
        </p:nvSpPr>
        <p:spPr>
          <a:xfrm>
            <a:off x="3596640" y="3799839"/>
            <a:ext cx="5623560" cy="707886"/>
          </a:xfrm>
          <a:prstGeom prst="rect">
            <a:avLst/>
          </a:prstGeom>
          <a:noFill/>
        </p:spPr>
        <p:txBody>
          <a:bodyPr wrap="square">
            <a:spAutoFit/>
          </a:bodyPr>
          <a:lstStyle/>
          <a:p>
            <a:pPr>
              <a:spcBef>
                <a:spcPts val="600"/>
              </a:spcBef>
            </a:pPr>
            <a:r>
              <a:rPr lang="en-US" sz="2000" b="1" dirty="0" err="1"/>
              <a:t>Oponašajući</a:t>
            </a:r>
            <a:r>
              <a:rPr lang="en-US" sz="2000" b="1" dirty="0"/>
              <a:t> </a:t>
            </a:r>
            <a:r>
              <a:rPr lang="en-US" sz="2000" b="1" dirty="0" err="1"/>
              <a:t>Isusa</a:t>
            </a:r>
            <a:r>
              <a:rPr lang="en-US" sz="2000" b="1" dirty="0"/>
              <a:t> u </a:t>
            </a:r>
            <a:r>
              <a:rPr lang="en-US" sz="2000" b="1" dirty="0" err="1"/>
              <a:t>njegovoj</a:t>
            </a:r>
            <a:r>
              <a:rPr lang="en-US" sz="2000" b="1" dirty="0"/>
              <a:t> </a:t>
            </a:r>
            <a:r>
              <a:rPr lang="en-US" sz="2000" b="1" dirty="0" err="1"/>
              <a:t>patnji</a:t>
            </a:r>
            <a:r>
              <a:rPr lang="en-US" sz="2000" b="1" dirty="0"/>
              <a:t>—pa </a:t>
            </a:r>
            <a:r>
              <a:rPr lang="en-US" sz="2000" b="1" dirty="0" err="1"/>
              <a:t>čak</a:t>
            </a:r>
            <a:r>
              <a:rPr lang="en-US" sz="2000" b="1" dirty="0"/>
              <a:t> </a:t>
            </a:r>
            <a:r>
              <a:rPr lang="en-US" sz="2000" b="1" dirty="0" err="1"/>
              <a:t>i</a:t>
            </a:r>
            <a:r>
              <a:rPr lang="en-US" sz="2000" b="1" dirty="0"/>
              <a:t> u </a:t>
            </a:r>
            <a:r>
              <a:rPr lang="en-US" sz="2000" b="1" dirty="0" err="1"/>
              <a:t>smrti</a:t>
            </a:r>
            <a:r>
              <a:rPr lang="en-US" sz="2000" b="1" dirty="0"/>
              <a:t>—Krist je </a:t>
            </a:r>
            <a:r>
              <a:rPr lang="en-US" sz="2000" b="1" dirty="0" err="1"/>
              <a:t>uzdignut</a:t>
            </a:r>
            <a:r>
              <a:rPr lang="en-US" sz="2000" b="1" dirty="0"/>
              <a:t> u Pavlu (Fil. 1</a:t>
            </a:r>
            <a:r>
              <a:rPr lang="hr-BA" sz="2000" b="1" dirty="0"/>
              <a:t>,</a:t>
            </a:r>
            <a:r>
              <a:rPr lang="en-US" sz="2000" b="1" dirty="0"/>
              <a:t>20).</a:t>
            </a:r>
            <a:endParaRPr lang="en" sz="2000" b="1" dirty="0"/>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200" y="6167527"/>
            <a:ext cx="10332722" cy="707886"/>
          </a:xfrm>
          <a:prstGeom prst="rect">
            <a:avLst/>
          </a:prstGeom>
          <a:noFill/>
        </p:spPr>
        <p:txBody>
          <a:bodyPr wrap="square">
            <a:spAutoFit/>
          </a:bodyPr>
          <a:lstStyle/>
          <a:p>
            <a:pPr>
              <a:spcBef>
                <a:spcPts val="600"/>
              </a:spcBef>
            </a:pPr>
            <a:r>
              <a:rPr lang="en-US" sz="2000" b="1" dirty="0" err="1"/>
              <a:t>Zbog</a:t>
            </a:r>
            <a:r>
              <a:rPr lang="en-US" sz="2000" b="1" dirty="0"/>
              <a:t> </a:t>
            </a:r>
            <a:r>
              <a:rPr lang="en-US" sz="2000" b="1" dirty="0" err="1"/>
              <a:t>zla</a:t>
            </a:r>
            <a:r>
              <a:rPr lang="en-US" sz="2000" b="1" dirty="0"/>
              <a:t> </a:t>
            </a:r>
            <a:r>
              <a:rPr lang="en-US" sz="2000" b="1" dirty="0" err="1"/>
              <a:t>koje</a:t>
            </a:r>
            <a:r>
              <a:rPr lang="en-US" sz="2000" b="1" dirty="0"/>
              <a:t> </a:t>
            </a:r>
            <a:r>
              <a:rPr lang="en-US" sz="2000" b="1" dirty="0" err="1"/>
              <a:t>vlada</a:t>
            </a:r>
            <a:r>
              <a:rPr lang="en-US" sz="2000" b="1" dirty="0"/>
              <a:t> u </a:t>
            </a:r>
            <a:r>
              <a:rPr lang="en-US" sz="2000" b="1" dirty="0" err="1"/>
              <a:t>našem</a:t>
            </a:r>
            <a:r>
              <a:rPr lang="en-US" sz="2000" b="1" dirty="0"/>
              <a:t> </a:t>
            </a:r>
            <a:r>
              <a:rPr lang="en-US" sz="2000" b="1" dirty="0" err="1"/>
              <a:t>svijetu</a:t>
            </a:r>
            <a:r>
              <a:rPr lang="en-US" sz="2000" b="1" dirty="0"/>
              <a:t>, </a:t>
            </a:r>
            <a:r>
              <a:rPr lang="en-US" sz="2000" b="1" dirty="0" err="1"/>
              <a:t>živjeti</a:t>
            </a:r>
            <a:r>
              <a:rPr lang="en-US" sz="2000" b="1" dirty="0"/>
              <a:t> </a:t>
            </a:r>
            <a:r>
              <a:rPr lang="en-US" sz="2000" b="1" dirty="0" err="1"/>
              <a:t>kao</a:t>
            </a:r>
            <a:r>
              <a:rPr lang="en-US" sz="2000" b="1" dirty="0"/>
              <a:t> </a:t>
            </a:r>
            <a:r>
              <a:rPr lang="en-US" sz="2000" b="1" dirty="0" err="1"/>
              <a:t>što</a:t>
            </a:r>
            <a:r>
              <a:rPr lang="en-US" sz="2000" b="1" dirty="0"/>
              <a:t> je Krist </a:t>
            </a:r>
            <a:r>
              <a:rPr lang="en-US" sz="2000" b="1" dirty="0" err="1"/>
              <a:t>živio</a:t>
            </a:r>
            <a:r>
              <a:rPr lang="en-US" sz="2000" b="1" dirty="0"/>
              <a:t> </a:t>
            </a:r>
            <a:r>
              <a:rPr lang="en-US" sz="2000" b="1" dirty="0" err="1"/>
              <a:t>često</a:t>
            </a:r>
            <a:r>
              <a:rPr lang="en-US" sz="2000" b="1" dirty="0"/>
              <a:t> </a:t>
            </a:r>
            <a:r>
              <a:rPr lang="en-US" sz="2000" b="1" dirty="0" err="1"/>
              <a:t>uključuje</a:t>
            </a:r>
            <a:r>
              <a:rPr lang="en-US" sz="2000" b="1" dirty="0"/>
              <a:t> </a:t>
            </a:r>
            <a:r>
              <a:rPr lang="en-US" sz="2000" b="1" dirty="0" err="1"/>
              <a:t>patnju</a:t>
            </a:r>
            <a:r>
              <a:rPr lang="en-US" sz="2000" b="1" dirty="0"/>
              <a:t> </a:t>
            </a:r>
            <a:r>
              <a:rPr lang="en-US" sz="2000" b="1" dirty="0" err="1"/>
              <a:t>kao</a:t>
            </a:r>
            <a:r>
              <a:rPr lang="en-US" sz="2000" b="1" dirty="0"/>
              <a:t> </a:t>
            </a:r>
            <a:r>
              <a:rPr lang="en-US" sz="2000" b="1" dirty="0" err="1"/>
              <a:t>što</a:t>
            </a:r>
            <a:r>
              <a:rPr lang="en-US" sz="2000" b="1" dirty="0"/>
              <a:t> je Krist patio, a u </a:t>
            </a:r>
            <a:r>
              <a:rPr lang="en-US" sz="2000" b="1" dirty="0" err="1"/>
              <a:t>nekim</a:t>
            </a:r>
            <a:r>
              <a:rPr lang="en-US" sz="2000" b="1" dirty="0"/>
              <a:t> </a:t>
            </a:r>
            <a:r>
              <a:rPr lang="en-US" sz="2000" b="1" dirty="0" err="1"/>
              <a:t>slučajevima</a:t>
            </a:r>
            <a:r>
              <a:rPr lang="en-US" sz="2000" b="1" dirty="0"/>
              <a:t> </a:t>
            </a:r>
            <a:r>
              <a:rPr lang="en-US" sz="2000" b="1" dirty="0" err="1"/>
              <a:t>i</a:t>
            </a:r>
            <a:r>
              <a:rPr lang="en-US" sz="2000" b="1" dirty="0"/>
              <a:t> </a:t>
            </a:r>
            <a:r>
              <a:rPr lang="en-US" sz="2000" b="1" dirty="0" err="1"/>
              <a:t>umiranje</a:t>
            </a:r>
            <a:r>
              <a:rPr lang="en-US" sz="2000" b="1" dirty="0"/>
              <a:t> </a:t>
            </a:r>
            <a:r>
              <a:rPr lang="en-US" sz="2000" b="1" dirty="0" err="1"/>
              <a:t>kao</a:t>
            </a:r>
            <a:r>
              <a:rPr lang="en-US" sz="2000" b="1" dirty="0"/>
              <a:t> </a:t>
            </a:r>
            <a:r>
              <a:rPr lang="en-US" sz="2000" b="1" dirty="0" err="1"/>
              <a:t>što</a:t>
            </a:r>
            <a:r>
              <a:rPr lang="en-US" sz="2000" b="1" dirty="0"/>
              <a:t> je Krist </a:t>
            </a:r>
            <a:r>
              <a:rPr lang="en-US" sz="2000" b="1" dirty="0" err="1"/>
              <a:t>umro</a:t>
            </a:r>
            <a:r>
              <a:rPr lang="en-US" sz="2000" b="1" dirty="0"/>
              <a:t> </a:t>
            </a:r>
            <a:r>
              <a:rPr lang="en-US" b="1" dirty="0"/>
              <a:t>(2. Tim. 3:12).</a:t>
            </a:r>
            <a:endParaRPr lang="en" sz="2000" b="1" dirty="0"/>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fi-FI"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ŽIVJETI ILI UMRIJETI ZA KRISTA</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hr-BA"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Za mene je uistinu život Krist, a smrt  dobitak</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hr-BA"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Filipljanima</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1</a:t>
            </a:r>
            <a:r>
              <a:rPr lang="hr-BA"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en-US" sz="2000" b="1" dirty="0" err="1"/>
              <a:t>Korijen</a:t>
            </a:r>
            <a:r>
              <a:rPr lang="en-US" sz="2000" b="1" dirty="0"/>
              <a:t> </a:t>
            </a:r>
            <a:r>
              <a:rPr lang="en-US" sz="2000" b="1" dirty="0" err="1"/>
              <a:t>sve</a:t>
            </a:r>
            <a:r>
              <a:rPr lang="en-US" sz="2000" b="1" dirty="0"/>
              <a:t> </a:t>
            </a:r>
            <a:r>
              <a:rPr lang="en-US" sz="2000" b="1" dirty="0" err="1"/>
              <a:t>patnje</a:t>
            </a:r>
            <a:r>
              <a:rPr lang="en-US" sz="2000" b="1" dirty="0"/>
              <a:t> </a:t>
            </a:r>
            <a:r>
              <a:rPr lang="en-US" sz="2000" b="1" dirty="0" err="1"/>
              <a:t>leži</a:t>
            </a:r>
            <a:r>
              <a:rPr lang="en-US" sz="2000" b="1" dirty="0"/>
              <a:t> u </a:t>
            </a:r>
            <a:r>
              <a:rPr lang="en-US" sz="2000" b="1" dirty="0" err="1"/>
              <a:t>kozmičkoj</a:t>
            </a:r>
            <a:r>
              <a:rPr lang="en-US" sz="2000" b="1" dirty="0"/>
              <a:t> </a:t>
            </a:r>
            <a:r>
              <a:rPr lang="en-US" sz="2000" b="1" dirty="0" err="1"/>
              <a:t>bitci</a:t>
            </a:r>
            <a:r>
              <a:rPr lang="en-US" sz="2000" b="1" dirty="0"/>
              <a:t> </a:t>
            </a:r>
            <a:r>
              <a:rPr lang="en-US" sz="2000" b="1" dirty="0" err="1"/>
              <a:t>koja</a:t>
            </a:r>
            <a:r>
              <a:rPr lang="en-US" sz="2000" b="1" dirty="0"/>
              <a:t> se </a:t>
            </a:r>
            <a:r>
              <a:rPr lang="en-US" sz="2000" b="1" dirty="0" err="1"/>
              <a:t>danas</a:t>
            </a:r>
            <a:r>
              <a:rPr lang="en-US" sz="2000" b="1" dirty="0"/>
              <a:t> </a:t>
            </a:r>
            <a:r>
              <a:rPr lang="en-US" sz="2000" b="1" dirty="0" err="1"/>
              <a:t>vodi</a:t>
            </a:r>
            <a:r>
              <a:rPr lang="en-US" sz="2000" b="1" dirty="0"/>
              <a:t> </a:t>
            </a:r>
            <a:r>
              <a:rPr lang="en-US" sz="2000" b="1" dirty="0" err="1"/>
              <a:t>između</a:t>
            </a:r>
            <a:r>
              <a:rPr lang="en-US" sz="2000" b="1" dirty="0"/>
              <a:t> dobra </a:t>
            </a:r>
            <a:r>
              <a:rPr lang="en-US" sz="2000" b="1" dirty="0" err="1"/>
              <a:t>i</a:t>
            </a:r>
            <a:r>
              <a:rPr lang="en-US" sz="2000" b="1" dirty="0"/>
              <a:t> </a:t>
            </a:r>
            <a:r>
              <a:rPr lang="en-US" sz="2000" b="1" dirty="0" err="1"/>
              <a:t>zla</a:t>
            </a:r>
            <a:r>
              <a:rPr lang="en-US" sz="2000" b="1" dirty="0"/>
              <a:t>, </a:t>
            </a:r>
            <a:r>
              <a:rPr lang="en-US" sz="2000" b="1" dirty="0" err="1"/>
              <a:t>između</a:t>
            </a:r>
            <a:r>
              <a:rPr lang="en-US" sz="2000" b="1" dirty="0"/>
              <a:t> Krista </a:t>
            </a:r>
            <a:r>
              <a:rPr lang="en-US" sz="2000" b="1" dirty="0" err="1"/>
              <a:t>i</a:t>
            </a:r>
            <a:r>
              <a:rPr lang="en-US" sz="2000" b="1" dirty="0"/>
              <a:t> </a:t>
            </a:r>
            <a:r>
              <a:rPr lang="en-US" sz="2000" b="1" dirty="0" err="1"/>
              <a:t>Sotone</a:t>
            </a:r>
            <a:r>
              <a:rPr lang="en-US" sz="2000" b="1" dirty="0"/>
              <a:t>.</a:t>
            </a:r>
            <a:endParaRPr lang="en" sz="2000"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707886"/>
          </a:xfrm>
          <a:prstGeom prst="rect">
            <a:avLst/>
          </a:prstGeom>
          <a:noFill/>
        </p:spPr>
        <p:txBody>
          <a:bodyPr wrap="square">
            <a:spAutoFit/>
          </a:bodyPr>
          <a:lstStyle/>
          <a:p>
            <a:pPr>
              <a:spcBef>
                <a:spcPts val="600"/>
              </a:spcBef>
            </a:pPr>
            <a:r>
              <a:rPr lang="en-US" sz="2000" b="1" dirty="0"/>
              <a:t>Ali </a:t>
            </a:r>
            <a:r>
              <a:rPr lang="en-US" sz="2000" b="1" dirty="0" err="1"/>
              <a:t>koristimo</a:t>
            </a:r>
            <a:r>
              <a:rPr lang="en-US" sz="2000" b="1" dirty="0"/>
              <a:t> </a:t>
            </a:r>
            <a:r>
              <a:rPr lang="en-US" sz="2000" b="1" dirty="0" err="1"/>
              <a:t>oružje</a:t>
            </a:r>
            <a:r>
              <a:rPr lang="en-US" sz="2000" b="1" dirty="0"/>
              <a:t> </a:t>
            </a:r>
            <a:r>
              <a:rPr lang="en-US" sz="2000" b="1" dirty="0" err="1"/>
              <a:t>poput</a:t>
            </a:r>
            <a:r>
              <a:rPr lang="en-US" sz="2000" b="1" dirty="0"/>
              <a:t> </a:t>
            </a:r>
            <a:r>
              <a:rPr lang="en-US" sz="2000" b="1" dirty="0" err="1"/>
              <a:t>istine</a:t>
            </a:r>
            <a:r>
              <a:rPr lang="en-US" sz="2000" b="1" dirty="0"/>
              <a:t> </a:t>
            </a:r>
            <a:r>
              <a:rPr lang="en-US" sz="2000" b="1" dirty="0" err="1"/>
              <a:t>i</a:t>
            </a:r>
            <a:r>
              <a:rPr lang="en-US" sz="2000" b="1" dirty="0"/>
              <a:t> </a:t>
            </a:r>
            <a:r>
              <a:rPr lang="en-US" sz="2000" b="1" dirty="0" err="1"/>
              <a:t>pravde</a:t>
            </a:r>
            <a:r>
              <a:rPr lang="en-US" sz="2000" b="1" dirty="0"/>
              <a:t> (2 Kor. 6</a:t>
            </a:r>
            <a:r>
              <a:rPr lang="hr-BA" sz="2000" b="1" dirty="0"/>
              <a:t>,</a:t>
            </a:r>
            <a:r>
              <a:rPr lang="en-US" sz="2000" b="1" dirty="0"/>
              <a:t>4-7). </a:t>
            </a:r>
            <a:r>
              <a:rPr lang="en-US" sz="2000" b="1" dirty="0" err="1"/>
              <a:t>Moćno</a:t>
            </a:r>
            <a:r>
              <a:rPr lang="en-US" sz="2000" b="1" dirty="0"/>
              <a:t> </a:t>
            </a:r>
            <a:r>
              <a:rPr lang="en-US" sz="2000" b="1" dirty="0" err="1"/>
              <a:t>oružje</a:t>
            </a:r>
            <a:r>
              <a:rPr lang="en-US" sz="2000" b="1" dirty="0"/>
              <a:t> "za </a:t>
            </a:r>
            <a:r>
              <a:rPr lang="en-US" sz="2000" b="1" dirty="0" err="1"/>
              <a:t>rušenje</a:t>
            </a:r>
            <a:r>
              <a:rPr lang="en-US" sz="2000" b="1" dirty="0"/>
              <a:t> u</a:t>
            </a:r>
            <a:r>
              <a:rPr lang="hr-BA" sz="2000" b="1" dirty="0"/>
              <a:t>tvrd</a:t>
            </a:r>
            <a:r>
              <a:rPr lang="en-US" sz="2000" b="1" dirty="0"/>
              <a:t>a" (2 Kor. 10</a:t>
            </a:r>
            <a:r>
              <a:rPr lang="hr-BA" sz="2000" b="1" dirty="0"/>
              <a:t>,</a:t>
            </a:r>
            <a:r>
              <a:rPr lang="en-US" sz="2000" b="1" dirty="0"/>
              <a:t>3-5).</a:t>
            </a:r>
            <a:endParaRPr lang="en" sz="2000" b="1" dirty="0"/>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en-US" sz="2000" b="1" dirty="0"/>
              <a:t>Ali </a:t>
            </a:r>
            <a:r>
              <a:rPr lang="en-US" sz="2000" b="1" dirty="0" err="1"/>
              <a:t>što</a:t>
            </a:r>
            <a:r>
              <a:rPr lang="en-US" sz="2000" b="1" dirty="0"/>
              <a:t> se </a:t>
            </a:r>
            <a:r>
              <a:rPr lang="en-US" sz="2000" b="1" dirty="0" err="1"/>
              <a:t>događa</a:t>
            </a:r>
            <a:r>
              <a:rPr lang="en-US" sz="2000" b="1" dirty="0"/>
              <a:t> </a:t>
            </a:r>
            <a:r>
              <a:rPr lang="en-US" sz="2000" b="1" dirty="0" err="1"/>
              <a:t>kada</a:t>
            </a:r>
            <a:r>
              <a:rPr lang="en-US" sz="2000" b="1" dirty="0"/>
              <a:t> je u </a:t>
            </a:r>
            <a:r>
              <a:rPr lang="en-US" sz="2000" b="1" dirty="0" err="1"/>
              <a:t>bitci</a:t>
            </a:r>
            <a:r>
              <a:rPr lang="en-US" sz="2000" b="1" dirty="0"/>
              <a:t> </a:t>
            </a:r>
            <a:r>
              <a:rPr lang="en-US" sz="2000" b="1" dirty="0" err="1"/>
              <a:t>rezultat</a:t>
            </a:r>
            <a:r>
              <a:rPr lang="en-US" sz="2000" b="1" dirty="0"/>
              <a:t> </a:t>
            </a:r>
            <a:r>
              <a:rPr lang="en-US" sz="2000" b="1" dirty="0" err="1"/>
              <a:t>smrt</a:t>
            </a:r>
            <a:r>
              <a:rPr lang="en-US" sz="2000" b="1" dirty="0"/>
              <a:t> </a:t>
            </a:r>
            <a:r>
              <a:rPr lang="en-US" sz="2000" b="1" dirty="0" err="1"/>
              <a:t>pravednika</a:t>
            </a:r>
            <a:r>
              <a:rPr lang="en-US" sz="2000" b="1" dirty="0"/>
              <a:t>? Prema Pavlu, to </a:t>
            </a:r>
            <a:r>
              <a:rPr lang="en-US" sz="2000" b="1" dirty="0" err="1"/>
              <a:t>nam</a:t>
            </a:r>
            <a:r>
              <a:rPr lang="en-US" sz="2000" b="1" dirty="0"/>
              <a:t> </a:t>
            </a:r>
            <a:r>
              <a:rPr lang="en-US" sz="2000" b="1" dirty="0" err="1"/>
              <a:t>donosi</a:t>
            </a:r>
            <a:r>
              <a:rPr lang="en-US" sz="2000" b="1" dirty="0"/>
              <a:t> </a:t>
            </a:r>
            <a:r>
              <a:rPr lang="en-US" sz="2000" b="1" dirty="0" err="1"/>
              <a:t>dobit</a:t>
            </a:r>
            <a:r>
              <a:rPr lang="en-US" sz="2000" b="1" dirty="0"/>
              <a:t> </a:t>
            </a:r>
            <a:r>
              <a:rPr lang="hr-BA" sz="2000" b="1" dirty="0"/>
              <a:t>    </a:t>
            </a:r>
            <a:r>
              <a:rPr lang="en-US" sz="2000" b="1" dirty="0"/>
              <a:t>(Fil</a:t>
            </a:r>
            <a:r>
              <a:rPr lang="hr-BA" sz="2000" b="1" dirty="0"/>
              <a:t>ip.</a:t>
            </a:r>
            <a:r>
              <a:rPr lang="en-US" sz="2000" b="1" dirty="0"/>
              <a:t> 1</a:t>
            </a:r>
            <a:r>
              <a:rPr lang="hr-BA" sz="2000" b="1" dirty="0"/>
              <a:t>,</a:t>
            </a:r>
            <a:r>
              <a:rPr lang="en-US" sz="2000" b="1" dirty="0"/>
              <a:t>21).</a:t>
            </a:r>
            <a:endParaRPr lang="en" sz="2000" b="1" dirty="0"/>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spcBef>
                <a:spcPts val="600"/>
              </a:spcBef>
            </a:pPr>
            <a:r>
              <a:rPr lang="en-US" sz="2000" b="1" dirty="0"/>
              <a:t>Ovo je </a:t>
            </a:r>
            <a:r>
              <a:rPr lang="en-US" sz="2000" b="1" dirty="0" err="1"/>
              <a:t>duhovni</a:t>
            </a:r>
            <a:r>
              <a:rPr lang="en-US" sz="2000" b="1" dirty="0"/>
              <a:t> rat, koji se mora </a:t>
            </a:r>
            <a:r>
              <a:rPr lang="en-US" sz="2000" b="1" dirty="0" err="1"/>
              <a:t>voditi</a:t>
            </a:r>
            <a:r>
              <a:rPr lang="en-US" sz="2000" b="1" dirty="0"/>
              <a:t> </a:t>
            </a:r>
            <a:r>
              <a:rPr lang="en-US" sz="2000" b="1" dirty="0" err="1"/>
              <a:t>duhovnim</a:t>
            </a:r>
            <a:r>
              <a:rPr lang="en-US" sz="2000" b="1" dirty="0"/>
              <a:t> </a:t>
            </a:r>
            <a:r>
              <a:rPr lang="en-US" sz="2000" b="1" dirty="0" err="1"/>
              <a:t>oružjem</a:t>
            </a:r>
            <a:r>
              <a:rPr lang="en-US" sz="2000" b="1" dirty="0"/>
              <a:t>. </a:t>
            </a:r>
            <a:r>
              <a:rPr lang="en-US" sz="2000" b="1" dirty="0" err="1"/>
              <a:t>Sljedbenici</a:t>
            </a:r>
            <a:r>
              <a:rPr lang="en-US" sz="2000" b="1" dirty="0"/>
              <a:t> </a:t>
            </a:r>
            <a:r>
              <a:rPr lang="en-US" sz="2000" b="1" dirty="0" err="1"/>
              <a:t>neprijatelja</a:t>
            </a:r>
            <a:r>
              <a:rPr lang="en-US" sz="2000" b="1" dirty="0"/>
              <a:t> </a:t>
            </a:r>
            <a:r>
              <a:rPr lang="en-US" sz="2000" b="1" dirty="0" err="1"/>
              <a:t>koriste</a:t>
            </a:r>
            <a:r>
              <a:rPr lang="en-US" sz="2000" b="1" dirty="0"/>
              <a:t> </a:t>
            </a:r>
            <a:r>
              <a:rPr lang="en-US" sz="2000" b="1" dirty="0" err="1"/>
              <a:t>oružje</a:t>
            </a:r>
            <a:r>
              <a:rPr lang="en-US" sz="2000" b="1" dirty="0"/>
              <a:t> </a:t>
            </a:r>
            <a:r>
              <a:rPr lang="en-US" sz="2000" b="1" dirty="0" err="1"/>
              <a:t>koje</a:t>
            </a:r>
            <a:r>
              <a:rPr lang="en-US" sz="2000" b="1" dirty="0"/>
              <a:t> je </a:t>
            </a:r>
            <a:r>
              <a:rPr lang="en-US" sz="2000" b="1" dirty="0" err="1"/>
              <a:t>zabranjeno</a:t>
            </a:r>
            <a:r>
              <a:rPr lang="en-US" sz="2000" b="1" dirty="0"/>
              <a:t> </a:t>
            </a:r>
            <a:r>
              <a:rPr lang="en-US" sz="2000" b="1" dirty="0" err="1"/>
              <a:t>protiv</a:t>
            </a:r>
            <a:r>
              <a:rPr lang="en-US" sz="2000" b="1" dirty="0"/>
              <a:t> </a:t>
            </a:r>
            <a:r>
              <a:rPr lang="en-US" sz="2000" b="1" dirty="0" err="1"/>
              <a:t>kršćana</a:t>
            </a:r>
            <a:r>
              <a:rPr lang="en-US" sz="2000" b="1" dirty="0"/>
              <a:t> (</a:t>
            </a:r>
            <a:r>
              <a:rPr lang="en-US" sz="2000" b="1" dirty="0" err="1"/>
              <a:t>laži</a:t>
            </a:r>
            <a:r>
              <a:rPr lang="en-US" sz="2000" b="1" dirty="0"/>
              <a:t>, </a:t>
            </a:r>
            <a:r>
              <a:rPr lang="en-US" sz="2000" b="1" dirty="0" err="1"/>
              <a:t>kritike</a:t>
            </a:r>
            <a:r>
              <a:rPr lang="en-US" sz="2000" b="1" dirty="0"/>
              <a:t>, </a:t>
            </a:r>
            <a:r>
              <a:rPr lang="en-US" sz="2000" b="1" dirty="0" err="1"/>
              <a:t>pritisak</a:t>
            </a:r>
            <a:r>
              <a:rPr lang="en-US" sz="2000" b="1" dirty="0"/>
              <a:t> </a:t>
            </a:r>
            <a:r>
              <a:rPr lang="en-US" sz="2000" b="1" dirty="0" err="1"/>
              <a:t>vršnjaka</a:t>
            </a:r>
            <a:r>
              <a:rPr lang="en-US" sz="2000" b="1" dirty="0"/>
              <a:t> </a:t>
            </a:r>
            <a:r>
              <a:rPr lang="en-US" sz="2000" b="1" dirty="0" err="1"/>
              <a:t>itd</a:t>
            </a:r>
            <a:r>
              <a:rPr lang="en-US" sz="2000" b="1" dirty="0"/>
              <a:t>.).</a:t>
            </a:r>
            <a:endParaRPr lang="en" sz="2000" b="1" dirty="0"/>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en-US" sz="2000" b="1" dirty="0"/>
              <a:t>Za </a:t>
            </a:r>
            <a:r>
              <a:rPr lang="en-US" sz="2000" b="1" dirty="0" err="1"/>
              <a:t>nas</a:t>
            </a:r>
            <a:r>
              <a:rPr lang="en-US" sz="2000" b="1" dirty="0"/>
              <a:t> koji </a:t>
            </a:r>
            <a:r>
              <a:rPr lang="en-US" sz="2000" b="1" dirty="0" err="1"/>
              <a:t>smo</a:t>
            </a:r>
            <a:r>
              <a:rPr lang="en-US" sz="2000" b="1" dirty="0"/>
              <a:t> </a:t>
            </a:r>
            <a:r>
              <a:rPr lang="en-US" sz="2000" b="1" dirty="0" err="1"/>
              <a:t>vjerni</a:t>
            </a:r>
            <a:r>
              <a:rPr lang="en-US" sz="2000" b="1" dirty="0"/>
              <a:t> </a:t>
            </a:r>
            <a:r>
              <a:rPr lang="en-US" sz="2000" b="1" dirty="0" err="1"/>
              <a:t>Kristu</a:t>
            </a:r>
            <a:r>
              <a:rPr lang="en-US" sz="2000" b="1" dirty="0"/>
              <a:t>, </a:t>
            </a:r>
            <a:r>
              <a:rPr lang="en-US" sz="2000" b="1" dirty="0" err="1"/>
              <a:t>smrt</a:t>
            </a:r>
            <a:r>
              <a:rPr lang="en-US" sz="2000" b="1" dirty="0"/>
              <a:t> </a:t>
            </a:r>
            <a:r>
              <a:rPr lang="en-US" sz="2000" b="1" dirty="0" err="1"/>
              <a:t>nas</a:t>
            </a:r>
            <a:r>
              <a:rPr lang="en-US" sz="2000" b="1" dirty="0"/>
              <a:t> </a:t>
            </a:r>
            <a:r>
              <a:rPr lang="en-US" sz="2000" b="1" dirty="0" err="1"/>
              <a:t>stavlja</a:t>
            </a:r>
            <a:r>
              <a:rPr lang="en-US" sz="2000" b="1" dirty="0"/>
              <a:t> </a:t>
            </a:r>
            <a:r>
              <a:rPr lang="en-US" sz="2000" b="1" dirty="0" err="1"/>
              <a:t>izvan</a:t>
            </a:r>
            <a:r>
              <a:rPr lang="en-US" sz="2000" b="1" dirty="0"/>
              <a:t> </a:t>
            </a:r>
            <a:r>
              <a:rPr lang="en-US" sz="2000" b="1" dirty="0" err="1"/>
              <a:t>dosega</a:t>
            </a:r>
            <a:r>
              <a:rPr lang="en-US" sz="2000" b="1" dirty="0"/>
              <a:t> </a:t>
            </a:r>
            <a:r>
              <a:rPr lang="en-US" sz="2000" b="1" dirty="0" err="1"/>
              <a:t>neprijatelja</a:t>
            </a:r>
            <a:r>
              <a:rPr lang="en-US" sz="2000" b="1" dirty="0"/>
              <a:t> </a:t>
            </a:r>
            <a:r>
              <a:rPr lang="en-US" sz="2000" b="1" dirty="0" err="1"/>
              <a:t>i</a:t>
            </a:r>
            <a:r>
              <a:rPr lang="en-US" sz="2000" b="1" dirty="0"/>
              <a:t> </a:t>
            </a:r>
            <a:r>
              <a:rPr lang="en-US" sz="2000" b="1" dirty="0" err="1"/>
              <a:t>oslobađa</a:t>
            </a:r>
            <a:r>
              <a:rPr lang="en-US" sz="2000" b="1" dirty="0"/>
              <a:t> </a:t>
            </a:r>
            <a:r>
              <a:rPr lang="en-US" sz="2000" b="1" dirty="0" err="1"/>
              <a:t>nas</a:t>
            </a:r>
            <a:r>
              <a:rPr lang="en-US" sz="2000" b="1" dirty="0"/>
              <a:t> </a:t>
            </a:r>
            <a:r>
              <a:rPr lang="en-US" sz="2000" b="1" dirty="0" err="1"/>
              <a:t>svake</a:t>
            </a:r>
            <a:r>
              <a:rPr lang="en-US" sz="2000" b="1" dirty="0"/>
              <a:t> </a:t>
            </a:r>
            <a:r>
              <a:rPr lang="en-US" sz="2000" b="1" dirty="0" err="1"/>
              <a:t>patnje</a:t>
            </a:r>
            <a:r>
              <a:rPr lang="hr-BA" sz="2000" b="1" dirty="0"/>
              <a:t>  </a:t>
            </a:r>
            <a:r>
              <a:rPr lang="en-US" sz="2000" b="1" dirty="0"/>
              <a:t> (</a:t>
            </a:r>
            <a:r>
              <a:rPr lang="hr-BA" sz="2000" b="1" dirty="0"/>
              <a:t>Izr</a:t>
            </a:r>
            <a:r>
              <a:rPr lang="en-US" sz="2000" b="1" dirty="0"/>
              <a:t>. 14</a:t>
            </a:r>
            <a:r>
              <a:rPr lang="hr-BA" sz="2000" b="1" dirty="0"/>
              <a:t>,</a:t>
            </a:r>
            <a:r>
              <a:rPr lang="en-US" sz="2000" b="1" dirty="0"/>
              <a:t>32; </a:t>
            </a:r>
            <a:r>
              <a:rPr lang="en-US" sz="2000" b="1" dirty="0" err="1"/>
              <a:t>Iz</a:t>
            </a:r>
            <a:r>
              <a:rPr lang="hr-BA" sz="2000" b="1" dirty="0"/>
              <a:t>a</a:t>
            </a:r>
            <a:r>
              <a:rPr lang="en-US" sz="2000" b="1" dirty="0"/>
              <a:t>. 57</a:t>
            </a:r>
            <a:r>
              <a:rPr lang="hr-BA" sz="2000" b="1" dirty="0"/>
              <a:t>,</a:t>
            </a:r>
            <a:r>
              <a:rPr lang="en-US" sz="2000" b="1" dirty="0"/>
              <a:t>1).</a:t>
            </a:r>
            <a:endParaRPr lang="en" sz="2000" b="1" dirty="0"/>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a:ln w="12700" cmpd="sng">
                  <a:solidFill>
                    <a:srgbClr val="33CCCC"/>
                  </a:solidFill>
                  <a:prstDash val="solid"/>
                </a:ln>
                <a:gradFill>
                  <a:gsLst>
                    <a:gs pos="0">
                      <a:srgbClr val="33CCCC"/>
                    </a:gs>
                    <a:gs pos="4000">
                      <a:srgbClr val="33CCCC">
                        <a:lumMod val="60000"/>
                        <a:lumOff val="40000"/>
                      </a:srgbClr>
                    </a:gs>
                    <a:gs pos="87000">
                      <a:srgbClr val="33CCCC">
                        <a:lumMod val="20000"/>
                        <a:lumOff val="80000"/>
                      </a:srgbClr>
                    </a:gs>
                  </a:gsLst>
                  <a:lin ang="5400000"/>
                </a:gradFill>
                <a:effectLst>
                  <a:glow rad="63500">
                    <a:srgbClr val="A82522"/>
                  </a:glow>
                  <a:outerShdw blurRad="38100" dist="38100" dir="2700000" algn="tl">
                    <a:srgbClr val="000000">
                      <a:alpha val="43137"/>
                    </a:srgbClr>
                  </a:outerShdw>
                </a:effectLst>
                <a:uLnTx/>
                <a:uFillTx/>
                <a:latin typeface="Aptos" panose="02110004020202020204"/>
                <a:ea typeface="+mn-ea"/>
                <a:cs typeface="+mn-cs"/>
              </a:rPr>
              <a:t>PA</a:t>
            </a:r>
            <a:r>
              <a:rPr kumimoji="0" lang="hr-BA" sz="4400" b="1" i="0" u="none" strike="noStrike" kern="1200" cap="none" spc="300" normalizeH="0" baseline="0" noProof="0" dirty="0">
                <a:ln w="12700" cmpd="sng">
                  <a:solidFill>
                    <a:srgbClr val="33CCCC"/>
                  </a:solidFill>
                  <a:prstDash val="solid"/>
                </a:ln>
                <a:gradFill>
                  <a:gsLst>
                    <a:gs pos="0">
                      <a:srgbClr val="33CCCC"/>
                    </a:gs>
                    <a:gs pos="4000">
                      <a:srgbClr val="33CCCC">
                        <a:lumMod val="60000"/>
                        <a:lumOff val="40000"/>
                      </a:srgbClr>
                    </a:gs>
                    <a:gs pos="87000">
                      <a:srgbClr val="33CCCC">
                        <a:lumMod val="20000"/>
                        <a:lumOff val="80000"/>
                      </a:srgbClr>
                    </a:gs>
                  </a:gsLst>
                  <a:lin ang="5400000"/>
                </a:gradFill>
                <a:effectLst>
                  <a:glow rad="63500">
                    <a:srgbClr val="A82522"/>
                  </a:glow>
                  <a:outerShdw blurRad="38100" dist="38100" dir="2700000" algn="tl">
                    <a:srgbClr val="000000">
                      <a:alpha val="43137"/>
                    </a:srgbClr>
                  </a:outerShdw>
                </a:effectLst>
                <a:uLnTx/>
                <a:uFillTx/>
                <a:latin typeface="Aptos" panose="02110004020202020204"/>
                <a:ea typeface="+mn-ea"/>
                <a:cs typeface="+mn-cs"/>
              </a:rPr>
              <a:t>V</a:t>
            </a:r>
            <a:r>
              <a:rPr kumimoji="0" lang="en-US" sz="4400" b="1" i="0" u="none" strike="noStrike" kern="1200" cap="none" spc="300" normalizeH="0" baseline="0" noProof="0" dirty="0">
                <a:ln w="12700" cmpd="sng">
                  <a:solidFill>
                    <a:srgbClr val="33CCCC"/>
                  </a:solidFill>
                  <a:prstDash val="solid"/>
                </a:ln>
                <a:gradFill>
                  <a:gsLst>
                    <a:gs pos="0">
                      <a:srgbClr val="33CCCC"/>
                    </a:gs>
                    <a:gs pos="4000">
                      <a:srgbClr val="33CCCC">
                        <a:lumMod val="60000"/>
                        <a:lumOff val="40000"/>
                      </a:srgbClr>
                    </a:gs>
                    <a:gs pos="87000">
                      <a:srgbClr val="33CCCC">
                        <a:lumMod val="20000"/>
                        <a:lumOff val="80000"/>
                      </a:srgbClr>
                    </a:gs>
                  </a:gsLst>
                  <a:lin ang="5400000"/>
                </a:gradFill>
                <a:effectLst>
                  <a:glow rad="63500">
                    <a:srgbClr val="A82522"/>
                  </a:glow>
                  <a:outerShdw blurRad="38100" dist="38100" dir="2700000" algn="tl">
                    <a:srgbClr val="000000">
                      <a:alpha val="43137"/>
                    </a:srgbClr>
                  </a:outerShdw>
                </a:effectLst>
                <a:uLnTx/>
                <a:uFillTx/>
                <a:latin typeface="Aptos" panose="02110004020202020204"/>
                <a:ea typeface="+mn-ea"/>
                <a:cs typeface="+mn-cs"/>
              </a:rPr>
              <a:t>LOVA DIHOTOMIJA</a:t>
            </a:r>
            <a:endParaRPr kumimoji="0" lang="en" sz="4400" b="1" i="0" u="none" strike="noStrike" kern="1200" cap="none" spc="300" normalizeH="0" baseline="0" noProof="0" dirty="0">
              <a:ln w="12700" cmpd="sng">
                <a:solidFill>
                  <a:srgbClr val="33CCCC"/>
                </a:solidFill>
                <a:prstDash val="solid"/>
              </a:ln>
              <a:gradFill>
                <a:gsLst>
                  <a:gs pos="0">
                    <a:srgbClr val="33CCCC"/>
                  </a:gs>
                  <a:gs pos="4000">
                    <a:srgbClr val="33CCCC">
                      <a:lumMod val="60000"/>
                      <a:lumOff val="40000"/>
                    </a:srgbClr>
                  </a:gs>
                  <a:gs pos="87000">
                    <a:srgbClr val="33CCCC">
                      <a:lumMod val="20000"/>
                      <a:lumOff val="80000"/>
                    </a:srgbClr>
                  </a:gs>
                </a:gsLst>
                <a:lin ang="5400000"/>
              </a:gradFill>
              <a:effectLst>
                <a:glow rad="63500">
                  <a:srgbClr val="A82522"/>
                </a:glow>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Te</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ak</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je to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iybor</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elim</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oti’I</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I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biti</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s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Kristom</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jer</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je to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mnogo</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bolje</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ali</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moj</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ostanak</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ovdje</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u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tijelu</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potrebniji</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je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radi</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va</a:t>
            </a:r>
            <a:r>
              <a:rPr kumimoji="0" lang="en-U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 </a:t>
            </a:r>
            <a:r>
              <a:rPr kumimoji="0" lang="en-US" sz="1800" b="1" i="0" u="none" strike="noStrike" kern="1200" cap="none" spc="0" normalizeH="0" baseline="0" noProof="0" dirty="0" err="1">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dobrobiti</a:t>
            </a:r>
            <a:r>
              <a:rPr kumimoji="0" lang="en"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(Pilipljanima 1,23.24 </a:t>
            </a:r>
            <a:r>
              <a:rPr kumimoji="0" lang="en" sz="11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SHP </a:t>
            </a:r>
            <a:r>
              <a:rPr kumimoji="0" lang="en" sz="14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FFFF66">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500380" y="1369605"/>
            <a:ext cx="11010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Iako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nije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mogao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donijeti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odluku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Pavao je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rastrgan</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između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dvije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mogućnosti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(Filip. 1,23.24):</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graphicFrame>
        <p:nvGraphicFramePr>
          <p:cNvPr id="8" name="Diagrama 7">
            <a:extLst>
              <a:ext uri="{FF2B5EF4-FFF2-40B4-BE49-F238E27FC236}">
                <a16:creationId xmlns:a16="http://schemas.microsoft.com/office/drawing/2014/main" id="{914A918F-417B-0117-4C1C-4EEF5260DD4B}"/>
              </a:ext>
            </a:extLst>
          </p:cNvPr>
          <p:cNvGraphicFramePr/>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3007635"/>
            <a:ext cx="674284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Promatrajući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ovaj</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tekst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izolirano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možemo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zaključiti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da Pavao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uči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da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čim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umremo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odlazi</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nebo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da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budemo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s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Isusom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što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proturječi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drugim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biblijskim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tekstov</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ima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Propov</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ijednik</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9</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5; Ps. 6</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5).</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U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drugoj</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prilici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Pavao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uspoređuje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tijelo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šatorom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koji se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uništava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umire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kako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bi bio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odjeven</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u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besmrtnost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(2. Kor. 5,1-4).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Međutim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pojašnjava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da se ta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odjeća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događa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u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Drugom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dolasku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 ne u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trenutku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smrti</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(1</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Kor</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15</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42</a:t>
            </a:r>
            <a:r>
              <a:rPr kumimoji="0" lang="hr-BA"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51-54).</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457198"/>
            <a:ext cx="66960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ptos" panose="02110004020202020204"/>
                <a:ea typeface="+mn-ea"/>
                <a:cs typeface="+mn-cs"/>
              </a:rPr>
              <a:t>U istom pismu Filipljanima kaže da bi bio potpuno s Kristom, mora čekati trenutak uskrsnuća (Filip. 3,8-11).</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92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2746</TotalTime>
  <Words>2432</Words>
  <Application>Microsoft Office PowerPoint</Application>
  <PresentationFormat>Panorámica</PresentationFormat>
  <Paragraphs>151</Paragraphs>
  <Slides>18</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Arial</vt:lpstr>
      <vt:lpstr>Times New Roman</vt:lpstr>
      <vt:lpstr>Constantia</vt:lpstr>
      <vt:lpstr>Aptos</vt:lpstr>
      <vt:lpstr>Bodoni MT Poster Compressed</vt:lpstr>
      <vt:lpstr>Britannic Bold</vt:lpstr>
      <vt:lpstr>Aptos Display</vt:lpstr>
      <vt:lpstr>Comic Sans MS</vt:lpstr>
      <vt:lpstr>Gill Sans MT Ext Condensed Bold</vt:lpstr>
      <vt:lpstr>Calibri</vt:lpstr>
      <vt:lpstr>Arial Narrow</vt:lpstr>
      <vt:lpstr>Impact</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90</cp:revision>
  <dcterms:created xsi:type="dcterms:W3CDTF">2025-12-30T08:43:05Z</dcterms:created>
  <dcterms:modified xsi:type="dcterms:W3CDTF">2026-01-09T10:31:33Z</dcterms:modified>
</cp:coreProperties>
</file>