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4"/>
  </p:notesMasterIdLst>
  <p:sldIdLst>
    <p:sldId id="396" r:id="rId6"/>
    <p:sldId id="388" r:id="rId7"/>
    <p:sldId id="478" r:id="rId8"/>
    <p:sldId id="324" r:id="rId9"/>
    <p:sldId id="257" r:id="rId10"/>
    <p:sldId id="258" r:id="rId11"/>
    <p:sldId id="322" r:id="rId12"/>
    <p:sldId id="323" r:id="rId13"/>
    <p:sldId id="261" r:id="rId14"/>
    <p:sldId id="262" r:id="rId15"/>
    <p:sldId id="263" r:id="rId16"/>
    <p:sldId id="264" r:id="rId17"/>
    <p:sldId id="320" r:id="rId18"/>
    <p:sldId id="479" r:id="rId19"/>
    <p:sldId id="408" r:id="rId20"/>
    <p:sldId id="390" r:id="rId21"/>
    <p:sldId id="486" r:id="rId22"/>
    <p:sldId id="482"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Ext Condensed Bold" panose="020B0902020104020203" pitchFamily="34" charset="0"/>
      <p:regular r:id="rId39"/>
    </p:embeddedFont>
    <p:embeddedFont>
      <p:font typeface="Impact" panose="020B0806030902050204" pitchFamily="34" charset="0"/>
      <p:regular r:id="rId4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3" d="100"/>
          <a:sy n="93" d="100"/>
        </p:scale>
        <p:origin x="114" y="3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2.png"/></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diagrams/_rels/data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sz="1800" b="1" dirty="0" err="1"/>
            <a:t>Primanje</a:t>
          </a:r>
          <a:r>
            <a:rPr lang="en-US" sz="1800" b="1" dirty="0"/>
            <a:t> </a:t>
          </a:r>
          <a:r>
            <a:rPr lang="en-US" sz="1800" b="1" dirty="0" err="1"/>
            <a:t>Božjeg</a:t>
          </a:r>
          <a:r>
            <a:rPr lang="en-US" sz="1800" b="1" dirty="0"/>
            <a:t> </a:t>
          </a:r>
          <a:r>
            <a:rPr lang="en-US" sz="1800" b="1" dirty="0" err="1"/>
            <a:t>milosrđa</a:t>
          </a:r>
          <a:r>
            <a:rPr lang="en-US" sz="1800" b="1" dirty="0"/>
            <a:t> (</a:t>
          </a:r>
          <a:r>
            <a:rPr lang="en-US" sz="1800" b="1" dirty="0" err="1"/>
            <a:t>Psalam</a:t>
          </a:r>
          <a:r>
            <a:rPr lang="en-US" sz="1800" b="1" dirty="0"/>
            <a:t> 31</a:t>
          </a:r>
          <a:r>
            <a:rPr lang="hr-BA" sz="1800" b="1" dirty="0"/>
            <a:t>,</a:t>
          </a:r>
          <a:r>
            <a:rPr lang="en-US" sz="1800" b="1" dirty="0"/>
            <a:t>7)</a:t>
          </a:r>
          <a:r>
            <a:rPr lang="hr-BA" sz="1800" b="1" dirty="0"/>
            <a:t>.</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US" sz="1800" b="1" dirty="0" err="1"/>
            <a:t>Polažući</a:t>
          </a:r>
          <a:r>
            <a:rPr lang="en-US" sz="1800" b="1" dirty="0"/>
            <a:t> </a:t>
          </a:r>
          <a:r>
            <a:rPr lang="en-US" sz="1800" b="1" dirty="0" err="1"/>
            <a:t>naše</a:t>
          </a:r>
          <a:r>
            <a:rPr lang="en-US" sz="1800" b="1" dirty="0"/>
            <a:t> </a:t>
          </a:r>
          <a:r>
            <a:rPr lang="en-US" sz="1800" b="1" dirty="0" err="1"/>
            <a:t>povjerenje</a:t>
          </a:r>
          <a:r>
            <a:rPr lang="en-US" sz="1800" b="1" dirty="0"/>
            <a:t> u </a:t>
          </a:r>
          <a:r>
            <a:rPr lang="hr-BA" sz="1800" b="1" dirty="0"/>
            <a:t>N</a:t>
          </a:r>
          <a:r>
            <a:rPr lang="en-US" sz="1800" b="1" dirty="0" err="1"/>
            <a:t>jega</a:t>
          </a:r>
          <a:r>
            <a:rPr lang="en-US" sz="1800" b="1" dirty="0"/>
            <a:t> (Ps</a:t>
          </a:r>
          <a:r>
            <a:rPr lang="hr-BA" sz="1800" b="1" dirty="0"/>
            <a:t>.</a:t>
          </a:r>
          <a:r>
            <a:rPr lang="en-US" sz="1800" b="1" dirty="0"/>
            <a:t> 5</a:t>
          </a:r>
          <a:r>
            <a:rPr lang="hr-BA" sz="1800" b="1" dirty="0"/>
            <a:t>,</a:t>
          </a:r>
          <a:r>
            <a:rPr lang="en-US" sz="1800" b="1" dirty="0"/>
            <a:t>11)</a:t>
          </a:r>
          <a:r>
            <a:rPr lang="hr-BA" sz="1800" b="1" dirty="0"/>
            <a:t>.</a:t>
          </a:r>
          <a:endParaRPr lang="es-ES" sz="1800"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en-US" sz="1800" b="1" dirty="0" err="1"/>
            <a:t>Primanje</a:t>
          </a:r>
          <a:r>
            <a:rPr lang="en-US" sz="1800" b="1" dirty="0"/>
            <a:t> </a:t>
          </a:r>
          <a:r>
            <a:rPr lang="en-US" sz="1800" b="1" dirty="0" err="1"/>
            <a:t>blagoslova</a:t>
          </a:r>
          <a:r>
            <a:rPr lang="en-US" sz="1800" b="1" dirty="0"/>
            <a:t> </a:t>
          </a:r>
          <a:r>
            <a:rPr lang="en-US" sz="1800" b="1" dirty="0" err="1"/>
            <a:t>spasenja</a:t>
          </a:r>
          <a:r>
            <a:rPr lang="en-US" sz="1800" b="1" dirty="0"/>
            <a:t> (Ps</a:t>
          </a:r>
          <a:r>
            <a:rPr lang="hr-BA" sz="1800" b="1" dirty="0"/>
            <a:t>.</a:t>
          </a:r>
          <a:r>
            <a:rPr lang="en-US" sz="1800" b="1" dirty="0"/>
            <a:t> 9</a:t>
          </a:r>
          <a:r>
            <a:rPr lang="hr-BA" sz="1800" b="1" dirty="0"/>
            <a:t>,</a:t>
          </a:r>
          <a:r>
            <a:rPr lang="en-US" sz="1800" b="1" dirty="0"/>
            <a:t>14)</a:t>
          </a:r>
          <a:r>
            <a:rPr lang="hr-BA" sz="1800" b="1" dirty="0"/>
            <a:t>.</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en-US" sz="1800" b="1" dirty="0" err="1"/>
            <a:t>Čuvanje</a:t>
          </a:r>
          <a:r>
            <a:rPr lang="en-US" sz="1800" b="1" dirty="0"/>
            <a:t> </a:t>
          </a:r>
          <a:r>
            <a:rPr lang="en-US" sz="1800" b="1" dirty="0" err="1"/>
            <a:t>Božjeg</a:t>
          </a:r>
          <a:r>
            <a:rPr lang="en-US" sz="1800" b="1" dirty="0"/>
            <a:t> </a:t>
          </a:r>
          <a:r>
            <a:rPr lang="en-US" sz="1800" b="1" dirty="0" err="1"/>
            <a:t>zakona</a:t>
          </a:r>
          <a:r>
            <a:rPr lang="en-US" sz="1800" b="1" dirty="0"/>
            <a:t> (</a:t>
          </a:r>
          <a:r>
            <a:rPr lang="en-US" sz="1800" b="1" dirty="0" err="1"/>
            <a:t>Psalam</a:t>
          </a:r>
          <a:r>
            <a:rPr lang="en-US" sz="1800" b="1" dirty="0"/>
            <a:t> 119:14; </a:t>
          </a:r>
          <a:r>
            <a:rPr lang="en-US" sz="1800" b="1" dirty="0" err="1"/>
            <a:t>Izaija</a:t>
          </a:r>
          <a:r>
            <a:rPr lang="en-US" sz="1800" b="1" dirty="0"/>
            <a:t> 58</a:t>
          </a:r>
          <a:r>
            <a:rPr lang="hr-BA" sz="1800" b="1" dirty="0"/>
            <a:t>,</a:t>
          </a:r>
          <a:r>
            <a:rPr lang="en-US" sz="1800" b="1" dirty="0"/>
            <a:t>13</a:t>
          </a:r>
          <a:r>
            <a:rPr lang="hr-BA" sz="1800" b="1" dirty="0"/>
            <a:t>.</a:t>
          </a:r>
          <a:r>
            <a:rPr lang="en-US" sz="1800" b="1" dirty="0"/>
            <a:t>14)</a:t>
          </a:r>
          <a:r>
            <a:rPr lang="hr-BA" sz="1800" b="1" dirty="0"/>
            <a:t>.</a:t>
          </a:r>
          <a:endParaRPr lang="es-ES" sz="18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en-US" sz="1800" b="1" dirty="0" err="1"/>
            <a:t>Vjerovanje</a:t>
          </a:r>
          <a:r>
            <a:rPr lang="en-US" sz="1800" b="1" dirty="0"/>
            <a:t> u </a:t>
          </a:r>
          <a:r>
            <a:rPr lang="en-US" sz="1800" b="1" dirty="0" err="1"/>
            <a:t>Njegovu</a:t>
          </a:r>
          <a:r>
            <a:rPr lang="en-US" sz="1800" b="1" dirty="0"/>
            <a:t> </a:t>
          </a:r>
          <a:r>
            <a:rPr lang="en-US" sz="1800" b="1" dirty="0" err="1"/>
            <a:t>Riječ</a:t>
          </a:r>
          <a:r>
            <a:rPr lang="en-US" sz="1800" b="1" dirty="0"/>
            <a:t> (Ps</a:t>
          </a:r>
          <a:r>
            <a:rPr lang="hr-BA" sz="1800" b="1" dirty="0"/>
            <a:t>.</a:t>
          </a:r>
          <a:r>
            <a:rPr lang="en-US" sz="1800" b="1" dirty="0"/>
            <a:t> 119:162)</a:t>
          </a:r>
          <a:endParaRPr lang="es-ES" sz="1800"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en-US" sz="1800" b="1" dirty="0" err="1"/>
            <a:t>Odgoj</a:t>
          </a:r>
          <a:r>
            <a:rPr lang="en-US" sz="1800" b="1" dirty="0"/>
            <a:t> </a:t>
          </a:r>
          <a:r>
            <a:rPr lang="en-US" sz="1800" b="1" dirty="0" err="1"/>
            <a:t>pobožne</a:t>
          </a:r>
          <a:r>
            <a:rPr lang="en-US" sz="1800" b="1" dirty="0"/>
            <a:t> </a:t>
          </a:r>
          <a:r>
            <a:rPr lang="en-US" sz="1800" b="1" dirty="0" err="1"/>
            <a:t>djece</a:t>
          </a:r>
          <a:r>
            <a:rPr lang="en-US" sz="1800" b="1" dirty="0"/>
            <a:t> (</a:t>
          </a:r>
          <a:r>
            <a:rPr lang="en-US" sz="1800" b="1" dirty="0" err="1"/>
            <a:t>Iz</a:t>
          </a:r>
          <a:r>
            <a:rPr lang="hr-BA" sz="1800" b="1" dirty="0"/>
            <a:t>r</a:t>
          </a:r>
          <a:r>
            <a:rPr lang="en-US" sz="1800" b="1" dirty="0"/>
            <a:t>. 23,24.25).</a:t>
          </a:r>
          <a:endParaRPr lang="es-ES" sz="1800"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n-US" sz="1800" b="1" dirty="0" err="1"/>
            <a:t>Obrezan</a:t>
          </a:r>
          <a:r>
            <a:rPr lang="en-US" sz="1800" b="1" dirty="0"/>
            <a:t> </a:t>
          </a:r>
          <a:r>
            <a:rPr lang="en-US" sz="1800" b="1" dirty="0" err="1"/>
            <a:t>osmog</a:t>
          </a:r>
          <a:r>
            <a:rPr lang="en-US" sz="1800" b="1" dirty="0"/>
            <a:t> dana; sin </a:t>
          </a:r>
          <a:r>
            <a:rPr lang="en-US" sz="1800" b="1" dirty="0" err="1"/>
            <a:t>pobožnih</a:t>
          </a:r>
          <a:r>
            <a:rPr lang="en-US" sz="1800" b="1" dirty="0"/>
            <a:t> </a:t>
          </a:r>
          <a:r>
            <a:rPr lang="en-US" sz="1800" b="1" dirty="0" err="1"/>
            <a:t>roditelja</a:t>
          </a:r>
          <a:r>
            <a:rPr lang="hr-BA" sz="1800" b="1" dirty="0"/>
            <a:t>.</a:t>
          </a:r>
          <a:endParaRPr lang="en" sz="1800" b="1" dirty="0"/>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hr-BA" sz="1800" b="1" dirty="0"/>
            <a:t>Hebrej od</a:t>
          </a:r>
          <a:r>
            <a:rPr lang="en-US" sz="1800" b="1" dirty="0"/>
            <a:t> </a:t>
          </a:r>
          <a:r>
            <a:rPr lang="en-US" sz="1800" b="1" dirty="0" err="1"/>
            <a:t>Hebreja</a:t>
          </a:r>
          <a:r>
            <a:rPr lang="en-US" sz="1800" b="1" dirty="0"/>
            <a:t>; Benjamin</a:t>
          </a:r>
          <a:r>
            <a:rPr lang="hr-BA" sz="1800" b="1" dirty="0"/>
            <a:t>o-vac</a:t>
          </a:r>
          <a:r>
            <a:rPr lang="en-US" sz="1800" b="1" dirty="0"/>
            <a:t> </a:t>
          </a:r>
          <a:r>
            <a:rPr lang="en-US" sz="1800" b="1" dirty="0" err="1"/>
            <a:t>čistog</a:t>
          </a:r>
          <a:r>
            <a:rPr lang="en-US" sz="1800" b="1" dirty="0"/>
            <a:t> </a:t>
          </a:r>
          <a:r>
            <a:rPr lang="en-US" sz="1800" b="1" dirty="0" err="1"/>
            <a:t>podrijetla</a:t>
          </a:r>
          <a:r>
            <a:rPr lang="hr-BA" sz="1800" b="1" dirty="0"/>
            <a:t>.</a:t>
          </a:r>
          <a:endParaRPr lang="en" sz="1800" b="1" dirty="0"/>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en-US" sz="1800" b="1" dirty="0" err="1"/>
            <a:t>Što</a:t>
          </a:r>
          <a:r>
            <a:rPr lang="en-US" sz="1800" b="1" dirty="0"/>
            <a:t> se </a:t>
          </a:r>
          <a:r>
            <a:rPr lang="en-US" sz="1800" b="1" dirty="0" err="1"/>
            <a:t>tiče</a:t>
          </a:r>
          <a:r>
            <a:rPr lang="en-US" sz="1800" b="1" dirty="0"/>
            <a:t> </a:t>
          </a:r>
          <a:r>
            <a:rPr lang="hr-BA" sz="1800" b="1" dirty="0"/>
            <a:t>Z</a:t>
          </a:r>
          <a:r>
            <a:rPr lang="en-US" sz="1800" b="1" dirty="0" err="1"/>
            <a:t>akona</a:t>
          </a:r>
          <a:r>
            <a:rPr lang="en-US" sz="1800" b="1" dirty="0"/>
            <a:t>, </a:t>
          </a:r>
          <a:r>
            <a:rPr lang="en-US" sz="1800" b="1" dirty="0" err="1"/>
            <a:t>najstroži</a:t>
          </a:r>
          <a:r>
            <a:rPr lang="en-US" sz="1800" b="1" dirty="0"/>
            <a:t> </a:t>
          </a:r>
          <a:r>
            <a:rPr lang="en-US" sz="1800" b="1" dirty="0" err="1"/>
            <a:t>farizej</a:t>
          </a:r>
          <a:r>
            <a:rPr lang="hr-BA" sz="1800" b="1" dirty="0"/>
            <a:t>.</a:t>
          </a:r>
          <a:endParaRPr lang="en" sz="1800" b="1" dirty="0"/>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en-US" sz="1800" b="1" dirty="0" err="1"/>
            <a:t>Što</a:t>
          </a:r>
          <a:r>
            <a:rPr lang="en-US" sz="1800" b="1" dirty="0"/>
            <a:t> se </a:t>
          </a:r>
          <a:r>
            <a:rPr lang="en-US" sz="1800" b="1" dirty="0" err="1"/>
            <a:t>tiče</a:t>
          </a:r>
          <a:r>
            <a:rPr lang="en-US" sz="1800" b="1" dirty="0"/>
            <a:t> </a:t>
          </a:r>
          <a:r>
            <a:rPr lang="en-US" sz="1800" b="1" dirty="0" err="1"/>
            <a:t>revnosti</a:t>
          </a:r>
          <a:r>
            <a:rPr lang="en-US" sz="1800" b="1" dirty="0"/>
            <a:t>, bio je </a:t>
          </a:r>
          <a:r>
            <a:rPr lang="en-US" sz="1800" b="1" dirty="0" err="1"/>
            <a:t>progonitelj</a:t>
          </a:r>
          <a:r>
            <a:rPr lang="en-US" sz="1800" b="1" dirty="0"/>
            <a:t> </a:t>
          </a:r>
          <a:r>
            <a:rPr lang="en-US" sz="1800" b="1" dirty="0" err="1"/>
            <a:t>crkve</a:t>
          </a:r>
          <a:r>
            <a:rPr lang="hr-BA" sz="1800" b="1" dirty="0"/>
            <a:t>.</a:t>
          </a:r>
          <a:endParaRPr lang="en" sz="1800" b="1" dirty="0"/>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n-US" sz="1800" b="1" dirty="0" err="1"/>
            <a:t>Besprijekorni</a:t>
          </a:r>
          <a:r>
            <a:rPr lang="en-US" sz="1800" b="1" dirty="0"/>
            <a:t> </a:t>
          </a:r>
          <a:r>
            <a:rPr lang="en-US" sz="1800" b="1" dirty="0" err="1"/>
            <a:t>čuvar</a:t>
          </a:r>
          <a:r>
            <a:rPr lang="en-US" sz="1800" b="1" dirty="0"/>
            <a:t> </a:t>
          </a:r>
          <a:r>
            <a:rPr lang="en-US" sz="1800" b="1" dirty="0" err="1"/>
            <a:t>Zakona</a:t>
          </a:r>
          <a:r>
            <a:rPr lang="hr-BA" sz="1800" b="1" dirty="0"/>
            <a:t>.</a:t>
          </a:r>
          <a:endParaRPr lang="en" sz="1800" b="1" dirty="0"/>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en-US" sz="2000" b="1" dirty="0"/>
            <a:t>Kad </a:t>
          </a:r>
          <a:r>
            <a:rPr lang="en-US" sz="2000" b="1" dirty="0" err="1"/>
            <a:t>proučavamo</a:t>
          </a:r>
          <a:r>
            <a:rPr lang="en-US" sz="2000" b="1" dirty="0"/>
            <a:t> </a:t>
          </a:r>
          <a:r>
            <a:rPr lang="en-US" sz="2000" b="1" dirty="0" err="1"/>
            <a:t>Njegovu</a:t>
          </a:r>
          <a:r>
            <a:rPr lang="en-US" sz="2000" b="1" dirty="0"/>
            <a:t> </a:t>
          </a:r>
          <a:r>
            <a:rPr lang="en-US" sz="2000" b="1" dirty="0" err="1"/>
            <a:t>Riječ</a:t>
          </a:r>
          <a:r>
            <a:rPr lang="hr-BA" sz="2000" b="1" dirty="0"/>
            <a:t>.</a:t>
          </a:r>
          <a:endParaRPr lang="es-ES" sz="2000" dirty="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en-US" sz="2000" b="1" dirty="0"/>
            <a:t>Kad </a:t>
          </a:r>
          <a:r>
            <a:rPr lang="en-US" sz="2000" b="1" dirty="0" err="1"/>
            <a:t>nas</a:t>
          </a:r>
          <a:r>
            <a:rPr lang="en-US" sz="2000" b="1" dirty="0"/>
            <a:t> </a:t>
          </a:r>
          <a:r>
            <a:rPr lang="en-US" sz="2000" b="1" dirty="0" err="1"/>
            <a:t>vodi</a:t>
          </a:r>
          <a:r>
            <a:rPr lang="en-US" sz="2000" b="1" dirty="0"/>
            <a:t> Duh Sveti</a:t>
          </a:r>
          <a:r>
            <a:rPr lang="hr-BA" sz="2000" b="1" dirty="0"/>
            <a:t>.</a:t>
          </a:r>
          <a:endParaRPr lang="es-ES" sz="2000" dirty="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en-US" sz="2000" b="1" dirty="0"/>
            <a:t>Kad </a:t>
          </a:r>
          <a:r>
            <a:rPr lang="en-US" sz="2000" b="1" dirty="0" err="1"/>
            <a:t>dijelimo</a:t>
          </a:r>
          <a:r>
            <a:rPr lang="en-US" sz="2000" b="1" dirty="0"/>
            <a:t> </a:t>
          </a:r>
          <a:r>
            <a:rPr lang="en-US" sz="2000" b="1" dirty="0" err="1"/>
            <a:t>Njegove</a:t>
          </a:r>
          <a:r>
            <a:rPr lang="en-US" sz="2000" b="1" dirty="0"/>
            <a:t> </a:t>
          </a:r>
          <a:r>
            <a:rPr lang="en-US" sz="2000" b="1" dirty="0" err="1"/>
            <a:t>patnje</a:t>
          </a:r>
          <a:r>
            <a:rPr lang="hr-BA" sz="2000" b="1" dirty="0"/>
            <a:t>.</a:t>
          </a:r>
          <a:endParaRPr lang="es-ES" sz="2000" dirty="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en-US" sz="2000" b="1" dirty="0"/>
            <a:t>Kad </a:t>
          </a:r>
          <a:r>
            <a:rPr lang="en-US" sz="2000" b="1" dirty="0" err="1"/>
            <a:t>krenemo</a:t>
          </a:r>
          <a:r>
            <a:rPr lang="en-US" sz="2000" b="1" dirty="0"/>
            <a:t> </a:t>
          </a:r>
          <a:r>
            <a:rPr lang="en-US" sz="2000" b="1" dirty="0" err="1"/>
            <a:t>prema</a:t>
          </a:r>
          <a:r>
            <a:rPr lang="en-US" sz="2000" b="1" dirty="0"/>
            <a:t> </a:t>
          </a:r>
          <a:r>
            <a:rPr lang="en-US" sz="2000" b="1" dirty="0" err="1"/>
            <a:t>cilju</a:t>
          </a:r>
          <a:r>
            <a:rPr lang="hr-BA" sz="2000" b="1" dirty="0"/>
            <a:t>.</a:t>
          </a:r>
          <a:endParaRPr lang="es-ES" sz="2000" dirty="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Primanje</a:t>
          </a:r>
          <a:r>
            <a:rPr lang="en-US" sz="1800" b="1" kern="1200" dirty="0"/>
            <a:t> </a:t>
          </a:r>
          <a:r>
            <a:rPr lang="en-US" sz="1800" b="1" kern="1200" dirty="0" err="1"/>
            <a:t>Božjeg</a:t>
          </a:r>
          <a:r>
            <a:rPr lang="en-US" sz="1800" b="1" kern="1200" dirty="0"/>
            <a:t> </a:t>
          </a:r>
          <a:r>
            <a:rPr lang="en-US" sz="1800" b="1" kern="1200" dirty="0" err="1"/>
            <a:t>milosrđa</a:t>
          </a:r>
          <a:r>
            <a:rPr lang="en-US" sz="1800" b="1" kern="1200" dirty="0"/>
            <a:t> (</a:t>
          </a:r>
          <a:r>
            <a:rPr lang="en-US" sz="1800" b="1" kern="1200" dirty="0" err="1"/>
            <a:t>Psalam</a:t>
          </a:r>
          <a:r>
            <a:rPr lang="en-US" sz="1800" b="1" kern="1200" dirty="0"/>
            <a:t> 31</a:t>
          </a:r>
          <a:r>
            <a:rPr lang="hr-BA" sz="1800" b="1" kern="1200" dirty="0"/>
            <a:t>,</a:t>
          </a:r>
          <a:r>
            <a:rPr lang="en-US" sz="1800" b="1" kern="1200" dirty="0"/>
            <a:t>7)</a:t>
          </a:r>
          <a:r>
            <a:rPr lang="hr-BA" sz="1800" b="1" kern="1200" dirty="0"/>
            <a:t>.</a:t>
          </a:r>
          <a:endParaRPr lang="es-ES" sz="18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Polažući</a:t>
          </a:r>
          <a:r>
            <a:rPr lang="en-US" sz="1800" b="1" kern="1200" dirty="0"/>
            <a:t> </a:t>
          </a:r>
          <a:r>
            <a:rPr lang="en-US" sz="1800" b="1" kern="1200" dirty="0" err="1"/>
            <a:t>naše</a:t>
          </a:r>
          <a:r>
            <a:rPr lang="en-US" sz="1800" b="1" kern="1200" dirty="0"/>
            <a:t> </a:t>
          </a:r>
          <a:r>
            <a:rPr lang="en-US" sz="1800" b="1" kern="1200" dirty="0" err="1"/>
            <a:t>povjerenje</a:t>
          </a:r>
          <a:r>
            <a:rPr lang="en-US" sz="1800" b="1" kern="1200" dirty="0"/>
            <a:t> u </a:t>
          </a:r>
          <a:r>
            <a:rPr lang="hr-BA" sz="1800" b="1" kern="1200" dirty="0"/>
            <a:t>N</a:t>
          </a:r>
          <a:r>
            <a:rPr lang="en-US" sz="1800" b="1" kern="1200" dirty="0" err="1"/>
            <a:t>jega</a:t>
          </a:r>
          <a:r>
            <a:rPr lang="en-US" sz="1800" b="1" kern="1200" dirty="0"/>
            <a:t> (Ps</a:t>
          </a:r>
          <a:r>
            <a:rPr lang="hr-BA" sz="1800" b="1" kern="1200" dirty="0"/>
            <a:t>.</a:t>
          </a:r>
          <a:r>
            <a:rPr lang="en-US" sz="1800" b="1" kern="1200" dirty="0"/>
            <a:t> 5</a:t>
          </a:r>
          <a:r>
            <a:rPr lang="hr-BA" sz="1800" b="1" kern="1200" dirty="0"/>
            <a:t>,</a:t>
          </a:r>
          <a:r>
            <a:rPr lang="en-US" sz="1800" b="1" kern="1200" dirty="0"/>
            <a:t>11)</a:t>
          </a:r>
          <a:r>
            <a:rPr lang="hr-BA" sz="1800" b="1" kern="1200" dirty="0"/>
            <a:t>.</a:t>
          </a:r>
          <a:endParaRPr lang="es-ES" sz="1800" kern="1200" dirty="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Primanje</a:t>
          </a:r>
          <a:r>
            <a:rPr lang="en-US" sz="1800" b="1" kern="1200" dirty="0"/>
            <a:t> </a:t>
          </a:r>
          <a:r>
            <a:rPr lang="en-US" sz="1800" b="1" kern="1200" dirty="0" err="1"/>
            <a:t>blagoslova</a:t>
          </a:r>
          <a:r>
            <a:rPr lang="en-US" sz="1800" b="1" kern="1200" dirty="0"/>
            <a:t> </a:t>
          </a:r>
          <a:r>
            <a:rPr lang="en-US" sz="1800" b="1" kern="1200" dirty="0" err="1"/>
            <a:t>spasenja</a:t>
          </a:r>
          <a:r>
            <a:rPr lang="en-US" sz="1800" b="1" kern="1200" dirty="0"/>
            <a:t> (Ps</a:t>
          </a:r>
          <a:r>
            <a:rPr lang="hr-BA" sz="1800" b="1" kern="1200" dirty="0"/>
            <a:t>.</a:t>
          </a:r>
          <a:r>
            <a:rPr lang="en-US" sz="1800" b="1" kern="1200" dirty="0"/>
            <a:t> 9</a:t>
          </a:r>
          <a:r>
            <a:rPr lang="hr-BA" sz="1800" b="1" kern="1200" dirty="0"/>
            <a:t>,</a:t>
          </a:r>
          <a:r>
            <a:rPr lang="en-US" sz="1800" b="1" kern="1200" dirty="0"/>
            <a:t>14)</a:t>
          </a:r>
          <a:r>
            <a:rPr lang="hr-BA" sz="1800" b="1" kern="1200" dirty="0"/>
            <a:t>.</a:t>
          </a:r>
          <a:endParaRPr lang="es-ES" sz="18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Čuvanje</a:t>
          </a:r>
          <a:r>
            <a:rPr lang="en-US" sz="1800" b="1" kern="1200" dirty="0"/>
            <a:t> </a:t>
          </a:r>
          <a:r>
            <a:rPr lang="en-US" sz="1800" b="1" kern="1200" dirty="0" err="1"/>
            <a:t>Božjeg</a:t>
          </a:r>
          <a:r>
            <a:rPr lang="en-US" sz="1800" b="1" kern="1200" dirty="0"/>
            <a:t> </a:t>
          </a:r>
          <a:r>
            <a:rPr lang="en-US" sz="1800" b="1" kern="1200" dirty="0" err="1"/>
            <a:t>zakona</a:t>
          </a:r>
          <a:r>
            <a:rPr lang="en-US" sz="1800" b="1" kern="1200" dirty="0"/>
            <a:t> (</a:t>
          </a:r>
          <a:r>
            <a:rPr lang="en-US" sz="1800" b="1" kern="1200" dirty="0" err="1"/>
            <a:t>Psalam</a:t>
          </a:r>
          <a:r>
            <a:rPr lang="en-US" sz="1800" b="1" kern="1200" dirty="0"/>
            <a:t> 119:14; </a:t>
          </a:r>
          <a:r>
            <a:rPr lang="en-US" sz="1800" b="1" kern="1200" dirty="0" err="1"/>
            <a:t>Izaija</a:t>
          </a:r>
          <a:r>
            <a:rPr lang="en-US" sz="1800" b="1" kern="1200" dirty="0"/>
            <a:t> 58</a:t>
          </a:r>
          <a:r>
            <a:rPr lang="hr-BA" sz="1800" b="1" kern="1200" dirty="0"/>
            <a:t>,</a:t>
          </a:r>
          <a:r>
            <a:rPr lang="en-US" sz="1800" b="1" kern="1200" dirty="0"/>
            <a:t>13</a:t>
          </a:r>
          <a:r>
            <a:rPr lang="hr-BA" sz="1800" b="1" kern="1200" dirty="0"/>
            <a:t>.</a:t>
          </a:r>
          <a:r>
            <a:rPr lang="en-US" sz="1800" b="1" kern="1200" dirty="0"/>
            <a:t>14)</a:t>
          </a:r>
          <a:r>
            <a:rPr lang="hr-BA" sz="1800" b="1" kern="1200" dirty="0"/>
            <a:t>.</a:t>
          </a:r>
          <a:endParaRPr lang="es-ES" sz="18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Vjerovanje</a:t>
          </a:r>
          <a:r>
            <a:rPr lang="en-US" sz="1800" b="1" kern="1200" dirty="0"/>
            <a:t> u </a:t>
          </a:r>
          <a:r>
            <a:rPr lang="en-US" sz="1800" b="1" kern="1200" dirty="0" err="1"/>
            <a:t>Njegovu</a:t>
          </a:r>
          <a:r>
            <a:rPr lang="en-US" sz="1800" b="1" kern="1200" dirty="0"/>
            <a:t> </a:t>
          </a:r>
          <a:r>
            <a:rPr lang="en-US" sz="1800" b="1" kern="1200" dirty="0" err="1"/>
            <a:t>Riječ</a:t>
          </a:r>
          <a:r>
            <a:rPr lang="en-US" sz="1800" b="1" kern="1200" dirty="0"/>
            <a:t> (Ps</a:t>
          </a:r>
          <a:r>
            <a:rPr lang="hr-BA" sz="1800" b="1" kern="1200" dirty="0"/>
            <a:t>.</a:t>
          </a:r>
          <a:r>
            <a:rPr lang="en-US" sz="1800" b="1" kern="1200" dirty="0"/>
            <a:t> 119:162)</a:t>
          </a:r>
          <a:endParaRPr lang="es-ES" sz="1800" kern="1200" dirty="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Odgoj</a:t>
          </a:r>
          <a:r>
            <a:rPr lang="en-US" sz="1800" b="1" kern="1200" dirty="0"/>
            <a:t> </a:t>
          </a:r>
          <a:r>
            <a:rPr lang="en-US" sz="1800" b="1" kern="1200" dirty="0" err="1"/>
            <a:t>pobožne</a:t>
          </a:r>
          <a:r>
            <a:rPr lang="en-US" sz="1800" b="1" kern="1200" dirty="0"/>
            <a:t> </a:t>
          </a:r>
          <a:r>
            <a:rPr lang="en-US" sz="1800" b="1" kern="1200" dirty="0" err="1"/>
            <a:t>djece</a:t>
          </a:r>
          <a:r>
            <a:rPr lang="en-US" sz="1800" b="1" kern="1200" dirty="0"/>
            <a:t> (</a:t>
          </a:r>
          <a:r>
            <a:rPr lang="en-US" sz="1800" b="1" kern="1200" dirty="0" err="1"/>
            <a:t>Iz</a:t>
          </a:r>
          <a:r>
            <a:rPr lang="hr-BA" sz="1800" b="1" kern="1200" dirty="0"/>
            <a:t>r</a:t>
          </a:r>
          <a:r>
            <a:rPr lang="en-US" sz="1800" b="1" kern="1200" dirty="0"/>
            <a:t>. 23,24.25).</a:t>
          </a:r>
          <a:endParaRPr lang="es-ES" sz="1800" kern="1200" dirty="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err="1"/>
            <a:t>Obrezan</a:t>
          </a:r>
          <a:r>
            <a:rPr lang="en-US" sz="1800" b="1" kern="1200" dirty="0"/>
            <a:t> </a:t>
          </a:r>
          <a:r>
            <a:rPr lang="en-US" sz="1800" b="1" kern="1200" dirty="0" err="1"/>
            <a:t>osmog</a:t>
          </a:r>
          <a:r>
            <a:rPr lang="en-US" sz="1800" b="1" kern="1200" dirty="0"/>
            <a:t> dana; sin </a:t>
          </a:r>
          <a:r>
            <a:rPr lang="en-US" sz="1800" b="1" kern="1200" dirty="0" err="1"/>
            <a:t>pobožnih</a:t>
          </a:r>
          <a:r>
            <a:rPr lang="en-US" sz="1800" b="1" kern="1200" dirty="0"/>
            <a:t> </a:t>
          </a:r>
          <a:r>
            <a:rPr lang="en-US" sz="1800" b="1" kern="1200" dirty="0" err="1"/>
            <a:t>roditelja</a:t>
          </a:r>
          <a:r>
            <a:rPr lang="hr-BA" sz="1800" b="1" kern="1200" dirty="0"/>
            <a:t>.</a:t>
          </a:r>
          <a:endParaRPr lang="en" sz="1800" b="1" kern="1200" dirty="0"/>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r-BA" sz="1800" b="1" kern="1200" dirty="0"/>
            <a:t>Hebrej od</a:t>
          </a:r>
          <a:r>
            <a:rPr lang="en-US" sz="1800" b="1" kern="1200" dirty="0"/>
            <a:t> </a:t>
          </a:r>
          <a:r>
            <a:rPr lang="en-US" sz="1800" b="1" kern="1200" dirty="0" err="1"/>
            <a:t>Hebreja</a:t>
          </a:r>
          <a:r>
            <a:rPr lang="en-US" sz="1800" b="1" kern="1200" dirty="0"/>
            <a:t>; Benjamin</a:t>
          </a:r>
          <a:r>
            <a:rPr lang="hr-BA" sz="1800" b="1" kern="1200" dirty="0"/>
            <a:t>o-vac</a:t>
          </a:r>
          <a:r>
            <a:rPr lang="en-US" sz="1800" b="1" kern="1200" dirty="0"/>
            <a:t> </a:t>
          </a:r>
          <a:r>
            <a:rPr lang="en-US" sz="1800" b="1" kern="1200" dirty="0" err="1"/>
            <a:t>čistog</a:t>
          </a:r>
          <a:r>
            <a:rPr lang="en-US" sz="1800" b="1" kern="1200" dirty="0"/>
            <a:t> </a:t>
          </a:r>
          <a:r>
            <a:rPr lang="en-US" sz="1800" b="1" kern="1200" dirty="0" err="1"/>
            <a:t>podrijetla</a:t>
          </a:r>
          <a:r>
            <a:rPr lang="hr-BA" sz="1800" b="1" kern="1200" dirty="0"/>
            <a:t>.</a:t>
          </a:r>
          <a:endParaRPr lang="en" sz="1800" b="1" kern="1200" dirty="0"/>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err="1"/>
            <a:t>Što</a:t>
          </a:r>
          <a:r>
            <a:rPr lang="en-US" sz="1800" b="1" kern="1200" dirty="0"/>
            <a:t> se </a:t>
          </a:r>
          <a:r>
            <a:rPr lang="en-US" sz="1800" b="1" kern="1200" dirty="0" err="1"/>
            <a:t>tiče</a:t>
          </a:r>
          <a:r>
            <a:rPr lang="en-US" sz="1800" b="1" kern="1200" dirty="0"/>
            <a:t> </a:t>
          </a:r>
          <a:r>
            <a:rPr lang="hr-BA" sz="1800" b="1" kern="1200" dirty="0"/>
            <a:t>Z</a:t>
          </a:r>
          <a:r>
            <a:rPr lang="en-US" sz="1800" b="1" kern="1200" dirty="0" err="1"/>
            <a:t>akona</a:t>
          </a:r>
          <a:r>
            <a:rPr lang="en-US" sz="1800" b="1" kern="1200" dirty="0"/>
            <a:t>, </a:t>
          </a:r>
          <a:r>
            <a:rPr lang="en-US" sz="1800" b="1" kern="1200" dirty="0" err="1"/>
            <a:t>najstroži</a:t>
          </a:r>
          <a:r>
            <a:rPr lang="en-US" sz="1800" b="1" kern="1200" dirty="0"/>
            <a:t> </a:t>
          </a:r>
          <a:r>
            <a:rPr lang="en-US" sz="1800" b="1" kern="1200" dirty="0" err="1"/>
            <a:t>farizej</a:t>
          </a:r>
          <a:r>
            <a:rPr lang="hr-BA" sz="1800" b="1" kern="1200" dirty="0"/>
            <a:t>.</a:t>
          </a:r>
          <a:endParaRPr lang="en" sz="1800" b="1" kern="1200" dirty="0"/>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err="1"/>
            <a:t>Što</a:t>
          </a:r>
          <a:r>
            <a:rPr lang="en-US" sz="1800" b="1" kern="1200" dirty="0"/>
            <a:t> se </a:t>
          </a:r>
          <a:r>
            <a:rPr lang="en-US" sz="1800" b="1" kern="1200" dirty="0" err="1"/>
            <a:t>tiče</a:t>
          </a:r>
          <a:r>
            <a:rPr lang="en-US" sz="1800" b="1" kern="1200" dirty="0"/>
            <a:t> </a:t>
          </a:r>
          <a:r>
            <a:rPr lang="en-US" sz="1800" b="1" kern="1200" dirty="0" err="1"/>
            <a:t>revnosti</a:t>
          </a:r>
          <a:r>
            <a:rPr lang="en-US" sz="1800" b="1" kern="1200" dirty="0"/>
            <a:t>, bio je </a:t>
          </a:r>
          <a:r>
            <a:rPr lang="en-US" sz="1800" b="1" kern="1200" dirty="0" err="1"/>
            <a:t>progonitelj</a:t>
          </a:r>
          <a:r>
            <a:rPr lang="en-US" sz="1800" b="1" kern="1200" dirty="0"/>
            <a:t> </a:t>
          </a:r>
          <a:r>
            <a:rPr lang="en-US" sz="1800" b="1" kern="1200" dirty="0" err="1"/>
            <a:t>crkve</a:t>
          </a:r>
          <a:r>
            <a:rPr lang="hr-BA" sz="1800" b="1" kern="1200" dirty="0"/>
            <a:t>.</a:t>
          </a:r>
          <a:endParaRPr lang="en" sz="1800" b="1" kern="1200" dirty="0"/>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err="1"/>
            <a:t>Besprijekorni</a:t>
          </a:r>
          <a:r>
            <a:rPr lang="en-US" sz="1800" b="1" kern="1200" dirty="0"/>
            <a:t> </a:t>
          </a:r>
          <a:r>
            <a:rPr lang="en-US" sz="1800" b="1" kern="1200" dirty="0" err="1"/>
            <a:t>čuvar</a:t>
          </a:r>
          <a:r>
            <a:rPr lang="en-US" sz="1800" b="1" kern="1200" dirty="0"/>
            <a:t> </a:t>
          </a:r>
          <a:r>
            <a:rPr lang="en-US" sz="1800" b="1" kern="1200" dirty="0" err="1"/>
            <a:t>Zakona</a:t>
          </a:r>
          <a:r>
            <a:rPr lang="hr-BA" sz="1800" b="1" kern="1200" dirty="0"/>
            <a:t>.</a:t>
          </a:r>
          <a:endParaRPr lang="en" sz="1800" b="1" kern="1200" dirty="0"/>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20"/>
          <a:ext cx="5838883" cy="32344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Kad </a:t>
          </a:r>
          <a:r>
            <a:rPr lang="en-US" sz="2000" b="1" kern="1200" dirty="0" err="1"/>
            <a:t>proučavamo</a:t>
          </a:r>
          <a:r>
            <a:rPr lang="en-US" sz="2000" b="1" kern="1200" dirty="0"/>
            <a:t> </a:t>
          </a:r>
          <a:r>
            <a:rPr lang="en-US" sz="2000" b="1" kern="1200" dirty="0" err="1"/>
            <a:t>Njegovu</a:t>
          </a:r>
          <a:r>
            <a:rPr lang="en-US" sz="2000" b="1" kern="1200" dirty="0"/>
            <a:t> </a:t>
          </a:r>
          <a:r>
            <a:rPr lang="en-US" sz="2000" b="1" kern="1200" dirty="0" err="1"/>
            <a:t>Riječ</a:t>
          </a:r>
          <a:r>
            <a:rPr lang="hr-BA" sz="2000" b="1" kern="1200" dirty="0"/>
            <a:t>.</a:t>
          </a:r>
          <a:endParaRPr lang="es-ES" sz="2000" kern="1200" dirty="0"/>
        </a:p>
      </dsp:txBody>
      <dsp:txXfrm>
        <a:off x="15789" y="16409"/>
        <a:ext cx="5807305" cy="291863"/>
      </dsp:txXfrm>
    </dsp:sp>
    <dsp:sp modelId="{AC2183AB-1788-4257-BAEC-8F86DBF54A97}">
      <dsp:nvSpPr>
        <dsp:cNvPr id="0" name=""/>
        <dsp:cNvSpPr/>
      </dsp:nvSpPr>
      <dsp:spPr>
        <a:xfrm>
          <a:off x="0" y="333539"/>
          <a:ext cx="5838883" cy="32344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Kad </a:t>
          </a:r>
          <a:r>
            <a:rPr lang="en-US" sz="2000" b="1" kern="1200" dirty="0" err="1"/>
            <a:t>nas</a:t>
          </a:r>
          <a:r>
            <a:rPr lang="en-US" sz="2000" b="1" kern="1200" dirty="0"/>
            <a:t> </a:t>
          </a:r>
          <a:r>
            <a:rPr lang="en-US" sz="2000" b="1" kern="1200" dirty="0" err="1"/>
            <a:t>vodi</a:t>
          </a:r>
          <a:r>
            <a:rPr lang="en-US" sz="2000" b="1" kern="1200" dirty="0"/>
            <a:t> Duh Sveti</a:t>
          </a:r>
          <a:r>
            <a:rPr lang="hr-BA" sz="2000" b="1" kern="1200" dirty="0"/>
            <a:t>.</a:t>
          </a:r>
          <a:endParaRPr lang="es-ES" sz="2000" kern="1200" dirty="0"/>
        </a:p>
      </dsp:txBody>
      <dsp:txXfrm>
        <a:off x="15789" y="349328"/>
        <a:ext cx="5807305" cy="291863"/>
      </dsp:txXfrm>
    </dsp:sp>
    <dsp:sp modelId="{98181CE8-058B-4900-B30A-3A1C2A9FA89B}">
      <dsp:nvSpPr>
        <dsp:cNvPr id="0" name=""/>
        <dsp:cNvSpPr/>
      </dsp:nvSpPr>
      <dsp:spPr>
        <a:xfrm>
          <a:off x="0" y="666458"/>
          <a:ext cx="5838883" cy="32344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Kad </a:t>
          </a:r>
          <a:r>
            <a:rPr lang="en-US" sz="2000" b="1" kern="1200" dirty="0" err="1"/>
            <a:t>dijelimo</a:t>
          </a:r>
          <a:r>
            <a:rPr lang="en-US" sz="2000" b="1" kern="1200" dirty="0"/>
            <a:t> </a:t>
          </a:r>
          <a:r>
            <a:rPr lang="en-US" sz="2000" b="1" kern="1200" dirty="0" err="1"/>
            <a:t>Njegove</a:t>
          </a:r>
          <a:r>
            <a:rPr lang="en-US" sz="2000" b="1" kern="1200" dirty="0"/>
            <a:t> </a:t>
          </a:r>
          <a:r>
            <a:rPr lang="en-US" sz="2000" b="1" kern="1200" dirty="0" err="1"/>
            <a:t>patnje</a:t>
          </a:r>
          <a:r>
            <a:rPr lang="hr-BA" sz="2000" b="1" kern="1200" dirty="0"/>
            <a:t>.</a:t>
          </a:r>
          <a:endParaRPr lang="es-ES" sz="2000" kern="1200" dirty="0"/>
        </a:p>
      </dsp:txBody>
      <dsp:txXfrm>
        <a:off x="15789" y="682247"/>
        <a:ext cx="5807305" cy="291863"/>
      </dsp:txXfrm>
    </dsp:sp>
    <dsp:sp modelId="{AE6B2F7C-9832-47C0-AE96-1FC8C025600F}">
      <dsp:nvSpPr>
        <dsp:cNvPr id="0" name=""/>
        <dsp:cNvSpPr/>
      </dsp:nvSpPr>
      <dsp:spPr>
        <a:xfrm>
          <a:off x="0" y="999377"/>
          <a:ext cx="5838883" cy="32344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Kad </a:t>
          </a:r>
          <a:r>
            <a:rPr lang="en-US" sz="2000" b="1" kern="1200" dirty="0" err="1"/>
            <a:t>krenemo</a:t>
          </a:r>
          <a:r>
            <a:rPr lang="en-US" sz="2000" b="1" kern="1200" dirty="0"/>
            <a:t> </a:t>
          </a:r>
          <a:r>
            <a:rPr lang="en-US" sz="2000" b="1" kern="1200" dirty="0" err="1"/>
            <a:t>prema</a:t>
          </a:r>
          <a:r>
            <a:rPr lang="en-US" sz="2000" b="1" kern="1200" dirty="0"/>
            <a:t> </a:t>
          </a:r>
          <a:r>
            <a:rPr lang="en-US" sz="2000" b="1" kern="1200" dirty="0" err="1"/>
            <a:t>cilju</a:t>
          </a:r>
          <a:r>
            <a:rPr lang="hr-BA" sz="2000" b="1" kern="1200" dirty="0"/>
            <a:t>.</a:t>
          </a:r>
          <a:endParaRPr lang="es-ES" sz="2000" kern="1200" dirty="0"/>
        </a:p>
      </dsp:txBody>
      <dsp:txXfrm>
        <a:off x="15789" y="1015166"/>
        <a:ext cx="5807305" cy="2918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C738B-7C5D-4D3A-BF74-97CC85268A87}" type="datetimeFigureOut">
              <a:rPr lang="en-US" smtClean="0"/>
              <a:t>1/24/2026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D02D8-29E5-4C27-B995-11D4C5DF04B8}" type="slidenum">
              <a:rPr lang="en-US" smtClean="0"/>
              <a:t>‹Nº›</a:t>
            </a:fld>
            <a:endParaRPr lang="en-US"/>
          </a:p>
        </p:txBody>
      </p:sp>
    </p:spTree>
    <p:extLst>
      <p:ext uri="{BB962C8B-B14F-4D97-AF65-F5344CB8AC3E}">
        <p14:creationId xmlns:p14="http://schemas.microsoft.com/office/powerpoint/2010/main" val="315754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3D02D8-29E5-4C27-B995-11D4C5DF04B8}" type="slidenum">
              <a:rPr lang="en-US" smtClean="0"/>
              <a:t>13</a:t>
            </a:fld>
            <a:endParaRPr lang="en-US"/>
          </a:p>
        </p:txBody>
      </p:sp>
    </p:spTree>
    <p:extLst>
      <p:ext uri="{BB962C8B-B14F-4D97-AF65-F5344CB8AC3E}">
        <p14:creationId xmlns:p14="http://schemas.microsoft.com/office/powerpoint/2010/main" val="38540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0120-9EA5-9828-7102-254504CAED64}"/>
            </a:ext>
          </a:extLst>
        </p:cNvPr>
        <p:cNvGrpSpPr/>
        <p:nvPr/>
      </p:nvGrpSpPr>
      <p:grpSpPr>
        <a:xfrm>
          <a:off x="0" y="0"/>
          <a:ext cx="0" cy="0"/>
          <a:chOff x="0" y="0"/>
          <a:chExt cx="0" cy="0"/>
        </a:xfrm>
      </p:grpSpPr>
    </p:spTree>
    <p:extLst>
      <p:ext uri="{BB962C8B-B14F-4D97-AF65-F5344CB8AC3E}">
        <p14:creationId xmlns:p14="http://schemas.microsoft.com/office/powerpoint/2010/main" val="125304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61288565"/>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28990729"/>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557586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12018786"/>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97022438"/>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30652706"/>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88819469"/>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36649209"/>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4591138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1485645"/>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56633550"/>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76090627"/>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71465434"/>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29196793"/>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36076008"/>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20602527"/>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3224574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61336388"/>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01199324"/>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42099495"/>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7465838"/>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61339494"/>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71234945"/>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79900399"/>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9725916"/>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97025602"/>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54903350"/>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04328899"/>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95026426"/>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98809250"/>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90972029"/>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31486724"/>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1189953"/>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47982120"/>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63698067"/>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22517188"/>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04803917"/>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5082646"/>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2265304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992925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0706949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35362817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9.jpeg"/><Relationship Id="rId7" Type="http://schemas.openxmlformats.org/officeDocument/2006/relationships/diagramQuickStyle" Target="../diagrams/quickStyle3.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0.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8.png"/><Relationship Id="rId5" Type="http://schemas.openxmlformats.org/officeDocument/2006/relationships/diagramQuickStyle" Target="../diagrams/quickStyle4.xml"/><Relationship Id="rId10" Type="http://schemas.openxmlformats.org/officeDocument/2006/relationships/image" Target="../media/image47.png"/><Relationship Id="rId4" Type="http://schemas.openxmlformats.org/officeDocument/2006/relationships/diagramLayout" Target="../diagrams/layout4.xml"/><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52.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 </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KRIST U FILIPLJANIMA I KOLO</a:t>
            </a:r>
            <a:r>
              <a:rPr kumimoji="0" lang="hr-BA"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en-US" sz="2000" b="1" dirty="0">
                <a:solidFill>
                  <a:srgbClr val="DDDDDD"/>
                </a:solidFill>
                <a:effectLst>
                  <a:outerShdw blurRad="38100" dist="38100" dir="2700000" algn="tl">
                    <a:srgbClr val="000000">
                      <a:alpha val="43137"/>
                    </a:srgbClr>
                  </a:outerShdw>
                </a:effectLst>
              </a:rPr>
              <a:t>7</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en-US" sz="2000" b="1" dirty="0" err="1">
                <a:solidFill>
                  <a:srgbClr val="DDDDDD"/>
                </a:solidFill>
                <a:effectLst>
                  <a:outerShdw blurRad="38100" dist="38100" dir="2700000" algn="tl">
                    <a:srgbClr val="000000">
                      <a:alpha val="43137"/>
                    </a:srgbClr>
                  </a:outerShdw>
                </a:effectLst>
              </a:rPr>
              <a:t>velja</a:t>
            </a:r>
            <a:r>
              <a:rPr lang="hr-HR" sz="2000" b="1" dirty="0">
                <a:solidFill>
                  <a:srgbClr val="DDDDDD"/>
                </a:solidFill>
                <a:effectLst>
                  <a:outerShdw blurRad="38100" dist="38100" dir="2700000" algn="tl">
                    <a:srgbClr val="000000">
                      <a:alpha val="43137"/>
                    </a:srgbClr>
                  </a:outerShdw>
                </a:effectLst>
              </a:rPr>
              <a:t>č</a:t>
            </a:r>
            <a:r>
              <a:rPr lang="en-US" sz="2000" b="1" dirty="0">
                <a:solidFill>
                  <a:srgbClr val="DDDDDD"/>
                </a:solidFill>
                <a:effectLst>
                  <a:outerShdw blurRad="38100" dist="38100" dir="2700000" algn="tl">
                    <a:srgbClr val="000000">
                      <a:alpha val="43137"/>
                    </a:srgbClr>
                  </a:outerShdw>
                </a:effectLst>
              </a:rPr>
              <a:t>e</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E2D0DAFE-2469-C4F7-79C4-F27F6CC8E48E}"/>
              </a:ext>
            </a:extLst>
          </p:cNvPr>
          <p:cNvPicPr>
            <a:picLocks noChangeAspect="1"/>
          </p:cNvPicPr>
          <p:nvPr/>
        </p:nvPicPr>
        <p:blipFill>
          <a:blip r:embed="rId3"/>
          <a:stretch>
            <a:fillRect/>
          </a:stretch>
        </p:blipFill>
        <p:spPr>
          <a:xfrm>
            <a:off x="-1" y="949037"/>
            <a:ext cx="12254345" cy="5417896"/>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703239"/>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pl-PL" sz="6000" spc="300" dirty="0"/>
              <a:t>SAVJETI ZA OSTANAK U SPASENJU</a:t>
            </a:r>
            <a:endParaRPr lang="en" sz="6000" spc="300" dirty="0"/>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US" sz="4400" b="1" spc="600" dirty="0">
                <a:ln w="9525">
                  <a:noFill/>
                  <a:prstDash val="solid"/>
                </a:ln>
                <a:solidFill>
                  <a:srgbClr val="579BC6"/>
                </a:solidFill>
                <a:effectLst>
                  <a:outerShdw blurRad="12700" dist="38100" dir="2700000" algn="tl" rotWithShape="0">
                    <a:srgbClr val="0B4B75"/>
                  </a:outerShdw>
                </a:effectLst>
              </a:rPr>
              <a:t>KRISTOVA</a:t>
            </a:r>
            <a:r>
              <a:rPr lang="hr-BA" sz="4400" b="1" spc="600" dirty="0">
                <a:ln w="9525">
                  <a:noFill/>
                  <a:prstDash val="solid"/>
                </a:ln>
                <a:solidFill>
                  <a:srgbClr val="579BC6"/>
                </a:solidFill>
                <a:effectLst>
                  <a:outerShdw blurRad="12700" dist="38100" dir="2700000" algn="tl" rotWithShape="0">
                    <a:srgbClr val="0B4B75"/>
                  </a:outerShdw>
                </a:effectLst>
              </a:rPr>
              <a:t> VJERA</a:t>
            </a:r>
            <a:endParaRPr lang="en" sz="4400" b="1" spc="600" dirty="0">
              <a:ln w="9525">
                <a:noFill/>
                <a:prstDash val="solid"/>
              </a:ln>
              <a:solidFill>
                <a:srgbClr val="579BC6"/>
              </a:solidFill>
              <a:effectLst>
                <a:outerShdw blurRad="12700" dist="38100" dir="2700000" algn="tl" rotWithShape="0">
                  <a:srgbClr val="0B4B75"/>
                </a:outerShdw>
              </a:effectLst>
            </a:endParaRPr>
          </a:p>
        </p:txBody>
      </p:sp>
      <p:sp>
        <p:nvSpPr>
          <p:cNvPr id="5" name="CuadroTexto 4">
            <a:extLst>
              <a:ext uri="{FF2B5EF4-FFF2-40B4-BE49-F238E27FC236}">
                <a16:creationId xmlns:a16="http://schemas.microsoft.com/office/drawing/2014/main" id="{0380C649-91FB-B0BB-0BFB-94AC6B1620FC}"/>
              </a:ext>
            </a:extLst>
          </p:cNvPr>
          <p:cNvSpPr txBox="1"/>
          <p:nvPr/>
        </p:nvSpPr>
        <p:spPr>
          <a:xfrm>
            <a:off x="276225" y="596995"/>
            <a:ext cx="1178123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hr-BA" b="1" dirty="0">
                <a:solidFill>
                  <a:schemeClr val="accent3">
                    <a:lumMod val="50000"/>
                  </a:schemeClr>
                </a:solidFill>
                <a:latin typeface="Comic Sans MS" panose="030F0702030302020204" pitchFamily="66" charset="0"/>
              </a:rPr>
              <a:t>I da bidem u njemu, ne pravednošću koja bi bila moja, onom koja dolazi od Zakona, nego onom koja se dobiva po vjeri u Krista, pravednošću koja dolazi od Boga, na osnovi vjere.</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
            </a:r>
            <a:r>
              <a:rPr lang="hr-BA" sz="1400" b="1" dirty="0">
                <a:solidFill>
                  <a:schemeClr val="accent3">
                    <a:lumMod val="50000"/>
                  </a:schemeClr>
                </a:solidFill>
                <a:latin typeface="Comic Sans MS" panose="030F0702030302020204" pitchFamily="66" charset="0"/>
              </a:rPr>
              <a:t>Filipljanima</a:t>
            </a:r>
            <a:r>
              <a:rPr lang="en" sz="1400" b="1" dirty="0">
                <a:solidFill>
                  <a:schemeClr val="accent3">
                    <a:lumMod val="50000"/>
                  </a:schemeClr>
                </a:solidFill>
                <a:latin typeface="Comic Sans MS" panose="030F0702030302020204" pitchFamily="66" charset="0"/>
              </a:rPr>
              <a:t> 3</a:t>
            </a:r>
            <a:r>
              <a:rPr lang="hr-BA" sz="1400" b="1" dirty="0">
                <a:solidFill>
                  <a:schemeClr val="accent3">
                    <a:lumMod val="50000"/>
                  </a:schemeClr>
                </a:solidFill>
                <a:latin typeface="Comic Sans MS" panose="030F0702030302020204" pitchFamily="66" charset="0"/>
              </a:rPr>
              <a:t>,</a:t>
            </a:r>
            <a:r>
              <a:rPr lang="en" sz="1400" b="1" dirty="0">
                <a:solidFill>
                  <a:schemeClr val="accent3">
                    <a:lumMod val="50000"/>
                  </a:schemeClr>
                </a:solidFill>
                <a:latin typeface="Comic Sans MS" panose="030F0702030302020204" pitchFamily="66" charset="0"/>
              </a:rPr>
              <a:t>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67" y="1315067"/>
            <a:ext cx="8429629" cy="1323439"/>
          </a:xfrm>
          <a:prstGeom prst="rect">
            <a:avLst/>
          </a:prstGeom>
          <a:noFill/>
        </p:spPr>
        <p:txBody>
          <a:bodyPr wrap="square" rtlCol="0">
            <a:spAutoFit/>
          </a:bodyPr>
          <a:lstStyle/>
          <a:p>
            <a:pPr>
              <a:spcBef>
                <a:spcPts val="600"/>
              </a:spcBef>
            </a:pPr>
            <a:r>
              <a:rPr lang="en-US" sz="2000" b="1" dirty="0"/>
              <a:t>Pavao, </a:t>
            </a:r>
            <a:r>
              <a:rPr lang="en-US" sz="2000" b="1" dirty="0" err="1"/>
              <a:t>uvjeren</a:t>
            </a:r>
            <a:r>
              <a:rPr lang="en-US" sz="2000" b="1" dirty="0"/>
              <a:t> u </a:t>
            </a:r>
            <a:r>
              <a:rPr lang="en-US" sz="2000" b="1" dirty="0" err="1"/>
              <a:t>vlastitu</a:t>
            </a:r>
            <a:r>
              <a:rPr lang="en-US" sz="2000" b="1" dirty="0"/>
              <a:t> </a:t>
            </a:r>
            <a:r>
              <a:rPr lang="en-US" sz="2000" b="1" dirty="0" err="1"/>
              <a:t>pravednost</a:t>
            </a:r>
            <a:r>
              <a:rPr lang="en-US" sz="2000" b="1" dirty="0"/>
              <a:t>, </a:t>
            </a:r>
            <a:r>
              <a:rPr lang="en-US" sz="2000" b="1" dirty="0" err="1"/>
              <a:t>otišao</a:t>
            </a:r>
            <a:r>
              <a:rPr lang="en-US" sz="2000" b="1" dirty="0"/>
              <a:t> je u Damask </a:t>
            </a:r>
            <a:r>
              <a:rPr lang="en-US" sz="2000" b="1" dirty="0" err="1"/>
              <a:t>kako</a:t>
            </a:r>
            <a:r>
              <a:rPr lang="en-US" sz="2000" b="1" dirty="0"/>
              <a:t> bi</a:t>
            </a:r>
            <a:r>
              <a:rPr lang="hr-BA" sz="2000" b="1" dirty="0"/>
              <a:t> hereti-</a:t>
            </a:r>
            <a:r>
              <a:rPr lang="en-US" sz="2000" b="1" dirty="0"/>
              <a:t> </a:t>
            </a:r>
            <a:r>
              <a:rPr lang="en-US" sz="2000" b="1" dirty="0" err="1"/>
              <a:t>ke</a:t>
            </a:r>
            <a:r>
              <a:rPr lang="en-US" sz="2000" b="1" dirty="0"/>
              <a:t> </a:t>
            </a:r>
            <a:r>
              <a:rPr lang="en-US" sz="2000" b="1" dirty="0" err="1"/>
              <a:t>iz</a:t>
            </a:r>
            <a:r>
              <a:rPr lang="en-US" sz="2000" b="1" dirty="0"/>
              <a:t> </a:t>
            </a:r>
            <a:r>
              <a:rPr lang="en-US" sz="2000" b="1" dirty="0" err="1"/>
              <a:t>sekte</a:t>
            </a:r>
            <a:r>
              <a:rPr lang="en-US" sz="2000" b="1" dirty="0"/>
              <a:t> </a:t>
            </a:r>
            <a:r>
              <a:rPr lang="hr-BA" sz="2000" b="1" dirty="0"/>
              <a:t>zvane </a:t>
            </a:r>
            <a:r>
              <a:rPr lang="en-US" sz="2000" b="1" dirty="0"/>
              <a:t>"Put" </a:t>
            </a:r>
            <a:r>
              <a:rPr lang="en-US" sz="2000" b="1" dirty="0" err="1"/>
              <a:t>vratio</a:t>
            </a:r>
            <a:r>
              <a:rPr lang="en-US" sz="2000" b="1" dirty="0"/>
              <a:t> </a:t>
            </a:r>
            <a:r>
              <a:rPr lang="en-US" sz="2000" b="1" dirty="0" err="1"/>
              <a:t>na</a:t>
            </a:r>
            <a:r>
              <a:rPr lang="en-US" sz="2000" b="1" dirty="0"/>
              <a:t> put </a:t>
            </a:r>
            <a:r>
              <a:rPr lang="en-US" sz="2000" b="1" dirty="0" err="1"/>
              <a:t>spasenja</a:t>
            </a:r>
            <a:r>
              <a:rPr lang="en-US" sz="2000" b="1" dirty="0"/>
              <a:t> (</a:t>
            </a:r>
            <a:r>
              <a:rPr lang="en-US" sz="2000" b="1" dirty="0" err="1"/>
              <a:t>Djela</a:t>
            </a:r>
            <a:r>
              <a:rPr lang="en-US" sz="2000" b="1" dirty="0"/>
              <a:t> 9</a:t>
            </a:r>
            <a:r>
              <a:rPr lang="hr-BA" sz="2000" b="1" dirty="0"/>
              <a:t>,</a:t>
            </a:r>
            <a:r>
              <a:rPr lang="en-US" sz="2000" b="1" dirty="0"/>
              <a:t>1</a:t>
            </a:r>
            <a:r>
              <a:rPr lang="hr-BA" sz="2000" b="1" dirty="0"/>
              <a:t>.</a:t>
            </a:r>
            <a:r>
              <a:rPr lang="en-US" sz="2000" b="1" dirty="0"/>
              <a:t>2). No </a:t>
            </a:r>
            <a:r>
              <a:rPr lang="en-US" sz="2000" b="1" dirty="0" err="1"/>
              <a:t>ušao</a:t>
            </a:r>
            <a:r>
              <a:rPr lang="en-US" sz="2000" b="1" dirty="0"/>
              <a:t> je u Damask </a:t>
            </a:r>
            <a:r>
              <a:rPr lang="en-US" sz="2000" b="1" dirty="0" err="1"/>
              <a:t>obuzet</a:t>
            </a:r>
            <a:r>
              <a:rPr lang="en-US" sz="2000" b="1" dirty="0"/>
              <a:t> </a:t>
            </a:r>
            <a:r>
              <a:rPr lang="en-US" sz="2000" b="1" dirty="0" err="1"/>
              <a:t>drugom</a:t>
            </a:r>
            <a:r>
              <a:rPr lang="en-US" sz="2000" b="1" dirty="0"/>
              <a:t> </a:t>
            </a:r>
            <a:r>
              <a:rPr lang="en-US" sz="2000" b="1" dirty="0" err="1"/>
              <a:t>pravednošću</a:t>
            </a:r>
            <a:r>
              <a:rPr lang="en-US" sz="2000" b="1" dirty="0"/>
              <a:t>, </a:t>
            </a:r>
            <a:r>
              <a:rPr lang="en-US" sz="2000" b="1" dirty="0" err="1"/>
              <a:t>Božjom</a:t>
            </a:r>
            <a:r>
              <a:rPr lang="en-US" sz="2000" b="1" dirty="0"/>
              <a:t> </a:t>
            </a:r>
            <a:r>
              <a:rPr lang="en-US" sz="2000" b="1" dirty="0" err="1"/>
              <a:t>pravednošću</a:t>
            </a:r>
            <a:r>
              <a:rPr lang="en-US" sz="2000" b="1" dirty="0"/>
              <a:t>: "</a:t>
            </a:r>
            <a:r>
              <a:rPr lang="en-US" sz="2000" b="1" dirty="0" err="1"/>
              <a:t>onom</a:t>
            </a:r>
            <a:r>
              <a:rPr lang="en-US" sz="2000" b="1" dirty="0"/>
              <a:t> </a:t>
            </a:r>
            <a:r>
              <a:rPr lang="en-US" sz="2000" b="1" dirty="0" err="1"/>
              <a:t>koja</a:t>
            </a:r>
            <a:r>
              <a:rPr lang="en-US" sz="2000" b="1" dirty="0"/>
              <a:t> je po </a:t>
            </a:r>
            <a:r>
              <a:rPr lang="en-US" sz="2000" b="1" dirty="0" err="1"/>
              <a:t>vjeri</a:t>
            </a:r>
            <a:r>
              <a:rPr lang="en-US" sz="2000" b="1" dirty="0"/>
              <a:t> u Krista" (</a:t>
            </a:r>
            <a:r>
              <a:rPr lang="en-US" sz="2000" b="1" dirty="0" err="1"/>
              <a:t>Filipljanima</a:t>
            </a:r>
            <a:r>
              <a:rPr lang="en-US" sz="2000" b="1" dirty="0"/>
              <a:t> 3</a:t>
            </a:r>
            <a:r>
              <a:rPr lang="hr-BA" sz="2000" b="1" dirty="0"/>
              <a:t>,</a:t>
            </a:r>
            <a:r>
              <a:rPr lang="en-US" sz="2000" b="1" dirty="0"/>
              <a:t>9).</a:t>
            </a:r>
            <a:endParaRPr lang="en" sz="2000" b="1" dirty="0"/>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123935" y="4419548"/>
            <a:ext cx="5239275" cy="2246769"/>
          </a:xfrm>
          <a:prstGeom prst="rect">
            <a:avLst/>
          </a:prstGeom>
          <a:noFill/>
        </p:spPr>
        <p:txBody>
          <a:bodyPr wrap="square">
            <a:spAutoFit/>
          </a:bodyPr>
          <a:lstStyle/>
          <a:p>
            <a:pPr>
              <a:spcBef>
                <a:spcPts val="600"/>
              </a:spcBef>
            </a:pPr>
            <a:r>
              <a:rPr lang="en-US" sz="2000" b="1" dirty="0"/>
              <a:t>Prema 1. Kor</a:t>
            </a:r>
            <a:r>
              <a:rPr lang="hr-BA" sz="2000" b="1" dirty="0"/>
              <a:t>.</a:t>
            </a:r>
            <a:r>
              <a:rPr lang="en-US" sz="2000" b="1" dirty="0"/>
              <a:t> 1</a:t>
            </a:r>
            <a:r>
              <a:rPr lang="hr-BA" sz="2000" b="1" dirty="0"/>
              <a:t>,</a:t>
            </a:r>
            <a:r>
              <a:rPr lang="en-US" sz="2000" b="1" dirty="0"/>
              <a:t>30, </a:t>
            </a:r>
            <a:r>
              <a:rPr lang="en-US" sz="2000" b="1" dirty="0" err="1"/>
              <a:t>biti</a:t>
            </a:r>
            <a:r>
              <a:rPr lang="en-US" sz="2000" b="1" dirty="0"/>
              <a:t> "u </a:t>
            </a:r>
            <a:r>
              <a:rPr lang="en-US" sz="2000" b="1" dirty="0" err="1"/>
              <a:t>Kristu</a:t>
            </a:r>
            <a:r>
              <a:rPr lang="en-US" sz="2000" b="1" dirty="0"/>
              <a:t>" </a:t>
            </a:r>
            <a:r>
              <a:rPr lang="en-US" sz="2000" b="1" dirty="0" err="1"/>
              <a:t>obuhvaća</a:t>
            </a:r>
            <a:r>
              <a:rPr lang="en-US" sz="2000" b="1" dirty="0"/>
              <a:t> </a:t>
            </a:r>
            <a:r>
              <a:rPr lang="en-US" sz="2000" b="1" dirty="0" err="1"/>
              <a:t>sve</a:t>
            </a:r>
            <a:r>
              <a:rPr lang="en-US" sz="2000" b="1" dirty="0"/>
              <a:t> </a:t>
            </a:r>
            <a:r>
              <a:rPr lang="en-US" sz="2000" b="1" dirty="0" err="1"/>
              <a:t>što</a:t>
            </a:r>
            <a:r>
              <a:rPr lang="en-US" sz="2000" b="1" dirty="0"/>
              <a:t> </a:t>
            </a:r>
            <a:r>
              <a:rPr lang="hr-BA" sz="2000" b="1" dirty="0"/>
              <a:t>sadržava</a:t>
            </a:r>
            <a:r>
              <a:rPr lang="en-US" sz="2000" b="1" dirty="0"/>
              <a:t> Plan </a:t>
            </a:r>
            <a:r>
              <a:rPr lang="en-US" sz="2000" b="1" dirty="0" err="1"/>
              <a:t>spasenja</a:t>
            </a:r>
            <a:r>
              <a:rPr lang="en-US" sz="2000" b="1" dirty="0"/>
              <a:t>, od </a:t>
            </a:r>
            <a:r>
              <a:rPr lang="en-US" sz="2000" b="1" dirty="0" err="1"/>
              <a:t>zore</a:t>
            </a:r>
            <a:r>
              <a:rPr lang="en-US" sz="2000" b="1" dirty="0"/>
              <a:t> </a:t>
            </a:r>
            <a:r>
              <a:rPr lang="en-US" sz="2000" b="1" dirty="0" err="1"/>
              <a:t>naše</a:t>
            </a:r>
            <a:r>
              <a:rPr lang="en-US" sz="2000" b="1" dirty="0"/>
              <a:t> </a:t>
            </a:r>
            <a:r>
              <a:rPr lang="en-US" sz="2000" b="1" dirty="0" err="1"/>
              <a:t>duhovne</a:t>
            </a:r>
            <a:r>
              <a:rPr lang="en-US" sz="2000" b="1" dirty="0"/>
              <a:t> </a:t>
            </a:r>
            <a:r>
              <a:rPr lang="en-US" sz="2000" b="1" dirty="0" err="1"/>
              <a:t>inteligencije</a:t>
            </a:r>
            <a:r>
              <a:rPr lang="en-US" sz="2000" b="1" dirty="0"/>
              <a:t> (</a:t>
            </a:r>
            <a:r>
              <a:rPr lang="en-US" sz="2000" b="1" dirty="0" err="1"/>
              <a:t>mudrosti</a:t>
            </a:r>
            <a:r>
              <a:rPr lang="en-US" sz="2000" b="1" dirty="0"/>
              <a:t>), </a:t>
            </a:r>
            <a:r>
              <a:rPr lang="en-US" sz="2000" b="1" dirty="0" err="1"/>
              <a:t>preko</a:t>
            </a:r>
            <a:r>
              <a:rPr lang="en-US" sz="2000" b="1" dirty="0"/>
              <a:t> </a:t>
            </a:r>
            <a:r>
              <a:rPr lang="en-US" sz="2000" b="1" dirty="0" err="1"/>
              <a:t>opravdanja</a:t>
            </a:r>
            <a:r>
              <a:rPr lang="en-US" sz="2000" b="1" dirty="0"/>
              <a:t> </a:t>
            </a:r>
            <a:r>
              <a:rPr lang="en-US" sz="2000" b="1" dirty="0" err="1"/>
              <a:t>vjerom</a:t>
            </a:r>
            <a:r>
              <a:rPr lang="en-US" sz="2000" b="1" dirty="0"/>
              <a:t> (</a:t>
            </a:r>
            <a:r>
              <a:rPr lang="en-US" sz="2000" b="1" dirty="0" err="1"/>
              <a:t>pravednost</a:t>
            </a:r>
            <a:r>
              <a:rPr lang="en-US" sz="2000" b="1" dirty="0"/>
              <a:t>) </a:t>
            </a:r>
            <a:r>
              <a:rPr lang="en-US" sz="2000" b="1" dirty="0" err="1"/>
              <a:t>i</a:t>
            </a:r>
            <a:r>
              <a:rPr lang="en-US" sz="2000" b="1" dirty="0"/>
              <a:t> </a:t>
            </a:r>
            <a:r>
              <a:rPr lang="en-US" sz="2000" b="1" dirty="0" err="1"/>
              <a:t>pripreme</a:t>
            </a:r>
            <a:r>
              <a:rPr lang="en-US" sz="2000" b="1" dirty="0"/>
              <a:t> za </a:t>
            </a:r>
            <a:r>
              <a:rPr lang="en-US" sz="2000" b="1" dirty="0" err="1"/>
              <a:t>nebo</a:t>
            </a:r>
            <a:r>
              <a:rPr lang="en-US" sz="2000" b="1" dirty="0"/>
              <a:t> (</a:t>
            </a:r>
            <a:r>
              <a:rPr lang="en-US" sz="2000" b="1" dirty="0" err="1"/>
              <a:t>posvećenje</a:t>
            </a:r>
            <a:r>
              <a:rPr lang="en-US" sz="2000" b="1" dirty="0"/>
              <a:t>), do, </a:t>
            </a:r>
            <a:r>
              <a:rPr lang="en-US" sz="2000" b="1" dirty="0" err="1"/>
              <a:t>konačno</a:t>
            </a:r>
            <a:r>
              <a:rPr lang="en-US" sz="2000" b="1" dirty="0"/>
              <a:t>, </a:t>
            </a:r>
            <a:r>
              <a:rPr lang="en-US" sz="2000" b="1" dirty="0" err="1"/>
              <a:t>slavljenja</a:t>
            </a:r>
            <a:r>
              <a:rPr lang="en-US" sz="2000" b="1" dirty="0"/>
              <a:t> </a:t>
            </a:r>
            <a:r>
              <a:rPr lang="en-US" sz="2000" b="1" dirty="0" err="1"/>
              <a:t>pri</a:t>
            </a:r>
            <a:r>
              <a:rPr lang="en-US" sz="2000" b="1" dirty="0"/>
              <a:t> </a:t>
            </a:r>
            <a:r>
              <a:rPr lang="en-US" sz="2000" b="1" dirty="0" err="1"/>
              <a:t>Drugom</a:t>
            </a:r>
            <a:r>
              <a:rPr lang="en-US" sz="2000" b="1" dirty="0"/>
              <a:t> </a:t>
            </a:r>
            <a:r>
              <a:rPr lang="en-US" sz="2000" b="1" dirty="0" err="1"/>
              <a:t>dolasku</a:t>
            </a:r>
            <a:r>
              <a:rPr lang="en-US" sz="2000" b="1" dirty="0"/>
              <a:t> (</a:t>
            </a:r>
            <a:r>
              <a:rPr lang="en-US" sz="2000" b="1" dirty="0" err="1"/>
              <a:t>otkupljenje</a:t>
            </a:r>
            <a:r>
              <a:rPr lang="en-US" sz="2000" b="1" dirty="0"/>
              <a:t>).</a:t>
            </a:r>
            <a:endParaRPr lang="en" sz="2000" b="1" dirty="0"/>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784445341"/>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2" y="3636241"/>
            <a:ext cx="8429623" cy="400110"/>
          </a:xfrm>
          <a:prstGeom prst="rect">
            <a:avLst/>
          </a:prstGeom>
          <a:noFill/>
        </p:spPr>
        <p:txBody>
          <a:bodyPr wrap="square">
            <a:spAutoFit/>
          </a:bodyPr>
          <a:lstStyle/>
          <a:p>
            <a:pPr>
              <a:spcBef>
                <a:spcPts val="600"/>
              </a:spcBef>
            </a:pPr>
            <a:r>
              <a:rPr lang="pl-PL" sz="2000" b="1" dirty="0"/>
              <a:t>Želio je "biti pronađen u [Kristu]" (Filip. 3,9). Što to znači?</a:t>
            </a:r>
            <a:endParaRPr lang="en" sz="2000" b="1" dirty="0"/>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70" y="2777923"/>
            <a:ext cx="8429630" cy="707886"/>
          </a:xfrm>
          <a:prstGeom prst="rect">
            <a:avLst/>
          </a:prstGeom>
          <a:noFill/>
        </p:spPr>
        <p:txBody>
          <a:bodyPr wrap="square">
            <a:spAutoFit/>
          </a:bodyPr>
          <a:lstStyle/>
          <a:p>
            <a:pPr>
              <a:spcBef>
                <a:spcPts val="600"/>
              </a:spcBef>
            </a:pPr>
            <a:r>
              <a:rPr lang="en-US" sz="2000" b="1" dirty="0"/>
              <a:t>Od tog </a:t>
            </a:r>
            <a:r>
              <a:rPr lang="en-US" sz="2000" b="1" dirty="0" err="1"/>
              <a:t>trenutka</a:t>
            </a:r>
            <a:r>
              <a:rPr lang="en-US" sz="2000" b="1" dirty="0"/>
              <a:t> </a:t>
            </a:r>
            <a:r>
              <a:rPr lang="en-US" sz="2000" b="1" dirty="0" err="1"/>
              <a:t>više</a:t>
            </a:r>
            <a:r>
              <a:rPr lang="en-US" sz="2000" b="1" dirty="0"/>
              <a:t> </a:t>
            </a:r>
            <a:r>
              <a:rPr lang="en-US" sz="2000" b="1" dirty="0" err="1"/>
              <a:t>nikada</a:t>
            </a:r>
            <a:r>
              <a:rPr lang="en-US" sz="2000" b="1" dirty="0"/>
              <a:t> </a:t>
            </a:r>
            <a:r>
              <a:rPr lang="en-US" sz="2000" b="1" dirty="0" err="1"/>
              <a:t>nije</a:t>
            </a:r>
            <a:r>
              <a:rPr lang="en-US" sz="2000" b="1" dirty="0"/>
              <a:t> </a:t>
            </a:r>
            <a:r>
              <a:rPr lang="en-US" sz="2000" b="1" dirty="0" err="1"/>
              <a:t>vjerovao</a:t>
            </a:r>
            <a:r>
              <a:rPr lang="en-US" sz="2000" b="1" dirty="0"/>
              <a:t> u </a:t>
            </a:r>
            <a:r>
              <a:rPr lang="en-US" sz="2000" b="1" dirty="0" err="1"/>
              <a:t>vlastitu</a:t>
            </a:r>
            <a:r>
              <a:rPr lang="en-US" sz="2000" b="1" dirty="0"/>
              <a:t> </a:t>
            </a:r>
            <a:r>
              <a:rPr lang="en-US" sz="2000" b="1" dirty="0" err="1"/>
              <a:t>pravednost</a:t>
            </a:r>
            <a:r>
              <a:rPr lang="en-US" sz="2000" b="1" dirty="0"/>
              <a:t>. Jer</a:t>
            </a:r>
            <a:r>
              <a:rPr lang="hr-BA" sz="2000" b="1" dirty="0"/>
              <a:t> bes-</a:t>
            </a:r>
            <a:r>
              <a:rPr lang="en-US" sz="2000" b="1" dirty="0"/>
              <a:t> </a:t>
            </a:r>
            <a:r>
              <a:rPr lang="en-US" sz="2000" b="1" dirty="0" err="1"/>
              <a:t>korisno</a:t>
            </a:r>
            <a:r>
              <a:rPr lang="en-US" sz="2000" b="1" dirty="0"/>
              <a:t> je </a:t>
            </a:r>
            <a:r>
              <a:rPr lang="en-US" sz="2000" b="1" dirty="0" err="1"/>
              <a:t>vjerovati</a:t>
            </a:r>
            <a:r>
              <a:rPr lang="en-US" sz="2000" b="1" dirty="0"/>
              <a:t> u </a:t>
            </a:r>
            <a:r>
              <a:rPr lang="en-US" sz="2000" b="1" dirty="0" err="1"/>
              <a:t>svoja</a:t>
            </a:r>
            <a:r>
              <a:rPr lang="en-US" sz="2000" b="1" dirty="0"/>
              <a:t> </a:t>
            </a:r>
            <a:r>
              <a:rPr lang="en-US" sz="2000" b="1" dirty="0" err="1"/>
              <a:t>djela</a:t>
            </a:r>
            <a:r>
              <a:rPr lang="en-US" sz="2000" b="1" dirty="0"/>
              <a:t> da </a:t>
            </a:r>
            <a:r>
              <a:rPr lang="en-US" sz="2000" b="1" dirty="0" err="1"/>
              <a:t>bismo</a:t>
            </a:r>
            <a:r>
              <a:rPr lang="en-US" sz="2000" b="1" dirty="0"/>
              <a:t> </a:t>
            </a:r>
            <a:r>
              <a:rPr lang="en-US" sz="2000" b="1" dirty="0" err="1"/>
              <a:t>postigli</a:t>
            </a:r>
            <a:r>
              <a:rPr lang="en-US" sz="2000" b="1" dirty="0"/>
              <a:t> </a:t>
            </a:r>
            <a:r>
              <a:rPr lang="en-US" sz="2000" b="1" dirty="0" err="1"/>
              <a:t>spasenje</a:t>
            </a:r>
            <a:r>
              <a:rPr lang="en-US" sz="2000" b="1" dirty="0"/>
              <a:t> (Gal. 2,16).</a:t>
            </a:r>
            <a:endParaRPr lang="en" sz="2000" b="1" dirty="0"/>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r-BA" sz="4400" b="1" dirty="0">
                <a:ln/>
                <a:solidFill>
                  <a:srgbClr val="954ECA"/>
                </a:solidFill>
              </a:rPr>
              <a:t>POZNAVATI</a:t>
            </a:r>
            <a:r>
              <a:rPr lang="en-US" sz="4400" b="1" dirty="0">
                <a:ln/>
                <a:solidFill>
                  <a:srgbClr val="954ECA"/>
                </a:solidFill>
              </a:rPr>
              <a:t> KRISTA</a:t>
            </a:r>
            <a:endParaRPr lang="en" sz="4400" b="1" dirty="0">
              <a:ln/>
              <a:solidFill>
                <a:srgbClr val="954ECA"/>
              </a:solidFill>
            </a:endParaRP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en" b="1" dirty="0">
                <a:solidFill>
                  <a:schemeClr val="tx2">
                    <a:lumMod val="75000"/>
                  </a:schemeClr>
                </a:solidFill>
                <a:latin typeface="Comic Sans MS" panose="030F0702030302020204" pitchFamily="66" charset="0"/>
              </a:rPr>
              <a:t>“</a:t>
            </a:r>
            <a:r>
              <a:rPr lang="hr-BA" b="1" dirty="0">
                <a:solidFill>
                  <a:schemeClr val="tx2">
                    <a:lumMod val="75000"/>
                  </a:schemeClr>
                </a:solidFill>
                <a:latin typeface="Comic Sans MS" panose="030F0702030302020204" pitchFamily="66" charset="0"/>
              </a:rPr>
              <a:t>Da iskusim njega i silu njegova uskrsnuća i udio u patnjama, prilagođavajući se njegovoj smrti.</a:t>
            </a:r>
            <a:r>
              <a:rPr lang="en" b="1" dirty="0">
                <a:solidFill>
                  <a:schemeClr val="tx2">
                    <a:lumMod val="75000"/>
                  </a:schemeClr>
                </a:solidFill>
                <a:latin typeface="Comic Sans MS" panose="030F0702030302020204" pitchFamily="66" charset="0"/>
              </a:rPr>
              <a:t>” </a:t>
            </a:r>
            <a:r>
              <a:rPr lang="en" sz="1400" b="1" dirty="0">
                <a:solidFill>
                  <a:schemeClr val="tx2">
                    <a:lumMod val="75000"/>
                  </a:schemeClr>
                </a:solidFill>
                <a:latin typeface="Comic Sans MS" panose="030F0702030302020204" pitchFamily="66" charset="0"/>
              </a:rPr>
              <a:t>(</a:t>
            </a:r>
            <a:r>
              <a:rPr lang="hr-BA" sz="1400" b="1" dirty="0">
                <a:solidFill>
                  <a:schemeClr val="tx2">
                    <a:lumMod val="75000"/>
                  </a:schemeClr>
                </a:solidFill>
                <a:latin typeface="Comic Sans MS" panose="030F0702030302020204" pitchFamily="66" charset="0"/>
              </a:rPr>
              <a:t>Filipljanima</a:t>
            </a:r>
            <a:r>
              <a:rPr lang="en" sz="1400" b="1" dirty="0">
                <a:solidFill>
                  <a:schemeClr val="tx2">
                    <a:lumMod val="75000"/>
                  </a:schemeClr>
                </a:solidFill>
                <a:latin typeface="Comic Sans MS" panose="030F0702030302020204" pitchFamily="66" charset="0"/>
              </a:rPr>
              <a:t> 3</a:t>
            </a:r>
            <a:r>
              <a:rPr lang="hr-BA" sz="1400" b="1" dirty="0">
                <a:solidFill>
                  <a:schemeClr val="tx2">
                    <a:lumMod val="75000"/>
                  </a:schemeClr>
                </a:solidFill>
                <a:latin typeface="Comic Sans MS" panose="030F0702030302020204" pitchFamily="66" charset="0"/>
              </a:rPr>
              <a:t>,</a:t>
            </a:r>
            <a:r>
              <a:rPr lang="en" sz="1400" b="1" dirty="0">
                <a:solidFill>
                  <a:schemeClr val="tx2">
                    <a:lumMod val="75000"/>
                  </a:schemeClr>
                </a:solidFill>
                <a:latin typeface="Comic Sans MS" panose="030F0702030302020204" pitchFamily="66" charset="0"/>
              </a:rPr>
              <a:t>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en-US" sz="2000" b="1" dirty="0"/>
              <a:t>Kako </a:t>
            </a:r>
            <a:r>
              <a:rPr lang="en-US" sz="2000" b="1" dirty="0" err="1"/>
              <a:t>možemo</a:t>
            </a:r>
            <a:r>
              <a:rPr lang="en-US" sz="2000" b="1" dirty="0"/>
              <a:t> </a:t>
            </a:r>
            <a:r>
              <a:rPr lang="en-US" sz="2000" b="1" dirty="0" err="1"/>
              <a:t>upoznati</a:t>
            </a:r>
            <a:r>
              <a:rPr lang="en-US" sz="2000" b="1" dirty="0"/>
              <a:t> Krista (Fil</a:t>
            </a:r>
            <a:r>
              <a:rPr lang="hr-BA" sz="2000" b="1" dirty="0"/>
              <a:t>ip</a:t>
            </a:r>
            <a:r>
              <a:rPr lang="en-US" sz="2000" b="1" dirty="0"/>
              <a:t>. 3</a:t>
            </a:r>
            <a:r>
              <a:rPr lang="hr-BA" sz="2000" b="1" dirty="0"/>
              <a:t>,</a:t>
            </a:r>
            <a:r>
              <a:rPr lang="en-US" sz="2000" b="1" dirty="0"/>
              <a:t>10-16)?</a:t>
            </a:r>
            <a:endParaRPr lang="en" sz="2000" b="1" dirty="0"/>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1542017850"/>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675832"/>
            <a:ext cx="6114833" cy="1323439"/>
          </a:xfrm>
          <a:prstGeom prst="rect">
            <a:avLst/>
          </a:prstGeom>
          <a:noFill/>
        </p:spPr>
        <p:txBody>
          <a:bodyPr wrap="square" rtlCol="0">
            <a:spAutoFit/>
          </a:bodyPr>
          <a:lstStyle/>
          <a:p>
            <a:pPr>
              <a:spcBef>
                <a:spcPts val="600"/>
              </a:spcBef>
            </a:pPr>
            <a:r>
              <a:rPr lang="en-US" sz="2000" b="1" dirty="0" err="1"/>
              <a:t>Kršćanski</a:t>
            </a:r>
            <a:r>
              <a:rPr lang="en-US" sz="2000" b="1" dirty="0"/>
              <a:t> </a:t>
            </a:r>
            <a:r>
              <a:rPr lang="en-US" sz="2000" b="1" dirty="0" err="1"/>
              <a:t>život</a:t>
            </a:r>
            <a:r>
              <a:rPr lang="en-US" sz="2000" b="1" dirty="0"/>
              <a:t> je </a:t>
            </a:r>
            <a:r>
              <a:rPr lang="en-US" sz="2000" b="1" dirty="0" err="1"/>
              <a:t>poput</a:t>
            </a:r>
            <a:r>
              <a:rPr lang="en-US" sz="2000" b="1" dirty="0"/>
              <a:t> </a:t>
            </a:r>
            <a:r>
              <a:rPr lang="en-US" sz="2000" b="1" dirty="0" err="1"/>
              <a:t>utrke</a:t>
            </a:r>
            <a:r>
              <a:rPr lang="en-US" sz="2000" b="1" dirty="0"/>
              <a:t>. </a:t>
            </a:r>
            <a:r>
              <a:rPr lang="en-US" sz="2000" b="1" dirty="0" err="1"/>
              <a:t>Moramo</a:t>
            </a:r>
            <a:r>
              <a:rPr lang="en-US" sz="2000" b="1" dirty="0"/>
              <a:t> </a:t>
            </a:r>
            <a:r>
              <a:rPr lang="en-US" sz="2000" b="1" dirty="0" err="1"/>
              <a:t>imati</a:t>
            </a:r>
            <a:r>
              <a:rPr lang="en-US" sz="2000" b="1" dirty="0"/>
              <a:t> </a:t>
            </a:r>
            <a:r>
              <a:rPr lang="en-US" sz="2000" b="1" dirty="0" err="1"/>
              <a:t>jasno</a:t>
            </a:r>
            <a:r>
              <a:rPr lang="en-US" sz="2000" b="1" dirty="0"/>
              <a:t> </a:t>
            </a:r>
            <a:r>
              <a:rPr lang="en-US" sz="2000" b="1" dirty="0" err="1"/>
              <a:t>na</a:t>
            </a:r>
            <a:r>
              <a:rPr lang="en-US" sz="2000" b="1" dirty="0"/>
              <a:t> </a:t>
            </a:r>
            <a:r>
              <a:rPr lang="en-US" sz="2000" b="1" dirty="0" err="1"/>
              <a:t>umu</a:t>
            </a:r>
            <a:r>
              <a:rPr lang="en-US" sz="2000" b="1" dirty="0"/>
              <a:t> </a:t>
            </a:r>
            <a:r>
              <a:rPr lang="en-US" sz="2000" b="1" dirty="0" err="1"/>
              <a:t>naš</a:t>
            </a:r>
            <a:r>
              <a:rPr lang="en-US" sz="2000" b="1" dirty="0"/>
              <a:t> </a:t>
            </a:r>
            <a:r>
              <a:rPr lang="en-US" sz="2000" b="1" dirty="0" err="1"/>
              <a:t>cilj</a:t>
            </a:r>
            <a:r>
              <a:rPr lang="en-US" sz="2000" b="1" dirty="0"/>
              <a:t>. Ne </a:t>
            </a:r>
            <a:r>
              <a:rPr lang="en-US" sz="2000" b="1" dirty="0" err="1"/>
              <a:t>živimo</a:t>
            </a:r>
            <a:r>
              <a:rPr lang="en-US" sz="2000" b="1" dirty="0"/>
              <a:t> da </a:t>
            </a:r>
            <a:r>
              <a:rPr lang="en-US" sz="2000" b="1" dirty="0" err="1"/>
              <a:t>bismo</a:t>
            </a:r>
            <a:r>
              <a:rPr lang="en-US" sz="2000" b="1" dirty="0"/>
              <a:t> </a:t>
            </a:r>
            <a:r>
              <a:rPr lang="en-US" sz="2000" b="1" dirty="0" err="1"/>
              <a:t>ovdje</a:t>
            </a:r>
            <a:r>
              <a:rPr lang="en-US" sz="2000" b="1" dirty="0"/>
              <a:t> </a:t>
            </a:r>
            <a:r>
              <a:rPr lang="en-US" sz="2000" b="1" dirty="0" err="1"/>
              <a:t>ostali</a:t>
            </a:r>
            <a:r>
              <a:rPr lang="en-US" sz="2000" b="1" dirty="0"/>
              <a:t> </a:t>
            </a:r>
            <a:r>
              <a:rPr lang="en-US" sz="2000" b="1" dirty="0" err="1"/>
              <a:t>i</a:t>
            </a:r>
            <a:r>
              <a:rPr lang="en-US" sz="2000" b="1" dirty="0"/>
              <a:t> </a:t>
            </a:r>
            <a:r>
              <a:rPr lang="en-US" sz="2000" b="1" dirty="0" err="1"/>
              <a:t>samo</a:t>
            </a:r>
            <a:r>
              <a:rPr lang="en-US" sz="2000" b="1" dirty="0"/>
              <a:t> </a:t>
            </a:r>
            <a:r>
              <a:rPr lang="en-US" sz="2000" b="1" dirty="0" err="1"/>
              <a:t>uživali</a:t>
            </a:r>
            <a:r>
              <a:rPr lang="en-US" sz="2000" b="1" dirty="0"/>
              <a:t> u </a:t>
            </a:r>
            <a:r>
              <a:rPr lang="en-US" sz="2000" b="1" dirty="0" err="1"/>
              <a:t>ovom</a:t>
            </a:r>
            <a:r>
              <a:rPr lang="en-US" sz="2000" b="1" dirty="0"/>
              <a:t> </a:t>
            </a:r>
            <a:r>
              <a:rPr lang="en-US" sz="2000" b="1" dirty="0" err="1"/>
              <a:t>životu</a:t>
            </a:r>
            <a:r>
              <a:rPr lang="en-US" sz="2000" b="1" dirty="0"/>
              <a:t>. </a:t>
            </a:r>
            <a:r>
              <a:rPr lang="en-US" sz="2000" b="1" dirty="0" err="1"/>
              <a:t>Nadamo</a:t>
            </a:r>
            <a:r>
              <a:rPr lang="en-US" sz="2000" b="1" dirty="0"/>
              <a:t> se da </a:t>
            </a:r>
            <a:r>
              <a:rPr lang="en-US" sz="2000" b="1" dirty="0" err="1"/>
              <a:t>ćemo</a:t>
            </a:r>
            <a:r>
              <a:rPr lang="en-US" sz="2000" b="1" dirty="0"/>
              <a:t> </a:t>
            </a:r>
            <a:r>
              <a:rPr lang="en-US" sz="2000" b="1" dirty="0" err="1"/>
              <a:t>dosegnuti</a:t>
            </a:r>
            <a:r>
              <a:rPr lang="en-US" sz="2000" b="1" dirty="0"/>
              <a:t> </a:t>
            </a:r>
            <a:r>
              <a:rPr lang="en-US" sz="2000" b="1" dirty="0" err="1"/>
              <a:t>uskrsnuće</a:t>
            </a:r>
            <a:r>
              <a:rPr lang="en-US" sz="2000" b="1" dirty="0"/>
              <a:t> </a:t>
            </a:r>
            <a:r>
              <a:rPr lang="en-US" sz="2000" b="1" dirty="0" err="1"/>
              <a:t>mrtvih</a:t>
            </a:r>
            <a:r>
              <a:rPr lang="en-US" sz="2000" b="1" dirty="0"/>
              <a:t> (Fil</a:t>
            </a:r>
            <a:r>
              <a:rPr lang="hr-BA" sz="2000" b="1" dirty="0"/>
              <a:t>ip.</a:t>
            </a:r>
            <a:r>
              <a:rPr lang="en-US" sz="2000" b="1" dirty="0"/>
              <a:t> 3</a:t>
            </a:r>
            <a:r>
              <a:rPr lang="hr-BA" sz="2000" b="1" dirty="0"/>
              <a:t>,</a:t>
            </a:r>
            <a:r>
              <a:rPr lang="en-US" sz="2000" b="1" dirty="0"/>
              <a:t>11).</a:t>
            </a:r>
            <a:endParaRPr lang="en" sz="2000" b="1" dirty="0"/>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186036"/>
            <a:ext cx="6195245" cy="1323439"/>
          </a:xfrm>
          <a:prstGeom prst="rect">
            <a:avLst/>
          </a:prstGeom>
          <a:noFill/>
        </p:spPr>
        <p:txBody>
          <a:bodyPr wrap="square">
            <a:spAutoFit/>
          </a:bodyPr>
          <a:lstStyle/>
          <a:p>
            <a:pPr>
              <a:spcBef>
                <a:spcPts val="600"/>
              </a:spcBef>
            </a:pPr>
            <a:r>
              <a:rPr lang="en-US" sz="2000" b="1" dirty="0"/>
              <a:t>Dok taj </a:t>
            </a:r>
            <a:r>
              <a:rPr lang="en-US" sz="2000" b="1" dirty="0" err="1"/>
              <a:t>trenutak</a:t>
            </a:r>
            <a:r>
              <a:rPr lang="en-US" sz="2000" b="1" dirty="0"/>
              <a:t> ne </a:t>
            </a:r>
            <a:r>
              <a:rPr lang="en-US" sz="2000" b="1" dirty="0" err="1"/>
              <a:t>dođe</a:t>
            </a:r>
            <a:r>
              <a:rPr lang="en-US" sz="2000" b="1" dirty="0"/>
              <a:t>, </a:t>
            </a:r>
            <a:r>
              <a:rPr lang="en-US" sz="2000" b="1" dirty="0" err="1"/>
              <a:t>trudimo</a:t>
            </a:r>
            <a:r>
              <a:rPr lang="en-US" sz="2000" b="1" dirty="0"/>
              <a:t> se "</a:t>
            </a:r>
            <a:r>
              <a:rPr lang="en-US" sz="2000" b="1" dirty="0" err="1"/>
              <a:t>uhvatiti</a:t>
            </a:r>
            <a:r>
              <a:rPr lang="en-US" sz="2000" b="1" dirty="0"/>
              <a:t> se za ono </a:t>
            </a:r>
            <a:r>
              <a:rPr lang="en-US" sz="2000" b="1" dirty="0" err="1"/>
              <a:t>zbog</a:t>
            </a:r>
            <a:r>
              <a:rPr lang="en-US" sz="2000" b="1" dirty="0"/>
              <a:t> </a:t>
            </a:r>
            <a:r>
              <a:rPr lang="en-US" sz="2000" b="1" dirty="0" err="1"/>
              <a:t>čega</a:t>
            </a:r>
            <a:r>
              <a:rPr lang="en-US" sz="2000" b="1" dirty="0"/>
              <a:t> me je Krist Isus </a:t>
            </a:r>
            <a:r>
              <a:rPr lang="en-US" sz="2000" b="1" dirty="0" err="1"/>
              <a:t>uhvatio</a:t>
            </a:r>
            <a:r>
              <a:rPr lang="en-US" sz="2000" b="1" dirty="0"/>
              <a:t>" (Fil</a:t>
            </a:r>
            <a:r>
              <a:rPr lang="hr-BA" sz="2000" b="1" dirty="0"/>
              <a:t>ip</a:t>
            </a:r>
            <a:r>
              <a:rPr lang="en-US" sz="2000" b="1" dirty="0"/>
              <a:t>. 3</a:t>
            </a:r>
            <a:r>
              <a:rPr lang="hr-BA" sz="2000" b="1" dirty="0"/>
              <a:t>,</a:t>
            </a:r>
            <a:r>
              <a:rPr lang="en-US" sz="2000" b="1" dirty="0"/>
              <a:t>12 NIV). Isus mi je dao grad; </a:t>
            </a:r>
            <a:r>
              <a:rPr lang="en-US" sz="2000" b="1" dirty="0" err="1"/>
              <a:t>nagrad</a:t>
            </a:r>
            <a:r>
              <a:rPr lang="hr-BA" sz="2000" b="1" dirty="0"/>
              <a:t>u,</a:t>
            </a:r>
            <a:r>
              <a:rPr lang="en-US" sz="2000" b="1" dirty="0"/>
              <a:t> </a:t>
            </a:r>
            <a:r>
              <a:rPr lang="en-US" sz="2000" b="1" dirty="0" err="1"/>
              <a:t>beskrajni</a:t>
            </a:r>
            <a:r>
              <a:rPr lang="en-US" sz="2000" b="1" dirty="0"/>
              <a:t> </a:t>
            </a:r>
            <a:r>
              <a:rPr lang="en-US" sz="2000" b="1" dirty="0" err="1"/>
              <a:t>život</a:t>
            </a:r>
            <a:r>
              <a:rPr lang="en-US" sz="2000" b="1" dirty="0"/>
              <a:t> </a:t>
            </a:r>
            <a:r>
              <a:rPr lang="hr-BA" sz="2000" b="1" dirty="0"/>
              <a:t>d</a:t>
            </a:r>
            <a:r>
              <a:rPr lang="en-US" sz="2000" b="1" dirty="0"/>
              <a:t>a </a:t>
            </a:r>
            <a:r>
              <a:rPr lang="en-US" sz="2000" b="1" dirty="0" err="1"/>
              <a:t>živ</a:t>
            </a:r>
            <a:r>
              <a:rPr lang="hr-BA" sz="2000" b="1" dirty="0"/>
              <a:t>im</a:t>
            </a:r>
            <a:r>
              <a:rPr lang="en-US" sz="2000" b="1" dirty="0"/>
              <a:t> s </a:t>
            </a:r>
            <a:r>
              <a:rPr lang="en-US" sz="2000" b="1" dirty="0" err="1"/>
              <a:t>Njim</a:t>
            </a:r>
            <a:r>
              <a:rPr lang="en-US" sz="2000" b="1" dirty="0"/>
              <a:t> (Heb. 11</a:t>
            </a:r>
            <a:r>
              <a:rPr lang="hr-BA" sz="2000" b="1" dirty="0"/>
              <a:t>,</a:t>
            </a:r>
            <a:r>
              <a:rPr lang="en-US" sz="2000" b="1" dirty="0"/>
              <a:t>10; Filip</a:t>
            </a:r>
            <a:r>
              <a:rPr lang="hr-BA" sz="2000" b="1" dirty="0"/>
              <a:t>.</a:t>
            </a:r>
            <a:r>
              <a:rPr lang="en-US" sz="2000" b="1" dirty="0"/>
              <a:t> 3</a:t>
            </a:r>
            <a:r>
              <a:rPr lang="hr-BA" sz="2000" b="1" dirty="0"/>
              <a:t>,</a:t>
            </a:r>
            <a:r>
              <a:rPr lang="en-US" sz="2000" b="1" dirty="0"/>
              <a:t>14; 1</a:t>
            </a:r>
            <a:r>
              <a:rPr lang="hr-BA" sz="2000" b="1" dirty="0"/>
              <a:t>.</a:t>
            </a:r>
            <a:r>
              <a:rPr lang="en-US" sz="2000" b="1" dirty="0"/>
              <a:t> Sol. 4</a:t>
            </a:r>
            <a:r>
              <a:rPr lang="hr-BA" sz="2000" b="1" dirty="0"/>
              <a:t>,</a:t>
            </a:r>
            <a:r>
              <a:rPr lang="en-US" sz="2000" b="1" dirty="0"/>
              <a:t>17).</a:t>
            </a:r>
            <a:endParaRPr lang="en" sz="2000" b="1" dirty="0"/>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717737"/>
            <a:ext cx="8909101" cy="3862596"/>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en-US" sz="2400" b="1" dirty="0">
                <a:latin typeface="Constantia" panose="02030602050306030303" pitchFamily="18" charset="0"/>
              </a:rPr>
              <a:t>Velika </a:t>
            </a:r>
            <a:r>
              <a:rPr lang="en-US" sz="2400" b="1" dirty="0" err="1">
                <a:latin typeface="Constantia" panose="02030602050306030303" pitchFamily="18" charset="0"/>
              </a:rPr>
              <a:t>svrha</a:t>
            </a:r>
            <a:r>
              <a:rPr lang="en-US" sz="2400" b="1" dirty="0">
                <a:latin typeface="Constantia" panose="02030602050306030303" pitchFamily="18" charset="0"/>
              </a:rPr>
              <a:t> </a:t>
            </a:r>
            <a:r>
              <a:rPr lang="en-US" sz="2400" b="1" dirty="0" err="1">
                <a:latin typeface="Constantia" panose="02030602050306030303" pitchFamily="18" charset="0"/>
              </a:rPr>
              <a:t>koja</a:t>
            </a:r>
            <a:r>
              <a:rPr lang="en-US" sz="2400" b="1" dirty="0">
                <a:latin typeface="Constantia" panose="02030602050306030303" pitchFamily="18" charset="0"/>
              </a:rPr>
              <a:t> je </a:t>
            </a:r>
            <a:r>
              <a:rPr lang="en-US" sz="2400" b="1" dirty="0" err="1">
                <a:latin typeface="Constantia" panose="02030602050306030303" pitchFamily="18" charset="0"/>
              </a:rPr>
              <a:t>prisiljavala</a:t>
            </a:r>
            <a:r>
              <a:rPr lang="en-US" sz="2400" b="1" dirty="0">
                <a:latin typeface="Constantia" panose="02030602050306030303" pitchFamily="18" charset="0"/>
              </a:rPr>
              <a:t> Pavla da </a:t>
            </a:r>
            <a:r>
              <a:rPr lang="en-US" sz="2400" b="1" dirty="0" err="1">
                <a:latin typeface="Constantia" panose="02030602050306030303" pitchFamily="18" charset="0"/>
              </a:rPr>
              <a:t>nastavi</a:t>
            </a:r>
            <a:r>
              <a:rPr lang="en-US" sz="2400" b="1" dirty="0">
                <a:latin typeface="Constantia" panose="02030602050306030303" pitchFamily="18" charset="0"/>
              </a:rPr>
              <a:t> </a:t>
            </a:r>
            <a:r>
              <a:rPr lang="en-US" sz="2400" b="1" dirty="0" err="1">
                <a:latin typeface="Constantia" panose="02030602050306030303" pitchFamily="18" charset="0"/>
              </a:rPr>
              <a:t>unatoč</a:t>
            </a:r>
            <a:r>
              <a:rPr lang="en-US" sz="2400" b="1" dirty="0">
                <a:latin typeface="Constantia" panose="02030602050306030303" pitchFamily="18" charset="0"/>
              </a:rPr>
              <a:t> </a:t>
            </a:r>
            <a:r>
              <a:rPr lang="en-US" sz="2400" b="1" dirty="0" err="1">
                <a:latin typeface="Constantia" panose="02030602050306030303" pitchFamily="18" charset="0"/>
              </a:rPr>
              <a:t>teškoćama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hr-BA" sz="2400" b="1" dirty="0">
                <a:latin typeface="Constantia" panose="02030602050306030303" pitchFamily="18" charset="0"/>
              </a:rPr>
              <a:t>problemi</a:t>
            </a:r>
            <a:r>
              <a:rPr lang="en-US" sz="2400" b="1" dirty="0">
                <a:latin typeface="Constantia" panose="02030602050306030303" pitchFamily="18" charset="0"/>
              </a:rPr>
              <a:t>ma </a:t>
            </a:r>
            <a:r>
              <a:rPr lang="en-US" sz="2400" b="1" dirty="0" err="1">
                <a:latin typeface="Constantia" panose="02030602050306030303" pitchFamily="18" charset="0"/>
              </a:rPr>
              <a:t>trebala</a:t>
            </a:r>
            <a:r>
              <a:rPr lang="en-US" sz="2400" b="1" dirty="0">
                <a:latin typeface="Constantia" panose="02030602050306030303" pitchFamily="18" charset="0"/>
              </a:rPr>
              <a:t> je </a:t>
            </a:r>
            <a:r>
              <a:rPr lang="en-US" sz="2400" b="1" dirty="0" err="1">
                <a:latin typeface="Constantia" panose="02030602050306030303" pitchFamily="18" charset="0"/>
              </a:rPr>
              <a:t>svakog</a:t>
            </a:r>
            <a:r>
              <a:rPr lang="en-US" sz="2400" b="1" dirty="0">
                <a:latin typeface="Constantia" panose="02030602050306030303" pitchFamily="18" charset="0"/>
              </a:rPr>
              <a:t> </a:t>
            </a:r>
            <a:r>
              <a:rPr lang="en-US" sz="2400" b="1" dirty="0" err="1">
                <a:latin typeface="Constantia" panose="02030602050306030303" pitchFamily="18" charset="0"/>
              </a:rPr>
              <a:t>kršćanskog</a:t>
            </a:r>
            <a:r>
              <a:rPr lang="en-US" sz="2400" b="1" dirty="0">
                <a:latin typeface="Constantia" panose="02030602050306030303" pitchFamily="18" charset="0"/>
              </a:rPr>
              <a:t> </a:t>
            </a:r>
            <a:r>
              <a:rPr lang="en-US" sz="2400" b="1" dirty="0" err="1">
                <a:latin typeface="Constantia" panose="02030602050306030303" pitchFamily="18" charset="0"/>
              </a:rPr>
              <a:t>radnika</a:t>
            </a:r>
            <a:r>
              <a:rPr lang="en-US" sz="2400" b="1" dirty="0">
                <a:latin typeface="Constantia" panose="02030602050306030303" pitchFamily="18" charset="0"/>
              </a:rPr>
              <a:t> </a:t>
            </a:r>
            <a:r>
              <a:rPr lang="en-US" sz="2400" b="1" dirty="0" err="1">
                <a:latin typeface="Constantia" panose="02030602050306030303" pitchFamily="18" charset="0"/>
              </a:rPr>
              <a:t>navesti</a:t>
            </a:r>
            <a:r>
              <a:rPr lang="en-US" sz="2400" b="1" dirty="0">
                <a:latin typeface="Constantia" panose="02030602050306030303" pitchFamily="18" charset="0"/>
              </a:rPr>
              <a:t> da se u </a:t>
            </a:r>
            <a:r>
              <a:rPr lang="en-US" sz="2400" b="1" dirty="0" err="1">
                <a:latin typeface="Constantia" panose="02030602050306030303" pitchFamily="18" charset="0"/>
              </a:rPr>
              <a:t>potpunosti</a:t>
            </a:r>
            <a:r>
              <a:rPr lang="en-US" sz="2400" b="1" dirty="0">
                <a:latin typeface="Constantia" panose="02030602050306030303" pitchFamily="18" charset="0"/>
              </a:rPr>
              <a:t> </a:t>
            </a:r>
            <a:r>
              <a:rPr lang="en-US" sz="2400" b="1" dirty="0" err="1">
                <a:latin typeface="Constantia" panose="02030602050306030303" pitchFamily="18" charset="0"/>
              </a:rPr>
              <a:t>posveti</a:t>
            </a:r>
            <a:r>
              <a:rPr lang="en-US" sz="2400" b="1" dirty="0">
                <a:latin typeface="Constantia" panose="02030602050306030303" pitchFamily="18" charset="0"/>
              </a:rPr>
              <a:t> </a:t>
            </a:r>
            <a:r>
              <a:rPr lang="en-US" sz="2400" b="1" dirty="0" err="1">
                <a:latin typeface="Constantia" panose="02030602050306030303" pitchFamily="18" charset="0"/>
              </a:rPr>
              <a:t>Božjoj</a:t>
            </a:r>
            <a:r>
              <a:rPr lang="en-US" sz="2400" b="1" dirty="0">
                <a:latin typeface="Constantia" panose="02030602050306030303" pitchFamily="18" charset="0"/>
              </a:rPr>
              <a:t> </a:t>
            </a:r>
            <a:r>
              <a:rPr lang="en-US" sz="2400" b="1" dirty="0" err="1">
                <a:latin typeface="Constantia" panose="02030602050306030303" pitchFamily="18" charset="0"/>
              </a:rPr>
              <a:t>službi</a:t>
            </a:r>
            <a:r>
              <a:rPr lang="en-US" sz="2400" b="1" dirty="0">
                <a:latin typeface="Constantia" panose="02030602050306030303" pitchFamily="18" charset="0"/>
              </a:rPr>
              <a:t>. </a:t>
            </a:r>
            <a:r>
              <a:rPr lang="en-US" sz="2400" b="1" dirty="0" err="1">
                <a:latin typeface="Constantia" panose="02030602050306030303" pitchFamily="18" charset="0"/>
              </a:rPr>
              <a:t>Svjetovne</a:t>
            </a:r>
            <a:r>
              <a:rPr lang="en-US" sz="2400" b="1" dirty="0">
                <a:latin typeface="Constantia" panose="02030602050306030303" pitchFamily="18" charset="0"/>
              </a:rPr>
              <a:t> </a:t>
            </a:r>
            <a:r>
              <a:rPr lang="en-US" sz="2400" b="1" dirty="0" err="1">
                <a:latin typeface="Constantia" panose="02030602050306030303" pitchFamily="18" charset="0"/>
              </a:rPr>
              <a:t>privlačnosti</a:t>
            </a:r>
            <a:r>
              <a:rPr lang="en-US" sz="2400" b="1" dirty="0">
                <a:latin typeface="Constantia" panose="02030602050306030303" pitchFamily="18" charset="0"/>
              </a:rPr>
              <a:t> bit </a:t>
            </a:r>
            <a:r>
              <a:rPr lang="en-US" sz="2400" b="1" dirty="0" err="1">
                <a:latin typeface="Constantia" panose="02030602050306030303" pitchFamily="18" charset="0"/>
              </a:rPr>
              <a:t>će</a:t>
            </a:r>
            <a:r>
              <a:rPr lang="en-US" sz="2400" b="1" dirty="0">
                <a:latin typeface="Constantia" panose="02030602050306030303" pitchFamily="18" charset="0"/>
              </a:rPr>
              <a:t> </a:t>
            </a:r>
            <a:r>
              <a:rPr lang="en-US" sz="2400" b="1" dirty="0" err="1">
                <a:latin typeface="Constantia" panose="02030602050306030303" pitchFamily="18" charset="0"/>
              </a:rPr>
              <a:t>predstavljene</a:t>
            </a:r>
            <a:r>
              <a:rPr lang="en-US" sz="2400" b="1" dirty="0">
                <a:latin typeface="Constantia" panose="02030602050306030303" pitchFamily="18" charset="0"/>
              </a:rPr>
              <a:t> </a:t>
            </a:r>
            <a:r>
              <a:rPr lang="en-US" sz="2400" b="1" dirty="0" err="1">
                <a:latin typeface="Constantia" panose="02030602050306030303" pitchFamily="18" charset="0"/>
              </a:rPr>
              <a:t>kako</a:t>
            </a:r>
            <a:r>
              <a:rPr lang="en-US" sz="2400" b="1" dirty="0">
                <a:latin typeface="Constantia" panose="02030602050306030303" pitchFamily="18" charset="0"/>
              </a:rPr>
              <a:t> bi mu se </a:t>
            </a:r>
            <a:r>
              <a:rPr lang="en-US" sz="2400" b="1" dirty="0" err="1">
                <a:latin typeface="Constantia" panose="02030602050306030303" pitchFamily="18" charset="0"/>
              </a:rPr>
              <a:t>odvratila</a:t>
            </a:r>
            <a:r>
              <a:rPr lang="en-US" sz="2400" b="1" dirty="0">
                <a:latin typeface="Constantia" panose="02030602050306030303" pitchFamily="18" charset="0"/>
              </a:rPr>
              <a:t> </a:t>
            </a:r>
            <a:r>
              <a:rPr lang="en-US" sz="2400" b="1" dirty="0" err="1">
                <a:latin typeface="Constantia" panose="02030602050306030303" pitchFamily="18" charset="0"/>
              </a:rPr>
              <a:t>pažnja</a:t>
            </a:r>
            <a:r>
              <a:rPr lang="en-US" sz="2400" b="1" dirty="0">
                <a:latin typeface="Constantia" panose="02030602050306030303" pitchFamily="18" charset="0"/>
              </a:rPr>
              <a:t> od </a:t>
            </a:r>
            <a:r>
              <a:rPr lang="en-US" sz="2400" b="1" dirty="0" err="1">
                <a:latin typeface="Constantia" panose="02030602050306030303" pitchFamily="18" charset="0"/>
              </a:rPr>
              <a:t>Spasitelja</a:t>
            </a:r>
            <a:r>
              <a:rPr lang="en-US" sz="2400" b="1" dirty="0">
                <a:latin typeface="Constantia" panose="02030602050306030303" pitchFamily="18" charset="0"/>
              </a:rPr>
              <a:t>, </a:t>
            </a:r>
            <a:r>
              <a:rPr lang="en-US" sz="2400" b="1" dirty="0" err="1">
                <a:latin typeface="Constantia" panose="02030602050306030303" pitchFamily="18" charset="0"/>
              </a:rPr>
              <a:t>ali</a:t>
            </a:r>
            <a:r>
              <a:rPr lang="en-US" sz="2400" b="1" dirty="0">
                <a:latin typeface="Constantia" panose="02030602050306030303" pitchFamily="18" charset="0"/>
              </a:rPr>
              <a:t> on </a:t>
            </a:r>
            <a:r>
              <a:rPr lang="en-US" sz="2400" b="1" dirty="0" err="1">
                <a:latin typeface="Constantia" panose="02030602050306030303" pitchFamily="18" charset="0"/>
              </a:rPr>
              <a:t>treba</a:t>
            </a:r>
            <a:r>
              <a:rPr lang="en-US" sz="2400" b="1" dirty="0">
                <a:latin typeface="Constantia" panose="02030602050306030303" pitchFamily="18" charset="0"/>
              </a:rPr>
              <a:t> </a:t>
            </a:r>
            <a:r>
              <a:rPr lang="en-US" sz="2400" b="1" dirty="0" err="1">
                <a:latin typeface="Constantia" panose="02030602050306030303" pitchFamily="18" charset="0"/>
              </a:rPr>
              <a:t>nastaviti</a:t>
            </a:r>
            <a:r>
              <a:rPr lang="en-US" sz="2400" b="1" dirty="0">
                <a:latin typeface="Constantia" panose="02030602050306030303" pitchFamily="18" charset="0"/>
              </a:rPr>
              <a:t> </a:t>
            </a:r>
            <a:r>
              <a:rPr lang="en-US" sz="2400" b="1" dirty="0" err="1">
                <a:latin typeface="Constantia" panose="02030602050306030303" pitchFamily="18" charset="0"/>
              </a:rPr>
              <a:t>prema</a:t>
            </a:r>
            <a:r>
              <a:rPr lang="en-US" sz="2400" b="1" dirty="0">
                <a:latin typeface="Constantia" panose="02030602050306030303" pitchFamily="18" charset="0"/>
              </a:rPr>
              <a:t> </a:t>
            </a:r>
            <a:r>
              <a:rPr lang="en-US" sz="2400" b="1" dirty="0" err="1">
                <a:latin typeface="Constantia" panose="02030602050306030303" pitchFamily="18" charset="0"/>
              </a:rPr>
              <a:t>cilju</a:t>
            </a:r>
            <a:r>
              <a:rPr lang="en-US" sz="2400" b="1" dirty="0">
                <a:latin typeface="Constantia" panose="02030602050306030303" pitchFamily="18" charset="0"/>
              </a:rPr>
              <a:t>, </a:t>
            </a:r>
            <a:r>
              <a:rPr lang="en-US" sz="2400" b="1" dirty="0" err="1">
                <a:latin typeface="Constantia" panose="02030602050306030303" pitchFamily="18" charset="0"/>
              </a:rPr>
              <a:t>pokazujući</a:t>
            </a:r>
            <a:r>
              <a:rPr lang="en-US" sz="2400" b="1" dirty="0">
                <a:latin typeface="Constantia" panose="02030602050306030303" pitchFamily="18" charset="0"/>
              </a:rPr>
              <a:t> </a:t>
            </a:r>
            <a:r>
              <a:rPr lang="en-US" sz="2400" b="1" dirty="0" err="1">
                <a:latin typeface="Constantia" panose="02030602050306030303" pitchFamily="18" charset="0"/>
              </a:rPr>
              <a:t>svijetu</a:t>
            </a:r>
            <a:r>
              <a:rPr lang="en-US" sz="2400" b="1" dirty="0">
                <a:latin typeface="Constantia" panose="02030602050306030303" pitchFamily="18" charset="0"/>
              </a:rPr>
              <a:t>, </a:t>
            </a:r>
            <a:r>
              <a:rPr lang="en-US" sz="2400" b="1" dirty="0" err="1">
                <a:latin typeface="Constantia" panose="02030602050306030303" pitchFamily="18" charset="0"/>
              </a:rPr>
              <a:t>anđelima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ljudima</a:t>
            </a:r>
            <a:r>
              <a:rPr lang="en-US" sz="2400" b="1" dirty="0">
                <a:latin typeface="Constantia" panose="02030602050306030303" pitchFamily="18" charset="0"/>
              </a:rPr>
              <a:t> da </a:t>
            </a:r>
            <a:r>
              <a:rPr lang="hr-BA" sz="2400" b="1" dirty="0">
                <a:latin typeface="Constantia" panose="02030602050306030303" pitchFamily="18" charset="0"/>
              </a:rPr>
              <a:t>j</a:t>
            </a:r>
            <a:r>
              <a:rPr lang="en-US" sz="2400" b="1" dirty="0">
                <a:latin typeface="Constantia" panose="02030602050306030303" pitchFamily="18" charset="0"/>
              </a:rPr>
              <a:t>e nada da </a:t>
            </a:r>
            <a:r>
              <a:rPr lang="en-US" sz="2400" b="1" dirty="0" err="1">
                <a:latin typeface="Constantia" panose="02030602050306030303" pitchFamily="18" charset="0"/>
              </a:rPr>
              <a:t>će</a:t>
            </a:r>
            <a:r>
              <a:rPr lang="en-US" sz="2400" b="1" dirty="0">
                <a:latin typeface="Constantia" panose="02030602050306030303" pitchFamily="18" charset="0"/>
              </a:rPr>
              <a:t> </a:t>
            </a:r>
            <a:r>
              <a:rPr lang="en-US" sz="2400" b="1" dirty="0" err="1">
                <a:latin typeface="Constantia" panose="02030602050306030303" pitchFamily="18" charset="0"/>
              </a:rPr>
              <a:t>vidjeti</a:t>
            </a:r>
            <a:r>
              <a:rPr lang="en-US" sz="2400" b="1" dirty="0">
                <a:latin typeface="Constantia" panose="02030602050306030303" pitchFamily="18" charset="0"/>
              </a:rPr>
              <a:t> </a:t>
            </a:r>
            <a:r>
              <a:rPr lang="en-US" sz="2400" b="1" dirty="0" err="1">
                <a:latin typeface="Constantia" panose="02030602050306030303" pitchFamily="18" charset="0"/>
              </a:rPr>
              <a:t>Božje</a:t>
            </a:r>
            <a:r>
              <a:rPr lang="en-US" sz="2400" b="1" dirty="0">
                <a:latin typeface="Constantia" panose="02030602050306030303" pitchFamily="18" charset="0"/>
              </a:rPr>
              <a:t> lice </a:t>
            </a:r>
            <a:r>
              <a:rPr lang="en-US" sz="2400" b="1" dirty="0" err="1">
                <a:latin typeface="Constantia" panose="02030602050306030303" pitchFamily="18" charset="0"/>
              </a:rPr>
              <a:t>vrijedna</a:t>
            </a:r>
            <a:r>
              <a:rPr lang="en-US" sz="2400" b="1" dirty="0">
                <a:latin typeface="Constantia" panose="02030602050306030303" pitchFamily="18" charset="0"/>
              </a:rPr>
              <a:t> </a:t>
            </a:r>
            <a:r>
              <a:rPr lang="en-US" sz="2400" b="1" dirty="0" err="1">
                <a:latin typeface="Constantia" panose="02030602050306030303" pitchFamily="18" charset="0"/>
              </a:rPr>
              <a:t>truda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žrtve</a:t>
            </a:r>
            <a:r>
              <a:rPr lang="en-US" sz="2400" b="1" dirty="0">
                <a:latin typeface="Constantia" panose="02030602050306030303" pitchFamily="18" charset="0"/>
              </a:rPr>
              <a:t> </a:t>
            </a:r>
            <a:r>
              <a:rPr lang="en-US" sz="2400" b="1" dirty="0" err="1">
                <a:latin typeface="Constantia" panose="02030602050306030303" pitchFamily="18" charset="0"/>
              </a:rPr>
              <a:t>koju</a:t>
            </a:r>
            <a:r>
              <a:rPr lang="en-US" sz="2400" b="1" dirty="0">
                <a:latin typeface="Constantia" panose="02030602050306030303" pitchFamily="18" charset="0"/>
              </a:rPr>
              <a:t> </a:t>
            </a:r>
            <a:r>
              <a:rPr lang="en-US" sz="2400" b="1" dirty="0" err="1">
                <a:latin typeface="Constantia" panose="02030602050306030303" pitchFamily="18" charset="0"/>
              </a:rPr>
              <a:t>ostvarenje</a:t>
            </a:r>
            <a:r>
              <a:rPr lang="en-US" sz="2400" b="1" dirty="0">
                <a:latin typeface="Constantia" panose="02030602050306030303" pitchFamily="18" charset="0"/>
              </a:rPr>
              <a:t> </a:t>
            </a:r>
            <a:r>
              <a:rPr lang="en-US" sz="2400" b="1" dirty="0" err="1">
                <a:latin typeface="Constantia" panose="02030602050306030303" pitchFamily="18" charset="0"/>
              </a:rPr>
              <a:t>te</a:t>
            </a:r>
            <a:r>
              <a:rPr lang="en-US" sz="2400" b="1" dirty="0">
                <a:latin typeface="Constantia" panose="02030602050306030303" pitchFamily="18" charset="0"/>
              </a:rPr>
              <a:t> </a:t>
            </a:r>
            <a:r>
              <a:rPr lang="en-US" sz="2400" b="1" dirty="0" err="1">
                <a:latin typeface="Constantia" panose="02030602050306030303" pitchFamily="18" charset="0"/>
              </a:rPr>
              <a:t>nade</a:t>
            </a:r>
            <a:r>
              <a:rPr lang="en-US" sz="2400" b="1" dirty="0">
                <a:latin typeface="Constantia" panose="02030602050306030303" pitchFamily="18" charset="0"/>
              </a:rPr>
              <a:t> </a:t>
            </a:r>
            <a:r>
              <a:rPr lang="en-US" sz="2400" b="1" dirty="0" err="1">
                <a:latin typeface="Constantia" panose="02030602050306030303" pitchFamily="18" charset="0"/>
              </a:rPr>
              <a:t>zahtijeva</a:t>
            </a:r>
            <a:r>
              <a:rPr lang="en-US" sz="2400" b="1" dirty="0">
                <a:latin typeface="Constantia" panose="02030602050306030303" pitchFamily="18" charset="0"/>
              </a:rPr>
              <a:t>.
</a:t>
            </a:r>
            <a:r>
              <a:rPr lang="en-US" sz="2400" b="1" dirty="0" err="1">
                <a:latin typeface="Constantia" panose="02030602050306030303" pitchFamily="18" charset="0"/>
              </a:rPr>
              <a:t>Naj</a:t>
            </a:r>
            <a:r>
              <a:rPr lang="hr-BA" sz="2400" b="1" dirty="0">
                <a:latin typeface="Constantia" panose="02030602050306030303" pitchFamily="18" charset="0"/>
              </a:rPr>
              <a:t>manj</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Kristov</a:t>
            </a:r>
            <a:r>
              <a:rPr lang="en-US" sz="2400" b="1" dirty="0">
                <a:latin typeface="Constantia" panose="02030602050306030303" pitchFamily="18" charset="0"/>
              </a:rPr>
              <a:t> </a:t>
            </a:r>
            <a:r>
              <a:rPr lang="en-US" sz="2400" b="1" dirty="0" err="1">
                <a:latin typeface="Constantia" panose="02030602050306030303" pitchFamily="18" charset="0"/>
              </a:rPr>
              <a:t>učenik</a:t>
            </a:r>
            <a:r>
              <a:rPr lang="en-US" sz="2400" b="1" dirty="0">
                <a:latin typeface="Constantia" panose="02030602050306030303" pitchFamily="18" charset="0"/>
              </a:rPr>
              <a:t> </a:t>
            </a:r>
            <a:r>
              <a:rPr lang="en-US" sz="2400" b="1" dirty="0" err="1">
                <a:latin typeface="Constantia" panose="02030602050306030303" pitchFamily="18" charset="0"/>
              </a:rPr>
              <a:t>može</a:t>
            </a:r>
            <a:r>
              <a:rPr lang="en-US" sz="2400" b="1" dirty="0">
                <a:latin typeface="Constantia" panose="02030602050306030303" pitchFamily="18" charset="0"/>
              </a:rPr>
              <a:t> </a:t>
            </a:r>
            <a:r>
              <a:rPr lang="en-US" sz="2400" b="1" dirty="0" err="1">
                <a:latin typeface="Constantia" panose="02030602050306030303" pitchFamily="18" charset="0"/>
              </a:rPr>
              <a:t>postati</a:t>
            </a:r>
            <a:r>
              <a:rPr lang="en-US" sz="2400" b="1" dirty="0">
                <a:latin typeface="Constantia" panose="02030602050306030303" pitchFamily="18" charset="0"/>
              </a:rPr>
              <a:t> </a:t>
            </a:r>
            <a:r>
              <a:rPr lang="en-US" sz="2400" b="1" dirty="0" err="1">
                <a:latin typeface="Constantia" panose="02030602050306030303" pitchFamily="18" charset="0"/>
              </a:rPr>
              <a:t>stanovnik</a:t>
            </a:r>
            <a:r>
              <a:rPr lang="en-US" sz="2400" b="1" dirty="0">
                <a:latin typeface="Constantia" panose="02030602050306030303" pitchFamily="18" charset="0"/>
              </a:rPr>
              <a:t> </a:t>
            </a:r>
            <a:r>
              <a:rPr lang="en-US" sz="2400" b="1" dirty="0" err="1">
                <a:latin typeface="Constantia" panose="02030602050306030303" pitchFamily="18" charset="0"/>
              </a:rPr>
              <a:t>neba</a:t>
            </a:r>
            <a:r>
              <a:rPr lang="en-US" sz="2400" b="1" dirty="0">
                <a:latin typeface="Constantia" panose="02030602050306030303" pitchFamily="18" charset="0"/>
              </a:rPr>
              <a:t>, </a:t>
            </a:r>
            <a:r>
              <a:rPr lang="en-US" sz="2400" b="1" dirty="0" err="1">
                <a:latin typeface="Constantia" panose="02030602050306030303" pitchFamily="18" charset="0"/>
              </a:rPr>
              <a:t>Božji</a:t>
            </a:r>
            <a:r>
              <a:rPr lang="en-US" sz="2400" b="1" dirty="0">
                <a:latin typeface="Constantia" panose="02030602050306030303" pitchFamily="18" charset="0"/>
              </a:rPr>
              <a:t> </a:t>
            </a:r>
            <a:r>
              <a:rPr lang="en-US" sz="2400" b="1" dirty="0" err="1">
                <a:latin typeface="Constantia" panose="02030602050306030303" pitchFamily="18" charset="0"/>
              </a:rPr>
              <a:t>nasljednik</a:t>
            </a:r>
            <a:r>
              <a:rPr lang="hr-BA" sz="2400" b="1" dirty="0">
                <a:latin typeface="Constantia" panose="02030602050306030303" pitchFamily="18" charset="0"/>
              </a:rPr>
              <a:t>, nasljednik </a:t>
            </a:r>
            <a:r>
              <a:rPr lang="en-US" sz="2400" b="1" dirty="0" err="1">
                <a:latin typeface="Constantia" panose="02030602050306030303" pitchFamily="18" charset="0"/>
              </a:rPr>
              <a:t>nepokvarljivog</a:t>
            </a:r>
            <a:r>
              <a:rPr lang="en-US" sz="2400" b="1" dirty="0">
                <a:latin typeface="Constantia" panose="02030602050306030303" pitchFamily="18" charset="0"/>
              </a:rPr>
              <a:t> </a:t>
            </a:r>
            <a:r>
              <a:rPr lang="en-US" sz="2400" b="1" dirty="0" err="1">
                <a:latin typeface="Constantia" panose="02030602050306030303" pitchFamily="18" charset="0"/>
              </a:rPr>
              <a:t>nasljeđa</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A12CB84-6651-5C74-B7DE-A9EFD71AEDC5}"/>
              </a:ext>
            </a:extLst>
          </p:cNvPr>
          <p:cNvSpPr txBox="1"/>
          <p:nvPr/>
        </p:nvSpPr>
        <p:spPr>
          <a:xfrm>
            <a:off x="7940651" y="6382214"/>
            <a:ext cx="3966214" cy="338554"/>
          </a:xfrm>
          <a:prstGeom prst="rect">
            <a:avLst/>
          </a:prstGeom>
          <a:noFill/>
        </p:spPr>
        <p:txBody>
          <a:bodyPr wrap="none" rtlCol="0">
            <a:spAutoFit/>
          </a:bodyPr>
          <a:lstStyle/>
          <a:p>
            <a:pPr algn="r"/>
            <a:r>
              <a:rPr lang="en" sz="1600" b="1" dirty="0"/>
              <a:t>E</a:t>
            </a:r>
            <a:r>
              <a:rPr lang="hr-BA" sz="1600" b="1" dirty="0"/>
              <a:t>len G. Vajt, </a:t>
            </a:r>
            <a:r>
              <a:rPr lang="en-US" sz="1600" i="1" dirty="0" err="1"/>
              <a:t>Sukob</a:t>
            </a:r>
            <a:r>
              <a:rPr lang="en-US" sz="1600" i="1" dirty="0"/>
              <a:t> </a:t>
            </a:r>
            <a:r>
              <a:rPr lang="en-US" sz="1600" i="1" dirty="0" err="1"/>
              <a:t>i</a:t>
            </a:r>
            <a:r>
              <a:rPr lang="en-US" sz="1600" i="1" dirty="0"/>
              <a:t> </a:t>
            </a:r>
            <a:r>
              <a:rPr lang="en-US" sz="1600" i="1" dirty="0" err="1"/>
              <a:t>hrabrost</a:t>
            </a:r>
            <a:r>
              <a:rPr lang="en-US" sz="1600" b="1" dirty="0"/>
              <a:t>,</a:t>
            </a:r>
            <a:r>
              <a:rPr lang="hr-BA" sz="1600" b="1" dirty="0"/>
              <a:t> </a:t>
            </a:r>
            <a:r>
              <a:rPr lang="en" sz="1600" b="1" dirty="0"/>
              <a:t>3</a:t>
            </a:r>
            <a:r>
              <a:rPr lang="hr-BA" sz="1600" b="1" dirty="0"/>
              <a:t>. prosinca</a:t>
            </a:r>
            <a:endParaRPr lang="en" sz="1600" b="1" dirty="0"/>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722" y="4088094"/>
            <a:ext cx="11508992" cy="255012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68239" y="3690642"/>
            <a:ext cx="12349289"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lang="hr-HR" sz="2000" b="1" dirty="0">
                <a:solidFill>
                  <a:srgbClr val="FFFFFF"/>
                </a:solidFill>
                <a:effectLst>
                  <a:glow rad="127000">
                    <a:srgbClr val="000000"/>
                  </a:glow>
                </a:effectLst>
                <a:latin typeface="Arial"/>
                <a:cs typeface="Arial" charset="0"/>
              </a:rPr>
              <a:t>Pava</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o je bio zabrinut zbog prodora lažnih učitelja i njihovih učenja da ih naziva ”psima“ i            ”zlim radnicima (poslanicima)“ (Filip. 3,2). To su snažni izrazi, kojima se izražavaju prijezir i neodobravanje. Baveći se ovim problemima u Filipima, Pavao pruža dragocijene pouke o tome kako se nositi s lažnom naukom. Te pouke su od suštinskog značaja i za današnju crkvu. Jer, u manjoj ili većoj mjeri, sve naše crkve su izložene napadima lažnih učitelja. Pouka za ovu sedmicu ističe tri glavne teme: 1. Radovanje u Gospodu je suprotnost oslanjanju na ljudsku snagu.</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2. Iskreno obraćenje vodi radikalnoj promjeni – od pouzdanja u tijelo do pouzdanja u Krista.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3. Poznavanje Krista je iskustvo koje se postepeno produbljuje. Kako Mu se približavamo, naša bliskost s Njim sve više raste. Intimnost s </a:t>
            </a:r>
            <a:r>
              <a:rPr lang="hr-HR" sz="2000" b="1" dirty="0">
                <a:solidFill>
                  <a:srgbClr val="FFFFFF"/>
                </a:solidFill>
                <a:effectLst>
                  <a:glow rad="127000">
                    <a:srgbClr val="000000"/>
                  </a:glow>
                </a:effectLst>
                <a:latin typeface="Arial"/>
                <a:cs typeface="Arial" charset="0"/>
              </a:rPr>
              <a:t>K</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ristom treba neprestano rasti razvijati se sve do dana kada ćemo Ga vidjeti licem k licu. </a:t>
            </a: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”Povjerenje jedino u Krista”,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138F9-1305-C120-3621-3D0172391C51}"/>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F5912A22-06CC-9D3D-199C-573AA6A4D4AD}"/>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5785C7AC-158C-9DF9-8527-48C232035862}"/>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Povjerenje samo u Krista</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a:extLst>
              <a:ext uri="{FF2B5EF4-FFF2-40B4-BE49-F238E27FC236}">
                <a16:creationId xmlns:a16="http://schemas.microsoft.com/office/drawing/2014/main" id="{7CA2FE83-0B94-C286-2E71-519FE0464268}"/>
              </a:ext>
            </a:extLst>
          </p:cNvPr>
          <p:cNvSpPr>
            <a:spLocks noChangeArrowheads="1"/>
          </p:cNvSpPr>
          <p:nvPr/>
        </p:nvSpPr>
        <p:spPr bwMode="auto">
          <a:xfrm>
            <a:off x="1388277" y="2301122"/>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sk</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marR="0" lvl="0" indent="-342900" algn="l" defTabSz="914377" rtl="0" eaLnBrk="1" fontAlgn="base" latinLnBrk="0" hangingPunct="1">
              <a:lnSpc>
                <a:spcPct val="100000"/>
              </a:lnSpc>
              <a:spcBef>
                <a:spcPct val="20000"/>
              </a:spcBef>
              <a:spcAft>
                <a:spcPct val="0"/>
              </a:spcAft>
              <a:buClrTx/>
              <a:buSzTx/>
              <a:buFontTx/>
              <a:buAutoNum type="arabicPeriod"/>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Filip.</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3,1-3.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 pozitivne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negativne tonove Pav</a:t>
            </a:r>
            <a:r>
              <a:rPr lang="sr-Latn-RS" sz="1400" b="1" dirty="0">
                <a:solidFill>
                  <a:srgbClr val="FFFFFF"/>
                </a:solidFill>
                <a:latin typeface="Arial"/>
                <a:cs typeface="Arial" charset="0"/>
              </a:rPr>
              <a:t>ao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iznosi i kako su</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oni povezani? Kako on opisuje vjernike?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Filip. 3,1; uporedi  4,4.</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t>
            </a:r>
            <a:r>
              <a:rPr lang="sr-Latn-RS" sz="1400" b="1" dirty="0">
                <a:solidFill>
                  <a:srgbClr val="FFFFFF"/>
                </a:solidFill>
                <a:latin typeface="Arial"/>
                <a:cs typeface="Arial" charset="0"/>
              </a:rPr>
              <a:t>o</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je posebno interesantno kao jedno od riješenja za duhovne izazove, uključujući i širenje</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lažnih </a:t>
            </a:r>
            <a:r>
              <a:rPr lang="hr-HR" sz="1400" b="1" dirty="0">
                <a:solidFill>
                  <a:srgbClr val="FFFFFF"/>
                </a:solidFill>
                <a:latin typeface="Arial"/>
                <a:cs typeface="Arial" charset="0"/>
              </a:rPr>
              <a:t>nauk</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 upravo ”radujte se u Gospodinu”?</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 3,4-6.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Na što je Pav</a:t>
            </a:r>
            <a:r>
              <a:rPr lang="sr-Latn-RS" sz="1200" b="1" dirty="0">
                <a:solidFill>
                  <a:srgbClr val="FFFFFF"/>
                </a:solidFill>
                <a:latin typeface="Arial"/>
                <a:cs typeface="Arial" charset="0"/>
              </a:rPr>
              <a:t>ao</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nekad bio ponosan? Kako biste opisali ono što je u vašem životu bilo dobro nekad i danas?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Rim. 7,7-12 usporedi Mat. 5,21.22.27.38.. </a:t>
            </a:r>
            <a:r>
              <a:rPr kumimoji="0" lang="hr-HR" sz="1200" b="1" i="0" u="none" strike="noStrike" kern="1200" cap="none" spc="0" normalizeH="0" baseline="0" noProof="0" dirty="0">
                <a:ln>
                  <a:noFill/>
                </a:ln>
                <a:solidFill>
                  <a:srgbClr val="FFFFFF"/>
                </a:solidFill>
                <a:effectLst/>
                <a:uLnTx/>
                <a:uFillTx/>
                <a:latin typeface="Arial"/>
                <a:cs typeface="Arial" charset="0"/>
              </a:rPr>
              <a:t>Koju ključnu misao o zakonu i Isus i Pav</a:t>
            </a:r>
            <a:r>
              <a:rPr kumimoji="0" lang="en-US" sz="1200" b="1" i="0" u="none" strike="noStrike" kern="1200" cap="none" spc="0" normalizeH="0" baseline="0" noProof="0" dirty="0">
                <a:ln>
                  <a:noFill/>
                </a:ln>
                <a:solidFill>
                  <a:srgbClr val="FFFFFF"/>
                </a:solidFill>
                <a:effectLst/>
                <a:uLnTx/>
                <a:uFillTx/>
                <a:latin typeface="Arial"/>
                <a:cs typeface="Arial" charset="0"/>
              </a:rPr>
              <a:t>le</a:t>
            </a:r>
            <a:r>
              <a:rPr kumimoji="0" lang="hr-HR" sz="1200" b="1" i="0" u="none" strike="noStrike" kern="1200" cap="none" spc="0" normalizeH="0" baseline="0" noProof="0" dirty="0">
                <a:ln>
                  <a:noFill/>
                </a:ln>
                <a:solidFill>
                  <a:srgbClr val="FFFFFF"/>
                </a:solidFill>
                <a:effectLst/>
                <a:uLnTx/>
                <a:uFillTx/>
                <a:latin typeface="Arial"/>
                <a:cs typeface="Arial" charset="0"/>
              </a:rPr>
              <a:t> ističu i zašto je pravda ”</a:t>
            </a:r>
            <a:r>
              <a:rPr lang="sr-Latn-RS" sz="1200" b="1" dirty="0">
                <a:solidFill>
                  <a:srgbClr val="FFFFFF"/>
                </a:solidFill>
                <a:latin typeface="Arial"/>
                <a:cs typeface="Arial" charset="0"/>
              </a:rPr>
              <a:t>po</a:t>
            </a:r>
            <a:r>
              <a:rPr kumimoji="0" lang="hr-HR" sz="1200" b="1" i="0" u="none" strike="noStrike" kern="1200" cap="none" spc="0" normalizeH="0" baseline="0" noProof="0" dirty="0">
                <a:ln>
                  <a:noFill/>
                </a:ln>
                <a:solidFill>
                  <a:srgbClr val="FFFFFF"/>
                </a:solidFill>
                <a:effectLst/>
                <a:uLnTx/>
                <a:uFillTx/>
                <a:latin typeface="Arial"/>
                <a:cs typeface="Arial" charset="0"/>
              </a:rPr>
              <a:t> vjer</a:t>
            </a:r>
            <a:r>
              <a:rPr lang="sr-Latn-RS" sz="1200" b="1" dirty="0">
                <a:solidFill>
                  <a:srgbClr val="FFFFFF"/>
                </a:solidFill>
                <a:latin typeface="Arial"/>
                <a:cs typeface="Arial" charset="0"/>
              </a:rPr>
              <a:t>i</a:t>
            </a:r>
            <a:r>
              <a:rPr kumimoji="0" lang="hr-HR" sz="1200" b="1" i="0" u="none" strike="noStrike" kern="1200" cap="none" spc="0" normalizeH="0" baseline="0" noProof="0" dirty="0">
                <a:ln>
                  <a:noFill/>
                </a:ln>
                <a:solidFill>
                  <a:srgbClr val="FFFFFF"/>
                </a:solidFill>
                <a:effectLst/>
                <a:uLnTx/>
                <a:uFillTx/>
                <a:latin typeface="Arial"/>
                <a:cs typeface="Arial" charset="0"/>
              </a:rPr>
              <a:t> </a:t>
            </a:r>
            <a:r>
              <a:rPr lang="sr-Latn-RS" sz="1200" b="1" dirty="0">
                <a:solidFill>
                  <a:srgbClr val="FFFFFF"/>
                </a:solidFill>
                <a:latin typeface="Arial"/>
                <a:cs typeface="Arial" charset="0"/>
              </a:rPr>
              <a:t>u </a:t>
            </a:r>
            <a:r>
              <a:rPr kumimoji="0" lang="sr-Latn-RS" sz="1200" b="1" i="0" u="none" strike="noStrike" kern="1200" cap="none" spc="0" normalizeH="0" baseline="0" noProof="0" dirty="0">
                <a:ln>
                  <a:noFill/>
                </a:ln>
                <a:solidFill>
                  <a:srgbClr val="FFFFFF"/>
                </a:solidFill>
                <a:effectLst/>
                <a:uLnTx/>
                <a:uFillTx/>
                <a:latin typeface="Arial"/>
                <a:cs typeface="Arial" charset="0"/>
              </a:rPr>
              <a:t>K</a:t>
            </a:r>
            <a:r>
              <a:rPr kumimoji="0" lang="hr-HR" sz="1200" b="1" i="0" u="none" strike="noStrike" kern="1200" cap="none" spc="0" normalizeH="0" baseline="0" noProof="0" dirty="0">
                <a:ln>
                  <a:noFill/>
                </a:ln>
                <a:solidFill>
                  <a:srgbClr val="FFFFFF"/>
                </a:solidFill>
                <a:effectLst/>
                <a:uLnTx/>
                <a:uFillTx/>
                <a:latin typeface="Arial"/>
                <a:cs typeface="Arial" charset="0"/>
              </a:rPr>
              <a:t>rista” </a:t>
            </a:r>
            <a:r>
              <a:rPr lang="hr-HR" sz="1200" b="1" dirty="0">
                <a:solidFill>
                  <a:srgbClr val="FFFFFF"/>
                </a:solidFill>
                <a:latin typeface="Arial"/>
                <a:cs typeface="Arial" charset="0"/>
              </a:rPr>
              <a:t>(Filip. 3,9)</a:t>
            </a:r>
            <a:r>
              <a:rPr kumimoji="0" lang="en-US" sz="1200" b="1" i="0" u="none" strike="noStrike" kern="1200" cap="none" spc="0" normalizeH="0" baseline="0" noProof="0" dirty="0">
                <a:ln>
                  <a:noFill/>
                </a:ln>
                <a:solidFill>
                  <a:srgbClr val="FFFFFF"/>
                </a:solidFill>
                <a:effectLst/>
                <a:uLnTx/>
                <a:uFillTx/>
                <a:latin typeface="Arial"/>
                <a:cs typeface="Arial" charset="0"/>
              </a:rPr>
              <a:t>          </a:t>
            </a:r>
            <a:endParaRPr kumimoji="0" lang="hr-HR" sz="1200" b="1" i="0" u="none" strike="noStrike" kern="1200" cap="none" spc="0" normalizeH="0" baseline="0" noProof="0" dirty="0">
              <a:ln>
                <a:noFill/>
              </a:ln>
              <a:solidFill>
                <a:srgbClr val="FFFFFF"/>
              </a:solidFill>
              <a:effectLst/>
              <a:uLnTx/>
              <a:uFillTx/>
              <a:latin typeface="Arial"/>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200" b="1" i="0" u="none" strike="noStrike" kern="1200" cap="none" spc="0" normalizeH="0" baseline="0" noProof="0" dirty="0">
                <a:ln>
                  <a:noFill/>
                </a:ln>
                <a:solidFill>
                  <a:srgbClr val="FFFFFF"/>
                </a:solidFill>
                <a:effectLst/>
                <a:uLnTx/>
                <a:uFillTx/>
                <a:latin typeface="Arial"/>
                <a:cs typeface="Arial" charset="0"/>
              </a:rPr>
              <a:t>                          </a:t>
            </a:r>
            <a:r>
              <a:rPr kumimoji="0" lang="hr-HR" sz="1200" b="1" i="0" u="none" strike="noStrike" kern="1200" cap="none" spc="0" normalizeH="0" noProof="0" dirty="0">
                <a:ln>
                  <a:noFill/>
                </a:ln>
                <a:solidFill>
                  <a:srgbClr val="FFFFFF"/>
                </a:solidFill>
                <a:effectLst/>
                <a:uLnTx/>
                <a:uFillTx/>
                <a:latin typeface="Arial"/>
                <a:cs typeface="Arial" charset="0"/>
              </a:rPr>
              <a:t>  </a:t>
            </a:r>
            <a:r>
              <a:rPr kumimoji="0" lang="hr-HR" sz="1200" b="1" i="0" u="none" strike="noStrike" kern="1200" cap="none" spc="0" normalizeH="0" baseline="0" noProof="0" dirty="0">
                <a:ln>
                  <a:noFill/>
                </a:ln>
                <a:solidFill>
                  <a:srgbClr val="FFFFFF"/>
                </a:solidFill>
                <a:effectLst/>
                <a:uLnTx/>
                <a:uFillTx/>
                <a:latin typeface="Arial"/>
                <a:cs typeface="Arial" charset="0"/>
              </a:rPr>
              <a:t>a ne Zakon, jedini izvor istinske pravednosti</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I</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van 9,39.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bi se ov</a:t>
            </a:r>
            <a:r>
              <a:rPr lang="sr-Latn-RS" sz="1400" b="1" dirty="0">
                <a:solidFill>
                  <a:srgbClr val="FFFFFF"/>
                </a:solidFill>
                <a:latin typeface="Arial"/>
                <a:cs typeface="Arial" charset="0"/>
              </a:rPr>
              <a:t>o</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načelo</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mog</a:t>
            </a:r>
            <a:r>
              <a:rPr lang="sr-Latn-RS" sz="1400" b="1" dirty="0">
                <a:solidFill>
                  <a:srgbClr val="FFFFFF"/>
                </a:solidFill>
                <a:latin typeface="Arial"/>
                <a:cs typeface="Arial" charset="0"/>
              </a:rPr>
              <a:t>l</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o primijeniti na vaš </a:t>
            </a:r>
            <a:r>
              <a:rPr lang="sr-Latn-RS" sz="1400" b="1" dirty="0">
                <a:solidFill>
                  <a:srgbClr val="FFFFFF"/>
                </a:solidFill>
                <a:latin typeface="Arial"/>
                <a:cs typeface="Arial" charset="0"/>
              </a:rPr>
              <a:t>osob</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ni život?</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Ef. 1,4; 2. Kor. 5,21; Kol. 12,3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Što je Pavao tom tvrdnjom htio reči?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Filip. 3,9</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dva pojma Pavao suprotstavlja? Zašto je važno uvijek imati na umu tu razliku?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Filip. 3,10-16.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 su neke</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od glavnih misli koje Pavao iznosi u ovom odlomku?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DEEFD6-7FFF-4D06-E676-64A27B38F9AF}"/>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476539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5" end="5"/>
                                            </p:txEl>
                                          </p:spTgt>
                                        </p:tgtEl>
                                        <p:attrNameLst>
                                          <p:attrName>style.visibility</p:attrName>
                                        </p:attrNameLst>
                                      </p:cBhvr>
                                      <p:to>
                                        <p:strVal val="visible"/>
                                      </p:to>
                                    </p:set>
                                    <p:anim calcmode="lin" valueType="num">
                                      <p:cBhvr additive="base">
                                        <p:cTn id="3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6" end="6"/>
                                            </p:txEl>
                                          </p:spTgt>
                                        </p:tgtEl>
                                        <p:attrNameLst>
                                          <p:attrName>style.visibility</p:attrName>
                                        </p:attrNameLst>
                                      </p:cBhvr>
                                      <p:to>
                                        <p:strVal val="visible"/>
                                      </p:to>
                                    </p:set>
                                    <p:anim calcmode="lin" valueType="num">
                                      <p:cBhvr additive="base">
                                        <p:cTn id="37"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8" end="8"/>
                                            </p:txEl>
                                          </p:spTgt>
                                        </p:tgtEl>
                                        <p:attrNameLst>
                                          <p:attrName>style.visibility</p:attrName>
                                        </p:attrNameLst>
                                      </p:cBhvr>
                                      <p:to>
                                        <p:strVal val="visible"/>
                                      </p:to>
                                    </p:set>
                                    <p:anim calcmode="lin" valueType="num">
                                      <p:cBhvr additive="base">
                                        <p:cTn id="43"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9" end="9"/>
                                            </p:txEl>
                                          </p:spTgt>
                                        </p:tgtEl>
                                        <p:attrNameLst>
                                          <p:attrName>style.visibility</p:attrName>
                                        </p:attrNameLst>
                                      </p:cBhvr>
                                      <p:to>
                                        <p:strVal val="visible"/>
                                      </p:to>
                                    </p:set>
                                    <p:anim calcmode="lin" valueType="num">
                                      <p:cBhvr additive="base">
                                        <p:cTn id="49"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10" end="10"/>
                                            </p:txEl>
                                          </p:spTgt>
                                        </p:tgtEl>
                                        <p:attrNameLst>
                                          <p:attrName>style.visibility</p:attrName>
                                        </p:attrNameLst>
                                      </p:cBhvr>
                                      <p:to>
                                        <p:strVal val="visible"/>
                                      </p:to>
                                    </p:set>
                                    <p:anim calcmode="lin" valueType="num">
                                      <p:cBhvr additive="base">
                                        <p:cTn id="55"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11" end="11"/>
                                            </p:txEl>
                                          </p:spTgt>
                                        </p:tgtEl>
                                        <p:attrNameLst>
                                          <p:attrName>style.visibility</p:attrName>
                                        </p:attrNameLst>
                                      </p:cBhvr>
                                      <p:to>
                                        <p:strVal val="visible"/>
                                      </p:to>
                                    </p:set>
                                    <p:anim calcmode="lin" valueType="num">
                                      <p:cBhvr additive="base">
                                        <p:cTn id="61"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Filipljanima </a:t>
            </a:r>
            <a:r>
              <a:rPr lang="hr-HR" sz="4800" dirty="0">
                <a:solidFill>
                  <a:srgbClr val="FFFF99"/>
                </a:solidFill>
                <a:latin typeface="Impact" pitchFamily="34" charset="0"/>
              </a:rPr>
              <a:t>3</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lang="hr-HR" sz="4800" dirty="0">
                <a:solidFill>
                  <a:srgbClr val="FFFF99"/>
                </a:solidFill>
                <a:latin typeface="Impact" pitchFamily="34" charset="0"/>
              </a:rPr>
              <a:t>0</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62054" y="2809875"/>
            <a:ext cx="6538665" cy="1243965"/>
          </a:xfrm>
        </p:spPr>
        <p:txBody>
          <a:bodyPr/>
          <a:lstStyle/>
          <a:p>
            <a:pPr marL="0" indent="0">
              <a:buNone/>
            </a:pPr>
            <a:r>
              <a:rPr lang="en-US" dirty="0"/>
              <a:t>“</a:t>
            </a:r>
            <a:r>
              <a:rPr lang="hr-HR" dirty="0"/>
              <a:t>Da </a:t>
            </a:r>
            <a:r>
              <a:rPr lang="hr-BA" dirty="0"/>
              <a:t>iskusim</a:t>
            </a:r>
            <a:r>
              <a:rPr lang="en-US" dirty="0"/>
              <a:t> </a:t>
            </a:r>
            <a:r>
              <a:rPr lang="hr-HR" dirty="0"/>
              <a:t>njega</a:t>
            </a:r>
            <a:r>
              <a:rPr lang="en-US" dirty="0"/>
              <a:t> </a:t>
            </a:r>
            <a:r>
              <a:rPr lang="hr-HR" dirty="0"/>
              <a:t>i</a:t>
            </a:r>
            <a:r>
              <a:rPr lang="en-US" dirty="0"/>
              <a:t> </a:t>
            </a:r>
            <a:r>
              <a:rPr lang="hr-HR" dirty="0"/>
              <a:t>silu</a:t>
            </a:r>
            <a:r>
              <a:rPr lang="en-US" dirty="0"/>
              <a:t> </a:t>
            </a:r>
            <a:r>
              <a:rPr lang="hr-BA" dirty="0"/>
              <a:t>njegova </a:t>
            </a:r>
            <a:r>
              <a:rPr lang="hr-HR" dirty="0"/>
              <a:t>uskrsnuć</a:t>
            </a:r>
            <a:r>
              <a:rPr lang="en-US" dirty="0"/>
              <a:t>a </a:t>
            </a:r>
            <a:r>
              <a:rPr lang="hr-HR" dirty="0"/>
              <a:t>i</a:t>
            </a:r>
            <a:r>
              <a:rPr lang="en-US" dirty="0"/>
              <a:t> </a:t>
            </a:r>
            <a:r>
              <a:rPr lang="en-US" dirty="0" err="1"/>
              <a:t>ud</a:t>
            </a:r>
            <a:r>
              <a:rPr lang="hr-HR" dirty="0"/>
              <a:t>io</a:t>
            </a:r>
            <a:r>
              <a:rPr lang="en-US" dirty="0"/>
              <a:t> </a:t>
            </a:r>
            <a:r>
              <a:rPr lang="hr-HR" dirty="0"/>
              <a:t>u njegovim</a:t>
            </a:r>
            <a:r>
              <a:rPr lang="en-US" dirty="0"/>
              <a:t> </a:t>
            </a:r>
            <a:r>
              <a:rPr lang="hr-HR" dirty="0"/>
              <a:t>patnjama,</a:t>
            </a:r>
            <a:r>
              <a:rPr lang="hr-BA" dirty="0"/>
              <a:t> prilagođavajući se njegovoj smrti, ne bih li kako</a:t>
            </a:r>
            <a:r>
              <a:rPr lang="hr-HR" dirty="0"/>
              <a:t> postigao uskrsnuće od mrtvih</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8026402" y="432556"/>
            <a:ext cx="4165597"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766781"/>
            <a:ext cx="12191999" cy="3046988"/>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Pošto je naglasio da vjernici svijetle u ovom svijetu čineći dobra djela usmjerena na Krista, Pavao sada skreće pozornost na neophodnost potpunog oslanjanja na Krista za spasenje. Apostol izražava zabrinutost zbog utjecaja lažnih učitelja koji su promovirali pristup zasnovan na tijelu, iskrivljujući time evanđeosku poruku i dovodeći u opasnost cijelu kršćansku zajednicu u Filipi. Izgleda da je neka vrsta lažnog učenja, slična onome u Galaciji, unosila zabunu u pogledu toga u što kršćani iz neznaboštva trebaju vjerovati i što činiti kako bi bili spašeni. Pavao je ovo pitanje shvaćao vrlo ozbiljno. Evanđeoska poruka je bila u opasnosti!</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28633"/>
            <a:ext cx="6004287" cy="540147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lang="hr-BA" sz="3500" b="1" dirty="0">
                <a:ln w="12700" cmpd="sng">
                  <a:noFill/>
                  <a:prstDash val="solid"/>
                </a:ln>
                <a:solidFill>
                  <a:srgbClr val="A02B93">
                    <a:lumMod val="75000"/>
                  </a:srgbClr>
                </a:solidFill>
                <a:latin typeface="Comic Sans MS" panose="030F0702030302020204" pitchFamily="66" charset="0"/>
              </a:rPr>
              <a:t>Sve što želim je poznavati Krista i iskusiti snagu koja ga je podigla iz mrtvih. Želim imati udjela u njegovim patnjama i postati jedno s njim, čak i u njegovoj smrti, kako bih postigao uskrsnuće od mrtvih</a:t>
            </a: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lang="hr-BA" sz="2000" b="1" dirty="0">
                <a:ln w="12700" cmpd="sng">
                  <a:noFill/>
                  <a:prstDash val="solid"/>
                </a:ln>
                <a:solidFill>
                  <a:srgbClr val="A02B93">
                    <a:lumMod val="75000"/>
                  </a:srgbClr>
                </a:solidFill>
                <a:latin typeface="Comic Sans MS" panose="030F0702030302020204" pitchFamily="66" charset="0"/>
              </a:rPr>
              <a:t>F</a:t>
            </a:r>
            <a:r>
              <a:rPr kumimoji="0" lang="es-ES" sz="20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ilip</a:t>
            </a:r>
            <a:r>
              <a:rPr kumimoji="0" lang="hr-BA"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ljan</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i</a:t>
            </a:r>
            <a:r>
              <a:rPr kumimoji="0" lang="hr-BA"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ma</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3</a:t>
            </a:r>
            <a:r>
              <a:rPr kumimoji="0" lang="hr-BA"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10</a:t>
            </a:r>
            <a:r>
              <a:rPr kumimoji="0" lang="hr-BA"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11 </a:t>
            </a:r>
            <a:r>
              <a:rPr lang="hr-BA" sz="1600" b="1" dirty="0">
                <a:ln w="12700" cmpd="sng">
                  <a:noFill/>
                  <a:prstDash val="solid"/>
                </a:ln>
                <a:solidFill>
                  <a:srgbClr val="A02B93">
                    <a:lumMod val="75000"/>
                  </a:srgbClr>
                </a:solidFill>
                <a:latin typeface="Comic Sans MS" panose="030F0702030302020204" pitchFamily="66" charset="0"/>
              </a:rPr>
              <a:t>SHP</a:t>
            </a:r>
            <a:endPar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1155028" y="3895303"/>
            <a:ext cx="58354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err="1">
                <a:solidFill>
                  <a:srgbClr val="2B436F"/>
                </a:solidFill>
              </a:rPr>
              <a:t>Savjeti</a:t>
            </a:r>
            <a:r>
              <a:rPr lang="en-US" sz="2000" b="1" dirty="0">
                <a:solidFill>
                  <a:srgbClr val="2B436F"/>
                </a:solidFill>
              </a:rPr>
              <a:t> </a:t>
            </a:r>
            <a:r>
              <a:rPr lang="en-US" sz="2000" b="1" dirty="0" err="1">
                <a:solidFill>
                  <a:srgbClr val="2B436F"/>
                </a:solidFill>
              </a:rPr>
              <a:t>kako</a:t>
            </a:r>
            <a:r>
              <a:rPr lang="en-US" sz="2000" b="1" dirty="0">
                <a:solidFill>
                  <a:srgbClr val="2B436F"/>
                </a:solidFill>
              </a:rPr>
              <a:t> </a:t>
            </a:r>
            <a:r>
              <a:rPr lang="en-US" sz="2000" b="1" dirty="0" err="1">
                <a:solidFill>
                  <a:srgbClr val="2B436F"/>
                </a:solidFill>
              </a:rPr>
              <a:t>izbjeći</a:t>
            </a:r>
            <a:r>
              <a:rPr lang="en-US" sz="2000" b="1" dirty="0">
                <a:solidFill>
                  <a:srgbClr val="2B436F"/>
                </a:solidFill>
              </a:rPr>
              <a:t> </a:t>
            </a:r>
            <a:r>
              <a:rPr lang="en-US" sz="2000" b="1" dirty="0" err="1">
                <a:solidFill>
                  <a:srgbClr val="2B436F"/>
                </a:solidFill>
              </a:rPr>
              <a:t>gubitak</a:t>
            </a:r>
            <a:r>
              <a:rPr lang="en-US" sz="2000" b="1" dirty="0">
                <a:solidFill>
                  <a:srgbClr val="2B436F"/>
                </a:solidFill>
              </a:rPr>
              <a:t> </a:t>
            </a:r>
            <a:r>
              <a:rPr lang="en-US" sz="2000" b="1" dirty="0" err="1">
                <a:solidFill>
                  <a:srgbClr val="2B436F"/>
                </a:solidFill>
              </a:rPr>
              <a:t>spasenja</a:t>
            </a:r>
            <a:r>
              <a:rPr lang="en" sz="2000" b="1" dirty="0">
                <a:solidFill>
                  <a:srgbClr val="2B436F"/>
                </a:solidFill>
              </a:rPr>
              <a:t>:</a:t>
            </a:r>
          </a:p>
          <a:p>
            <a:pPr lvl="1">
              <a:spcBef>
                <a:spcPts val="600"/>
              </a:spcBef>
            </a:pPr>
            <a:r>
              <a:rPr lang="en-US" sz="2000" b="1" dirty="0" err="1"/>
              <a:t>Što</a:t>
            </a:r>
            <a:r>
              <a:rPr lang="en-US" sz="2000" b="1" dirty="0"/>
              <a:t> </a:t>
            </a:r>
            <a:r>
              <a:rPr lang="en-US" sz="2000" b="1" dirty="0" err="1"/>
              <a:t>treba</a:t>
            </a:r>
            <a:r>
              <a:rPr lang="en-US" sz="2000" b="1" dirty="0"/>
              <a:t> </a:t>
            </a:r>
            <a:r>
              <a:rPr lang="en-US" sz="2000" b="1" dirty="0" err="1"/>
              <a:t>izbjegavati</a:t>
            </a:r>
            <a:r>
              <a:rPr lang="en-US" sz="2000" b="1" dirty="0"/>
              <a:t> (</a:t>
            </a:r>
            <a:r>
              <a:rPr lang="en-US" sz="2000" b="1" dirty="0" err="1"/>
              <a:t>Filipljanima</a:t>
            </a:r>
            <a:r>
              <a:rPr lang="en-US" sz="2000" b="1" dirty="0"/>
              <a:t> 3,1-3).</a:t>
            </a:r>
          </a:p>
          <a:p>
            <a:pPr lvl="1">
              <a:spcBef>
                <a:spcPts val="600"/>
              </a:spcBef>
            </a:pPr>
            <a:r>
              <a:rPr lang="hr-BA" sz="2000" b="1" dirty="0"/>
              <a:t>Š</a:t>
            </a:r>
            <a:r>
              <a:rPr lang="en" sz="2000" b="1" dirty="0"/>
              <a:t>to ostaje </a:t>
            </a:r>
            <a:r>
              <a:rPr lang="en-US" sz="2000" b="1" dirty="0"/>
              <a:t>(</a:t>
            </a:r>
            <a:r>
              <a:rPr lang="en-US" sz="2000" b="1" dirty="0" err="1"/>
              <a:t>Filipljanima</a:t>
            </a:r>
            <a:r>
              <a:rPr lang="en-US" sz="2000" b="1" dirty="0"/>
              <a:t> 3</a:t>
            </a:r>
            <a:r>
              <a:rPr lang="hr-BA" sz="2000" b="1" dirty="0"/>
              <a:t>,</a:t>
            </a:r>
            <a:r>
              <a:rPr lang="en-US" sz="2000" b="1" dirty="0"/>
              <a:t>4-6)</a:t>
            </a:r>
            <a:r>
              <a:rPr lang="hr-BA" sz="2000" b="1" dirty="0"/>
              <a:t>.</a:t>
            </a:r>
          </a:p>
          <a:p>
            <a:pPr lvl="1">
              <a:spcBef>
                <a:spcPts val="600"/>
              </a:spcBef>
            </a:pPr>
            <a:r>
              <a:rPr lang="hr-BA" sz="2000" b="1" dirty="0"/>
              <a:t>Nešto važno</a:t>
            </a:r>
            <a:r>
              <a:rPr lang="en" sz="2000" b="1" dirty="0"/>
              <a:t> (</a:t>
            </a:r>
            <a:r>
              <a:rPr lang="hr-BA" sz="2000" b="1" dirty="0"/>
              <a:t>F</a:t>
            </a:r>
            <a:r>
              <a:rPr lang="en" sz="2000" b="1" dirty="0"/>
              <a:t>ilip</a:t>
            </a:r>
            <a:r>
              <a:rPr lang="hr-BA" sz="2000" b="1" dirty="0"/>
              <a:t>ljan</a:t>
            </a:r>
            <a:r>
              <a:rPr lang="en" sz="2000" b="1" dirty="0"/>
              <a:t>i</a:t>
            </a:r>
            <a:r>
              <a:rPr lang="hr-BA" sz="2000" b="1" dirty="0"/>
              <a:t>ma</a:t>
            </a:r>
            <a:r>
              <a:rPr lang="en" sz="2000" b="1" dirty="0"/>
              <a:t> 3</a:t>
            </a:r>
            <a:r>
              <a:rPr lang="hr-BA" sz="2000" b="1" dirty="0"/>
              <a:t>,</a:t>
            </a:r>
            <a:r>
              <a:rPr lang="en" sz="2000" b="1" dirty="0"/>
              <a:t>7</a:t>
            </a:r>
            <a:r>
              <a:rPr lang="hr-BA" sz="2000" b="1" dirty="0"/>
              <a:t>.</a:t>
            </a:r>
            <a:r>
              <a:rPr lang="en" sz="2000" b="1" dirty="0"/>
              <a:t>8)</a:t>
            </a:r>
            <a:r>
              <a:rPr lang="hr-BA" sz="2000" b="1" dirty="0"/>
              <a:t>.</a:t>
            </a:r>
            <a:endParaRPr lang="en" sz="2000" b="1" dirty="0"/>
          </a:p>
          <a:p>
            <a:pPr>
              <a:spcBef>
                <a:spcPts val="1800"/>
              </a:spcBef>
            </a:pPr>
            <a:r>
              <a:rPr lang="hr-BA" sz="2000" b="1" dirty="0">
                <a:solidFill>
                  <a:srgbClr val="28724D"/>
                </a:solidFill>
              </a:rPr>
              <a:t>Savjeti kako ostati u spasenju</a:t>
            </a:r>
            <a:r>
              <a:rPr lang="en" sz="2000" b="1" dirty="0">
                <a:solidFill>
                  <a:srgbClr val="28724D"/>
                </a:solidFill>
              </a:rPr>
              <a:t>:</a:t>
            </a:r>
          </a:p>
          <a:p>
            <a:pPr lvl="1">
              <a:spcBef>
                <a:spcPts val="600"/>
              </a:spcBef>
            </a:pPr>
            <a:r>
              <a:rPr lang="hr-BA" sz="2000" b="1" dirty="0"/>
              <a:t>Vjera Kristova</a:t>
            </a:r>
            <a:r>
              <a:rPr lang="en" sz="2000" b="1" dirty="0"/>
              <a:t>(</a:t>
            </a:r>
            <a:r>
              <a:rPr lang="en-US" sz="2000" b="1" dirty="0" err="1"/>
              <a:t>Filipljanima</a:t>
            </a:r>
            <a:r>
              <a:rPr lang="en-US" sz="2000" b="1" dirty="0"/>
              <a:t> 3</a:t>
            </a:r>
            <a:r>
              <a:rPr lang="hr-BA" sz="2000" b="1" dirty="0"/>
              <a:t>,</a:t>
            </a:r>
            <a:r>
              <a:rPr lang="en-US" sz="2000" b="1" dirty="0"/>
              <a:t>9)</a:t>
            </a:r>
            <a:r>
              <a:rPr lang="hr-BA" sz="2000" b="1" dirty="0"/>
              <a:t>.</a:t>
            </a:r>
            <a:endParaRPr lang="es-ES" sz="2000" b="1" dirty="0"/>
          </a:p>
          <a:p>
            <a:pPr lvl="1">
              <a:spcBef>
                <a:spcPts val="600"/>
              </a:spcBef>
            </a:pPr>
            <a:r>
              <a:rPr lang="pl-PL" sz="2000" b="1" dirty="0"/>
              <a:t>Znanje o Kristu (Filipljanima 3,10-16).</a:t>
            </a:r>
            <a:endParaRPr lang="en" sz="2000" b="1" dirty="0"/>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4775663" cy="1323439"/>
          </a:xfrm>
          <a:prstGeom prst="rect">
            <a:avLst/>
          </a:prstGeom>
          <a:noFill/>
        </p:spPr>
        <p:txBody>
          <a:bodyPr wrap="square" rtlCol="0">
            <a:spAutoFit/>
          </a:bodyPr>
          <a:lstStyle/>
          <a:p>
            <a:pPr>
              <a:spcBef>
                <a:spcPts val="600"/>
              </a:spcBef>
            </a:pPr>
            <a:r>
              <a:rPr lang="en-US" sz="2000" b="1" dirty="0" err="1"/>
              <a:t>Filipljani</a:t>
            </a:r>
            <a:r>
              <a:rPr lang="en-US" sz="2000" b="1" dirty="0"/>
              <a:t> </a:t>
            </a:r>
            <a:r>
              <a:rPr lang="en-US" sz="2000" b="1" dirty="0" err="1"/>
              <a:t>su</a:t>
            </a:r>
            <a:r>
              <a:rPr lang="en-US" sz="2000" b="1" dirty="0"/>
              <a:t> </a:t>
            </a:r>
            <a:r>
              <a:rPr lang="en-US" sz="2000" b="1" dirty="0" err="1"/>
              <a:t>znali</a:t>
            </a:r>
            <a:r>
              <a:rPr lang="en-US" sz="2000" b="1" dirty="0"/>
              <a:t> put do </a:t>
            </a:r>
            <a:r>
              <a:rPr lang="en-US" sz="2000" b="1" dirty="0" err="1"/>
              <a:t>spasenja</a:t>
            </a:r>
            <a:r>
              <a:rPr lang="en-US" sz="2000" b="1" dirty="0"/>
              <a:t>, </a:t>
            </a:r>
            <a:r>
              <a:rPr lang="en-US" sz="2000" b="1" dirty="0" err="1"/>
              <a:t>kao</a:t>
            </a:r>
            <a:r>
              <a:rPr lang="en-US" sz="2000" b="1" dirty="0"/>
              <a:t> </a:t>
            </a:r>
            <a:r>
              <a:rPr lang="en-US" sz="2000" b="1" dirty="0" err="1"/>
              <a:t>što</a:t>
            </a:r>
            <a:r>
              <a:rPr lang="en-US" sz="2000" b="1" dirty="0"/>
              <a:t> </a:t>
            </a:r>
            <a:r>
              <a:rPr lang="en-US" sz="2000" b="1" dirty="0" err="1"/>
              <a:t>su</a:t>
            </a:r>
            <a:r>
              <a:rPr lang="en-US" sz="2000" b="1" dirty="0"/>
              <a:t> Pavao </a:t>
            </a:r>
            <a:r>
              <a:rPr lang="en-US" sz="2000" b="1" dirty="0" err="1"/>
              <a:t>i</a:t>
            </a:r>
            <a:r>
              <a:rPr lang="en-US" sz="2000" b="1" dirty="0"/>
              <a:t> Sila </a:t>
            </a:r>
            <a:r>
              <a:rPr lang="en-US" sz="2000" b="1" dirty="0" err="1"/>
              <a:t>jasno</a:t>
            </a:r>
            <a:r>
              <a:rPr lang="en-US" sz="2000" b="1" dirty="0"/>
              <a:t> </a:t>
            </a:r>
            <a:r>
              <a:rPr lang="en-US" sz="2000" b="1" dirty="0" err="1"/>
              <a:t>rekli</a:t>
            </a:r>
            <a:r>
              <a:rPr lang="en-US" sz="2000" b="1" dirty="0"/>
              <a:t> </a:t>
            </a:r>
            <a:r>
              <a:rPr lang="en-US" sz="2000" b="1" dirty="0" err="1"/>
              <a:t>jednom</a:t>
            </a:r>
            <a:r>
              <a:rPr lang="en-US" sz="2000" b="1" dirty="0"/>
              <a:t> od </a:t>
            </a:r>
            <a:r>
              <a:rPr lang="en-US" sz="2000" b="1" dirty="0" err="1"/>
              <a:t>prvih</a:t>
            </a:r>
            <a:r>
              <a:rPr lang="en-US" sz="2000" b="1" dirty="0"/>
              <a:t> </a:t>
            </a:r>
            <a:r>
              <a:rPr lang="en-US" sz="2000" b="1" dirty="0" err="1"/>
              <a:t>obraćenika</a:t>
            </a:r>
            <a:r>
              <a:rPr lang="en-US" sz="2000" b="1" dirty="0"/>
              <a:t> u tom </a:t>
            </a:r>
            <a:r>
              <a:rPr lang="en-US" sz="2000" b="1" dirty="0" err="1"/>
              <a:t>gradu</a:t>
            </a:r>
            <a:r>
              <a:rPr lang="en-US" sz="2000" b="1" dirty="0"/>
              <a:t>: </a:t>
            </a:r>
            <a:r>
              <a:rPr lang="en-US" sz="2000" b="1" dirty="0" err="1"/>
              <a:t>tamničaru</a:t>
            </a:r>
            <a:r>
              <a:rPr lang="en-US" sz="2000" b="1" dirty="0"/>
              <a:t> (</a:t>
            </a:r>
            <a:r>
              <a:rPr lang="en-US" sz="2000" b="1" dirty="0" err="1"/>
              <a:t>Djela</a:t>
            </a:r>
            <a:r>
              <a:rPr lang="en-US" sz="2000" b="1" dirty="0"/>
              <a:t> 16:30-31).</a:t>
            </a:r>
            <a:endParaRPr lang="en" sz="2000" b="1" dirty="0"/>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788456" y="5500421"/>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788456" y="3810307"/>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7427" y="5984022"/>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7427" y="6373784"/>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57427" y="4687883"/>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57427" y="5063285"/>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57427" y="4331222"/>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644375"/>
            <a:ext cx="4775663" cy="707886"/>
          </a:xfrm>
          <a:prstGeom prst="rect">
            <a:avLst/>
          </a:prstGeom>
          <a:noFill/>
        </p:spPr>
        <p:txBody>
          <a:bodyPr wrap="square">
            <a:spAutoFit/>
          </a:bodyPr>
          <a:lstStyle/>
          <a:p>
            <a:pPr>
              <a:spcBef>
                <a:spcPts val="600"/>
              </a:spcBef>
            </a:pPr>
            <a:r>
              <a:rPr lang="en-US" sz="2000" b="1" dirty="0" err="1"/>
              <a:t>Zbog</a:t>
            </a:r>
            <a:r>
              <a:rPr lang="en-US" sz="2000" b="1" dirty="0"/>
              <a:t> toga </a:t>
            </a:r>
            <a:r>
              <a:rPr lang="en-US" sz="2000" b="1" dirty="0" err="1"/>
              <a:t>ih</a:t>
            </a:r>
            <a:r>
              <a:rPr lang="en-US" sz="2000" b="1" dirty="0"/>
              <a:t> Pavao </a:t>
            </a:r>
            <a:r>
              <a:rPr lang="en-US" sz="2000" b="1" dirty="0" err="1"/>
              <a:t>podsjeća</a:t>
            </a:r>
            <a:r>
              <a:rPr lang="en-US" sz="2000" b="1" dirty="0"/>
              <a:t> </a:t>
            </a:r>
            <a:r>
              <a:rPr lang="en-US" sz="2000" b="1" dirty="0" err="1"/>
              <a:t>na</a:t>
            </a:r>
            <a:r>
              <a:rPr lang="en-US" sz="2000" b="1" dirty="0"/>
              <a:t> </a:t>
            </a:r>
            <a:r>
              <a:rPr lang="en-US" sz="2000" b="1" dirty="0" err="1"/>
              <a:t>temeljne</a:t>
            </a:r>
            <a:r>
              <a:rPr lang="en-US" sz="2000" b="1" dirty="0"/>
              <a:t> </a:t>
            </a:r>
            <a:r>
              <a:rPr lang="en-US" sz="2000" b="1" dirty="0" err="1"/>
              <a:t>stupove</a:t>
            </a:r>
            <a:r>
              <a:rPr lang="en-US" sz="2000" b="1" dirty="0"/>
              <a:t> </a:t>
            </a:r>
            <a:r>
              <a:rPr lang="en-US" sz="2000" b="1" dirty="0" err="1"/>
              <a:t>spasenja</a:t>
            </a:r>
            <a:r>
              <a:rPr lang="en-US" sz="2000" b="1" dirty="0"/>
              <a:t> </a:t>
            </a:r>
            <a:r>
              <a:rPr lang="en-US" sz="2000" b="1" dirty="0" err="1"/>
              <a:t>vjerom</a:t>
            </a:r>
            <a:r>
              <a:rPr lang="en-US" sz="2000" b="1" dirty="0"/>
              <a:t>.</a:t>
            </a:r>
            <a:endParaRPr lang="en" sz="2000" b="1" dirty="0"/>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509945"/>
            <a:ext cx="4902334" cy="1015663"/>
          </a:xfrm>
          <a:prstGeom prst="rect">
            <a:avLst/>
          </a:prstGeom>
          <a:noFill/>
        </p:spPr>
        <p:txBody>
          <a:bodyPr wrap="square">
            <a:spAutoFit/>
          </a:bodyPr>
          <a:lstStyle/>
          <a:p>
            <a:pPr>
              <a:spcBef>
                <a:spcPts val="600"/>
              </a:spcBef>
            </a:pPr>
            <a:r>
              <a:rPr lang="en-US" sz="2000" b="1" dirty="0"/>
              <a:t>Sada </a:t>
            </a:r>
            <a:r>
              <a:rPr lang="en-US" sz="2000" b="1" dirty="0" err="1"/>
              <a:t>kada</a:t>
            </a:r>
            <a:r>
              <a:rPr lang="en-US" sz="2000" b="1" dirty="0"/>
              <a:t> je </a:t>
            </a:r>
            <a:r>
              <a:rPr lang="en-US" sz="2000" b="1" dirty="0" err="1"/>
              <a:t>crkva</a:t>
            </a:r>
            <a:r>
              <a:rPr lang="en-US" sz="2000" b="1" dirty="0"/>
              <a:t> </a:t>
            </a:r>
            <a:r>
              <a:rPr lang="en-US" sz="2000" b="1" dirty="0" err="1"/>
              <a:t>bila</a:t>
            </a:r>
            <a:r>
              <a:rPr lang="en-US" sz="2000" b="1" dirty="0"/>
              <a:t> </a:t>
            </a:r>
            <a:r>
              <a:rPr lang="en-US" sz="2000" b="1" dirty="0" err="1"/>
              <a:t>čvrsto</a:t>
            </a:r>
            <a:r>
              <a:rPr lang="en-US" sz="2000" b="1" dirty="0"/>
              <a:t> </a:t>
            </a:r>
            <a:r>
              <a:rPr lang="en-US" sz="2000" b="1" dirty="0" err="1"/>
              <a:t>uspostavljena</a:t>
            </a:r>
            <a:r>
              <a:rPr lang="en-US" sz="2000" b="1" dirty="0"/>
              <a:t>, </a:t>
            </a:r>
            <a:r>
              <a:rPr lang="en-US" sz="2000" b="1" dirty="0" err="1"/>
              <a:t>bili</a:t>
            </a:r>
            <a:r>
              <a:rPr lang="en-US" sz="2000" b="1" dirty="0"/>
              <a:t> </a:t>
            </a:r>
            <a:r>
              <a:rPr lang="en-US" sz="2000" b="1" dirty="0" err="1"/>
              <a:t>su</a:t>
            </a:r>
            <a:r>
              <a:rPr lang="en-US" sz="2000" b="1" dirty="0"/>
              <a:t> u </a:t>
            </a:r>
            <a:r>
              <a:rPr lang="en-US" sz="2000" b="1" dirty="0" err="1"/>
              <a:t>opasnosti</a:t>
            </a:r>
            <a:r>
              <a:rPr lang="en-US" sz="2000" b="1" dirty="0"/>
              <a:t> da </a:t>
            </a:r>
            <a:r>
              <a:rPr lang="en-US" sz="2000" b="1" dirty="0" err="1"/>
              <a:t>budu</a:t>
            </a:r>
            <a:r>
              <a:rPr lang="en-US" sz="2000" b="1" dirty="0"/>
              <a:t> </a:t>
            </a:r>
            <a:r>
              <a:rPr lang="en-US" sz="2000" b="1" dirty="0" err="1"/>
              <a:t>svedeni</a:t>
            </a:r>
            <a:r>
              <a:rPr lang="en-US" sz="2000" b="1" dirty="0"/>
              <a:t> s puta </a:t>
            </a:r>
            <a:r>
              <a:rPr lang="en-US" sz="2000" b="1" dirty="0" err="1"/>
              <a:t>spasenja</a:t>
            </a:r>
            <a:r>
              <a:rPr lang="en-US" sz="2000" b="1" dirty="0"/>
              <a:t>.</a:t>
            </a:r>
            <a:endParaRPr lang="en" sz="2000" b="1" dirty="0"/>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571581"/>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US"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SAVJETI KAKO IZBJEĆI GUBITAK SPASENJA</a:t>
            </a:r>
            <a:endPar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endParaRP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spc="300" dirty="0">
                <a:ln/>
                <a:solidFill>
                  <a:schemeClr val="accent3"/>
                </a:solidFill>
              </a:rPr>
              <a:t>ŠTO </a:t>
            </a:r>
            <a:r>
              <a:rPr lang="hr-BA" sz="4800" b="1" spc="300" dirty="0">
                <a:ln/>
                <a:solidFill>
                  <a:schemeClr val="accent3"/>
                </a:solidFill>
              </a:rPr>
              <a:t>TREBA </a:t>
            </a:r>
            <a:r>
              <a:rPr lang="en-US" sz="4800" b="1" spc="300" dirty="0">
                <a:ln/>
                <a:solidFill>
                  <a:schemeClr val="accent3"/>
                </a:solidFill>
              </a:rPr>
              <a:t>IZBJEGAVATI</a:t>
            </a:r>
            <a:endParaRPr lang="en" sz="4800" b="1" spc="300" dirty="0">
              <a:ln/>
              <a:solidFill>
                <a:schemeClr val="accent3"/>
              </a:solidFill>
            </a:endParaRP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712291"/>
            <a:ext cx="11511134"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hr-BA" b="1" dirty="0">
                <a:solidFill>
                  <a:schemeClr val="accent5">
                    <a:lumMod val="50000"/>
                  </a:schemeClr>
                </a:solidFill>
                <a:latin typeface="Comic Sans MS" panose="030F0702030302020204" pitchFamily="66" charset="0"/>
              </a:rPr>
              <a:t>Čuvajte se pasa, onih koji čine zlo. Čuvajte se onih što traže obrezanje tijela.</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hr-BA" sz="1400" b="1" dirty="0">
                <a:solidFill>
                  <a:schemeClr val="accent5">
                    <a:lumMod val="50000"/>
                  </a:schemeClr>
                </a:solidFill>
                <a:latin typeface="Comic Sans MS" panose="030F0702030302020204" pitchFamily="66" charset="0"/>
              </a:rPr>
              <a:t>Filipljanima</a:t>
            </a:r>
            <a:r>
              <a:rPr lang="en" sz="1400" b="1" dirty="0">
                <a:solidFill>
                  <a:schemeClr val="accent5">
                    <a:lumMod val="50000"/>
                  </a:schemeClr>
                </a:solidFill>
                <a:latin typeface="Comic Sans MS" panose="030F0702030302020204" pitchFamily="66" charset="0"/>
              </a:rPr>
              <a:t> 3</a:t>
            </a:r>
            <a:r>
              <a:rPr lang="hr-BA" sz="1400" b="1" dirty="0">
                <a:solidFill>
                  <a:schemeClr val="accent5">
                    <a:lumMod val="50000"/>
                  </a:schemeClr>
                </a:solidFill>
                <a:latin typeface="Comic Sans MS" panose="030F0702030302020204" pitchFamily="66" charset="0"/>
              </a:rPr>
              <a:t>,</a:t>
            </a:r>
            <a:r>
              <a:rPr lang="en" sz="1400" b="1" dirty="0">
                <a:solidFill>
                  <a:schemeClr val="accent5">
                    <a:lumMod val="50000"/>
                  </a:schemeClr>
                </a:solidFill>
                <a:latin typeface="Comic Sans MS" panose="030F0702030302020204" pitchFamily="66" charset="0"/>
              </a:rPr>
              <a:t>2</a:t>
            </a:r>
            <a:r>
              <a:rPr lang="hr-BA" sz="1400" b="1" dirty="0">
                <a:solidFill>
                  <a:schemeClr val="accent5">
                    <a:lumMod val="50000"/>
                  </a:schemeClr>
                </a:solidFill>
                <a:latin typeface="Comic Sans MS" panose="030F0702030302020204" pitchFamily="66" charset="0"/>
              </a:rPr>
              <a:t>  AHP</a:t>
            </a:r>
            <a:r>
              <a:rPr lang="en" sz="14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236580"/>
            <a:ext cx="4015098" cy="2554545"/>
          </a:xfrm>
          <a:prstGeom prst="rect">
            <a:avLst/>
          </a:prstGeom>
          <a:noFill/>
        </p:spPr>
        <p:txBody>
          <a:bodyPr wrap="square" rtlCol="0">
            <a:spAutoFit/>
          </a:bodyPr>
          <a:lstStyle/>
          <a:p>
            <a:pPr>
              <a:spcBef>
                <a:spcPts val="600"/>
              </a:spcBef>
            </a:pPr>
            <a:r>
              <a:rPr lang="en-US" sz="2000" b="1" dirty="0" err="1"/>
              <a:t>Prije</a:t>
            </a:r>
            <a:r>
              <a:rPr lang="en-US" sz="2000" b="1" dirty="0"/>
              <a:t> </a:t>
            </a:r>
            <a:r>
              <a:rPr lang="en-US" sz="2000" b="1" dirty="0" err="1"/>
              <a:t>nego</a:t>
            </a:r>
            <a:r>
              <a:rPr lang="en-US" sz="2000" b="1" dirty="0"/>
              <a:t> </a:t>
            </a:r>
            <a:r>
              <a:rPr lang="en-US" sz="2000" b="1" dirty="0" err="1"/>
              <a:t>što</a:t>
            </a:r>
            <a:r>
              <a:rPr lang="en-US" sz="2000" b="1" dirty="0"/>
              <a:t> </a:t>
            </a:r>
            <a:r>
              <a:rPr lang="en-US" sz="2000" b="1" dirty="0" err="1"/>
              <a:t>razgovaramo</a:t>
            </a:r>
            <a:r>
              <a:rPr lang="en-US" sz="2000" b="1" dirty="0"/>
              <a:t> o </a:t>
            </a:r>
            <a:r>
              <a:rPr lang="en-US" sz="2000" b="1" dirty="0" err="1"/>
              <a:t>opasnostima</a:t>
            </a:r>
            <a:r>
              <a:rPr lang="en-US" sz="2000" b="1" dirty="0"/>
              <a:t> </a:t>
            </a:r>
            <a:r>
              <a:rPr lang="en-US" sz="2000" b="1" dirty="0" err="1"/>
              <a:t>koje</a:t>
            </a:r>
            <a:r>
              <a:rPr lang="en-US" sz="2000" b="1" dirty="0"/>
              <a:t> </a:t>
            </a:r>
            <a:r>
              <a:rPr lang="en-US" sz="2000" b="1" dirty="0" err="1"/>
              <a:t>prijete</a:t>
            </a:r>
            <a:r>
              <a:rPr lang="en-US" sz="2000" b="1" dirty="0"/>
              <a:t> </a:t>
            </a:r>
            <a:r>
              <a:rPr lang="en-US" sz="2000" b="1" dirty="0" err="1"/>
              <a:t>vjeri</a:t>
            </a:r>
            <a:r>
              <a:rPr lang="en-US" sz="2000" b="1" dirty="0"/>
              <a:t>, Pavao </a:t>
            </a:r>
            <a:r>
              <a:rPr lang="en-US" sz="2000" b="1" dirty="0" err="1"/>
              <a:t>nam</a:t>
            </a:r>
            <a:r>
              <a:rPr lang="en-US" sz="2000" b="1" dirty="0"/>
              <a:t> </a:t>
            </a:r>
            <a:r>
              <a:rPr lang="en-US" sz="2000" b="1" dirty="0" err="1"/>
              <a:t>daje</a:t>
            </a:r>
            <a:r>
              <a:rPr lang="en-US" sz="2000" b="1" dirty="0"/>
              <a:t> </a:t>
            </a:r>
            <a:r>
              <a:rPr lang="en-US" sz="2000" b="1" dirty="0" err="1"/>
              <a:t>nekoliko</a:t>
            </a:r>
            <a:r>
              <a:rPr lang="hr-BA" sz="2000" b="1" dirty="0"/>
              <a:t> savjeta:</a:t>
            </a:r>
            <a:r>
              <a:rPr lang="en-US" sz="2000" b="1" dirty="0"/>
              <a:t> "</a:t>
            </a:r>
            <a:r>
              <a:rPr lang="en-US" sz="2000" b="1" dirty="0" err="1"/>
              <a:t>Radujte</a:t>
            </a:r>
            <a:r>
              <a:rPr lang="en-US" sz="2000" b="1" dirty="0"/>
              <a:t> se u </a:t>
            </a:r>
            <a:r>
              <a:rPr lang="en-US" sz="2000" b="1" dirty="0" err="1"/>
              <a:t>Gospodinu</a:t>
            </a:r>
            <a:r>
              <a:rPr lang="en-US" sz="2000" b="1" dirty="0"/>
              <a:t>" (Fil</a:t>
            </a:r>
            <a:r>
              <a:rPr lang="hr-BA" sz="2000" b="1" dirty="0"/>
              <a:t>ip.</a:t>
            </a:r>
            <a:r>
              <a:rPr lang="en-US" sz="2000" b="1" dirty="0"/>
              <a:t> 3,1a). </a:t>
            </a:r>
            <a:r>
              <a:rPr lang="pl-PL" sz="2000" b="1" dirty="0"/>
              <a:t>Na to je dodaje nešto važno: dobro je ponavljati istinu koju imamo, čak i ako je već dobro poznajemo (Filip. 3,1b).</a:t>
            </a:r>
            <a:endParaRPr lang="en" sz="2000" b="1" dirty="0"/>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5" y="4522575"/>
            <a:ext cx="5334584" cy="2246769"/>
          </a:xfrm>
          <a:prstGeom prst="rect">
            <a:avLst/>
          </a:prstGeom>
          <a:noFill/>
        </p:spPr>
        <p:txBody>
          <a:bodyPr wrap="square" rtlCol="0">
            <a:spAutoFit/>
          </a:bodyPr>
          <a:lstStyle/>
          <a:p>
            <a:pPr>
              <a:spcBef>
                <a:spcPts val="600"/>
              </a:spcBef>
            </a:pPr>
            <a:r>
              <a:rPr lang="en-US" sz="2000" b="1" dirty="0"/>
              <a:t>Pavao </a:t>
            </a:r>
            <a:r>
              <a:rPr lang="en-US" sz="2000" b="1" dirty="0" err="1"/>
              <a:t>ističe</a:t>
            </a:r>
            <a:r>
              <a:rPr lang="en-US" sz="2000" b="1" dirty="0"/>
              <a:t> </a:t>
            </a:r>
            <a:r>
              <a:rPr lang="en-US" sz="2000" b="1" dirty="0" err="1"/>
              <a:t>najveću</a:t>
            </a:r>
            <a:r>
              <a:rPr lang="en-US" sz="2000" b="1" dirty="0"/>
              <a:t> </a:t>
            </a:r>
            <a:r>
              <a:rPr lang="en-US" sz="2000" b="1" dirty="0" err="1"/>
              <a:t>opasnost</a:t>
            </a:r>
            <a:r>
              <a:rPr lang="en-US" sz="2000" b="1" dirty="0"/>
              <a:t> </a:t>
            </a:r>
            <a:r>
              <a:rPr lang="en-US" sz="2000" b="1" dirty="0" err="1"/>
              <a:t>koja</a:t>
            </a:r>
            <a:r>
              <a:rPr lang="en-US" sz="2000" b="1" dirty="0"/>
              <a:t> je </a:t>
            </a:r>
            <a:r>
              <a:rPr lang="en-US" sz="2000" b="1" dirty="0" err="1"/>
              <a:t>tada</a:t>
            </a:r>
            <a:r>
              <a:rPr lang="en-US" sz="2000" b="1" dirty="0"/>
              <a:t> </a:t>
            </a:r>
            <a:r>
              <a:rPr lang="en-US" sz="2000" b="1" dirty="0" err="1"/>
              <a:t>prijetila</a:t>
            </a:r>
            <a:r>
              <a:rPr lang="en-US" sz="2000" b="1" dirty="0"/>
              <a:t> </a:t>
            </a:r>
            <a:r>
              <a:rPr lang="en-US" sz="2000" b="1" dirty="0" err="1"/>
              <a:t>crkvi</a:t>
            </a:r>
            <a:r>
              <a:rPr lang="en-US" sz="2000" b="1" dirty="0"/>
              <a:t>: </a:t>
            </a:r>
            <a:r>
              <a:rPr lang="en-US" sz="2000" b="1" dirty="0" err="1"/>
              <a:t>lažn</a:t>
            </a:r>
            <a:r>
              <a:rPr lang="hr-BA" sz="2000" b="1" dirty="0"/>
              <a:t>i</a:t>
            </a:r>
            <a:r>
              <a:rPr lang="en-US" sz="2000" b="1" dirty="0"/>
              <a:t> </a:t>
            </a:r>
            <a:r>
              <a:rPr lang="en-US" sz="2000" b="1" dirty="0" err="1"/>
              <a:t>učitelj</a:t>
            </a:r>
            <a:r>
              <a:rPr lang="hr-BA" sz="2000" b="1" dirty="0"/>
              <a:t>i</a:t>
            </a:r>
            <a:r>
              <a:rPr lang="en-US" sz="2000" b="1" dirty="0"/>
              <a:t> koji </a:t>
            </a:r>
            <a:r>
              <a:rPr lang="en-US" sz="2000" b="1" dirty="0" err="1"/>
              <a:t>su</a:t>
            </a:r>
            <a:r>
              <a:rPr lang="en-US" sz="2000" b="1" dirty="0"/>
              <a:t> </a:t>
            </a:r>
            <a:r>
              <a:rPr lang="en-US" sz="2000" b="1" dirty="0" err="1"/>
              <a:t>učili</a:t>
            </a:r>
            <a:r>
              <a:rPr lang="en-US" sz="2000" b="1" dirty="0"/>
              <a:t> </a:t>
            </a:r>
            <a:r>
              <a:rPr lang="en-US" sz="2000" b="1" dirty="0" err="1"/>
              <a:t>strogo</a:t>
            </a:r>
            <a:r>
              <a:rPr lang="en-US" sz="2000" b="1" dirty="0"/>
              <a:t> </a:t>
            </a:r>
            <a:r>
              <a:rPr lang="en-US" sz="2000" b="1" dirty="0" err="1"/>
              <a:t>pridržavanje</a:t>
            </a:r>
            <a:r>
              <a:rPr lang="en-US" sz="2000" b="1" dirty="0"/>
              <a:t> </a:t>
            </a:r>
            <a:r>
              <a:rPr lang="en-US" sz="2000" b="1" dirty="0" err="1"/>
              <a:t>ceremonijalnog</a:t>
            </a:r>
            <a:r>
              <a:rPr lang="en-US" sz="2000" b="1" dirty="0"/>
              <a:t> </a:t>
            </a:r>
            <a:r>
              <a:rPr lang="en-US" sz="2000" b="1" dirty="0" err="1"/>
              <a:t>zakona</a:t>
            </a:r>
            <a:r>
              <a:rPr lang="en-US" sz="2000" b="1" dirty="0"/>
              <a:t> (Fil </a:t>
            </a:r>
            <a:r>
              <a:rPr lang="hr-BA" sz="2000" b="1" dirty="0"/>
              <a:t>ip.</a:t>
            </a:r>
            <a:r>
              <a:rPr lang="en-US" sz="2000" b="1" dirty="0"/>
              <a:t>3:2). On </a:t>
            </a:r>
            <a:r>
              <a:rPr lang="en-US" sz="2000" b="1" dirty="0" err="1"/>
              <a:t>ih</a:t>
            </a:r>
            <a:r>
              <a:rPr lang="en-US" sz="2000" b="1" dirty="0"/>
              <a:t> </a:t>
            </a:r>
            <a:r>
              <a:rPr lang="en-US" sz="2000" b="1" dirty="0" err="1"/>
              <a:t>naziva</a:t>
            </a:r>
            <a:r>
              <a:rPr lang="en-US" sz="2000" b="1" dirty="0"/>
              <a:t> </a:t>
            </a:r>
            <a:r>
              <a:rPr lang="en-US" sz="2000" b="1" dirty="0" err="1"/>
              <a:t>na</a:t>
            </a:r>
            <a:r>
              <a:rPr lang="en-US" sz="2000" b="1" dirty="0"/>
              <a:t> tri </a:t>
            </a:r>
            <a:r>
              <a:rPr lang="en-US" sz="2000" b="1" dirty="0" err="1"/>
              <a:t>različita</a:t>
            </a:r>
            <a:r>
              <a:rPr lang="en-US" sz="2000" b="1" dirty="0"/>
              <a:t> </a:t>
            </a:r>
            <a:r>
              <a:rPr lang="en-US" sz="2000" b="1" dirty="0" err="1"/>
              <a:t>načina</a:t>
            </a:r>
            <a:r>
              <a:rPr lang="en-US" sz="2000" b="1" dirty="0"/>
              <a:t>: psi (Ps. 22</a:t>
            </a:r>
            <a:r>
              <a:rPr lang="hr-BA" sz="2000" b="1" dirty="0"/>
              <a:t>,</a:t>
            </a:r>
            <a:r>
              <a:rPr lang="en-US" sz="2000" b="1" dirty="0"/>
              <a:t>16; </a:t>
            </a:r>
            <a:r>
              <a:rPr lang="hr-BA" sz="2000" b="1" dirty="0"/>
              <a:t> </a:t>
            </a:r>
            <a:r>
              <a:rPr lang="en-US" sz="2000" b="1" dirty="0"/>
              <a:t>2. Pet. 2</a:t>
            </a:r>
            <a:r>
              <a:rPr lang="hr-BA" sz="2000" b="1" dirty="0"/>
              <a:t>,</a:t>
            </a:r>
            <a:r>
              <a:rPr lang="en-US" sz="2000" b="1" dirty="0"/>
              <a:t>21</a:t>
            </a:r>
            <a:r>
              <a:rPr lang="hr-BA" sz="2000" b="1" dirty="0"/>
              <a:t>.</a:t>
            </a:r>
            <a:r>
              <a:rPr lang="en-US" sz="2000" b="1" dirty="0"/>
              <a:t>22); </a:t>
            </a:r>
            <a:r>
              <a:rPr lang="en-US" sz="2000" b="1" dirty="0" err="1"/>
              <a:t>zlikovci</a:t>
            </a:r>
            <a:r>
              <a:rPr lang="en-US" sz="2000" b="1" dirty="0"/>
              <a:t>; </a:t>
            </a:r>
            <a:r>
              <a:rPr lang="en-US" sz="2000" b="1" dirty="0" err="1"/>
              <a:t>i</a:t>
            </a:r>
            <a:r>
              <a:rPr lang="en-US" sz="2000" b="1" dirty="0"/>
              <a:t> </a:t>
            </a:r>
            <a:r>
              <a:rPr lang="hr-BA" sz="2000" b="1" dirty="0"/>
              <a:t>unakazitelj</a:t>
            </a:r>
            <a:r>
              <a:rPr lang="en-US" sz="2000" b="1" dirty="0" err="1"/>
              <a:t>i</a:t>
            </a:r>
            <a:r>
              <a:rPr lang="en-US" sz="2000" b="1" dirty="0"/>
              <a:t> </a:t>
            </a:r>
            <a:r>
              <a:rPr lang="en-US" sz="2000" b="1" dirty="0" err="1"/>
              <a:t>tijela</a:t>
            </a:r>
            <a:r>
              <a:rPr lang="en-US" sz="2000" b="1" dirty="0"/>
              <a:t> (</a:t>
            </a:r>
            <a:r>
              <a:rPr lang="en-US" sz="2000" b="1" dirty="0" err="1"/>
              <a:t>putem</a:t>
            </a:r>
            <a:r>
              <a:rPr lang="en-US" sz="2000" b="1" dirty="0"/>
              <a:t> </a:t>
            </a:r>
            <a:r>
              <a:rPr lang="en-US" sz="2000" b="1" dirty="0" err="1"/>
              <a:t>obrezivanja</a:t>
            </a:r>
            <a:r>
              <a:rPr lang="en-US" sz="2000" b="1" dirty="0"/>
              <a:t>).</a:t>
            </a:r>
            <a:endParaRPr lang="en" sz="2000" b="1" dirty="0"/>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765752186"/>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3791125"/>
            <a:ext cx="4015099" cy="707886"/>
          </a:xfrm>
          <a:prstGeom prst="rect">
            <a:avLst/>
          </a:prstGeom>
          <a:noFill/>
        </p:spPr>
        <p:txBody>
          <a:bodyPr wrap="square">
            <a:spAutoFit/>
          </a:bodyPr>
          <a:lstStyle/>
          <a:p>
            <a:pPr>
              <a:spcBef>
                <a:spcPts val="600"/>
              </a:spcBef>
            </a:pPr>
            <a:r>
              <a:rPr lang="it-IT" sz="2000" b="1" dirty="0"/>
              <a:t>Kako se možemo radovati</a:t>
            </a:r>
            <a:r>
              <a:rPr lang="hr-BA" sz="2000" b="1" dirty="0"/>
              <a:t> u</a:t>
            </a:r>
            <a:r>
              <a:rPr lang="it-IT" sz="2000" b="1" dirty="0"/>
              <a:t> Gospodinu?</a:t>
            </a:r>
            <a:endParaRPr lang="en" sz="2000" b="1" dirty="0"/>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spc="600" dirty="0">
                <a:ln/>
                <a:solidFill>
                  <a:schemeClr val="accent4"/>
                </a:solidFill>
                <a:effectLst>
                  <a:outerShdw blurRad="38100" dist="25400" dir="2700000" algn="tl">
                    <a:srgbClr val="000000"/>
                  </a:outerShdw>
                  <a:reflection blurRad="6350" stA="55000" endA="300" endPos="45500" dir="5400000" sy="-100000" algn="bl" rotWithShape="0"/>
                </a:effectLst>
              </a:rPr>
              <a:t>ŠTO OSTAJE IZA</a:t>
            </a:r>
            <a:endPar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45F0816-A4F6-4F92-3D73-0A15CB9B42F9}"/>
              </a:ext>
            </a:extLst>
          </p:cNvPr>
          <p:cNvSpPr txBox="1"/>
          <p:nvPr/>
        </p:nvSpPr>
        <p:spPr>
          <a:xfrm>
            <a:off x="-85061" y="769441"/>
            <a:ext cx="12376297" cy="646331"/>
          </a:xfrm>
          <a:prstGeom prst="rect">
            <a:avLst/>
          </a:prstGeom>
          <a:noFill/>
        </p:spPr>
        <p:txBody>
          <a:bodyPr wrap="square">
            <a:spAutoFit/>
          </a:bodyPr>
          <a:lstStyle/>
          <a:p>
            <a:pPr algn="ctr"/>
            <a:r>
              <a:rPr lang="en" b="1" dirty="0">
                <a:solidFill>
                  <a:srgbClr val="823A36"/>
                </a:solidFill>
                <a:latin typeface="Comic Sans MS" panose="030F0702030302020204" pitchFamily="66" charset="0"/>
              </a:rPr>
              <a:t>“</a:t>
            </a:r>
            <a:r>
              <a:rPr lang="hr-BA" b="1" dirty="0">
                <a:solidFill>
                  <a:srgbClr val="823A36"/>
                </a:solidFill>
                <a:latin typeface="Comic Sans MS" panose="030F0702030302020204" pitchFamily="66" charset="0"/>
              </a:rPr>
              <a:t>Obrezan sam osmoga dana nakon rođenja. Potječem iz izraelskog naroda, iz Benjaminovog plemena. Hebrej sam od hebrejskih roditelja. Što se tiče Zakona, farizej sam što se tiče pravednosti u Zakonu</a:t>
            </a:r>
            <a:r>
              <a:rPr lang="en" b="1" dirty="0">
                <a:solidFill>
                  <a:srgbClr val="823A36"/>
                </a:solidFill>
                <a:latin typeface="Comic Sans MS" panose="030F0702030302020204" pitchFamily="66" charset="0"/>
              </a:rPr>
              <a:t>” </a:t>
            </a:r>
            <a:r>
              <a:rPr lang="en" sz="1400" b="1" dirty="0">
                <a:solidFill>
                  <a:srgbClr val="823A36"/>
                </a:solidFill>
                <a:latin typeface="Comic Sans MS" panose="030F0702030302020204" pitchFamily="66" charset="0"/>
              </a:rPr>
              <a:t>(</a:t>
            </a:r>
            <a:r>
              <a:rPr lang="hr-BA" sz="1400" b="1" dirty="0">
                <a:solidFill>
                  <a:srgbClr val="823A36"/>
                </a:solidFill>
                <a:latin typeface="Comic Sans MS" panose="030F0702030302020204" pitchFamily="66" charset="0"/>
              </a:rPr>
              <a:t>Filip.</a:t>
            </a:r>
            <a:r>
              <a:rPr lang="en" sz="1400" b="1" dirty="0">
                <a:solidFill>
                  <a:srgbClr val="823A36"/>
                </a:solidFill>
                <a:latin typeface="Comic Sans MS" panose="030F0702030302020204" pitchFamily="66" charset="0"/>
              </a:rPr>
              <a:t> 3</a:t>
            </a:r>
            <a:r>
              <a:rPr lang="hr-BA" sz="1400" b="1" dirty="0">
                <a:solidFill>
                  <a:srgbClr val="823A36"/>
                </a:solidFill>
                <a:latin typeface="Comic Sans MS" panose="030F0702030302020204" pitchFamily="66" charset="0"/>
              </a:rPr>
              <a:t>,</a:t>
            </a:r>
            <a:r>
              <a:rPr lang="en" sz="1400" b="1" dirty="0">
                <a:solidFill>
                  <a:srgbClr val="823A36"/>
                </a:solidFill>
                <a:latin typeface="Comic Sans MS" panose="030F0702030302020204" pitchFamily="66" charset="0"/>
              </a:rPr>
              <a:t>5</a:t>
            </a:r>
            <a:r>
              <a:rPr lang="hr-BA" sz="1400" b="1" dirty="0">
                <a:solidFill>
                  <a:srgbClr val="823A36"/>
                </a:solidFill>
                <a:latin typeface="Comic Sans MS" panose="030F0702030302020204" pitchFamily="66" charset="0"/>
              </a:rPr>
              <a:t> SHP</a:t>
            </a:r>
            <a:r>
              <a:rPr lang="en" sz="1400" b="1" dirty="0">
                <a:solidFill>
                  <a:srgbClr val="823A36"/>
                </a:solidFill>
                <a:latin typeface="Comic Sans MS" panose="030F0702030302020204" pitchFamily="66" charset="0"/>
              </a:rPr>
              <a:t>)</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en-US" sz="2000" b="1" dirty="0"/>
              <a:t>Na </a:t>
            </a:r>
            <a:r>
              <a:rPr lang="en-US" sz="2000" b="1" dirty="0" err="1"/>
              <a:t>Jeruzalemskom</a:t>
            </a:r>
            <a:r>
              <a:rPr lang="en-US" sz="2000" b="1" dirty="0"/>
              <a:t> </a:t>
            </a:r>
            <a:r>
              <a:rPr lang="en-US" sz="2000" b="1" dirty="0" err="1"/>
              <a:t>saboru</a:t>
            </a:r>
            <a:r>
              <a:rPr lang="en-US" sz="2000" b="1" dirty="0"/>
              <a:t> </a:t>
            </a:r>
            <a:r>
              <a:rPr lang="en-US" sz="2000" b="1" dirty="0" err="1"/>
              <a:t>određeno</a:t>
            </a:r>
            <a:r>
              <a:rPr lang="en-US" sz="2000" b="1" dirty="0"/>
              <a:t> je da se </a:t>
            </a:r>
            <a:r>
              <a:rPr lang="en-US" sz="2000" b="1" dirty="0" err="1"/>
              <a:t>pogani</a:t>
            </a:r>
            <a:r>
              <a:rPr lang="en-US" sz="2000" b="1" dirty="0"/>
              <a:t> ne </a:t>
            </a:r>
            <a:r>
              <a:rPr lang="en-US" sz="2000" b="1" dirty="0" err="1"/>
              <a:t>smiju</a:t>
            </a:r>
            <a:r>
              <a:rPr lang="en-US" sz="2000" b="1" dirty="0"/>
              <a:t> </a:t>
            </a:r>
            <a:r>
              <a:rPr lang="en-US" sz="2000" b="1" dirty="0" err="1"/>
              <a:t>zamarati</a:t>
            </a:r>
            <a:r>
              <a:rPr lang="en-US" sz="2000" b="1" dirty="0"/>
              <a:t> </a:t>
            </a:r>
            <a:r>
              <a:rPr lang="en-US" sz="2000" b="1" dirty="0" err="1"/>
              <a:t>pitanjima</a:t>
            </a:r>
            <a:r>
              <a:rPr lang="en-US" sz="2000" b="1" dirty="0"/>
              <a:t> </a:t>
            </a:r>
            <a:r>
              <a:rPr lang="en-US" sz="2000" b="1" dirty="0" err="1"/>
              <a:t>židovskog</a:t>
            </a:r>
            <a:r>
              <a:rPr lang="en-US" sz="2000" b="1" dirty="0"/>
              <a:t> </a:t>
            </a:r>
            <a:r>
              <a:rPr lang="en-US" sz="2000" b="1" dirty="0" err="1"/>
              <a:t>ceremonijalnog</a:t>
            </a:r>
            <a:r>
              <a:rPr lang="en-US" sz="2000" b="1" dirty="0"/>
              <a:t> </a:t>
            </a:r>
            <a:r>
              <a:rPr lang="hr-BA" sz="2000" b="1" dirty="0"/>
              <a:t>Zakon</a:t>
            </a:r>
            <a:r>
              <a:rPr lang="en-US" sz="2000" b="1" dirty="0"/>
              <a:t>a (</a:t>
            </a:r>
            <a:r>
              <a:rPr lang="en-US" sz="2000" b="1" dirty="0" err="1"/>
              <a:t>Djela</a:t>
            </a:r>
            <a:r>
              <a:rPr lang="en-US" sz="2000" b="1" dirty="0"/>
              <a:t> 15</a:t>
            </a:r>
            <a:r>
              <a:rPr lang="hr-BA" sz="2000" b="1" dirty="0"/>
              <a:t>,</a:t>
            </a:r>
            <a:r>
              <a:rPr lang="en-US" sz="2000" b="1" dirty="0"/>
              <a:t>19-21). </a:t>
            </a:r>
            <a:r>
              <a:rPr lang="en-US" sz="2000" b="1" dirty="0" err="1"/>
              <a:t>Međutim</a:t>
            </a:r>
            <a:r>
              <a:rPr lang="en-US" sz="2000" b="1" dirty="0"/>
              <a:t>, </a:t>
            </a:r>
            <a:r>
              <a:rPr lang="en-US" sz="2000" b="1" dirty="0" err="1"/>
              <a:t>određeni</a:t>
            </a:r>
            <a:r>
              <a:rPr lang="en-US" sz="2000" b="1" dirty="0"/>
              <a:t> </a:t>
            </a:r>
            <a:r>
              <a:rPr lang="en-US" sz="2000" b="1" dirty="0" err="1"/>
              <a:t>učitelji</a:t>
            </a:r>
            <a:r>
              <a:rPr lang="en-US" sz="2000" b="1" dirty="0"/>
              <a:t> </a:t>
            </a:r>
            <a:r>
              <a:rPr lang="en-US" sz="2000" b="1" dirty="0" err="1"/>
              <a:t>došli</a:t>
            </a:r>
            <a:r>
              <a:rPr lang="en-US" sz="2000" b="1" dirty="0"/>
              <a:t> </a:t>
            </a:r>
            <a:r>
              <a:rPr lang="en-US" sz="2000" b="1" dirty="0" err="1"/>
              <a:t>su</a:t>
            </a:r>
            <a:r>
              <a:rPr lang="en-US" sz="2000" b="1" dirty="0"/>
              <a:t> Filip</a:t>
            </a:r>
            <a:r>
              <a:rPr lang="hr-BA" sz="2000" b="1" dirty="0"/>
              <a:t>ljan</a:t>
            </a:r>
            <a:r>
              <a:rPr lang="en-US" sz="2000" b="1" dirty="0" err="1"/>
              <a:t>ima</a:t>
            </a:r>
            <a:r>
              <a:rPr lang="en-US" sz="2000" b="1" dirty="0"/>
              <a:t> </a:t>
            </a:r>
            <a:r>
              <a:rPr lang="en-US" sz="2000" b="1" dirty="0" err="1"/>
              <a:t>poučavajući</a:t>
            </a:r>
            <a:r>
              <a:rPr lang="en-US" sz="2000" b="1" dirty="0"/>
              <a:t> </a:t>
            </a:r>
            <a:r>
              <a:rPr lang="en-US" sz="2000" b="1" dirty="0" err="1"/>
              <a:t>nužnost</a:t>
            </a:r>
            <a:r>
              <a:rPr lang="en-US" sz="2000" b="1" dirty="0"/>
              <a:t> </a:t>
            </a:r>
            <a:r>
              <a:rPr lang="en-US" sz="2000" b="1" dirty="0" err="1"/>
              <a:t>obrezivanja</a:t>
            </a:r>
            <a:r>
              <a:rPr lang="en-US" sz="2000" b="1" dirty="0"/>
              <a:t> (Fil</a:t>
            </a:r>
            <a:r>
              <a:rPr lang="hr-BA" sz="2000" b="1" dirty="0"/>
              <a:t>ip</a:t>
            </a:r>
            <a:r>
              <a:rPr lang="en-US" sz="2000" b="1" dirty="0"/>
              <a:t>. 3</a:t>
            </a:r>
            <a:r>
              <a:rPr lang="hr-BA" sz="2000" b="1" dirty="0"/>
              <a:t>,</a:t>
            </a:r>
            <a:r>
              <a:rPr lang="en-US" sz="2000" b="1" dirty="0"/>
              <a:t>2</a:t>
            </a:r>
            <a:r>
              <a:rPr lang="hr-BA" sz="2000" b="1" dirty="0"/>
              <a:t>.</a:t>
            </a:r>
            <a:r>
              <a:rPr lang="en-US" sz="2000" b="1" dirty="0"/>
              <a:t>3).</a:t>
            </a:r>
            <a:endParaRPr lang="en" sz="2000" b="1" dirty="0"/>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15475734"/>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9045065" y="4530750"/>
            <a:ext cx="3116824" cy="2246769"/>
          </a:xfrm>
          <a:prstGeom prst="rect">
            <a:avLst/>
          </a:prstGeom>
          <a:noFill/>
        </p:spPr>
        <p:txBody>
          <a:bodyPr wrap="square" rtlCol="0">
            <a:spAutoFit/>
          </a:bodyPr>
          <a:lstStyle/>
          <a:p>
            <a:pPr>
              <a:spcBef>
                <a:spcPts val="600"/>
              </a:spcBef>
            </a:pPr>
            <a:r>
              <a:rPr lang="en-US" sz="2000" b="1" dirty="0"/>
              <a:t>Ali </a:t>
            </a:r>
            <a:r>
              <a:rPr lang="en-US" sz="2000" b="1" dirty="0" err="1"/>
              <a:t>hvalio</a:t>
            </a:r>
            <a:r>
              <a:rPr lang="en-US" sz="2000" b="1" dirty="0"/>
              <a:t> se </a:t>
            </a:r>
            <a:r>
              <a:rPr lang="en-US" sz="2000" b="1" dirty="0" err="1"/>
              <a:t>svime</a:t>
            </a:r>
            <a:r>
              <a:rPr lang="en-US" sz="2000" b="1" dirty="0"/>
              <a:t> time </a:t>
            </a:r>
            <a:r>
              <a:rPr lang="en-US" sz="2000" b="1" dirty="0" err="1"/>
              <a:t>prije</a:t>
            </a:r>
            <a:r>
              <a:rPr lang="en-US" sz="2000" b="1" dirty="0"/>
              <a:t> </a:t>
            </a:r>
            <a:r>
              <a:rPr lang="en-US" sz="2000" b="1" dirty="0" err="1"/>
              <a:t>nego</a:t>
            </a:r>
            <a:r>
              <a:rPr lang="en-US" sz="2000" b="1" dirty="0"/>
              <a:t> </a:t>
            </a:r>
            <a:r>
              <a:rPr lang="en-US" sz="2000" b="1" dirty="0" err="1"/>
              <a:t>što</a:t>
            </a:r>
            <a:r>
              <a:rPr lang="en-US" sz="2000" b="1" dirty="0"/>
              <a:t> je </a:t>
            </a:r>
            <a:r>
              <a:rPr lang="en-US" sz="2000" b="1" dirty="0" err="1"/>
              <a:t>upoznao</a:t>
            </a:r>
            <a:r>
              <a:rPr lang="en-US" sz="2000" b="1" dirty="0"/>
              <a:t> </a:t>
            </a:r>
            <a:r>
              <a:rPr lang="en-US" sz="2000" b="1" dirty="0" err="1"/>
              <a:t>Isusa</a:t>
            </a:r>
            <a:r>
              <a:rPr lang="en-US" sz="2000" b="1" dirty="0"/>
              <a:t>. Sada je </a:t>
            </a:r>
            <a:r>
              <a:rPr lang="en-US" sz="2000" b="1" dirty="0" err="1"/>
              <a:t>znao</a:t>
            </a:r>
            <a:r>
              <a:rPr lang="en-US" sz="2000" b="1" dirty="0"/>
              <a:t> da </a:t>
            </a:r>
            <a:r>
              <a:rPr lang="en-US" sz="2000" b="1" dirty="0" err="1"/>
              <a:t>nije</a:t>
            </a:r>
            <a:r>
              <a:rPr lang="en-US" sz="2000" b="1" dirty="0"/>
              <a:t> </a:t>
            </a:r>
            <a:r>
              <a:rPr lang="en-US" sz="2000" b="1" dirty="0" err="1"/>
              <a:t>ni</a:t>
            </a:r>
            <a:r>
              <a:rPr lang="en-US" sz="2000" b="1" dirty="0"/>
              <a:t> </a:t>
            </a:r>
            <a:r>
              <a:rPr lang="en-US" sz="2000" b="1" dirty="0" err="1"/>
              <a:t>razumio</a:t>
            </a:r>
            <a:r>
              <a:rPr lang="en-US" sz="2000" b="1" dirty="0"/>
              <a:t> Zakon (M</a:t>
            </a:r>
            <a:r>
              <a:rPr lang="hr-BA" sz="2000" b="1" dirty="0"/>
              <a:t>a</a:t>
            </a:r>
            <a:r>
              <a:rPr lang="en-US" sz="2000" b="1" dirty="0"/>
              <a:t>t</a:t>
            </a:r>
            <a:r>
              <a:rPr lang="hr-BA" sz="2000" b="1" dirty="0"/>
              <a:t>ej</a:t>
            </a:r>
            <a:r>
              <a:rPr lang="en-US" sz="2000" b="1" dirty="0"/>
              <a:t> 5</a:t>
            </a:r>
            <a:r>
              <a:rPr lang="hr-BA" sz="2000" b="1" dirty="0"/>
              <a:t>,</a:t>
            </a:r>
            <a:r>
              <a:rPr lang="en-US" sz="2000" b="1" dirty="0"/>
              <a:t>21</a:t>
            </a:r>
            <a:r>
              <a:rPr lang="hr-BA" sz="2000" b="1" dirty="0"/>
              <a:t>-</a:t>
            </a:r>
            <a:r>
              <a:rPr lang="en-US" sz="2000" b="1" dirty="0"/>
              <a:t>22). Sada je </a:t>
            </a:r>
            <a:r>
              <a:rPr lang="en-US" sz="2000" b="1" dirty="0" err="1"/>
              <a:t>znao</a:t>
            </a:r>
            <a:r>
              <a:rPr lang="en-US" sz="2000" b="1" dirty="0"/>
              <a:t> da </a:t>
            </a:r>
            <a:r>
              <a:rPr lang="en-US" sz="2000" b="1" dirty="0" err="1"/>
              <a:t>samo</a:t>
            </a:r>
            <a:r>
              <a:rPr lang="en-US" sz="2000" b="1" dirty="0"/>
              <a:t> Krist </a:t>
            </a:r>
            <a:r>
              <a:rPr lang="en-US" sz="2000" b="1" dirty="0" err="1"/>
              <a:t>spašava</a:t>
            </a:r>
            <a:r>
              <a:rPr lang="en-US" sz="2000" b="1" dirty="0"/>
              <a:t> (Fil</a:t>
            </a:r>
            <a:r>
              <a:rPr lang="hr-BA" sz="2000" b="1" dirty="0"/>
              <a:t>ip.</a:t>
            </a:r>
            <a:r>
              <a:rPr lang="en-US" sz="2000" b="1" dirty="0"/>
              <a:t> 3</a:t>
            </a:r>
            <a:r>
              <a:rPr lang="hr-BA" sz="2000" b="1" dirty="0"/>
              <a:t>,</a:t>
            </a:r>
            <a:r>
              <a:rPr lang="en-US" sz="2000" b="1" dirty="0"/>
              <a:t>7).</a:t>
            </a:r>
            <a:endParaRPr lang="en" sz="2000" b="1" dirty="0"/>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en-US" sz="2000" b="1" dirty="0" err="1"/>
              <a:t>Vraćajući</a:t>
            </a:r>
            <a:r>
              <a:rPr lang="en-US" sz="2000" b="1" dirty="0"/>
              <a:t> se u </a:t>
            </a:r>
            <a:r>
              <a:rPr lang="en-US" sz="2000" b="1" dirty="0" err="1"/>
              <a:t>prošlost</a:t>
            </a:r>
            <a:r>
              <a:rPr lang="en-US" sz="2000" b="1" dirty="0"/>
              <a:t>, Pavao </a:t>
            </a:r>
            <a:r>
              <a:rPr lang="en-US" sz="2000" b="1" dirty="0" err="1"/>
              <a:t>ih</a:t>
            </a:r>
            <a:r>
              <a:rPr lang="en-US" sz="2000" b="1" dirty="0"/>
              <a:t> </a:t>
            </a:r>
            <a:r>
              <a:rPr lang="en-US" sz="2000" b="1" dirty="0" err="1"/>
              <a:t>podsjeća</a:t>
            </a:r>
            <a:r>
              <a:rPr lang="en-US" sz="2000" b="1" dirty="0"/>
              <a:t> </a:t>
            </a:r>
            <a:r>
              <a:rPr lang="en-US" sz="2000" b="1" dirty="0" err="1"/>
              <a:t>koliko</a:t>
            </a:r>
            <a:r>
              <a:rPr lang="en-US" sz="2000" b="1" dirty="0"/>
              <a:t> je bio </a:t>
            </a:r>
            <a:r>
              <a:rPr lang="hr-BA" sz="2000" b="1" dirty="0"/>
              <a:t>besprijekora</a:t>
            </a:r>
            <a:r>
              <a:rPr lang="en-US" sz="2000" b="1" dirty="0"/>
              <a:t>n </a:t>
            </a:r>
            <a:r>
              <a:rPr lang="en-US" sz="2000" b="1" dirty="0" err="1"/>
              <a:t>kad</a:t>
            </a:r>
            <a:r>
              <a:rPr lang="en-US" sz="2000" b="1" dirty="0"/>
              <a:t> je bio </a:t>
            </a:r>
            <a:r>
              <a:rPr lang="en-US" sz="2000" b="1" dirty="0" err="1"/>
              <a:t>poput</a:t>
            </a:r>
            <a:r>
              <a:rPr lang="en-US" sz="2000" b="1" dirty="0"/>
              <a:t> </a:t>
            </a:r>
            <a:r>
              <a:rPr lang="en-US" sz="2000" b="1" dirty="0" err="1"/>
              <a:t>tih</a:t>
            </a:r>
            <a:r>
              <a:rPr lang="en-US" sz="2000" b="1" dirty="0"/>
              <a:t> </a:t>
            </a:r>
            <a:r>
              <a:rPr lang="en-US" sz="2000" b="1" dirty="0" err="1"/>
              <a:t>učitelja</a:t>
            </a:r>
            <a:r>
              <a:rPr lang="en-US" sz="2000" b="1" dirty="0"/>
              <a:t> (</a:t>
            </a:r>
            <a:r>
              <a:rPr lang="en-US" sz="2000" b="1" dirty="0" err="1"/>
              <a:t>Filipljanima</a:t>
            </a:r>
            <a:r>
              <a:rPr lang="en-US" sz="2000" b="1" dirty="0"/>
              <a:t> 3</a:t>
            </a:r>
            <a:r>
              <a:rPr lang="hr-BA" sz="2000" b="1" dirty="0"/>
              <a:t>,</a:t>
            </a:r>
            <a:r>
              <a:rPr lang="en-US" sz="2000" b="1" dirty="0"/>
              <a:t>4-6):</a:t>
            </a:r>
            <a:endParaRPr lang="en" sz="2000" b="1" dirty="0"/>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en-US" sz="5000" b="1" spc="630" dirty="0">
                <a:ln w="10160">
                  <a:solidFill>
                    <a:srgbClr val="FFFF00"/>
                  </a:solidFill>
                  <a:prstDash val="solid"/>
                </a:ln>
                <a:solidFill>
                  <a:srgbClr val="823A36"/>
                </a:solidFill>
                <a:effectLst>
                  <a:outerShdw blurRad="38100" dist="22860" dir="5400000" algn="tl" rotWithShape="0">
                    <a:srgbClr val="000000"/>
                  </a:outerShdw>
                </a:effectLst>
              </a:rPr>
              <a:t>VAŽNO JE</a:t>
            </a:r>
            <a:endParaRPr lang="en" sz="5000" b="1" spc="630" dirty="0">
              <a:ln w="10160">
                <a:solidFill>
                  <a:srgbClr val="FFFF00"/>
                </a:solidFill>
                <a:prstDash val="solid"/>
              </a:ln>
              <a:solidFill>
                <a:srgbClr val="823A36"/>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 b="1" dirty="0">
                <a:solidFill>
                  <a:srgbClr val="485F2F"/>
                </a:solidFill>
                <a:latin typeface="Comic Sans MS" panose="030F0702030302020204" pitchFamily="66" charset="0"/>
              </a:rPr>
              <a:t>“</a:t>
            </a:r>
            <a:r>
              <a:rPr lang="hr-BA" b="1" dirty="0">
                <a:solidFill>
                  <a:srgbClr val="485F2F"/>
                </a:solidFill>
                <a:latin typeface="Comic Sans MS" panose="030F0702030302020204" pitchFamily="66" charset="0"/>
              </a:rPr>
              <a:t>Ali što god mi bijaše dobitak, to poradi Krista smatrah gubitkom.</a:t>
            </a:r>
            <a:r>
              <a:rPr lang="en" b="1" dirty="0">
                <a:solidFill>
                  <a:srgbClr val="485F2F"/>
                </a:solidFill>
                <a:latin typeface="Comic Sans MS" panose="030F0702030302020204" pitchFamily="66" charset="0"/>
              </a:rPr>
              <a:t>” </a:t>
            </a:r>
            <a:r>
              <a:rPr lang="en" sz="1400" b="1" dirty="0">
                <a:solidFill>
                  <a:srgbClr val="485F2F"/>
                </a:solidFill>
                <a:latin typeface="Comic Sans MS" panose="030F0702030302020204" pitchFamily="66" charset="0"/>
              </a:rPr>
              <a:t>(</a:t>
            </a:r>
            <a:r>
              <a:rPr lang="hr-BA" sz="1400" b="1" dirty="0">
                <a:solidFill>
                  <a:srgbClr val="485F2F"/>
                </a:solidFill>
                <a:latin typeface="Comic Sans MS" panose="030F0702030302020204" pitchFamily="66" charset="0"/>
              </a:rPr>
              <a:t>Filipljanima</a:t>
            </a:r>
            <a:r>
              <a:rPr lang="en" sz="1400" b="1" dirty="0">
                <a:solidFill>
                  <a:srgbClr val="485F2F"/>
                </a:solidFill>
                <a:latin typeface="Comic Sans MS" panose="030F0702030302020204" pitchFamily="66" charset="0"/>
              </a:rPr>
              <a:t> 3</a:t>
            </a:r>
            <a:r>
              <a:rPr lang="hr-BA" sz="1400" b="1" dirty="0">
                <a:solidFill>
                  <a:srgbClr val="485F2F"/>
                </a:solidFill>
                <a:latin typeface="Comic Sans MS" panose="030F0702030302020204" pitchFamily="66" charset="0"/>
              </a:rPr>
              <a:t>,</a:t>
            </a:r>
            <a:r>
              <a:rPr lang="en" sz="1400" b="1" dirty="0">
                <a:solidFill>
                  <a:srgbClr val="485F2F"/>
                </a:solidFill>
                <a:latin typeface="Comic Sans MS" panose="030F0702030302020204" pitchFamily="66" charset="0"/>
              </a:rPr>
              <a:t>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237943"/>
            <a:ext cx="7530283" cy="1323439"/>
          </a:xfrm>
          <a:prstGeom prst="rect">
            <a:avLst/>
          </a:prstGeom>
          <a:noFill/>
        </p:spPr>
        <p:txBody>
          <a:bodyPr wrap="square" rtlCol="0">
            <a:spAutoFit/>
          </a:bodyPr>
          <a:lstStyle/>
          <a:p>
            <a:pPr>
              <a:spcBef>
                <a:spcPts val="600"/>
              </a:spcBef>
            </a:pPr>
            <a:r>
              <a:rPr lang="en-US" sz="2000" b="1" dirty="0"/>
              <a:t>Pa</a:t>
            </a:r>
            <a:r>
              <a:rPr lang="hr-BA" sz="2000" b="1" dirty="0"/>
              <a:t>vle</a:t>
            </a:r>
            <a:r>
              <a:rPr lang="en-US" sz="2000" b="1" dirty="0"/>
              <a:t> </a:t>
            </a:r>
            <a:r>
              <a:rPr lang="en-US" sz="2000" b="1" dirty="0" err="1"/>
              <a:t>va</a:t>
            </a:r>
            <a:r>
              <a:rPr lang="hr-BA" sz="2000" b="1" dirty="0"/>
              <a:t>že</a:t>
            </a:r>
            <a:r>
              <a:rPr lang="en-US" sz="2000" b="1" dirty="0"/>
              <a:t> </a:t>
            </a:r>
            <a:r>
              <a:rPr lang="en-US" sz="2000" b="1" dirty="0" err="1"/>
              <a:t>svoj</a:t>
            </a:r>
            <a:r>
              <a:rPr lang="en-US" sz="2000" b="1" dirty="0"/>
              <a:t> </a:t>
            </a:r>
            <a:r>
              <a:rPr lang="en-US" sz="2000" b="1" dirty="0" err="1"/>
              <a:t>prijašnji</a:t>
            </a:r>
            <a:r>
              <a:rPr lang="en-US" sz="2000" b="1" dirty="0"/>
              <a:t> </a:t>
            </a:r>
            <a:r>
              <a:rPr lang="en-US" sz="2000" b="1" dirty="0" err="1"/>
              <a:t>život</a:t>
            </a:r>
            <a:r>
              <a:rPr lang="en-US" sz="2000" b="1" dirty="0"/>
              <a:t> </a:t>
            </a:r>
            <a:r>
              <a:rPr lang="en-US" sz="2000" b="1" dirty="0" err="1"/>
              <a:t>naspram</a:t>
            </a:r>
            <a:r>
              <a:rPr lang="en-US" sz="2000" b="1" dirty="0"/>
              <a:t> </a:t>
            </a:r>
            <a:r>
              <a:rPr lang="en-US" sz="2000" b="1" dirty="0" err="1"/>
              <a:t>sadašnjeg</a:t>
            </a:r>
            <a:r>
              <a:rPr lang="en-US" sz="2000" b="1" dirty="0"/>
              <a:t>. S </a:t>
            </a:r>
            <a:r>
              <a:rPr lang="en-US" sz="2000" b="1" dirty="0" err="1"/>
              <a:t>jedne</a:t>
            </a:r>
            <a:r>
              <a:rPr lang="hr-BA" sz="2000" b="1" dirty="0"/>
              <a:t> stane</a:t>
            </a:r>
            <a:r>
              <a:rPr lang="en-US" sz="2000" b="1" dirty="0"/>
              <a:t> </a:t>
            </a:r>
            <a:r>
              <a:rPr lang="en-US" sz="2000" b="1" dirty="0" err="1"/>
              <a:t>smješta</a:t>
            </a:r>
            <a:r>
              <a:rPr lang="en-US" sz="2000" b="1" dirty="0"/>
              <a:t> </a:t>
            </a:r>
            <a:r>
              <a:rPr lang="en-US" sz="2000" b="1" dirty="0" err="1"/>
              <a:t>svo</a:t>
            </a:r>
            <a:r>
              <a:rPr lang="en-US" sz="2000" b="1" dirty="0"/>
              <a:t> </a:t>
            </a:r>
            <a:r>
              <a:rPr lang="en-US" sz="2000" b="1" dirty="0" err="1"/>
              <a:t>svoje</a:t>
            </a:r>
            <a:r>
              <a:rPr lang="en-US" sz="2000" b="1" dirty="0"/>
              <a:t> </a:t>
            </a:r>
            <a:r>
              <a:rPr lang="en-US" sz="2000" b="1" dirty="0" err="1"/>
              <a:t>znanje</a:t>
            </a:r>
            <a:r>
              <a:rPr lang="en-US" sz="2000" b="1" dirty="0"/>
              <a:t>; </a:t>
            </a:r>
            <a:r>
              <a:rPr lang="en-US" sz="2000" b="1" dirty="0" err="1"/>
              <a:t>njegova</a:t>
            </a:r>
            <a:r>
              <a:rPr lang="en-US" sz="2000" b="1" dirty="0"/>
              <a:t> </a:t>
            </a:r>
            <a:r>
              <a:rPr lang="en-US" sz="2000" b="1" dirty="0" err="1"/>
              <a:t>slavna</a:t>
            </a:r>
            <a:r>
              <a:rPr lang="en-US" sz="2000" b="1" dirty="0"/>
              <a:t> </a:t>
            </a:r>
            <a:r>
              <a:rPr lang="en-US" sz="2000" b="1" dirty="0" err="1"/>
              <a:t>budućnost</a:t>
            </a:r>
            <a:r>
              <a:rPr lang="en-US" sz="2000" b="1" dirty="0"/>
              <a:t> </a:t>
            </a:r>
            <a:r>
              <a:rPr lang="en-US" sz="2000" b="1" dirty="0" err="1"/>
              <a:t>kao</a:t>
            </a:r>
            <a:r>
              <a:rPr lang="en-US" sz="2000" b="1" dirty="0"/>
              <a:t> </a:t>
            </a:r>
            <a:r>
              <a:rPr lang="en-US" sz="2000" b="1" dirty="0" err="1"/>
              <a:t>zvijezda</a:t>
            </a:r>
            <a:r>
              <a:rPr lang="en-US" sz="2000" b="1" dirty="0"/>
              <a:t> </a:t>
            </a:r>
            <a:r>
              <a:rPr lang="en-US" sz="2000" b="1" dirty="0" err="1"/>
              <a:t>Gamaliela</a:t>
            </a:r>
            <a:r>
              <a:rPr lang="en-US" sz="2000" b="1" dirty="0"/>
              <a:t>; </a:t>
            </a:r>
            <a:r>
              <a:rPr lang="en-US" sz="2000" b="1" dirty="0" err="1"/>
              <a:t>njegove</a:t>
            </a:r>
            <a:r>
              <a:rPr lang="en-US" sz="2000" b="1" dirty="0"/>
              <a:t> </a:t>
            </a:r>
            <a:r>
              <a:rPr lang="en-US" sz="2000" b="1" dirty="0" err="1"/>
              <a:t>veličanstvene</a:t>
            </a:r>
            <a:r>
              <a:rPr lang="en-US" sz="2000" b="1" dirty="0"/>
              <a:t> </a:t>
            </a:r>
            <a:r>
              <a:rPr lang="en-US" sz="2000" b="1" dirty="0" err="1"/>
              <a:t>farizejske</a:t>
            </a:r>
            <a:r>
              <a:rPr lang="en-US" sz="2000" b="1" dirty="0"/>
              <a:t> </a:t>
            </a:r>
            <a:r>
              <a:rPr lang="en-US" sz="2000" b="1" dirty="0" err="1"/>
              <a:t>darove</a:t>
            </a:r>
            <a:r>
              <a:rPr lang="en-US" sz="2000" b="1" dirty="0"/>
              <a:t>. Sav </a:t>
            </a:r>
            <a:r>
              <a:rPr lang="en-US" sz="2000" b="1" dirty="0" err="1"/>
              <a:t>dobitak</a:t>
            </a:r>
            <a:r>
              <a:rPr lang="en-US" sz="2000" b="1" dirty="0"/>
              <a:t>.</a:t>
            </a:r>
            <a:endParaRPr lang="en" sz="2000" b="1" dirty="0"/>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14930" y="1255765"/>
            <a:ext cx="410053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888293" y="4844356"/>
            <a:ext cx="6303707" cy="1938992"/>
          </a:xfrm>
          <a:prstGeom prst="rect">
            <a:avLst/>
          </a:prstGeom>
          <a:noFill/>
        </p:spPr>
        <p:txBody>
          <a:bodyPr wrap="square">
            <a:spAutoFit/>
          </a:bodyPr>
          <a:lstStyle/>
          <a:p>
            <a:r>
              <a:rPr lang="en-US" sz="2000" b="1" dirty="0" err="1"/>
              <a:t>Što</a:t>
            </a:r>
            <a:r>
              <a:rPr lang="en-US" sz="2000" b="1" dirty="0"/>
              <a:t> </a:t>
            </a:r>
            <a:r>
              <a:rPr lang="en-US" sz="2000" b="1" dirty="0" err="1"/>
              <a:t>može</a:t>
            </a:r>
            <a:r>
              <a:rPr lang="en-US" sz="2000" b="1" dirty="0"/>
              <a:t> </a:t>
            </a:r>
            <a:r>
              <a:rPr lang="en-US" sz="2000" b="1" dirty="0" err="1"/>
              <a:t>biti</a:t>
            </a:r>
            <a:r>
              <a:rPr lang="en-US" sz="2000" b="1" dirty="0"/>
              <a:t> </a:t>
            </a:r>
            <a:r>
              <a:rPr lang="en-US" sz="2000" b="1" dirty="0" err="1"/>
              <a:t>vrijednije</a:t>
            </a:r>
            <a:r>
              <a:rPr lang="en-US" sz="2000" b="1" dirty="0"/>
              <a:t> od </a:t>
            </a:r>
            <a:r>
              <a:rPr lang="en-US" sz="2000" b="1" dirty="0" err="1"/>
              <a:t>vječnog</a:t>
            </a:r>
            <a:r>
              <a:rPr lang="en-US" sz="2000" b="1" dirty="0"/>
              <a:t> </a:t>
            </a:r>
            <a:r>
              <a:rPr lang="en-US" sz="2000" b="1" dirty="0" err="1"/>
              <a:t>života</a:t>
            </a:r>
            <a:r>
              <a:rPr lang="en-US" sz="2000" b="1" dirty="0"/>
              <a:t> </a:t>
            </a:r>
            <a:r>
              <a:rPr lang="en-US" sz="2000" b="1" dirty="0" err="1"/>
              <a:t>na</a:t>
            </a:r>
            <a:r>
              <a:rPr lang="en-US" sz="2000" b="1" dirty="0"/>
              <a:t> </a:t>
            </a:r>
            <a:r>
              <a:rPr lang="en-US" sz="2000" b="1" dirty="0" err="1"/>
              <a:t>nebu</a:t>
            </a:r>
            <a:r>
              <a:rPr lang="en-US" sz="2000" b="1" dirty="0"/>
              <a:t> </a:t>
            </a:r>
            <a:r>
              <a:rPr lang="en-US" sz="2000" b="1" dirty="0" err="1"/>
              <a:t>i</a:t>
            </a:r>
            <a:r>
              <a:rPr lang="en-US" sz="2000" b="1" dirty="0"/>
              <a:t> </a:t>
            </a:r>
            <a:r>
              <a:rPr lang="en-US" sz="2000" b="1" dirty="0" err="1"/>
              <a:t>na</a:t>
            </a:r>
            <a:r>
              <a:rPr lang="en-US" sz="2000" b="1" dirty="0"/>
              <a:t> </a:t>
            </a:r>
            <a:r>
              <a:rPr lang="hr-BA" sz="2000" b="1" dirty="0"/>
              <a:t>N</a:t>
            </a:r>
            <a:r>
              <a:rPr lang="en-US" sz="2000" b="1" dirty="0" err="1"/>
              <a:t>ovoj</a:t>
            </a:r>
            <a:r>
              <a:rPr lang="en-US" sz="2000" b="1" dirty="0"/>
              <a:t> </a:t>
            </a:r>
            <a:r>
              <a:rPr lang="en-US" sz="2000" b="1" dirty="0" err="1"/>
              <a:t>zemlji</a:t>
            </a:r>
            <a:r>
              <a:rPr lang="en-US" sz="2000" b="1" dirty="0"/>
              <a:t>? Ipak, </a:t>
            </a:r>
            <a:r>
              <a:rPr lang="en-US" sz="2000" b="1" dirty="0" err="1"/>
              <a:t>svjetovne</a:t>
            </a:r>
            <a:r>
              <a:rPr lang="en-US" sz="2000" b="1" dirty="0"/>
              <a:t> </a:t>
            </a:r>
            <a:r>
              <a:rPr lang="en-US" sz="2000" b="1" dirty="0" err="1"/>
              <a:t>vrijednosti</a:t>
            </a:r>
            <a:r>
              <a:rPr lang="en-US" sz="2000" b="1" dirty="0"/>
              <a:t> </a:t>
            </a:r>
            <a:r>
              <a:rPr lang="en-US" sz="2000" b="1" dirty="0" err="1"/>
              <a:t>mnoge</a:t>
            </a:r>
            <a:r>
              <a:rPr lang="en-US" sz="2000" b="1" dirty="0"/>
              <a:t> </a:t>
            </a:r>
            <a:r>
              <a:rPr lang="en-US" sz="2000" b="1" dirty="0" err="1"/>
              <a:t>zaslijepljuju</a:t>
            </a:r>
            <a:r>
              <a:rPr lang="en-US" sz="2000" b="1" dirty="0"/>
              <a:t> </a:t>
            </a:r>
            <a:r>
              <a:rPr lang="hr-BA" sz="2000" b="1" dirty="0"/>
              <a:t>u odnosu n</a:t>
            </a:r>
            <a:r>
              <a:rPr lang="en-US" sz="2000" b="1" dirty="0"/>
              <a:t>a </a:t>
            </a:r>
            <a:r>
              <a:rPr lang="en-US" sz="2000" b="1" dirty="0" err="1"/>
              <a:t>tu</a:t>
            </a:r>
            <a:r>
              <a:rPr lang="en-US" sz="2000" b="1" dirty="0"/>
              <a:t> </a:t>
            </a:r>
            <a:r>
              <a:rPr lang="en-US" sz="2000" b="1" dirty="0" err="1"/>
              <a:t>stvarnost</a:t>
            </a:r>
            <a:r>
              <a:rPr lang="en-US" sz="2000" b="1" dirty="0"/>
              <a:t>. </a:t>
            </a:r>
            <a:r>
              <a:rPr lang="en-US" sz="2000" b="1" dirty="0" err="1"/>
              <a:t>Postoji</a:t>
            </a:r>
            <a:r>
              <a:rPr lang="en-US" sz="2000" b="1" dirty="0"/>
              <a:t> </a:t>
            </a:r>
            <a:r>
              <a:rPr lang="en-US" sz="2000" b="1" dirty="0" err="1"/>
              <a:t>prirodna</a:t>
            </a:r>
            <a:r>
              <a:rPr lang="en-US" sz="2000" b="1" dirty="0"/>
              <a:t> </a:t>
            </a:r>
            <a:r>
              <a:rPr lang="en-US" sz="2000" b="1" dirty="0" err="1"/>
              <a:t>konkurencija</a:t>
            </a:r>
            <a:r>
              <a:rPr lang="en-US" sz="2000" b="1" dirty="0"/>
              <a:t> </a:t>
            </a:r>
            <a:r>
              <a:rPr lang="en-US" sz="2000" b="1" dirty="0" err="1"/>
              <a:t>između</a:t>
            </a:r>
            <a:r>
              <a:rPr lang="en-US" sz="2000" b="1" dirty="0"/>
              <a:t> </a:t>
            </a:r>
            <a:r>
              <a:rPr lang="en-US" sz="2000" b="1" dirty="0" err="1"/>
              <a:t>stvari</a:t>
            </a:r>
            <a:r>
              <a:rPr lang="en-US" sz="2000" b="1" dirty="0"/>
              <a:t> </a:t>
            </a:r>
            <a:r>
              <a:rPr lang="en-US" sz="2000" b="1" dirty="0" err="1"/>
              <a:t>koje</a:t>
            </a:r>
            <a:r>
              <a:rPr lang="en-US" sz="2000" b="1" dirty="0"/>
              <a:t> se </a:t>
            </a:r>
            <a:r>
              <a:rPr lang="en-US" sz="2000" b="1" dirty="0" err="1"/>
              <a:t>ovdje</a:t>
            </a:r>
            <a:r>
              <a:rPr lang="en-US" sz="2000" b="1" dirty="0"/>
              <a:t> </a:t>
            </a:r>
            <a:r>
              <a:rPr lang="en-US" sz="2000" b="1" dirty="0" err="1"/>
              <a:t>smatraju</a:t>
            </a:r>
            <a:r>
              <a:rPr lang="en-US" sz="2000" b="1" dirty="0"/>
              <a:t> </a:t>
            </a:r>
            <a:r>
              <a:rPr lang="en-US" sz="2000" b="1" dirty="0" err="1"/>
              <a:t>važnima</a:t>
            </a:r>
            <a:r>
              <a:rPr lang="en-US" sz="2000" b="1" dirty="0"/>
              <a:t> </a:t>
            </a:r>
            <a:r>
              <a:rPr lang="en-US" sz="2000" b="1" dirty="0" err="1"/>
              <a:t>i</a:t>
            </a:r>
            <a:r>
              <a:rPr lang="en-US" sz="2000" b="1" dirty="0"/>
              <a:t> </a:t>
            </a:r>
            <a:r>
              <a:rPr lang="en-US" sz="2000" b="1" dirty="0" err="1"/>
              <a:t>onoga</a:t>
            </a:r>
            <a:r>
              <a:rPr lang="en-US" sz="2000" b="1" dirty="0"/>
              <a:t> </a:t>
            </a:r>
            <a:r>
              <a:rPr lang="en-US" sz="2000" b="1" dirty="0" err="1"/>
              <a:t>što</a:t>
            </a:r>
            <a:r>
              <a:rPr lang="en-US" sz="2000" b="1" dirty="0"/>
              <a:t> Nebo </a:t>
            </a:r>
            <a:r>
              <a:rPr lang="en-US" sz="2000" b="1" dirty="0" err="1"/>
              <a:t>zaista</a:t>
            </a:r>
            <a:r>
              <a:rPr lang="en-US" sz="2000" b="1" dirty="0"/>
              <a:t> </a:t>
            </a:r>
            <a:r>
              <a:rPr lang="en-US" sz="2000" b="1" dirty="0" err="1"/>
              <a:t>cijeni</a:t>
            </a:r>
            <a:r>
              <a:rPr lang="en-US" sz="2000" b="1" dirty="0"/>
              <a:t>: </a:t>
            </a:r>
            <a:r>
              <a:rPr lang="en-US" sz="2000" b="1" dirty="0" err="1"/>
              <a:t>Kristov</a:t>
            </a:r>
            <a:r>
              <a:rPr lang="en-US" sz="2000" b="1" dirty="0"/>
              <a:t> </a:t>
            </a:r>
            <a:r>
              <a:rPr lang="en-US" sz="2000" b="1" dirty="0" err="1"/>
              <a:t>karakter</a:t>
            </a:r>
            <a:r>
              <a:rPr lang="en-US" sz="2000" b="1" dirty="0"/>
              <a:t> </a:t>
            </a:r>
            <a:r>
              <a:rPr lang="en-US" sz="2000" b="1" dirty="0" err="1"/>
              <a:t>i</a:t>
            </a:r>
            <a:r>
              <a:rPr lang="en-US" sz="2000" b="1" dirty="0"/>
              <a:t> </a:t>
            </a:r>
            <a:r>
              <a:rPr lang="en-US" sz="2000" b="1" dirty="0" err="1"/>
              <a:t>spasenje</a:t>
            </a:r>
            <a:r>
              <a:rPr lang="en-US" sz="2000" b="1" dirty="0"/>
              <a:t> </a:t>
            </a:r>
            <a:r>
              <a:rPr lang="en-US" sz="2000" b="1" dirty="0" err="1"/>
              <a:t>duše</a:t>
            </a:r>
            <a:r>
              <a:rPr lang="en-US" sz="2000" b="1" dirty="0"/>
              <a:t>.</a:t>
            </a:r>
            <a:endParaRPr lang="en" sz="2000" b="1" dirty="0"/>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178206" y="2561382"/>
            <a:ext cx="7302433" cy="1015663"/>
          </a:xfrm>
          <a:prstGeom prst="rect">
            <a:avLst/>
          </a:prstGeom>
          <a:noFill/>
        </p:spPr>
        <p:txBody>
          <a:bodyPr wrap="square">
            <a:spAutoFit/>
          </a:bodyPr>
          <a:lstStyle/>
          <a:p>
            <a:pPr>
              <a:spcBef>
                <a:spcPts val="600"/>
              </a:spcBef>
            </a:pPr>
            <a:r>
              <a:rPr lang="en-US" sz="2000" b="1" dirty="0"/>
              <a:t>Sada, </a:t>
            </a:r>
            <a:r>
              <a:rPr lang="en-US" sz="2000" b="1" dirty="0" err="1"/>
              <a:t>stavite</a:t>
            </a:r>
            <a:r>
              <a:rPr lang="en-US" sz="2000" b="1" dirty="0"/>
              <a:t> </a:t>
            </a:r>
            <a:r>
              <a:rPr lang="en-US" sz="2000" b="1" dirty="0" err="1"/>
              <a:t>na</a:t>
            </a:r>
            <a:r>
              <a:rPr lang="en-US" sz="2000" b="1" dirty="0"/>
              <a:t> </a:t>
            </a:r>
            <a:r>
              <a:rPr lang="en-US" sz="2000" b="1" dirty="0" err="1"/>
              <a:t>drugu</a:t>
            </a:r>
            <a:r>
              <a:rPr lang="en-US" sz="2000" b="1" dirty="0"/>
              <a:t> </a:t>
            </a:r>
            <a:r>
              <a:rPr lang="en-US" sz="2000" b="1" dirty="0" err="1"/>
              <a:t>stranu</a:t>
            </a:r>
            <a:r>
              <a:rPr lang="en-US" sz="2000" b="1" dirty="0"/>
              <a:t> </a:t>
            </a:r>
            <a:r>
              <a:rPr lang="en-US" sz="2000" b="1" dirty="0" err="1"/>
              <a:t>ljestvice</a:t>
            </a:r>
            <a:r>
              <a:rPr lang="en-US" sz="2000" b="1" dirty="0"/>
              <a:t> </a:t>
            </a:r>
            <a:r>
              <a:rPr lang="en-US" sz="2000" b="1" dirty="0" err="1"/>
              <a:t>njegov</a:t>
            </a:r>
            <a:r>
              <a:rPr lang="en-US" sz="2000" b="1" dirty="0"/>
              <a:t> </a:t>
            </a:r>
            <a:r>
              <a:rPr lang="en-US" sz="2000" b="1" dirty="0" err="1"/>
              <a:t>život</a:t>
            </a:r>
            <a:r>
              <a:rPr lang="en-US" sz="2000" b="1" dirty="0"/>
              <a:t> </a:t>
            </a:r>
            <a:r>
              <a:rPr lang="en-US" sz="2000" b="1" dirty="0" err="1"/>
              <a:t>otkako</a:t>
            </a:r>
            <a:r>
              <a:rPr lang="en-US" sz="2000" b="1" dirty="0"/>
              <a:t> je </a:t>
            </a:r>
            <a:r>
              <a:rPr lang="en-US" sz="2000" b="1" dirty="0" err="1"/>
              <a:t>upoznao</a:t>
            </a:r>
            <a:r>
              <a:rPr lang="en-US" sz="2000" b="1" dirty="0"/>
              <a:t> Krista. </a:t>
            </a:r>
            <a:r>
              <a:rPr lang="en-US" sz="2000" b="1" dirty="0" err="1"/>
              <a:t>Sva</a:t>
            </a:r>
            <a:r>
              <a:rPr lang="en-US" sz="2000" b="1" dirty="0"/>
              <a:t> </a:t>
            </a:r>
            <a:r>
              <a:rPr lang="en-US" sz="2000" b="1" dirty="0" err="1"/>
              <a:t>dobit</a:t>
            </a:r>
            <a:r>
              <a:rPr lang="en-US" sz="2000" b="1" dirty="0"/>
              <a:t> </a:t>
            </a:r>
            <a:r>
              <a:rPr lang="en-US" sz="2000" b="1" dirty="0" err="1"/>
              <a:t>postaje</a:t>
            </a:r>
            <a:r>
              <a:rPr lang="en-US" sz="2000" b="1" dirty="0"/>
              <a:t> </a:t>
            </a:r>
            <a:r>
              <a:rPr lang="en-US" sz="2000" b="1" dirty="0" err="1"/>
              <a:t>besmislena</a:t>
            </a:r>
            <a:r>
              <a:rPr lang="en-US" sz="2000" b="1" dirty="0"/>
              <a:t>, </a:t>
            </a:r>
            <a:r>
              <a:rPr lang="en-US" sz="2000" b="1" dirty="0" err="1"/>
              <a:t>jer</a:t>
            </a:r>
            <a:r>
              <a:rPr lang="en-US" sz="2000" b="1" dirty="0"/>
              <a:t> </a:t>
            </a:r>
            <a:r>
              <a:rPr lang="en-US" sz="2000" b="1" dirty="0" err="1"/>
              <a:t>ništa</a:t>
            </a:r>
            <a:r>
              <a:rPr lang="en-US" sz="2000" b="1" dirty="0"/>
              <a:t> se ne </a:t>
            </a:r>
            <a:r>
              <a:rPr lang="en-US" sz="2000" b="1" dirty="0" err="1"/>
              <a:t>može</a:t>
            </a:r>
            <a:r>
              <a:rPr lang="en-US" sz="2000" b="1" dirty="0"/>
              <a:t> </a:t>
            </a:r>
            <a:r>
              <a:rPr lang="en-US" sz="2000" b="1" dirty="0" err="1"/>
              <a:t>usporediti</a:t>
            </a:r>
            <a:r>
              <a:rPr lang="en-US" sz="2000" b="1" dirty="0"/>
              <a:t> s </a:t>
            </a:r>
            <a:r>
              <a:rPr lang="en-US" sz="2000" b="1" dirty="0" err="1"/>
              <a:t>Kristovom</a:t>
            </a:r>
            <a:r>
              <a:rPr lang="en-US" sz="2000" b="1" dirty="0"/>
              <a:t> </a:t>
            </a:r>
            <a:r>
              <a:rPr lang="en-US" sz="2000" b="1" dirty="0" err="1"/>
              <a:t>ljubavlju</a:t>
            </a:r>
            <a:r>
              <a:rPr lang="en-US" sz="2000" b="1" dirty="0"/>
              <a:t> (Fil</a:t>
            </a:r>
            <a:r>
              <a:rPr lang="hr-BA" sz="2000" b="1" dirty="0"/>
              <a:t>ip</a:t>
            </a:r>
            <a:r>
              <a:rPr lang="en-US" sz="2000" b="1" dirty="0"/>
              <a:t>. 3</a:t>
            </a:r>
            <a:r>
              <a:rPr lang="hr-BA" sz="2000" b="1" dirty="0"/>
              <a:t>,</a:t>
            </a:r>
            <a:r>
              <a:rPr lang="en-US" sz="2000" b="1" dirty="0"/>
              <a:t>7</a:t>
            </a:r>
            <a:r>
              <a:rPr lang="hr-BA" sz="2000" b="1" dirty="0"/>
              <a:t>.</a:t>
            </a:r>
            <a:r>
              <a:rPr lang="en-US" sz="2000" b="1" dirty="0"/>
              <a:t>8).</a:t>
            </a:r>
            <a:endParaRPr lang="en" sz="2000" b="1" dirty="0"/>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1934</TotalTime>
  <Words>2321</Words>
  <Application>Microsoft Office PowerPoint</Application>
  <PresentationFormat>Panorámica</PresentationFormat>
  <Paragraphs>146</Paragraphs>
  <Slides>18</Slides>
  <Notes>8</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18</vt:i4>
      </vt:variant>
    </vt:vector>
  </HeadingPairs>
  <TitlesOfParts>
    <vt:vector size="35" baseType="lpstr">
      <vt:lpstr>Bodoni MT Poster Compressed</vt:lpstr>
      <vt:lpstr>Impact</vt:lpstr>
      <vt:lpstr>Arial Narrow</vt:lpstr>
      <vt:lpstr>Constantia</vt:lpstr>
      <vt:lpstr>Comic Sans MS</vt:lpstr>
      <vt:lpstr>Aptos</vt:lpstr>
      <vt:lpstr>Britannic Bold</vt:lpstr>
      <vt:lpstr>Times New Roman</vt:lpstr>
      <vt:lpstr>Aptos Display</vt:lpstr>
      <vt:lpstr>Calibri</vt:lpstr>
      <vt:lpstr>Arial</vt:lpstr>
      <vt:lpstr>Gill Sans MT Ext Condensed Bold</vt:lpstr>
      <vt:lpstr>Tema de Office</vt:lpstr>
      <vt:lpstr>1_Tema de Office</vt:lpstr>
      <vt:lpstr>3_Default Design</vt:lpstr>
      <vt:lpstr>5_Default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2026-01-07T16:18:59Z</dcterms:created>
  <dcterms:modified xsi:type="dcterms:W3CDTF">2026-01-24T08:22:03Z</dcterms:modified>
</cp:coreProperties>
</file>