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25" r:id="rId3"/>
    <p:sldId id="328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4710" autoAdjust="0"/>
  </p:normalViewPr>
  <p:slideViewPr>
    <p:cSldViewPr snapToGrid="0">
      <p:cViewPr varScale="1">
        <p:scale>
          <a:sx n="84" d="100"/>
          <a:sy n="84" d="100"/>
        </p:scale>
        <p:origin x="90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/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 smo potrebni</a:t>
          </a:r>
          <a:br>
            <a:rPr lang="es-E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12,15)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Svako ima svoj posao</a:t>
          </a:r>
          <a:br>
            <a:rPr lang="es-E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12,17)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možemo nikoga prezirati (1 Kor 12,21)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Nema manje vrednih vernika (1 Kor 12,22-24)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Brinemo jedni za druge</a:t>
          </a:r>
          <a:br>
            <a:rPr lang="es-E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12,25-26)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 smo potrebni</a:t>
          </a:r>
          <a:br>
            <a:rPr lang="es-E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12,15)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Svako ima svoj posao</a:t>
          </a:r>
          <a:br>
            <a:rPr lang="es-E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12,17)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možemo nikoga prezirati (1 Kor 12,21)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Nema manje vrednih vernika (1 Kor 12,22-24)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Brinemo jedni za druge</a:t>
          </a:r>
          <a:br>
            <a:rPr lang="es-E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12,25-26)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F0CF-57F9-480F-AEA0-FE19A092E3FA}" type="datetimeFigureOut">
              <a:rPr lang="hr-HR" smtClean="0"/>
              <a:t>28.1.2026.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0A9B-3822-4F0E-9694-9CE38F77BA8A}" type="slidenum">
              <a:rPr lang="hr-HR" smtClean="0"/>
              <a:t>‹Nº›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55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600" normalizeH="0" baseline="0" noProof="0" dirty="0" err="1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KRISTOVA</a:t>
            </a:r>
            <a:r>
              <a:rPr kumimoji="0" lang="es-ES" sz="4800" b="1" i="0" u="none" strike="noStrike" kern="1200" cap="none" spc="600" normalizeH="0" baseline="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600" normalizeH="0" baseline="0" noProof="0" dirty="0" err="1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PREUZVIŠENOST</a:t>
            </a:r>
            <a:endParaRPr kumimoji="0" lang="es-ES" sz="4800" b="1" i="0" u="none" strike="noStrike" kern="1200" cap="none" spc="600" normalizeH="0" baseline="0" noProof="0" dirty="0">
              <a:ln w="0"/>
              <a:gradFill>
                <a:gsLst>
                  <a:gs pos="0">
                    <a:srgbClr val="913823"/>
                  </a:gs>
                  <a:gs pos="50000">
                    <a:srgbClr val="E8985E"/>
                  </a:gs>
                  <a:gs pos="100000">
                    <a:srgbClr val="F5D3AF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9360499" y="85522"/>
            <a:ext cx="28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E767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767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E767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767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E767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21.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767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veljače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E767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2026.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80386" y="273269"/>
            <a:ext cx="5921097" cy="6370975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kumimoji="0" lang="sr-Latn-RS" sz="32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nam točno pokazuje kakav je nevidljivi Bog. On je bio prije svega</a:t>
            </a:r>
            <a:r>
              <a:rPr lang="sr-Latn-RS" sz="3200" b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 i vladar je nad svim stvorenim.</a:t>
            </a:r>
            <a:r>
              <a:rPr kumimoji="0" lang="sr-Latn-RS" sz="32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Sve na nebu i na zemlji stvoreno je njegovom snagom; vidljivo</a:t>
            </a:r>
            <a:r>
              <a:rPr lang="sr-Latn-RS" sz="3200" b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 i nevidljivo</a:t>
            </a:r>
            <a:r>
              <a:rPr kumimoji="0" lang="sr-Latn-RS" sz="32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moćnici i gospodari, vladari i vlasti. Sve je </a:t>
            </a:r>
            <a:r>
              <a:rPr lang="sr-Latn-RS" sz="3200" b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stvoreno po njemu i za</a:t>
            </a:r>
            <a:r>
              <a:rPr kumimoji="0" lang="sr-Latn-RS" sz="32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sr-Latn-RS" sz="3200" b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n</a:t>
            </a:r>
            <a:r>
              <a:rPr kumimoji="0" lang="sr-Latn-RS" sz="32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jega. On je postojao prije svega i sve nastavlja postojati po njemu.“  </a:t>
            </a:r>
            <a:r>
              <a:rPr kumimoji="0" lang="sr-Latn-RS" sz="24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Kološanima 1,15–17 SHP</a:t>
            </a:r>
            <a:endParaRPr kumimoji="0" lang="sr-Latn-R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7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>
                <a:solidFill>
                  <a:srgbClr val="D81062"/>
                </a:solidFill>
              </a:rPr>
              <a:t>Slika Božja (Kološanima 1,15a).</a:t>
            </a:r>
            <a:endParaRPr lang="sr-Latn-RS" sz="2200" b="1" noProof="0" dirty="0">
              <a:solidFill>
                <a:srgbClr val="D81062"/>
              </a:solidFill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9112E3"/>
                </a:solidFill>
              </a:rPr>
              <a:t>Prvorođeni (</a:t>
            </a:r>
            <a:r>
              <a:rPr lang="sr-Latn-RS" sz="2200" b="1" noProof="0" dirty="0" err="1">
                <a:solidFill>
                  <a:srgbClr val="9112E3"/>
                </a:solidFill>
              </a:rPr>
              <a:t>Kološanima</a:t>
            </a:r>
            <a:r>
              <a:rPr lang="sr-Latn-RS" sz="2200" b="1" noProof="0" dirty="0">
                <a:solidFill>
                  <a:srgbClr val="9112E3"/>
                </a:solidFill>
              </a:rPr>
              <a:t> </a:t>
            </a:r>
            <a:r>
              <a:rPr lang="sr-Latn-RS" sz="2200" b="1" noProof="0">
                <a:solidFill>
                  <a:srgbClr val="9112E3"/>
                </a:solidFill>
              </a:rPr>
              <a:t>1,15b-17).</a:t>
            </a:r>
            <a:endParaRPr lang="sr-Latn-RS" sz="2200" b="1" noProof="0" dirty="0">
              <a:solidFill>
                <a:srgbClr val="9112E3"/>
              </a:solidFill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173EE5"/>
                </a:solidFill>
              </a:rPr>
              <a:t>Glava Crkve (</a:t>
            </a:r>
            <a:r>
              <a:rPr lang="sr-Latn-RS" sz="2200" b="1" noProof="0" dirty="0" err="1">
                <a:solidFill>
                  <a:srgbClr val="173EE5"/>
                </a:solidFill>
              </a:rPr>
              <a:t>Kološanima</a:t>
            </a:r>
            <a:r>
              <a:rPr lang="sr-Latn-RS" sz="2200" b="1" noProof="0" dirty="0">
                <a:solidFill>
                  <a:srgbClr val="173EE5"/>
                </a:solidFill>
              </a:rPr>
              <a:t> </a:t>
            </a:r>
            <a:r>
              <a:rPr lang="sr-Latn-RS" sz="2200" b="1" noProof="0">
                <a:solidFill>
                  <a:srgbClr val="173EE5"/>
                </a:solidFill>
              </a:rPr>
              <a:t>1,18a).</a:t>
            </a:r>
            <a:endParaRPr lang="sr-Latn-RS" sz="2200" b="1" noProof="0" dirty="0">
              <a:solidFill>
                <a:srgbClr val="173EE5"/>
              </a:solidFill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28BA63"/>
                </a:solidFill>
              </a:rPr>
              <a:t>Početak (</a:t>
            </a:r>
            <a:r>
              <a:rPr lang="sr-Latn-RS" sz="2200" b="1" noProof="0" dirty="0" err="1">
                <a:solidFill>
                  <a:srgbClr val="28BA63"/>
                </a:solidFill>
              </a:rPr>
              <a:t>Kološanima</a:t>
            </a:r>
            <a:r>
              <a:rPr lang="sr-Latn-RS" sz="2200" b="1" noProof="0" dirty="0">
                <a:solidFill>
                  <a:srgbClr val="28BA63"/>
                </a:solidFill>
              </a:rPr>
              <a:t> </a:t>
            </a:r>
            <a:r>
              <a:rPr lang="sr-Latn-RS" sz="2200" b="1" noProof="0">
                <a:solidFill>
                  <a:srgbClr val="28BA63"/>
                </a:solidFill>
              </a:rPr>
              <a:t>1,18b).</a:t>
            </a:r>
            <a:endParaRPr lang="sr-Latn-RS" sz="2200" b="1" noProof="0" dirty="0">
              <a:solidFill>
                <a:srgbClr val="28BA63"/>
              </a:solidFill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E35316"/>
                </a:solidFill>
              </a:rPr>
              <a:t>Pomiritelj (</a:t>
            </a:r>
            <a:r>
              <a:rPr lang="sr-Latn-RS" sz="2200" b="1" noProof="0" err="1">
                <a:solidFill>
                  <a:srgbClr val="E35316"/>
                </a:solidFill>
              </a:rPr>
              <a:t>Kološanima</a:t>
            </a:r>
            <a:r>
              <a:rPr lang="sr-Latn-RS" sz="2200" b="1" noProof="0">
                <a:solidFill>
                  <a:srgbClr val="E35316"/>
                </a:solidFill>
              </a:rPr>
              <a:t> 1,19.20).</a:t>
            </a:r>
            <a:endParaRPr lang="sr-Latn-RS" sz="2200" b="1" noProof="0" dirty="0">
              <a:solidFill>
                <a:srgbClr val="E35316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Pavao izjavljuje da je Isus donio mir cijelom svemiru, „bilo onome što je na zemlji ili onome što je na nebu“</a:t>
            </a:r>
            <a:br>
              <a:rPr lang="es-ES" sz="2200" b="1" noProof="0" dirty="0"/>
            </a:br>
            <a:r>
              <a:rPr lang="sr-Latn-RS" sz="2200" b="1" noProof="0" dirty="0"/>
              <a:t>(Kol. 1,20).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20827"/>
            <a:ext cx="3962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/>
              <a:t>Isus rist </a:t>
            </a:r>
            <a:r>
              <a:rPr lang="sr-Latn-RS" sz="2200" b="1" noProof="0" dirty="0"/>
              <a:t>je…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90500" y="1859454"/>
            <a:ext cx="3962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/>
              <a:t>Prije </a:t>
            </a:r>
            <a:r>
              <a:rPr lang="sr-Latn-RS" sz="2200" b="1" noProof="0" dirty="0"/>
              <a:t>nego što dođe do ove tvrdnje, apostol nam </a:t>
            </a:r>
            <a:r>
              <a:rPr lang="sr-Latn-RS" sz="2200" b="1" noProof="0"/>
              <a:t>kaže ko </a:t>
            </a:r>
            <a:r>
              <a:rPr lang="sr-Latn-RS" sz="2200" b="1" noProof="0" dirty="0"/>
              <a:t>je Isus zapravo. Nije veliki učitelj, niti filozof, niti prorok</a:t>
            </a:r>
            <a:r>
              <a:rPr lang="sr-Latn-RS" sz="2200" b="1" noProof="0"/>
              <a:t>, niti propovijednik, </a:t>
            </a:r>
            <a:r>
              <a:rPr lang="sr-Latn-RS" sz="2200" b="1" noProof="0" dirty="0"/>
              <a:t>niti </a:t>
            </a:r>
            <a:r>
              <a:rPr lang="sr-Latn-RS" sz="2200" b="1" noProof="0"/>
              <a:t>glasnik </a:t>
            </a:r>
            <a:r>
              <a:rPr lang="sr-Latn-RS" sz="2200" b="1"/>
              <a:t>R</a:t>
            </a:r>
            <a:r>
              <a:rPr lang="sr-Latn-RS" sz="2200" b="1" noProof="0"/>
              <a:t>adosne vijesti</a:t>
            </a:r>
            <a:r>
              <a:rPr lang="sr-Latn-RS" sz="22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SLIKA BOGA</a:t>
            </a:r>
            <a:endParaRPr lang="sr-Latn-RS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890345" y="572682"/>
            <a:ext cx="632604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“On (K</a:t>
            </a:r>
            <a:r>
              <a:rPr lang="sr-Latn-RS" sz="2000" b="1" noProof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rist) je </a:t>
            </a:r>
            <a:r>
              <a:rPr lang="sr-Latn-RS" sz="2000"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savršena</a:t>
            </a:r>
            <a:r>
              <a:rPr lang="sr-Latn-RS" sz="2000" b="1" noProof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slika Boga nevidljivoga...“</a:t>
            </a:r>
            <a:br>
              <a:rPr lang="sr-Latn-R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Latn-R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1,15a)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168357"/>
            <a:ext cx="6089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Slika može biti kopija stvarnosti (fotografija, hologram, kip) ili čak nešto izmišljeno (crtež). Ali biblijski koncept slike ide dalje od toga.</a:t>
            </a:r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02433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165" y="165847"/>
            <a:ext cx="2698251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42336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73007" y="2331696"/>
            <a:ext cx="118330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stvorio Adama i Evu na svoju sliku </a:t>
            </a:r>
            <a:r>
              <a:rPr lang="sr-Latn-RS" sz="2200" b="1" noProof="0"/>
              <a:t>(Post. 1,27</a:t>
            </a:r>
            <a:r>
              <a:rPr lang="sr-Latn-RS" sz="2200" b="1" noProof="0" dirty="0"/>
              <a:t>), a Adam je dobio sina na svoju sliku </a:t>
            </a:r>
            <a:r>
              <a:rPr lang="sr-Latn-RS" sz="2200" b="1" noProof="0"/>
              <a:t>(Post. </a:t>
            </a:r>
            <a:r>
              <a:rPr lang="sr-Latn-RS" sz="2200" b="1" noProof="0" dirty="0"/>
              <a:t>5,3). To nisu kopije stvarnosti, imitacije ili plod njihove mašte. To su fizičke, psihološke i </a:t>
            </a:r>
            <a:r>
              <a:rPr lang="sr-Latn-RS" sz="2200" b="1" noProof="0"/>
              <a:t>društvene istovjetne sličnosti</a:t>
            </a:r>
            <a:r>
              <a:rPr lang="sr-Latn-RS" sz="2200" b="1" noProof="0"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478923" y="3300247"/>
            <a:ext cx="49713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/>
              <a:t>Pavao </a:t>
            </a:r>
            <a:r>
              <a:rPr lang="sr-Latn-RS" sz="2200" b="1" noProof="0" dirty="0"/>
              <a:t>kaže da je ceremonijalni </a:t>
            </a:r>
            <a:r>
              <a:rPr lang="sr-Latn-RS" sz="2200" b="1" noProof="0"/>
              <a:t>zakon </a:t>
            </a:r>
            <a:r>
              <a:rPr lang="sr-Latn-RS" sz="2200" b="1"/>
              <a:t>posjedovao samo</a:t>
            </a:r>
            <a:r>
              <a:rPr lang="sr-Latn-RS" sz="2200" b="1" noProof="0"/>
              <a:t> “sjenu budučih dobara“ (</a:t>
            </a:r>
            <a:r>
              <a:rPr lang="sr-Latn-RS" sz="2200" b="1"/>
              <a:t>Heb.</a:t>
            </a:r>
            <a:r>
              <a:rPr lang="sr-Latn-RS" sz="2200" b="1" noProof="0"/>
              <a:t> </a:t>
            </a:r>
            <a:r>
              <a:rPr lang="sr-Latn-RS" sz="2200" b="1" noProof="0" dirty="0"/>
              <a:t>10,1), implicirajući da je „slika = stvarnost“.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468414" y="4708633"/>
            <a:ext cx="51989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Pitanje je: Je li Isus bio </a:t>
            </a:r>
            <a:r>
              <a:rPr lang="sr-Latn-RS" sz="2200" b="1" i="1" noProof="0" dirty="0"/>
              <a:t>sličan </a:t>
            </a:r>
            <a:r>
              <a:rPr lang="sr-Latn-RS" sz="2200" b="1" noProof="0" dirty="0"/>
              <a:t>Bogu ili </a:t>
            </a:r>
            <a:r>
              <a:rPr lang="sr-Latn-RS" sz="2200" b="1" i="1" noProof="0" dirty="0"/>
              <a:t>jednak </a:t>
            </a:r>
            <a:r>
              <a:rPr lang="sr-Latn-RS" sz="2200" b="1" noProof="0" dirty="0"/>
              <a:t>Bogu? Osim što je sebi više puta pripisao božansko </a:t>
            </a:r>
            <a:r>
              <a:rPr lang="sr-Latn-RS" sz="2200" b="1" noProof="0"/>
              <a:t>ime “JA JESAM“, </a:t>
            </a:r>
            <a:r>
              <a:rPr lang="sr-Latn-RS" sz="2200" b="1" noProof="0" dirty="0"/>
              <a:t>Isus je izričito rekao</a:t>
            </a:r>
            <a:r>
              <a:rPr lang="sr-Latn-RS" sz="2200" b="1" noProof="0"/>
              <a:t>: “Ja </a:t>
            </a:r>
            <a:r>
              <a:rPr lang="sr-Latn-RS" sz="2200" b="1" noProof="0" dirty="0"/>
              <a:t>i Otac jedno smo</a:t>
            </a:r>
            <a:r>
              <a:rPr lang="sr-Latn-RS" sz="2200" b="1" noProof="0"/>
              <a:t>“ (</a:t>
            </a:r>
            <a:r>
              <a:rPr lang="sr-Latn-RS" sz="2200" b="1"/>
              <a:t>I</a:t>
            </a:r>
            <a:r>
              <a:rPr lang="sr-Latn-RS" sz="2200" b="1" noProof="0"/>
              <a:t>van </a:t>
            </a:r>
            <a:r>
              <a:rPr lang="sr-Latn-RS" sz="2200" b="1" noProof="0" dirty="0"/>
              <a:t>10,30</a:t>
            </a:r>
            <a:r>
              <a:rPr lang="sr-Latn-RS" sz="2200" b="1" noProof="0"/>
              <a:t>); </a:t>
            </a:r>
            <a:r>
              <a:rPr lang="sr-Latn-RS" sz="2200" b="1"/>
              <a:t>“ Tk</a:t>
            </a:r>
            <a:r>
              <a:rPr lang="sr-Latn-RS" sz="2200" b="1" noProof="0"/>
              <a:t>o je vidio </a:t>
            </a:r>
            <a:r>
              <a:rPr lang="sr-Latn-RS" sz="2200" b="1" noProof="0" dirty="0"/>
              <a:t>mene</a:t>
            </a:r>
            <a:r>
              <a:rPr lang="sr-Latn-RS" sz="2200" b="1" noProof="0"/>
              <a:t>, vidio je i Oca“ (</a:t>
            </a:r>
            <a:r>
              <a:rPr lang="sr-Latn-RS" sz="2200" b="1"/>
              <a:t>I</a:t>
            </a:r>
            <a:r>
              <a:rPr lang="sr-Latn-RS" sz="2200" b="1" noProof="0"/>
              <a:t>van </a:t>
            </a:r>
            <a:r>
              <a:rPr lang="sr-Latn-RS" sz="2200" b="1" noProof="0" dirty="0"/>
              <a:t>14,9).</a:t>
            </a:r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4800" b="1" spc="600" noProof="0" dirty="0">
                <a:ln/>
                <a:solidFill>
                  <a:srgbClr val="C87353"/>
                </a:solidFill>
              </a:rPr>
              <a:t>PRVOROĐENI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354093" y="697454"/>
            <a:ext cx="9532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sz="2000" b="1" noProof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On je prije </a:t>
            </a:r>
            <a:r>
              <a:rPr lang="sr-Latn-RS" sz="20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svega, i </a:t>
            </a:r>
            <a:r>
              <a:rPr lang="sr-Latn-RS" sz="2000" b="1" noProof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sve se </a:t>
            </a:r>
            <a:r>
              <a:rPr lang="sr-Latn-RS" sz="20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 njemu drži u redu</a:t>
            </a:r>
            <a:r>
              <a:rPr lang="sr-Latn-RS" sz="2000" b="1" noProof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1,17)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7" y="1432809"/>
            <a:ext cx="623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/>
              <a:t>“</a:t>
            </a:r>
            <a:r>
              <a:rPr lang="sr-Latn-RS" sz="2200" b="1" noProof="0"/>
              <a:t>Prvorođeni</a:t>
            </a:r>
            <a:r>
              <a:rPr lang="sr-Latn-RS" sz="2200" b="1" noProof="0" dirty="0"/>
              <a:t>“ je prvenac. Stoga neki uče da je Isus bio prvo biće koje je Bog </a:t>
            </a:r>
            <a:r>
              <a:rPr lang="sr-Latn-RS" sz="2200" b="1" noProof="0"/>
              <a:t>stvorio (</a:t>
            </a:r>
            <a:r>
              <a:rPr lang="sr-Latn-RS" sz="2200" b="1"/>
              <a:t>Kol.</a:t>
            </a:r>
            <a:r>
              <a:rPr lang="sr-Latn-RS" sz="2200" b="1" noProof="0"/>
              <a:t> </a:t>
            </a:r>
            <a:r>
              <a:rPr lang="sr-Latn-RS" sz="2200" b="1" noProof="0" dirty="0"/>
              <a:t>1,15). Ali, kao i kod </a:t>
            </a:r>
            <a:r>
              <a:rPr lang="sr-Latn-RS" sz="2200" b="1" noProof="0"/>
              <a:t>izraza </a:t>
            </a:r>
            <a:r>
              <a:rPr lang="sr-Latn-RS" sz="2200" b="1"/>
              <a:t>“slika</a:t>
            </a:r>
            <a:r>
              <a:rPr lang="sr-Latn-RS" sz="2200" b="1" noProof="0"/>
              <a:t> “, </a:t>
            </a:r>
            <a:r>
              <a:rPr lang="sr-Latn-RS" sz="2200" b="1"/>
              <a:t>riječ “</a:t>
            </a:r>
            <a:r>
              <a:rPr lang="sr-Latn-RS" sz="2200" b="1" noProof="0"/>
              <a:t>prvenac</a:t>
            </a:r>
            <a:r>
              <a:rPr lang="sr-Latn-RS" sz="2200" b="1" noProof="0" dirty="0"/>
              <a:t>“ ima šire biblijsko značenje.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109397" y="4918775"/>
            <a:ext cx="611471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/>
              <a:t>Pavao </a:t>
            </a:r>
            <a:r>
              <a:rPr lang="sr-Latn-RS" sz="2200" b="1" noProof="0" dirty="0"/>
              <a:t>se u </a:t>
            </a:r>
            <a:r>
              <a:rPr lang="sr-Latn-RS" sz="2200" b="1" noProof="0" dirty="0" err="1"/>
              <a:t>Kološanima</a:t>
            </a:r>
            <a:r>
              <a:rPr lang="sr-Latn-RS" sz="2200" b="1" noProof="0" dirty="0"/>
              <a:t> poziva na ovaj status. Kako </a:t>
            </a:r>
            <a:r>
              <a:rPr lang="sr-Latn-RS" sz="2200" b="1" noProof="0"/>
              <a:t>bi izbjegao </a:t>
            </a:r>
            <a:r>
              <a:rPr lang="sr-Latn-RS" sz="2200" b="1" noProof="0" dirty="0"/>
              <a:t>svaku sumnju o </a:t>
            </a:r>
            <a:r>
              <a:rPr lang="sr-Latn-RS" sz="2200" b="1" noProof="0" err="1"/>
              <a:t>Isusuovoj</a:t>
            </a:r>
            <a:r>
              <a:rPr lang="sr-Latn-RS" sz="2200" b="1" noProof="0"/>
              <a:t> </a:t>
            </a:r>
            <a:r>
              <a:rPr lang="sr-Latn-RS" sz="2200" b="1"/>
              <a:t>narav</a:t>
            </a:r>
            <a:r>
              <a:rPr lang="sr-Latn-RS" sz="2200" b="1" noProof="0"/>
              <a:t>i</a:t>
            </a:r>
            <a:r>
              <a:rPr lang="sr-Latn-RS" sz="2200" b="1" noProof="0" dirty="0"/>
              <a:t>, pripisuje </a:t>
            </a:r>
            <a:r>
              <a:rPr lang="sr-Latn-RS" sz="2200" b="1" noProof="0"/>
              <a:t>mu dvije </a:t>
            </a:r>
            <a:r>
              <a:rPr lang="sr-Latn-RS" sz="2200" b="1" noProof="0" dirty="0"/>
              <a:t>božanske osobine: stvaranje svega što postoji </a:t>
            </a:r>
            <a:r>
              <a:rPr lang="sr-Latn-RS" sz="2200" b="1" noProof="0"/>
              <a:t>(Kol. 1,16</a:t>
            </a:r>
            <a:r>
              <a:rPr lang="sr-Latn-RS" sz="2200" b="1" noProof="0" dirty="0"/>
              <a:t>; Isa 45,18) i održavanje svega toga </a:t>
            </a:r>
            <a:r>
              <a:rPr lang="sr-Latn-RS" sz="2200" b="1" noProof="0"/>
              <a:t>(Kol. </a:t>
            </a:r>
            <a:r>
              <a:rPr lang="sr-Latn-RS" sz="2200" b="1" noProof="0" dirty="0"/>
              <a:t>1,17</a:t>
            </a:r>
            <a:r>
              <a:rPr lang="sr-Latn-RS" sz="2200" b="1" noProof="0"/>
              <a:t>; .Ps. </a:t>
            </a:r>
            <a:r>
              <a:rPr lang="sr-Latn-RS" sz="2200" b="1" noProof="0" dirty="0"/>
              <a:t>119,91).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109397" y="2845888"/>
            <a:ext cx="60088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/>
              <a:t>Izak </a:t>
            </a:r>
            <a:r>
              <a:rPr lang="sr-Latn-RS" sz="2200" b="1" noProof="0"/>
              <a:t>je </a:t>
            </a:r>
            <a:r>
              <a:rPr lang="sr-Latn-RS" sz="2200" b="1" noProof="0" dirty="0"/>
              <a:t>bio prvenac a ne </a:t>
            </a:r>
            <a:r>
              <a:rPr lang="sr-Latn-RS" sz="2200" b="1" noProof="0" dirty="0" err="1"/>
              <a:t>Išmael</a:t>
            </a:r>
            <a:r>
              <a:rPr lang="sr-Latn-RS" sz="2200" b="1" noProof="0"/>
              <a:t>, Jakov </a:t>
            </a:r>
            <a:r>
              <a:rPr lang="sr-Latn-RS" sz="2200" b="1" noProof="0" dirty="0"/>
              <a:t>je bio prvenac a </a:t>
            </a:r>
            <a:r>
              <a:rPr lang="sr-Latn-RS" sz="2200" b="1" noProof="0"/>
              <a:t>ne Ezav; Josip </a:t>
            </a:r>
            <a:r>
              <a:rPr lang="sr-Latn-RS" sz="2200" b="1" noProof="0" dirty="0"/>
              <a:t>je bio prvenac a </a:t>
            </a:r>
            <a:r>
              <a:rPr lang="sr-Latn-RS" sz="2200" b="1" noProof="0"/>
              <a:t>ne Ruben, </a:t>
            </a:r>
            <a:r>
              <a:rPr lang="sr-Latn-RS" sz="2200" b="1" noProof="0" dirty="0"/>
              <a:t>David je bio prvenac a </a:t>
            </a:r>
            <a:r>
              <a:rPr lang="sr-Latn-RS" sz="2200" b="1" noProof="0"/>
              <a:t>ne Elija</a:t>
            </a:r>
            <a:r>
              <a:rPr lang="sr-Latn-RS" sz="2200" b="1"/>
              <a:t>b</a:t>
            </a:r>
            <a:r>
              <a:rPr lang="sr-Latn-RS" sz="2200" b="1" noProof="0"/>
              <a:t> (Ps. </a:t>
            </a:r>
            <a:r>
              <a:rPr lang="sr-Latn-RS" sz="2200" b="1" noProof="0" dirty="0"/>
              <a:t>89,27). Svi su bili prvenci jer su imali viši status nad svojom braćom, a ne zato što </a:t>
            </a:r>
            <a:r>
              <a:rPr lang="sr-Latn-RS" sz="2200" b="1" noProof="0"/>
              <a:t>su bili  prvi rođeni</a:t>
            </a:r>
            <a:endParaRPr lang="sr-Latn-RS" sz="2200" b="1" noProof="0" dirty="0"/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POGLAVAR CRKVE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„On je glava tela, Crkve“ </a:t>
            </a:r>
            <a:r>
              <a:rPr lang="sr-Latn-RS" sz="16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1,18a)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95448" y="1228725"/>
            <a:ext cx="45740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nekim jezicima (kao što su katalonski ili engleski) reč „glava“ se prevodi i kao „prvi“ ili „glavni“, jer je to metaforičko značenje reči „glava“. To je slučaj i u jevrejskom. Na primer, „ostaviće sebi jednog glavara“ (Os 1,11 ) može se prevesti kao „postaviće sebi jednog vođu“.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855126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3095449" y="5347573"/>
            <a:ext cx="44163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Pavle dodaje i metaforičko značenje telu. Ako je Hristos glava, mi - crkva - smo telo. Iz ove ideje proizilazi da: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095449" y="4303812"/>
            <a:ext cx="44163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 taj način Pavle koristi ovu reč kada je primenjuje na Hrista (Kol 1,18a).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sr-Latn-RS" sz="4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POČETAK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„On je početak, prvenac iz mrtvih, da u svemu On bude prvi.“ </a:t>
            </a:r>
            <a:r>
              <a:rPr lang="sr-Latn-RS" sz="16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1,18b)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28397" y="1453764"/>
            <a:ext cx="6315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Reč prevedena kao „početak“ je </a:t>
            </a:r>
            <a:r>
              <a:rPr lang="sr-Latn-RS" sz="2200" b="1" i="1" noProof="0" dirty="0" err="1"/>
              <a:t>archē</a:t>
            </a:r>
            <a:r>
              <a:rPr lang="sr-Latn-RS" sz="2200" b="1" i="1" noProof="0" dirty="0"/>
              <a:t> ( </a:t>
            </a:r>
            <a:r>
              <a:rPr lang="sr-Latn-RS" sz="2200" b="1" i="1" noProof="0" dirty="0" err="1"/>
              <a:t>ἀρχή</a:t>
            </a:r>
            <a:r>
              <a:rPr lang="sr-Latn-RS" sz="2200" b="1" i="1" noProof="0" dirty="0"/>
              <a:t> ), </a:t>
            </a:r>
            <a:r>
              <a:rPr lang="sr-Latn-RS" sz="2200" b="1" noProof="0" dirty="0"/>
              <a:t>grčka reč koja znači početak, poreklo, prvi uzrok ili princip, ali isto tako i vladar, moć, autoritet ili poglavarstvo, u zavisnosti od kontekstu.</a:t>
            </a:r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7" y="4709214"/>
            <a:ext cx="63152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ovde ubacuje zvanje „prvenac iz mrtvih“ (iako Isus nije bio prvi koji je vaskrsnuo, već Mojsije). Njegova pobeda nad smrću podrazumeva i Njegovu pobedu nad grehom i Njegovu moć da nas ponovno stvori na svoju sliku.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228397" y="2912212"/>
            <a:ext cx="631527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Možemo reći da ova reč, primenjena na Hrista, može imati sva ova značenja (Kol 1,18). Isus je izvor svega [slika Božja], razlog zbog kojeg je sve stvoreno [prvenac stvorenja], vrhovni vladar [glava]. Sve to mu daje prevlast.</a:t>
            </a:r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8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POMIRITELJ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 po </a:t>
            </a:r>
            <a:r>
              <a:rPr lang="sr-Latn-RS" sz="2000" b="1" noProof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njemu, uspostavivši mir krvlju križa njegova, sa sobom po njemu izmiriti sve, bilo ono na zemlji ili ono na nebesima.“ </a:t>
            </a:r>
            <a:r>
              <a:rPr lang="sr-Latn-RS" sz="1600" b="1" noProof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(Kološanima 1,20)</a:t>
            </a:r>
            <a:endParaRPr lang="sr-Latn-RS" sz="1600" b="1" noProof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606994" y="1411522"/>
            <a:ext cx="847799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Ono što je Isus učinio rezultiralo je </a:t>
            </a:r>
            <a:r>
              <a:rPr lang="sr-Latn-RS" sz="2200" b="1" noProof="0"/>
              <a:t>time </a:t>
            </a:r>
            <a:r>
              <a:rPr lang="sr-Latn-RS" sz="2200" b="1"/>
              <a:t>što</a:t>
            </a:r>
            <a:r>
              <a:rPr lang="sr-Latn-RS" sz="2200" b="1" noProof="0"/>
              <a:t> </a:t>
            </a:r>
            <a:r>
              <a:rPr lang="sr-Latn-RS" sz="2200" b="1" noProof="0" dirty="0"/>
              <a:t>je zauzeo </a:t>
            </a:r>
            <a:r>
              <a:rPr lang="sr-Latn-RS" sz="2200" b="1" noProof="0"/>
              <a:t>prvo mjesto </a:t>
            </a:r>
            <a:r>
              <a:rPr lang="sr-Latn-RS" sz="2200" b="1" noProof="0" dirty="0"/>
              <a:t>u svemu. Prema Pavlu</a:t>
            </a:r>
            <a:r>
              <a:rPr lang="sr-Latn-RS" sz="2200" b="1" noProof="0"/>
              <a:t>, Krist </a:t>
            </a:r>
            <a:r>
              <a:rPr lang="sr-Latn-RS" sz="2200" b="1" noProof="0" dirty="0"/>
              <a:t>je dostojan svih ovih </a:t>
            </a:r>
            <a:r>
              <a:rPr lang="sr-Latn-RS" sz="2200" b="1" noProof="0"/>
              <a:t>titula “jer Bog odluči u njemu nastaniti svu Puninu“ </a:t>
            </a:r>
            <a:r>
              <a:rPr lang="sr-Latn-RS" sz="2200" b="1" noProof="0" dirty="0"/>
              <a:t>(Kol. 1,19). </a:t>
            </a:r>
            <a:r>
              <a:rPr lang="sr-Latn-RS" sz="2200" b="1" noProof="0"/>
              <a:t>Drugim riječima</a:t>
            </a:r>
            <a:r>
              <a:rPr lang="sr-Latn-RS" sz="2200" b="1" noProof="0" dirty="0"/>
              <a:t>, Isus je bio potpuno Bog i </a:t>
            </a:r>
            <a:r>
              <a:rPr lang="sr-Latn-RS" sz="2200" b="1" noProof="0"/>
              <a:t>potpuno čovjek. “</a:t>
            </a:r>
            <a:r>
              <a:rPr lang="sr-Latn-RS" sz="2200" b="1"/>
              <a:t>I mi smo promatrali</a:t>
            </a:r>
            <a:r>
              <a:rPr lang="sr-Latn-RS" sz="2200" b="1" noProof="0"/>
              <a:t> slavu njegovu… </a:t>
            </a:r>
            <a:r>
              <a:rPr lang="sr-Latn-RS" sz="2200" b="1" noProof="0" dirty="0"/>
              <a:t>pun milosti i istine</a:t>
            </a:r>
            <a:r>
              <a:rPr lang="sr-Latn-RS" sz="2200" b="1" noProof="0"/>
              <a:t>“ (</a:t>
            </a:r>
            <a:r>
              <a:rPr lang="sr-Latn-RS" sz="2200" b="1"/>
              <a:t>I</a:t>
            </a:r>
            <a:r>
              <a:rPr lang="sr-Latn-RS" sz="2200" b="1" noProof="0"/>
              <a:t>van </a:t>
            </a:r>
            <a:r>
              <a:rPr lang="sr-Latn-RS" sz="2200" b="1" noProof="0" dirty="0"/>
              <a:t>1,14).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514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06994" y="3899080"/>
            <a:ext cx="45350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/>
              <a:t>Možemo </a:t>
            </a:r>
            <a:r>
              <a:rPr lang="sr-Latn-RS" sz="2200" b="1"/>
              <a:t>razumjeti da</a:t>
            </a:r>
            <a:r>
              <a:rPr lang="sr-Latn-RS" sz="2200" b="1" noProof="0"/>
              <a:t> </a:t>
            </a:r>
            <a:r>
              <a:rPr lang="sr-Latn-RS" sz="2200" b="1" noProof="0" dirty="0"/>
              <a:t>je s Bogom </a:t>
            </a:r>
            <a:r>
              <a:rPr lang="sr-Latn-RS" sz="2200" b="1" noProof="0"/>
              <a:t>pomirio “ono </a:t>
            </a:r>
            <a:r>
              <a:rPr lang="sr-Latn-RS" sz="2200" b="1" noProof="0" dirty="0"/>
              <a:t>što je na Zemlji“. Ali kako je sa sobom pomirio one koji su na Nebu?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606994" y="3116966"/>
            <a:ext cx="8451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/>
              <a:t>Smrću na križu i </a:t>
            </a:r>
            <a:r>
              <a:rPr lang="sr-Latn-RS" sz="2200" b="1"/>
              <a:t>u</a:t>
            </a:r>
            <a:r>
              <a:rPr lang="sr-Latn-RS" sz="2200" b="1" noProof="0"/>
              <a:t>skrsnućem, Isus je ispunio potrebne uvjete za pomirenje čovječanstva s Bogom (Kol. 1,20).</a:t>
            </a:r>
            <a:endParaRPr lang="sr-Latn-RS" sz="22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296747"/>
            <a:ext cx="44280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/>
              <a:t>Cijeli</a:t>
            </a:r>
            <a:r>
              <a:rPr lang="sr-Latn-RS" sz="2200" b="1" noProof="0"/>
              <a:t> </a:t>
            </a:r>
            <a:r>
              <a:rPr lang="sr-Latn-RS" sz="2200" b="1" noProof="0" dirty="0"/>
              <a:t>svemir je bio u prilici da jasno </a:t>
            </a:r>
            <a:r>
              <a:rPr lang="sr-Latn-RS" sz="2200" b="1" noProof="0"/>
              <a:t>vidi  </a:t>
            </a:r>
            <a:r>
              <a:rPr lang="sr-Latn-RS" sz="2200" b="1" noProof="0" dirty="0"/>
              <a:t>zla. Tako je Božji karakter opravdan i na Nebu i na Zemlji.</a:t>
            </a: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525517" y="1156138"/>
            <a:ext cx="111199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2800" b="1">
                <a:solidFill>
                  <a:srgbClr val="321547"/>
                </a:solidFill>
                <a:latin typeface="Constantia" panose="02030602050306030303" pitchFamily="18" charset="0"/>
              </a:rPr>
              <a:t>“</a:t>
            </a:r>
            <a:r>
              <a:rPr lang="sr-Latn-RS" sz="2800" b="1" noProof="0">
                <a:solidFill>
                  <a:srgbClr val="321547"/>
                </a:solidFill>
                <a:latin typeface="Constantia" panose="02030602050306030303" pitchFamily="18" charset="0"/>
              </a:rPr>
              <a:t>Isus je bio veličanstvo Neba, voljeni zapovjednik anđela, koji je s radošću činio Njegovu volju. Bio je jedno s Bogom, “u krilu Očevu“ (Ivan 1,18), no ipak nije smatrao da je on nešto posebno time što je jednak Bogu dok je čovek izgubljen u grehu i bjedi. Sišao je sa svog prijestolja, ostavio je svoju krunu i kraljevsko žezlo te odjenuo svoje božanstvo ljudskoš- ću. Ponizio se sve do smrti na križu, da bi čovjek mogao biti uzdignut na mjesto s Njim na Njegovom prijestolju... U ljuba- vi dolazi da otkrije Oca i pomiri čovjeka s Bogom.“</a:t>
            </a:r>
            <a:endParaRPr lang="sr-Latn-RS" sz="2800" b="1" noProof="0" dirty="0">
              <a:solidFill>
                <a:srgbClr val="321547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4466536" y="5126456"/>
            <a:ext cx="772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noProof="0">
                <a:solidFill>
                  <a:srgbClr val="321547"/>
                </a:solidFill>
              </a:rPr>
              <a:t>E</a:t>
            </a:r>
            <a:r>
              <a:rPr lang="sr-Latn-RS" sz="2000" b="1">
                <a:solidFill>
                  <a:srgbClr val="321547"/>
                </a:solidFill>
              </a:rPr>
              <a:t>llen g. White, </a:t>
            </a:r>
            <a:r>
              <a:rPr lang="sr-Latn-RS" sz="2000" i="1">
                <a:solidFill>
                  <a:srgbClr val="321547"/>
                </a:solidFill>
              </a:rPr>
              <a:t>Odabrane poruke</a:t>
            </a:r>
            <a:r>
              <a:rPr lang="sr-Latn-RS" sz="2000" b="1">
                <a:solidFill>
                  <a:srgbClr val="321547"/>
                </a:solidFill>
              </a:rPr>
              <a:t>, </a:t>
            </a:r>
            <a:r>
              <a:rPr lang="sr-Latn-RS" sz="2000" b="1" noProof="0">
                <a:solidFill>
                  <a:srgbClr val="321547"/>
                </a:solidFill>
              </a:rPr>
              <a:t>tom </a:t>
            </a:r>
            <a:r>
              <a:rPr lang="sr-Latn-RS" sz="2000" b="1" noProof="0" dirty="0">
                <a:solidFill>
                  <a:srgbClr val="321547"/>
                </a:solidFill>
              </a:rPr>
              <a:t>1, str</a:t>
            </a:r>
            <a:r>
              <a:rPr lang="sr-Latn-RS" sz="2000" b="1" noProof="0">
                <a:solidFill>
                  <a:srgbClr val="321547"/>
                </a:solidFill>
              </a:rPr>
              <a:t>. 321. u izvorniku</a:t>
            </a:r>
            <a:endParaRPr lang="sr-Latn-RS" sz="2000" b="1" noProof="0" dirty="0">
              <a:solidFill>
                <a:srgbClr val="321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1142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2026-01-17T09:06:28Z</dcterms:created>
  <dcterms:modified xsi:type="dcterms:W3CDTF">2026-01-28T06:26:42Z</dcterms:modified>
</cp:coreProperties>
</file>