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Lst>
  <p:notesMasterIdLst>
    <p:notesMasterId r:id="rId22"/>
  </p:notesMasterIdLst>
  <p:sldIdLst>
    <p:sldId id="396" r:id="rId6"/>
    <p:sldId id="388" r:id="rId7"/>
    <p:sldId id="478" r:id="rId8"/>
    <p:sldId id="328" r:id="rId9"/>
    <p:sldId id="257" r:id="rId10"/>
    <p:sldId id="326" r:id="rId11"/>
    <p:sldId id="259" r:id="rId12"/>
    <p:sldId id="327" r:id="rId13"/>
    <p:sldId id="261" r:id="rId14"/>
    <p:sldId id="262" r:id="rId15"/>
    <p:sldId id="264" r:id="rId16"/>
    <p:sldId id="479" r:id="rId17"/>
    <p:sldId id="408" r:id="rId18"/>
    <p:sldId id="390" r:id="rId19"/>
    <p:sldId id="480" r:id="rId20"/>
    <p:sldId id="482" r:id="rId21"/>
  </p:sldIdLst>
  <p:sldSz cx="12192000" cy="6858000"/>
  <p:notesSz cx="6858000" cy="9144000"/>
  <p:embeddedFontLst>
    <p:embeddedFont>
      <p:font typeface="Arial Narrow" panose="020B0606020202030204" pitchFamily="34" charset="0"/>
      <p:regular r:id="rId23"/>
      <p:bold r:id="rId24"/>
      <p:italic r:id="rId25"/>
      <p:boldItalic r:id="rId26"/>
    </p:embeddedFont>
    <p:embeddedFont>
      <p:font typeface="Bodoni MT Poster Compressed" panose="02070706080601050204" pitchFamily="18" charset="0"/>
      <p:regular r:id="rId27"/>
    </p:embeddedFont>
    <p:embeddedFont>
      <p:font typeface="Britannic Bold" panose="020B0903060703020204" pitchFamily="34" charset="0"/>
      <p:regular r:id="rId28"/>
    </p:embeddedFont>
    <p:embeddedFont>
      <p:font typeface="Comic Sans MS" panose="030F0702030302020204" pitchFamily="66" charset="0"/>
      <p:regular r:id="rId29"/>
      <p:bold r:id="rId30"/>
      <p:italic r:id="rId31"/>
      <p:boldItalic r:id="rId32"/>
    </p:embeddedFont>
    <p:embeddedFont>
      <p:font typeface="Constantia" panose="02030602050306030303" pitchFamily="18" charset="0"/>
      <p:regular r:id="rId33"/>
      <p:bold r:id="rId34"/>
      <p:italic r:id="rId35"/>
      <p:boldItalic r:id="rId36"/>
    </p:embeddedFont>
    <p:embeddedFont>
      <p:font typeface="Gill Sans MT Ext Condensed Bold" panose="020B0902020104020203" pitchFamily="34" charset="0"/>
      <p:regular r:id="rId37"/>
    </p:embeddedFont>
    <p:embeddedFont>
      <p:font typeface="Impact" panose="020B0806030902050204" pitchFamily="34" charset="0"/>
      <p:regular r:id="rId38"/>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1547"/>
    <a:srgbClr val="441D61"/>
    <a:srgbClr val="532476"/>
    <a:srgbClr val="006C93"/>
    <a:srgbClr val="F9B886"/>
    <a:srgbClr val="8A4500"/>
    <a:srgbClr val="663300"/>
    <a:srgbClr val="EAB200"/>
    <a:srgbClr val="A88C00"/>
    <a:srgbClr val="867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3" autoAdjust="0"/>
    <p:restoredTop sz="94710" autoAdjust="0"/>
  </p:normalViewPr>
  <p:slideViewPr>
    <p:cSldViewPr snapToGrid="0">
      <p:cViewPr varScale="1">
        <p:scale>
          <a:sx n="99" d="100"/>
          <a:sy n="99" d="100"/>
        </p:scale>
        <p:origin x="336"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07/relationships/hdphoto" Target="../media/hdphoto4.wdp"/><Relationship Id="rId1" Type="http://schemas.openxmlformats.org/officeDocument/2006/relationships/image" Target="../media/image32.png"/><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07/relationships/hdphoto" Target="../media/hdphoto4.wdp"/><Relationship Id="rId1" Type="http://schemas.openxmlformats.org/officeDocument/2006/relationships/image" Target="../media/image32.png"/><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CE28E-0DED-421D-9FB8-D70B5BE1994C}" type="doc">
      <dgm:prSet loTypeId="urn:microsoft.com/office/officeart/2005/8/layout/vList4" loCatId="picture" qsTypeId="urn:microsoft.com/office/officeart/2005/8/quickstyle/simple5" qsCatId="simple" csTypeId="urn:microsoft.com/office/officeart/2005/8/colors/colorful1" csCatId="colorful" phldr="1"/>
      <dgm:spPr/>
      <dgm:t>
        <a:bodyPr/>
        <a:lstStyle/>
        <a:p>
          <a:endParaRPr lang="es-ES"/>
        </a:p>
      </dgm:t>
    </dgm:pt>
    <dgm:pt modelId="{90BDB68E-DD81-4317-8BA3-75FB807C0CC5}">
      <dgm:prSet custT="1"/>
      <dgm:spPr>
        <a:gradFill rotWithShape="0">
          <a:gsLst>
            <a:gs pos="0">
              <a:srgbClr val="EAB200"/>
            </a:gs>
            <a:gs pos="51000">
              <a:srgbClr val="A88C00"/>
            </a:gs>
            <a:gs pos="100000">
              <a:srgbClr val="867300"/>
            </a:gs>
          </a:gsLst>
        </a:gradFill>
      </dgm:spPr>
      <dgm:t>
        <a:bodyPr/>
        <a:lstStyle/>
        <a:p>
          <a:pPr rtl="0"/>
          <a:r>
            <a:rPr lang="sr-Latn-RS" sz="2200" b="1" noProof="0" dirty="0">
              <a:effectLst>
                <a:outerShdw blurRad="38100" dist="38100" dir="2700000" algn="tl">
                  <a:srgbClr val="000000">
                    <a:alpha val="43137"/>
                  </a:srgbClr>
                </a:outerShdw>
              </a:effectLst>
            </a:rPr>
            <a:t>Svi smo potrebni</a:t>
          </a:r>
          <a:br>
            <a:rPr lang="es-ES" sz="2200" b="1" noProof="0" dirty="0">
              <a:effectLst>
                <a:outerShdw blurRad="38100" dist="38100" dir="2700000" algn="tl">
                  <a:srgbClr val="000000">
                    <a:alpha val="43137"/>
                  </a:srgbClr>
                </a:outerShdw>
              </a:effectLst>
            </a:rPr>
          </a:br>
          <a:r>
            <a:rPr lang="sr-Latn-RS" sz="2200" b="1" noProof="0" dirty="0">
              <a:effectLst>
                <a:outerShdw blurRad="38100" dist="38100" dir="2700000" algn="tl">
                  <a:srgbClr val="000000">
                    <a:alpha val="43137"/>
                  </a:srgbClr>
                </a:outerShdw>
              </a:effectLst>
            </a:rPr>
            <a:t>(1 Kor 12,15)</a:t>
          </a:r>
          <a:endParaRPr lang="sr-Latn-RS" sz="2200" noProof="0" dirty="0">
            <a:effectLst>
              <a:outerShdw blurRad="38100" dist="38100" dir="2700000" algn="tl">
                <a:srgbClr val="000000">
                  <a:alpha val="43137"/>
                </a:srgbClr>
              </a:outerShdw>
            </a:effectLst>
          </a:endParaRPr>
        </a:p>
      </dgm:t>
    </dgm:pt>
    <dgm:pt modelId="{0C6DA4E3-2CFC-4BC4-A211-614C3D9E1D6D}" type="parTrans" cxnId="{505CDE5A-B7D7-4C1C-931D-49A3E4A17B0D}">
      <dgm:prSet/>
      <dgm:spPr/>
      <dgm:t>
        <a:bodyPr/>
        <a:lstStyle/>
        <a:p>
          <a:endParaRPr lang="es-ES" sz="2200">
            <a:effectLst>
              <a:outerShdw blurRad="38100" dist="38100" dir="2700000" algn="tl">
                <a:srgbClr val="000000">
                  <a:alpha val="43137"/>
                </a:srgbClr>
              </a:outerShdw>
            </a:effectLst>
          </a:endParaRPr>
        </a:p>
      </dgm:t>
    </dgm:pt>
    <dgm:pt modelId="{E2531685-18A3-48E9-A265-8C17AD264B64}" type="sibTrans" cxnId="{505CDE5A-B7D7-4C1C-931D-49A3E4A17B0D}">
      <dgm:prSet/>
      <dgm:spPr/>
      <dgm:t>
        <a:bodyPr/>
        <a:lstStyle/>
        <a:p>
          <a:endParaRPr lang="es-ES" sz="2200">
            <a:effectLst>
              <a:outerShdw blurRad="38100" dist="38100" dir="2700000" algn="tl">
                <a:srgbClr val="000000">
                  <a:alpha val="43137"/>
                </a:srgbClr>
              </a:outerShdw>
            </a:effectLst>
          </a:endParaRPr>
        </a:p>
      </dgm:t>
    </dgm:pt>
    <dgm:pt modelId="{E04FF557-0107-46C7-A48B-5FE9391BF040}">
      <dgm:prSet custT="1"/>
      <dgm:spPr/>
      <dgm:t>
        <a:bodyPr/>
        <a:lstStyle/>
        <a:p>
          <a:r>
            <a:rPr lang="sr-Latn-RS" sz="2200" b="1" noProof="0" dirty="0">
              <a:effectLst>
                <a:outerShdw blurRad="38100" dist="38100" dir="2700000" algn="tl">
                  <a:srgbClr val="000000">
                    <a:alpha val="43137"/>
                  </a:srgbClr>
                </a:outerShdw>
              </a:effectLst>
            </a:rPr>
            <a:t>Svako ima svoj posao</a:t>
          </a:r>
          <a:br>
            <a:rPr lang="es-ES" sz="2200" b="1" noProof="0" dirty="0">
              <a:effectLst>
                <a:outerShdw blurRad="38100" dist="38100" dir="2700000" algn="tl">
                  <a:srgbClr val="000000">
                    <a:alpha val="43137"/>
                  </a:srgbClr>
                </a:outerShdw>
              </a:effectLst>
            </a:rPr>
          </a:br>
          <a:r>
            <a:rPr lang="sr-Latn-RS" sz="2200" b="1" noProof="0" dirty="0">
              <a:effectLst>
                <a:outerShdw blurRad="38100" dist="38100" dir="2700000" algn="tl">
                  <a:srgbClr val="000000">
                    <a:alpha val="43137"/>
                  </a:srgbClr>
                </a:outerShdw>
              </a:effectLst>
            </a:rPr>
            <a:t>(1 Kor 12,17)</a:t>
          </a:r>
          <a:endParaRPr lang="sr-Latn-RS" sz="2200" noProof="0" dirty="0">
            <a:effectLst>
              <a:outerShdw blurRad="38100" dist="38100" dir="2700000" algn="tl">
                <a:srgbClr val="000000">
                  <a:alpha val="43137"/>
                </a:srgbClr>
              </a:outerShdw>
            </a:effectLst>
          </a:endParaRPr>
        </a:p>
      </dgm:t>
    </dgm:pt>
    <dgm:pt modelId="{3B25DC16-1D06-42F0-B6A3-033F709C4153}" type="parTrans" cxnId="{192EE68F-827E-41E8-84D2-224E8515844C}">
      <dgm:prSet/>
      <dgm:spPr/>
      <dgm:t>
        <a:bodyPr/>
        <a:lstStyle/>
        <a:p>
          <a:endParaRPr lang="es-ES" sz="2200">
            <a:effectLst>
              <a:outerShdw blurRad="38100" dist="38100" dir="2700000" algn="tl">
                <a:srgbClr val="000000">
                  <a:alpha val="43137"/>
                </a:srgbClr>
              </a:outerShdw>
            </a:effectLst>
          </a:endParaRPr>
        </a:p>
      </dgm:t>
    </dgm:pt>
    <dgm:pt modelId="{45DBD43E-BC69-4397-B501-70E874EAC35D}" type="sibTrans" cxnId="{192EE68F-827E-41E8-84D2-224E8515844C}">
      <dgm:prSet/>
      <dgm:spPr/>
      <dgm:t>
        <a:bodyPr/>
        <a:lstStyle/>
        <a:p>
          <a:endParaRPr lang="es-ES" sz="2200">
            <a:effectLst>
              <a:outerShdw blurRad="38100" dist="38100" dir="2700000" algn="tl">
                <a:srgbClr val="000000">
                  <a:alpha val="43137"/>
                </a:srgbClr>
              </a:outerShdw>
            </a:effectLst>
          </a:endParaRPr>
        </a:p>
      </dgm:t>
    </dgm:pt>
    <dgm:pt modelId="{733B78B2-4E99-4C70-9514-79470CD200EF}">
      <dgm:prSet custT="1"/>
      <dgm:spPr>
        <a:gradFill rotWithShape="0">
          <a:gsLst>
            <a:gs pos="0">
              <a:srgbClr val="21B1C5"/>
            </a:gs>
            <a:gs pos="50000">
              <a:srgbClr val="17ABBF"/>
            </a:gs>
            <a:gs pos="100000">
              <a:srgbClr val="1E8896"/>
            </a:gs>
          </a:gsLst>
        </a:gradFill>
      </dgm:spPr>
      <dgm:t>
        <a:bodyPr/>
        <a:lstStyle/>
        <a:p>
          <a:r>
            <a:rPr lang="sr-Latn-RS" sz="2200" b="1" noProof="0" dirty="0">
              <a:effectLst>
                <a:outerShdw blurRad="38100" dist="38100" dir="2700000" algn="tl">
                  <a:srgbClr val="000000">
                    <a:alpha val="43137"/>
                  </a:srgbClr>
                </a:outerShdw>
              </a:effectLst>
            </a:rPr>
            <a:t>Ne možemo nikoga prezirati (1 Kor 12,21)</a:t>
          </a:r>
          <a:endParaRPr lang="sr-Latn-RS" sz="2200" noProof="0" dirty="0">
            <a:effectLst>
              <a:outerShdw blurRad="38100" dist="38100" dir="2700000" algn="tl">
                <a:srgbClr val="000000">
                  <a:alpha val="43137"/>
                </a:srgbClr>
              </a:outerShdw>
            </a:effectLst>
          </a:endParaRPr>
        </a:p>
      </dgm:t>
    </dgm:pt>
    <dgm:pt modelId="{84886710-69D7-4FC9-A692-17F5E83246B0}" type="parTrans" cxnId="{C8A82306-2278-4D8A-970F-9D29FAED6889}">
      <dgm:prSet/>
      <dgm:spPr/>
      <dgm:t>
        <a:bodyPr/>
        <a:lstStyle/>
        <a:p>
          <a:endParaRPr lang="es-ES" sz="2200">
            <a:effectLst>
              <a:outerShdw blurRad="38100" dist="38100" dir="2700000" algn="tl">
                <a:srgbClr val="000000">
                  <a:alpha val="43137"/>
                </a:srgbClr>
              </a:outerShdw>
            </a:effectLst>
          </a:endParaRPr>
        </a:p>
      </dgm:t>
    </dgm:pt>
    <dgm:pt modelId="{271F9FF7-42EB-4F06-A688-EF8D7EDE2FE1}" type="sibTrans" cxnId="{C8A82306-2278-4D8A-970F-9D29FAED6889}">
      <dgm:prSet/>
      <dgm:spPr/>
      <dgm:t>
        <a:bodyPr/>
        <a:lstStyle/>
        <a:p>
          <a:endParaRPr lang="es-ES" sz="2200">
            <a:effectLst>
              <a:outerShdw blurRad="38100" dist="38100" dir="2700000" algn="tl">
                <a:srgbClr val="000000">
                  <a:alpha val="43137"/>
                </a:srgbClr>
              </a:outerShdw>
            </a:effectLst>
          </a:endParaRPr>
        </a:p>
      </dgm:t>
    </dgm:pt>
    <dgm:pt modelId="{DA20450E-2CB1-4DB3-8398-B1E08B153069}">
      <dgm:prSet custT="1"/>
      <dgm:spPr/>
      <dgm:t>
        <a:bodyPr/>
        <a:lstStyle/>
        <a:p>
          <a:r>
            <a:rPr lang="sr-Latn-RS" sz="2200" b="1" noProof="0" dirty="0">
              <a:effectLst>
                <a:outerShdw blurRad="38100" dist="38100" dir="2700000" algn="tl">
                  <a:srgbClr val="000000">
                    <a:alpha val="43137"/>
                  </a:srgbClr>
                </a:outerShdw>
              </a:effectLst>
            </a:rPr>
            <a:t>Nema manje vrednih vernika (1 Kor 12,22-24)</a:t>
          </a:r>
          <a:endParaRPr lang="sr-Latn-RS" sz="2200" noProof="0" dirty="0">
            <a:effectLst>
              <a:outerShdw blurRad="38100" dist="38100" dir="2700000" algn="tl">
                <a:srgbClr val="000000">
                  <a:alpha val="43137"/>
                </a:srgbClr>
              </a:outerShdw>
            </a:effectLst>
          </a:endParaRPr>
        </a:p>
      </dgm:t>
    </dgm:pt>
    <dgm:pt modelId="{0A240C47-26BE-454F-9587-B35130F51901}" type="parTrans" cxnId="{8D535B7D-DC7A-4610-9F8E-2867796306BC}">
      <dgm:prSet/>
      <dgm:spPr/>
      <dgm:t>
        <a:bodyPr/>
        <a:lstStyle/>
        <a:p>
          <a:endParaRPr lang="es-ES" sz="2200">
            <a:effectLst>
              <a:outerShdw blurRad="38100" dist="38100" dir="2700000" algn="tl">
                <a:srgbClr val="000000">
                  <a:alpha val="43137"/>
                </a:srgbClr>
              </a:outerShdw>
            </a:effectLst>
          </a:endParaRPr>
        </a:p>
      </dgm:t>
    </dgm:pt>
    <dgm:pt modelId="{0A37C613-0CB9-4C6B-8E6B-047B819E6F41}" type="sibTrans" cxnId="{8D535B7D-DC7A-4610-9F8E-2867796306BC}">
      <dgm:prSet/>
      <dgm:spPr/>
      <dgm:t>
        <a:bodyPr/>
        <a:lstStyle/>
        <a:p>
          <a:endParaRPr lang="es-ES" sz="2200">
            <a:effectLst>
              <a:outerShdw blurRad="38100" dist="38100" dir="2700000" algn="tl">
                <a:srgbClr val="000000">
                  <a:alpha val="43137"/>
                </a:srgbClr>
              </a:outerShdw>
            </a:effectLst>
          </a:endParaRPr>
        </a:p>
      </dgm:t>
    </dgm:pt>
    <dgm:pt modelId="{39909C27-0BF3-46A5-A9A3-83A7D07BC065}">
      <dgm:prSet custT="1"/>
      <dgm:spPr/>
      <dgm:t>
        <a:bodyPr/>
        <a:lstStyle/>
        <a:p>
          <a:r>
            <a:rPr lang="sr-Latn-RS" sz="2200" b="1" noProof="0" dirty="0">
              <a:effectLst>
                <a:outerShdw blurRad="38100" dist="38100" dir="2700000" algn="tl">
                  <a:srgbClr val="000000">
                    <a:alpha val="43137"/>
                  </a:srgbClr>
                </a:outerShdw>
              </a:effectLst>
            </a:rPr>
            <a:t>Brinemo jedni za druge</a:t>
          </a:r>
          <a:br>
            <a:rPr lang="es-ES" sz="2200" b="1" noProof="0" dirty="0">
              <a:effectLst>
                <a:outerShdw blurRad="38100" dist="38100" dir="2700000" algn="tl">
                  <a:srgbClr val="000000">
                    <a:alpha val="43137"/>
                  </a:srgbClr>
                </a:outerShdw>
              </a:effectLst>
            </a:rPr>
          </a:br>
          <a:r>
            <a:rPr lang="sr-Latn-RS" sz="2200" b="1" noProof="0" dirty="0">
              <a:effectLst>
                <a:outerShdw blurRad="38100" dist="38100" dir="2700000" algn="tl">
                  <a:srgbClr val="000000">
                    <a:alpha val="43137"/>
                  </a:srgbClr>
                </a:outerShdw>
              </a:effectLst>
            </a:rPr>
            <a:t>(1 Kor 12,25-26)</a:t>
          </a:r>
          <a:endParaRPr lang="sr-Latn-RS" sz="2200" noProof="0" dirty="0">
            <a:effectLst>
              <a:outerShdw blurRad="38100" dist="38100" dir="2700000" algn="tl">
                <a:srgbClr val="000000">
                  <a:alpha val="43137"/>
                </a:srgbClr>
              </a:outerShdw>
            </a:effectLst>
          </a:endParaRPr>
        </a:p>
      </dgm:t>
    </dgm:pt>
    <dgm:pt modelId="{1FFBCA77-5A6E-47F6-8EB0-EBC52F1BD408}" type="parTrans" cxnId="{EE773B43-08BC-4842-86E1-82C0D6677B4C}">
      <dgm:prSet/>
      <dgm:spPr/>
      <dgm:t>
        <a:bodyPr/>
        <a:lstStyle/>
        <a:p>
          <a:endParaRPr lang="es-ES" sz="2200">
            <a:effectLst>
              <a:outerShdw blurRad="38100" dist="38100" dir="2700000" algn="tl">
                <a:srgbClr val="000000">
                  <a:alpha val="43137"/>
                </a:srgbClr>
              </a:outerShdw>
            </a:effectLst>
          </a:endParaRPr>
        </a:p>
      </dgm:t>
    </dgm:pt>
    <dgm:pt modelId="{A02FC83E-30E7-47FB-B8B8-5E4152816574}" type="sibTrans" cxnId="{EE773B43-08BC-4842-86E1-82C0D6677B4C}">
      <dgm:prSet/>
      <dgm:spPr/>
      <dgm:t>
        <a:bodyPr/>
        <a:lstStyle/>
        <a:p>
          <a:endParaRPr lang="es-ES" sz="2200">
            <a:effectLst>
              <a:outerShdw blurRad="38100" dist="38100" dir="2700000" algn="tl">
                <a:srgbClr val="000000">
                  <a:alpha val="43137"/>
                </a:srgbClr>
              </a:outerShdw>
            </a:effectLst>
          </a:endParaRPr>
        </a:p>
      </dgm:t>
    </dgm:pt>
    <dgm:pt modelId="{63FB2AB0-E2AF-4D61-9382-B35E202200BC}" type="pres">
      <dgm:prSet presAssocID="{94CCE28E-0DED-421D-9FB8-D70B5BE1994C}" presName="linear" presStyleCnt="0">
        <dgm:presLayoutVars>
          <dgm:dir/>
          <dgm:resizeHandles val="exact"/>
        </dgm:presLayoutVars>
      </dgm:prSet>
      <dgm:spPr/>
    </dgm:pt>
    <dgm:pt modelId="{CDF4D091-7C0A-4C60-AE69-38336C4B2A9B}" type="pres">
      <dgm:prSet presAssocID="{90BDB68E-DD81-4317-8BA3-75FB807C0CC5}" presName="comp" presStyleCnt="0"/>
      <dgm:spPr/>
    </dgm:pt>
    <dgm:pt modelId="{A15FE00A-EE8A-4547-961E-76D3D081E592}" type="pres">
      <dgm:prSet presAssocID="{90BDB68E-DD81-4317-8BA3-75FB807C0CC5}" presName="box" presStyleLbl="node1" presStyleIdx="0" presStyleCnt="5"/>
      <dgm:spPr/>
    </dgm:pt>
    <dgm:pt modelId="{0879B82F-B011-4CC1-82E5-4D1BF73289A8}" type="pres">
      <dgm:prSet presAssocID="{90BDB68E-DD81-4317-8BA3-75FB807C0CC5}" presName="img" presStyleLbl="fgImgPlace1" presStyleIdx="0" presStyleCnt="5"/>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166F122C-3FD5-4F49-9EB8-F15912CFF0BF}" type="pres">
      <dgm:prSet presAssocID="{90BDB68E-DD81-4317-8BA3-75FB807C0CC5}" presName="text" presStyleLbl="node1" presStyleIdx="0" presStyleCnt="5">
        <dgm:presLayoutVars>
          <dgm:bulletEnabled val="1"/>
        </dgm:presLayoutVars>
      </dgm:prSet>
      <dgm:spPr/>
    </dgm:pt>
    <dgm:pt modelId="{92B47F4B-20CF-4607-8E78-BB678F8C4806}" type="pres">
      <dgm:prSet presAssocID="{E2531685-18A3-48E9-A265-8C17AD264B64}" presName="spacer" presStyleCnt="0"/>
      <dgm:spPr/>
    </dgm:pt>
    <dgm:pt modelId="{F38EF501-5BA3-4DE8-8B5A-A35B441C3BF8}" type="pres">
      <dgm:prSet presAssocID="{E04FF557-0107-46C7-A48B-5FE9391BF040}" presName="comp" presStyleCnt="0"/>
      <dgm:spPr/>
    </dgm:pt>
    <dgm:pt modelId="{7E1DB660-2D90-4E18-9467-5B69C9169488}" type="pres">
      <dgm:prSet presAssocID="{E04FF557-0107-46C7-A48B-5FE9391BF040}" presName="box" presStyleLbl="node1" presStyleIdx="1" presStyleCnt="5"/>
      <dgm:spPr/>
    </dgm:pt>
    <dgm:pt modelId="{708FCAD1-43FB-4684-997B-FDCCCDEC7984}" type="pres">
      <dgm:prSet presAssocID="{E04FF557-0107-46C7-A48B-5FE9391BF040}" presName="img" presStyleLbl="fgImgPlace1" presStyleIdx="1" presStyleCnt="5"/>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6BB437BA-13FB-40D6-92BE-5C2485245836}" type="pres">
      <dgm:prSet presAssocID="{E04FF557-0107-46C7-A48B-5FE9391BF040}" presName="text" presStyleLbl="node1" presStyleIdx="1" presStyleCnt="5">
        <dgm:presLayoutVars>
          <dgm:bulletEnabled val="1"/>
        </dgm:presLayoutVars>
      </dgm:prSet>
      <dgm:spPr/>
    </dgm:pt>
    <dgm:pt modelId="{53D409C9-6F14-47ED-80F2-0D4382188D11}" type="pres">
      <dgm:prSet presAssocID="{45DBD43E-BC69-4397-B501-70E874EAC35D}" presName="spacer" presStyleCnt="0"/>
      <dgm:spPr/>
    </dgm:pt>
    <dgm:pt modelId="{31CB376D-4D7D-45E8-A8E8-17783407BFDC}" type="pres">
      <dgm:prSet presAssocID="{733B78B2-4E99-4C70-9514-79470CD200EF}" presName="comp" presStyleCnt="0"/>
      <dgm:spPr/>
    </dgm:pt>
    <dgm:pt modelId="{957CDF44-1A89-4D6C-906C-4B3ED3A0E852}" type="pres">
      <dgm:prSet presAssocID="{733B78B2-4E99-4C70-9514-79470CD200EF}" presName="box" presStyleLbl="node1" presStyleIdx="2" presStyleCnt="5"/>
      <dgm:spPr/>
    </dgm:pt>
    <dgm:pt modelId="{0B163D38-CB89-4F0F-87EF-8CD37BBB01D0}" type="pres">
      <dgm:prSet presAssocID="{733B78B2-4E99-4C70-9514-79470CD200EF}" presName="img" presStyleLbl="fgImgPlace1" presStyleIdx="2" presStyleCnt="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F82E097B-1FD9-4152-902F-CB084B24A640}" type="pres">
      <dgm:prSet presAssocID="{733B78B2-4E99-4C70-9514-79470CD200EF}" presName="text" presStyleLbl="node1" presStyleIdx="2" presStyleCnt="5">
        <dgm:presLayoutVars>
          <dgm:bulletEnabled val="1"/>
        </dgm:presLayoutVars>
      </dgm:prSet>
      <dgm:spPr/>
    </dgm:pt>
    <dgm:pt modelId="{9703BAA9-1885-4477-B143-AEB49224ECEC}" type="pres">
      <dgm:prSet presAssocID="{271F9FF7-42EB-4F06-A688-EF8D7EDE2FE1}" presName="spacer" presStyleCnt="0"/>
      <dgm:spPr/>
    </dgm:pt>
    <dgm:pt modelId="{8A50C685-154E-4D44-857E-A3D920EFA065}" type="pres">
      <dgm:prSet presAssocID="{DA20450E-2CB1-4DB3-8398-B1E08B153069}" presName="comp" presStyleCnt="0"/>
      <dgm:spPr/>
    </dgm:pt>
    <dgm:pt modelId="{90E7855A-36D0-483D-A51B-B6DDD6E38510}" type="pres">
      <dgm:prSet presAssocID="{DA20450E-2CB1-4DB3-8398-B1E08B153069}" presName="box" presStyleLbl="node1" presStyleIdx="3" presStyleCnt="5"/>
      <dgm:spPr/>
    </dgm:pt>
    <dgm:pt modelId="{16E7615B-497C-4751-983D-BEADB2012756}" type="pres">
      <dgm:prSet presAssocID="{DA20450E-2CB1-4DB3-8398-B1E08B153069}" presName="img" presStyleLbl="fgImgPlace1" presStyleIdx="3"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2DF4F465-089B-426B-B941-0BD3FB5A9D40}" type="pres">
      <dgm:prSet presAssocID="{DA20450E-2CB1-4DB3-8398-B1E08B153069}" presName="text" presStyleLbl="node1" presStyleIdx="3" presStyleCnt="5">
        <dgm:presLayoutVars>
          <dgm:bulletEnabled val="1"/>
        </dgm:presLayoutVars>
      </dgm:prSet>
      <dgm:spPr/>
    </dgm:pt>
    <dgm:pt modelId="{3B38DFC7-16BB-47E3-9AC8-FFC6A440DC02}" type="pres">
      <dgm:prSet presAssocID="{0A37C613-0CB9-4C6B-8E6B-047B819E6F41}" presName="spacer" presStyleCnt="0"/>
      <dgm:spPr/>
    </dgm:pt>
    <dgm:pt modelId="{1465D8FA-6A3D-4DE2-9BC5-DD951AE3B668}" type="pres">
      <dgm:prSet presAssocID="{39909C27-0BF3-46A5-A9A3-83A7D07BC065}" presName="comp" presStyleCnt="0"/>
      <dgm:spPr/>
    </dgm:pt>
    <dgm:pt modelId="{6BC35677-C58C-404E-8451-72F57EE9412A}" type="pres">
      <dgm:prSet presAssocID="{39909C27-0BF3-46A5-A9A3-83A7D07BC065}" presName="box" presStyleLbl="node1" presStyleIdx="4" presStyleCnt="5"/>
      <dgm:spPr/>
    </dgm:pt>
    <dgm:pt modelId="{3E0FD833-9FC9-49B9-A873-3200202E47A8}" type="pres">
      <dgm:prSet presAssocID="{39909C27-0BF3-46A5-A9A3-83A7D07BC065}" presName="img" presStyleLbl="fgImgPlace1" presStyleIdx="4" presStyleCnt="5"/>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5AD54431-14BF-4384-8320-99EBFCAD92F7}" type="pres">
      <dgm:prSet presAssocID="{39909C27-0BF3-46A5-A9A3-83A7D07BC065}" presName="text" presStyleLbl="node1" presStyleIdx="4" presStyleCnt="5">
        <dgm:presLayoutVars>
          <dgm:bulletEnabled val="1"/>
        </dgm:presLayoutVars>
      </dgm:prSet>
      <dgm:spPr/>
    </dgm:pt>
  </dgm:ptLst>
  <dgm:cxnLst>
    <dgm:cxn modelId="{C8A82306-2278-4D8A-970F-9D29FAED6889}" srcId="{94CCE28E-0DED-421D-9FB8-D70B5BE1994C}" destId="{733B78B2-4E99-4C70-9514-79470CD200EF}" srcOrd="2" destOrd="0" parTransId="{84886710-69D7-4FC9-A692-17F5E83246B0}" sibTransId="{271F9FF7-42EB-4F06-A688-EF8D7EDE2FE1}"/>
    <dgm:cxn modelId="{C7BFB03B-3A37-4477-88FE-14D3E7E5384B}" type="presOf" srcId="{DA20450E-2CB1-4DB3-8398-B1E08B153069}" destId="{90E7855A-36D0-483D-A51B-B6DDD6E38510}" srcOrd="0" destOrd="0" presId="urn:microsoft.com/office/officeart/2005/8/layout/vList4"/>
    <dgm:cxn modelId="{EE773B43-08BC-4842-86E1-82C0D6677B4C}" srcId="{94CCE28E-0DED-421D-9FB8-D70B5BE1994C}" destId="{39909C27-0BF3-46A5-A9A3-83A7D07BC065}" srcOrd="4" destOrd="0" parTransId="{1FFBCA77-5A6E-47F6-8EB0-EBC52F1BD408}" sibTransId="{A02FC83E-30E7-47FB-B8B8-5E4152816574}"/>
    <dgm:cxn modelId="{042C4E49-D034-40E8-8810-9CA5DF57409B}" type="presOf" srcId="{E04FF557-0107-46C7-A48B-5FE9391BF040}" destId="{6BB437BA-13FB-40D6-92BE-5C2485245836}" srcOrd="1" destOrd="0" presId="urn:microsoft.com/office/officeart/2005/8/layout/vList4"/>
    <dgm:cxn modelId="{505CDE5A-B7D7-4C1C-931D-49A3E4A17B0D}" srcId="{94CCE28E-0DED-421D-9FB8-D70B5BE1994C}" destId="{90BDB68E-DD81-4317-8BA3-75FB807C0CC5}" srcOrd="0" destOrd="0" parTransId="{0C6DA4E3-2CFC-4BC4-A211-614C3D9E1D6D}" sibTransId="{E2531685-18A3-48E9-A265-8C17AD264B64}"/>
    <dgm:cxn modelId="{8D535B7D-DC7A-4610-9F8E-2867796306BC}" srcId="{94CCE28E-0DED-421D-9FB8-D70B5BE1994C}" destId="{DA20450E-2CB1-4DB3-8398-B1E08B153069}" srcOrd="3" destOrd="0" parTransId="{0A240C47-26BE-454F-9587-B35130F51901}" sibTransId="{0A37C613-0CB9-4C6B-8E6B-047B819E6F41}"/>
    <dgm:cxn modelId="{192EE68F-827E-41E8-84D2-224E8515844C}" srcId="{94CCE28E-0DED-421D-9FB8-D70B5BE1994C}" destId="{E04FF557-0107-46C7-A48B-5FE9391BF040}" srcOrd="1" destOrd="0" parTransId="{3B25DC16-1D06-42F0-B6A3-033F709C4153}" sibTransId="{45DBD43E-BC69-4397-B501-70E874EAC35D}"/>
    <dgm:cxn modelId="{BA1055B6-858F-4C79-A04B-DF46BDDFE2FC}" type="presOf" srcId="{733B78B2-4E99-4C70-9514-79470CD200EF}" destId="{F82E097B-1FD9-4152-902F-CB084B24A640}" srcOrd="1" destOrd="0" presId="urn:microsoft.com/office/officeart/2005/8/layout/vList4"/>
    <dgm:cxn modelId="{7787A6BC-0898-4401-9D8F-497EA6FB974F}" type="presOf" srcId="{39909C27-0BF3-46A5-A9A3-83A7D07BC065}" destId="{6BC35677-C58C-404E-8451-72F57EE9412A}" srcOrd="0" destOrd="0" presId="urn:microsoft.com/office/officeart/2005/8/layout/vList4"/>
    <dgm:cxn modelId="{155156BE-854B-49BA-BF8B-63CBCFF71823}" type="presOf" srcId="{DA20450E-2CB1-4DB3-8398-B1E08B153069}" destId="{2DF4F465-089B-426B-B941-0BD3FB5A9D40}" srcOrd="1" destOrd="0" presId="urn:microsoft.com/office/officeart/2005/8/layout/vList4"/>
    <dgm:cxn modelId="{8FE94BC3-924A-4688-92A7-97403867975E}" type="presOf" srcId="{94CCE28E-0DED-421D-9FB8-D70B5BE1994C}" destId="{63FB2AB0-E2AF-4D61-9382-B35E202200BC}" srcOrd="0" destOrd="0" presId="urn:microsoft.com/office/officeart/2005/8/layout/vList4"/>
    <dgm:cxn modelId="{EE2AC1CA-A713-4DA1-9BAE-2B040FA2E341}" type="presOf" srcId="{E04FF557-0107-46C7-A48B-5FE9391BF040}" destId="{7E1DB660-2D90-4E18-9467-5B69C9169488}" srcOrd="0" destOrd="0" presId="urn:microsoft.com/office/officeart/2005/8/layout/vList4"/>
    <dgm:cxn modelId="{131012D5-C528-493A-8A0B-94EEF33B32E9}" type="presOf" srcId="{90BDB68E-DD81-4317-8BA3-75FB807C0CC5}" destId="{166F122C-3FD5-4F49-9EB8-F15912CFF0BF}" srcOrd="1" destOrd="0" presId="urn:microsoft.com/office/officeart/2005/8/layout/vList4"/>
    <dgm:cxn modelId="{DF31C6D5-FD90-46A6-A62E-4852038BBD9B}" type="presOf" srcId="{39909C27-0BF3-46A5-A9A3-83A7D07BC065}" destId="{5AD54431-14BF-4384-8320-99EBFCAD92F7}" srcOrd="1" destOrd="0" presId="urn:microsoft.com/office/officeart/2005/8/layout/vList4"/>
    <dgm:cxn modelId="{839DF1E4-A9A5-4107-A54A-4E2E8A4F5900}" type="presOf" srcId="{733B78B2-4E99-4C70-9514-79470CD200EF}" destId="{957CDF44-1A89-4D6C-906C-4B3ED3A0E852}" srcOrd="0" destOrd="0" presId="urn:microsoft.com/office/officeart/2005/8/layout/vList4"/>
    <dgm:cxn modelId="{FA5E5FF0-2326-4985-93B6-AAA4635B10F7}" type="presOf" srcId="{90BDB68E-DD81-4317-8BA3-75FB807C0CC5}" destId="{A15FE00A-EE8A-4547-961E-76D3D081E592}" srcOrd="0" destOrd="0" presId="urn:microsoft.com/office/officeart/2005/8/layout/vList4"/>
    <dgm:cxn modelId="{832114B3-A47E-4825-8095-82F8E85026CF}" type="presParOf" srcId="{63FB2AB0-E2AF-4D61-9382-B35E202200BC}" destId="{CDF4D091-7C0A-4C60-AE69-38336C4B2A9B}" srcOrd="0" destOrd="0" presId="urn:microsoft.com/office/officeart/2005/8/layout/vList4"/>
    <dgm:cxn modelId="{1588C613-146F-4F0D-86BB-6AF11CF274D6}" type="presParOf" srcId="{CDF4D091-7C0A-4C60-AE69-38336C4B2A9B}" destId="{A15FE00A-EE8A-4547-961E-76D3D081E592}" srcOrd="0" destOrd="0" presId="urn:microsoft.com/office/officeart/2005/8/layout/vList4"/>
    <dgm:cxn modelId="{D012EF64-59A9-45E0-B992-AED360CD8A21}" type="presParOf" srcId="{CDF4D091-7C0A-4C60-AE69-38336C4B2A9B}" destId="{0879B82F-B011-4CC1-82E5-4D1BF73289A8}" srcOrd="1" destOrd="0" presId="urn:microsoft.com/office/officeart/2005/8/layout/vList4"/>
    <dgm:cxn modelId="{C3F3D508-8156-429A-8A79-3054EAD7F20B}" type="presParOf" srcId="{CDF4D091-7C0A-4C60-AE69-38336C4B2A9B}" destId="{166F122C-3FD5-4F49-9EB8-F15912CFF0BF}" srcOrd="2" destOrd="0" presId="urn:microsoft.com/office/officeart/2005/8/layout/vList4"/>
    <dgm:cxn modelId="{D7617E36-3DF1-42F0-8AB2-BE644F6CC201}" type="presParOf" srcId="{63FB2AB0-E2AF-4D61-9382-B35E202200BC}" destId="{92B47F4B-20CF-4607-8E78-BB678F8C4806}" srcOrd="1" destOrd="0" presId="urn:microsoft.com/office/officeart/2005/8/layout/vList4"/>
    <dgm:cxn modelId="{D5303E4D-BA44-493B-A346-5E07536215FF}" type="presParOf" srcId="{63FB2AB0-E2AF-4D61-9382-B35E202200BC}" destId="{F38EF501-5BA3-4DE8-8B5A-A35B441C3BF8}" srcOrd="2" destOrd="0" presId="urn:microsoft.com/office/officeart/2005/8/layout/vList4"/>
    <dgm:cxn modelId="{AACE1E84-66D8-42BA-9BF7-0D071C6EB5BD}" type="presParOf" srcId="{F38EF501-5BA3-4DE8-8B5A-A35B441C3BF8}" destId="{7E1DB660-2D90-4E18-9467-5B69C9169488}" srcOrd="0" destOrd="0" presId="urn:microsoft.com/office/officeart/2005/8/layout/vList4"/>
    <dgm:cxn modelId="{A96A6BB5-2D61-4B77-86C5-656CEBE9EC78}" type="presParOf" srcId="{F38EF501-5BA3-4DE8-8B5A-A35B441C3BF8}" destId="{708FCAD1-43FB-4684-997B-FDCCCDEC7984}" srcOrd="1" destOrd="0" presId="urn:microsoft.com/office/officeart/2005/8/layout/vList4"/>
    <dgm:cxn modelId="{8CE38D86-B989-4888-ACE3-63FA63831F2C}" type="presParOf" srcId="{F38EF501-5BA3-4DE8-8B5A-A35B441C3BF8}" destId="{6BB437BA-13FB-40D6-92BE-5C2485245836}" srcOrd="2" destOrd="0" presId="urn:microsoft.com/office/officeart/2005/8/layout/vList4"/>
    <dgm:cxn modelId="{2F433A8A-3A53-4F38-8117-433884CE3297}" type="presParOf" srcId="{63FB2AB0-E2AF-4D61-9382-B35E202200BC}" destId="{53D409C9-6F14-47ED-80F2-0D4382188D11}" srcOrd="3" destOrd="0" presId="urn:microsoft.com/office/officeart/2005/8/layout/vList4"/>
    <dgm:cxn modelId="{B59F86B5-2B18-41F2-8D51-9AC7FFD28ABB}" type="presParOf" srcId="{63FB2AB0-E2AF-4D61-9382-B35E202200BC}" destId="{31CB376D-4D7D-45E8-A8E8-17783407BFDC}" srcOrd="4" destOrd="0" presId="urn:microsoft.com/office/officeart/2005/8/layout/vList4"/>
    <dgm:cxn modelId="{E5F9D6D3-85CC-4EC6-B8BB-7C7B3500DB14}" type="presParOf" srcId="{31CB376D-4D7D-45E8-A8E8-17783407BFDC}" destId="{957CDF44-1A89-4D6C-906C-4B3ED3A0E852}" srcOrd="0" destOrd="0" presId="urn:microsoft.com/office/officeart/2005/8/layout/vList4"/>
    <dgm:cxn modelId="{4F62E15F-92A6-4B83-93D1-FA8E87498855}" type="presParOf" srcId="{31CB376D-4D7D-45E8-A8E8-17783407BFDC}" destId="{0B163D38-CB89-4F0F-87EF-8CD37BBB01D0}" srcOrd="1" destOrd="0" presId="urn:microsoft.com/office/officeart/2005/8/layout/vList4"/>
    <dgm:cxn modelId="{BCF8DC8F-DCB9-4784-807F-9427E1CF9CE9}" type="presParOf" srcId="{31CB376D-4D7D-45E8-A8E8-17783407BFDC}" destId="{F82E097B-1FD9-4152-902F-CB084B24A640}" srcOrd="2" destOrd="0" presId="urn:microsoft.com/office/officeart/2005/8/layout/vList4"/>
    <dgm:cxn modelId="{F3D606C5-A01E-45A6-A3F4-E668B6976632}" type="presParOf" srcId="{63FB2AB0-E2AF-4D61-9382-B35E202200BC}" destId="{9703BAA9-1885-4477-B143-AEB49224ECEC}" srcOrd="5" destOrd="0" presId="urn:microsoft.com/office/officeart/2005/8/layout/vList4"/>
    <dgm:cxn modelId="{8C164B9F-43F7-469C-B38A-39F4511BDC0A}" type="presParOf" srcId="{63FB2AB0-E2AF-4D61-9382-B35E202200BC}" destId="{8A50C685-154E-4D44-857E-A3D920EFA065}" srcOrd="6" destOrd="0" presId="urn:microsoft.com/office/officeart/2005/8/layout/vList4"/>
    <dgm:cxn modelId="{66EB0F2F-DB81-4CB7-9694-4BC514433A5A}" type="presParOf" srcId="{8A50C685-154E-4D44-857E-A3D920EFA065}" destId="{90E7855A-36D0-483D-A51B-B6DDD6E38510}" srcOrd="0" destOrd="0" presId="urn:microsoft.com/office/officeart/2005/8/layout/vList4"/>
    <dgm:cxn modelId="{37055973-7F05-493D-B823-10382CF51E55}" type="presParOf" srcId="{8A50C685-154E-4D44-857E-A3D920EFA065}" destId="{16E7615B-497C-4751-983D-BEADB2012756}" srcOrd="1" destOrd="0" presId="urn:microsoft.com/office/officeart/2005/8/layout/vList4"/>
    <dgm:cxn modelId="{099D21F2-791D-43E5-8DAB-EAD93CFD5162}" type="presParOf" srcId="{8A50C685-154E-4D44-857E-A3D920EFA065}" destId="{2DF4F465-089B-426B-B941-0BD3FB5A9D40}" srcOrd="2" destOrd="0" presId="urn:microsoft.com/office/officeart/2005/8/layout/vList4"/>
    <dgm:cxn modelId="{634FAD9C-BECF-4333-815C-313EC43BD82F}" type="presParOf" srcId="{63FB2AB0-E2AF-4D61-9382-B35E202200BC}" destId="{3B38DFC7-16BB-47E3-9AC8-FFC6A440DC02}" srcOrd="7" destOrd="0" presId="urn:microsoft.com/office/officeart/2005/8/layout/vList4"/>
    <dgm:cxn modelId="{3C2CFCAA-C43F-4D31-B91A-8FA5492D33FD}" type="presParOf" srcId="{63FB2AB0-E2AF-4D61-9382-B35E202200BC}" destId="{1465D8FA-6A3D-4DE2-9BC5-DD951AE3B668}" srcOrd="8" destOrd="0" presId="urn:microsoft.com/office/officeart/2005/8/layout/vList4"/>
    <dgm:cxn modelId="{48C2EE28-EC4E-4BB0-833E-81FCF7C11684}" type="presParOf" srcId="{1465D8FA-6A3D-4DE2-9BC5-DD951AE3B668}" destId="{6BC35677-C58C-404E-8451-72F57EE9412A}" srcOrd="0" destOrd="0" presId="urn:microsoft.com/office/officeart/2005/8/layout/vList4"/>
    <dgm:cxn modelId="{7869C61F-E269-4095-9234-E182DA319663}" type="presParOf" srcId="{1465D8FA-6A3D-4DE2-9BC5-DD951AE3B668}" destId="{3E0FD833-9FC9-49B9-A873-3200202E47A8}" srcOrd="1" destOrd="0" presId="urn:microsoft.com/office/officeart/2005/8/layout/vList4"/>
    <dgm:cxn modelId="{3AEBDA8C-D6F5-4341-BA9A-4179D85D7745}" type="presParOf" srcId="{1465D8FA-6A3D-4DE2-9BC5-DD951AE3B668}" destId="{5AD54431-14BF-4384-8320-99EBFCAD92F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E00A-EE8A-4547-961E-76D3D081E592}">
      <dsp:nvSpPr>
        <dsp:cNvPr id="0" name=""/>
        <dsp:cNvSpPr/>
      </dsp:nvSpPr>
      <dsp:spPr>
        <a:xfrm>
          <a:off x="0" y="0"/>
          <a:ext cx="4416358" cy="1011142"/>
        </a:xfrm>
        <a:prstGeom prst="roundRect">
          <a:avLst>
            <a:gd name="adj" fmla="val 10000"/>
          </a:avLst>
        </a:prstGeom>
        <a:gradFill rotWithShape="0">
          <a:gsLst>
            <a:gs pos="0">
              <a:srgbClr val="EAB200"/>
            </a:gs>
            <a:gs pos="51000">
              <a:srgbClr val="A88C00"/>
            </a:gs>
            <a:gs pos="100000">
              <a:srgbClr val="867300"/>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Svi smo potrebni</a:t>
          </a:r>
          <a:br>
            <a:rPr lang="es-ES" sz="2200" b="1" kern="1200" noProof="0" dirty="0">
              <a:effectLst>
                <a:outerShdw blurRad="38100" dist="38100" dir="2700000" algn="tl">
                  <a:srgbClr val="000000">
                    <a:alpha val="43137"/>
                  </a:srgbClr>
                </a:outerShdw>
              </a:effectLst>
            </a:rPr>
          </a:br>
          <a:r>
            <a:rPr lang="sr-Latn-RS" sz="2200" b="1" kern="1200" noProof="0" dirty="0">
              <a:effectLst>
                <a:outerShdw blurRad="38100" dist="38100" dir="2700000" algn="tl">
                  <a:srgbClr val="000000">
                    <a:alpha val="43137"/>
                  </a:srgbClr>
                </a:outerShdw>
              </a:effectLst>
            </a:rPr>
            <a:t>(1 Kor 12,15)</a:t>
          </a:r>
          <a:endParaRPr lang="sr-Latn-RS" sz="2200" kern="1200" noProof="0" dirty="0">
            <a:effectLst>
              <a:outerShdw blurRad="38100" dist="38100" dir="2700000" algn="tl">
                <a:srgbClr val="000000">
                  <a:alpha val="43137"/>
                </a:srgbClr>
              </a:outerShdw>
            </a:effectLst>
          </a:endParaRPr>
        </a:p>
      </dsp:txBody>
      <dsp:txXfrm>
        <a:off x="984385" y="0"/>
        <a:ext cx="3431972" cy="1011142"/>
      </dsp:txXfrm>
    </dsp:sp>
    <dsp:sp modelId="{0879B82F-B011-4CC1-82E5-4D1BF73289A8}">
      <dsp:nvSpPr>
        <dsp:cNvPr id="0" name=""/>
        <dsp:cNvSpPr/>
      </dsp:nvSpPr>
      <dsp:spPr>
        <a:xfrm>
          <a:off x="101114" y="101114"/>
          <a:ext cx="883271" cy="808913"/>
        </a:xfrm>
        <a:prstGeom prst="roundRect">
          <a:avLst>
            <a:gd name="adj" fmla="val 10000"/>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E1DB660-2D90-4E18-9467-5B69C9169488}">
      <dsp:nvSpPr>
        <dsp:cNvPr id="0" name=""/>
        <dsp:cNvSpPr/>
      </dsp:nvSpPr>
      <dsp:spPr>
        <a:xfrm>
          <a:off x="0" y="1112256"/>
          <a:ext cx="4416358" cy="101114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Svako ima svoj posao</a:t>
          </a:r>
          <a:br>
            <a:rPr lang="es-ES" sz="2200" b="1" kern="1200" noProof="0" dirty="0">
              <a:effectLst>
                <a:outerShdw blurRad="38100" dist="38100" dir="2700000" algn="tl">
                  <a:srgbClr val="000000">
                    <a:alpha val="43137"/>
                  </a:srgbClr>
                </a:outerShdw>
              </a:effectLst>
            </a:rPr>
          </a:br>
          <a:r>
            <a:rPr lang="sr-Latn-RS" sz="2200" b="1" kern="1200" noProof="0" dirty="0">
              <a:effectLst>
                <a:outerShdw blurRad="38100" dist="38100" dir="2700000" algn="tl">
                  <a:srgbClr val="000000">
                    <a:alpha val="43137"/>
                  </a:srgbClr>
                </a:outerShdw>
              </a:effectLst>
            </a:rPr>
            <a:t>(1 Kor 12,17)</a:t>
          </a:r>
          <a:endParaRPr lang="sr-Latn-RS" sz="2200" kern="1200" noProof="0" dirty="0">
            <a:effectLst>
              <a:outerShdw blurRad="38100" dist="38100" dir="2700000" algn="tl">
                <a:srgbClr val="000000">
                  <a:alpha val="43137"/>
                </a:srgbClr>
              </a:outerShdw>
            </a:effectLst>
          </a:endParaRPr>
        </a:p>
      </dsp:txBody>
      <dsp:txXfrm>
        <a:off x="984385" y="1112256"/>
        <a:ext cx="3431972" cy="1011142"/>
      </dsp:txXfrm>
    </dsp:sp>
    <dsp:sp modelId="{708FCAD1-43FB-4684-997B-FDCCCDEC7984}">
      <dsp:nvSpPr>
        <dsp:cNvPr id="0" name=""/>
        <dsp:cNvSpPr/>
      </dsp:nvSpPr>
      <dsp:spPr>
        <a:xfrm>
          <a:off x="101114" y="1213370"/>
          <a:ext cx="883271" cy="808913"/>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57CDF44-1A89-4D6C-906C-4B3ED3A0E852}">
      <dsp:nvSpPr>
        <dsp:cNvPr id="0" name=""/>
        <dsp:cNvSpPr/>
      </dsp:nvSpPr>
      <dsp:spPr>
        <a:xfrm>
          <a:off x="0" y="2224513"/>
          <a:ext cx="4416358" cy="1011142"/>
        </a:xfrm>
        <a:prstGeom prst="roundRect">
          <a:avLst>
            <a:gd name="adj" fmla="val 10000"/>
          </a:avLst>
        </a:prstGeom>
        <a:gradFill rotWithShape="0">
          <a:gsLst>
            <a:gs pos="0">
              <a:srgbClr val="21B1C5"/>
            </a:gs>
            <a:gs pos="50000">
              <a:srgbClr val="17ABBF"/>
            </a:gs>
            <a:gs pos="100000">
              <a:srgbClr val="1E8896"/>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Ne možemo nikoga prezirati (1 Kor 12,21)</a:t>
          </a:r>
          <a:endParaRPr lang="sr-Latn-RS" sz="2200" kern="1200" noProof="0" dirty="0">
            <a:effectLst>
              <a:outerShdw blurRad="38100" dist="38100" dir="2700000" algn="tl">
                <a:srgbClr val="000000">
                  <a:alpha val="43137"/>
                </a:srgbClr>
              </a:outerShdw>
            </a:effectLst>
          </a:endParaRPr>
        </a:p>
      </dsp:txBody>
      <dsp:txXfrm>
        <a:off x="984385" y="2224513"/>
        <a:ext cx="3431972" cy="1011142"/>
      </dsp:txXfrm>
    </dsp:sp>
    <dsp:sp modelId="{0B163D38-CB89-4F0F-87EF-8CD37BBB01D0}">
      <dsp:nvSpPr>
        <dsp:cNvPr id="0" name=""/>
        <dsp:cNvSpPr/>
      </dsp:nvSpPr>
      <dsp:spPr>
        <a:xfrm>
          <a:off x="101114" y="2325627"/>
          <a:ext cx="883271" cy="808913"/>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0E7855A-36D0-483D-A51B-B6DDD6E38510}">
      <dsp:nvSpPr>
        <dsp:cNvPr id="0" name=""/>
        <dsp:cNvSpPr/>
      </dsp:nvSpPr>
      <dsp:spPr>
        <a:xfrm>
          <a:off x="0" y="3336769"/>
          <a:ext cx="4416358" cy="101114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Nema manje vrednih vernika (1 Kor 12,22-24)</a:t>
          </a:r>
          <a:endParaRPr lang="sr-Latn-RS" sz="2200" kern="1200" noProof="0" dirty="0">
            <a:effectLst>
              <a:outerShdw blurRad="38100" dist="38100" dir="2700000" algn="tl">
                <a:srgbClr val="000000">
                  <a:alpha val="43137"/>
                </a:srgbClr>
              </a:outerShdw>
            </a:effectLst>
          </a:endParaRPr>
        </a:p>
      </dsp:txBody>
      <dsp:txXfrm>
        <a:off x="984385" y="3336769"/>
        <a:ext cx="3431972" cy="1011142"/>
      </dsp:txXfrm>
    </dsp:sp>
    <dsp:sp modelId="{16E7615B-497C-4751-983D-BEADB2012756}">
      <dsp:nvSpPr>
        <dsp:cNvPr id="0" name=""/>
        <dsp:cNvSpPr/>
      </dsp:nvSpPr>
      <dsp:spPr>
        <a:xfrm>
          <a:off x="101114" y="3437884"/>
          <a:ext cx="883271" cy="808913"/>
        </a:xfrm>
        <a:prstGeom prst="roundRect">
          <a:avLst>
            <a:gd name="adj" fmla="val 1000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BC35677-C58C-404E-8451-72F57EE9412A}">
      <dsp:nvSpPr>
        <dsp:cNvPr id="0" name=""/>
        <dsp:cNvSpPr/>
      </dsp:nvSpPr>
      <dsp:spPr>
        <a:xfrm>
          <a:off x="0" y="4449026"/>
          <a:ext cx="4416358" cy="101114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Brinemo jedni za druge</a:t>
          </a:r>
          <a:br>
            <a:rPr lang="es-ES" sz="2200" b="1" kern="1200" noProof="0" dirty="0">
              <a:effectLst>
                <a:outerShdw blurRad="38100" dist="38100" dir="2700000" algn="tl">
                  <a:srgbClr val="000000">
                    <a:alpha val="43137"/>
                  </a:srgbClr>
                </a:outerShdw>
              </a:effectLst>
            </a:rPr>
          </a:br>
          <a:r>
            <a:rPr lang="sr-Latn-RS" sz="2200" b="1" kern="1200" noProof="0" dirty="0">
              <a:effectLst>
                <a:outerShdw blurRad="38100" dist="38100" dir="2700000" algn="tl">
                  <a:srgbClr val="000000">
                    <a:alpha val="43137"/>
                  </a:srgbClr>
                </a:outerShdw>
              </a:effectLst>
            </a:rPr>
            <a:t>(1 Kor 12,25-26)</a:t>
          </a:r>
          <a:endParaRPr lang="sr-Latn-RS" sz="2200" kern="1200" noProof="0" dirty="0">
            <a:effectLst>
              <a:outerShdw blurRad="38100" dist="38100" dir="2700000" algn="tl">
                <a:srgbClr val="000000">
                  <a:alpha val="43137"/>
                </a:srgbClr>
              </a:outerShdw>
            </a:effectLst>
          </a:endParaRPr>
        </a:p>
      </dsp:txBody>
      <dsp:txXfrm>
        <a:off x="984385" y="4449026"/>
        <a:ext cx="3431972" cy="1011142"/>
      </dsp:txXfrm>
    </dsp:sp>
    <dsp:sp modelId="{3E0FD833-9FC9-49B9-A873-3200202E47A8}">
      <dsp:nvSpPr>
        <dsp:cNvPr id="0" name=""/>
        <dsp:cNvSpPr/>
      </dsp:nvSpPr>
      <dsp:spPr>
        <a:xfrm>
          <a:off x="101114" y="4550140"/>
          <a:ext cx="883271" cy="808913"/>
        </a:xfrm>
        <a:prstGeom prst="roundRect">
          <a:avLst>
            <a:gd name="adj" fmla="val 10000"/>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3F0CF-57F9-480F-AEA0-FE19A092E3FA}" type="datetimeFigureOut">
              <a:rPr lang="hr-HR" smtClean="0"/>
              <a:t>28.1.2026.</a:t>
            </a:fld>
            <a:endParaRPr lang="hr-H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C70A9B-3822-4F0E-9694-9CE38F77BA8A}" type="slidenum">
              <a:rPr lang="hr-HR" smtClean="0"/>
              <a:t>‹Nº›</a:t>
            </a:fld>
            <a:endParaRPr lang="hr-HR" dirty="0"/>
          </a:p>
        </p:txBody>
      </p:sp>
    </p:spTree>
    <p:extLst>
      <p:ext uri="{BB962C8B-B14F-4D97-AF65-F5344CB8AC3E}">
        <p14:creationId xmlns:p14="http://schemas.microsoft.com/office/powerpoint/2010/main" val="58553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A9F0A-0FA4-3A03-0C83-63E42FA9C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F88C7-24CA-AF47-5892-AFC8F473DB4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F7E08C1-1604-A3DA-4D4A-BBDB7A6D9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A2535-0CB6-E624-92E2-A5EE834ED924}"/>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41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304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dirty="0"/>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57F3E-DE69-8DC2-0461-2B82E8B6244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2C5803-39C7-0C4A-408C-E3051AE466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0154101-5A69-0022-C0FE-24D7A6D7FEED}"/>
              </a:ext>
            </a:extLst>
          </p:cNvPr>
          <p:cNvSpPr>
            <a:spLocks noGrp="1"/>
          </p:cNvSpPr>
          <p:nvPr>
            <p:ph type="dt" sz="half" idx="10"/>
          </p:nvPr>
        </p:nvSpPr>
        <p:spPr/>
        <p:txBody>
          <a:bodyPr/>
          <a:lstStyle/>
          <a:p>
            <a:fld id="{48CFBFA7-6D24-4011-BE63-71B300A5B6A2}" type="datetimeFigureOut">
              <a:rPr lang="es-ES" smtClean="0"/>
              <a:t>28/01/2026</a:t>
            </a:fld>
            <a:endParaRPr lang="es-ES" dirty="0"/>
          </a:p>
        </p:txBody>
      </p:sp>
      <p:sp>
        <p:nvSpPr>
          <p:cNvPr id="5" name="Marcador de pie de página 4">
            <a:extLst>
              <a:ext uri="{FF2B5EF4-FFF2-40B4-BE49-F238E27FC236}">
                <a16:creationId xmlns:a16="http://schemas.microsoft.com/office/drawing/2014/main" id="{B940052F-40B9-7C28-97D5-27EC4C6A033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6A7F5AFE-2883-45EC-9789-457783A1CBAE}"/>
              </a:ext>
            </a:extLst>
          </p:cNvPr>
          <p:cNvSpPr>
            <a:spLocks noGrp="1"/>
          </p:cNvSpPr>
          <p:nvPr>
            <p:ph type="sldNum" sz="quarter" idx="12"/>
          </p:nvPr>
        </p:nvSpPr>
        <p:spPr/>
        <p:txBody>
          <a:bodyPr/>
          <a:lstStyle/>
          <a:p>
            <a:fld id="{C5BEA50D-6D1F-4D8F-9240-8BD3D58CF41A}" type="slidenum">
              <a:rPr lang="es-ES" smtClean="0"/>
              <a:t>‹Nº›</a:t>
            </a:fld>
            <a:endParaRPr lang="es-ES" dirty="0"/>
          </a:p>
        </p:txBody>
      </p:sp>
    </p:spTree>
    <p:extLst>
      <p:ext uri="{BB962C8B-B14F-4D97-AF65-F5344CB8AC3E}">
        <p14:creationId xmlns:p14="http://schemas.microsoft.com/office/powerpoint/2010/main" val="156638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06B2C-1230-93D1-3E63-FA5DE05555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DAC983D-2AFB-ABCA-FCF1-1B19534B6F3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5D1396D-2E13-5FC4-8FFF-AA1875EF1FD7}"/>
              </a:ext>
            </a:extLst>
          </p:cNvPr>
          <p:cNvSpPr>
            <a:spLocks noGrp="1"/>
          </p:cNvSpPr>
          <p:nvPr>
            <p:ph type="dt" sz="half" idx="10"/>
          </p:nvPr>
        </p:nvSpPr>
        <p:spPr/>
        <p:txBody>
          <a:bodyPr/>
          <a:lstStyle/>
          <a:p>
            <a:fld id="{48CFBFA7-6D24-4011-BE63-71B300A5B6A2}" type="datetimeFigureOut">
              <a:rPr lang="es-ES" smtClean="0"/>
              <a:t>28/01/2026</a:t>
            </a:fld>
            <a:endParaRPr lang="es-ES" dirty="0"/>
          </a:p>
        </p:txBody>
      </p:sp>
      <p:sp>
        <p:nvSpPr>
          <p:cNvPr id="5" name="Marcador de pie de página 4">
            <a:extLst>
              <a:ext uri="{FF2B5EF4-FFF2-40B4-BE49-F238E27FC236}">
                <a16:creationId xmlns:a16="http://schemas.microsoft.com/office/drawing/2014/main" id="{0C47BDAB-49F6-EC9F-8630-1CAE71AB07E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D3198D54-F458-7944-760E-6A6063B129C9}"/>
              </a:ext>
            </a:extLst>
          </p:cNvPr>
          <p:cNvSpPr>
            <a:spLocks noGrp="1"/>
          </p:cNvSpPr>
          <p:nvPr>
            <p:ph type="sldNum" sz="quarter" idx="12"/>
          </p:nvPr>
        </p:nvSpPr>
        <p:spPr/>
        <p:txBody>
          <a:bodyPr/>
          <a:lstStyle/>
          <a:p>
            <a:fld id="{C5BEA50D-6D1F-4D8F-9240-8BD3D58CF41A}" type="slidenum">
              <a:rPr lang="es-ES" smtClean="0"/>
              <a:t>‹Nº›</a:t>
            </a:fld>
            <a:endParaRPr lang="es-ES" dirty="0"/>
          </a:p>
        </p:txBody>
      </p:sp>
    </p:spTree>
    <p:extLst>
      <p:ext uri="{BB962C8B-B14F-4D97-AF65-F5344CB8AC3E}">
        <p14:creationId xmlns:p14="http://schemas.microsoft.com/office/powerpoint/2010/main" val="307735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D16D04-E9BD-4145-448F-18DC626F87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D5972-8B3F-7C7D-B3C1-1A3398FCE25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9C3BCF-BEDA-D233-EF68-60C776BDD2F7}"/>
              </a:ext>
            </a:extLst>
          </p:cNvPr>
          <p:cNvSpPr>
            <a:spLocks noGrp="1"/>
          </p:cNvSpPr>
          <p:nvPr>
            <p:ph type="dt" sz="half" idx="10"/>
          </p:nvPr>
        </p:nvSpPr>
        <p:spPr/>
        <p:txBody>
          <a:bodyPr/>
          <a:lstStyle/>
          <a:p>
            <a:fld id="{48CFBFA7-6D24-4011-BE63-71B300A5B6A2}" type="datetimeFigureOut">
              <a:rPr lang="es-ES" smtClean="0"/>
              <a:t>28/01/2026</a:t>
            </a:fld>
            <a:endParaRPr lang="es-ES" dirty="0"/>
          </a:p>
        </p:txBody>
      </p:sp>
      <p:sp>
        <p:nvSpPr>
          <p:cNvPr id="5" name="Marcador de pie de página 4">
            <a:extLst>
              <a:ext uri="{FF2B5EF4-FFF2-40B4-BE49-F238E27FC236}">
                <a16:creationId xmlns:a16="http://schemas.microsoft.com/office/drawing/2014/main" id="{1204DA5F-4247-73FD-8190-633EB8AA3108}"/>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308F6481-CB9C-F94B-9288-AB000E896DC9}"/>
              </a:ext>
            </a:extLst>
          </p:cNvPr>
          <p:cNvSpPr>
            <a:spLocks noGrp="1"/>
          </p:cNvSpPr>
          <p:nvPr>
            <p:ph type="sldNum" sz="quarter" idx="12"/>
          </p:nvPr>
        </p:nvSpPr>
        <p:spPr/>
        <p:txBody>
          <a:bodyPr/>
          <a:lstStyle/>
          <a:p>
            <a:fld id="{C5BEA50D-6D1F-4D8F-9240-8BD3D58CF41A}" type="slidenum">
              <a:rPr lang="es-ES" smtClean="0"/>
              <a:t>‹Nº›</a:t>
            </a:fld>
            <a:endParaRPr lang="es-ES" dirty="0"/>
          </a:p>
        </p:txBody>
      </p:sp>
    </p:spTree>
    <p:extLst>
      <p:ext uri="{BB962C8B-B14F-4D97-AF65-F5344CB8AC3E}">
        <p14:creationId xmlns:p14="http://schemas.microsoft.com/office/powerpoint/2010/main" val="209333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28/01/2026</a:t>
            </a:fld>
            <a:endParaRPr lang="es-ES" dirty="0"/>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16087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28/01/2026</a:t>
            </a:fld>
            <a:endParaRPr lang="es-ES" dirty="0"/>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21026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28/01/2026</a:t>
            </a:fld>
            <a:endParaRPr lang="es-ES" dirty="0"/>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369867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28/01/2026</a:t>
            </a:fld>
            <a:endParaRPr lang="es-ES" dirty="0"/>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9197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28/01/2026</a:t>
            </a:fld>
            <a:endParaRPr lang="es-ES" dirty="0"/>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37807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28/01/2026</a:t>
            </a:fld>
            <a:endParaRPr lang="es-ES" dirty="0"/>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197869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28/01/2026</a:t>
            </a:fld>
            <a:endParaRPr lang="es-ES" dirty="0"/>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102361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28/01/2026</a:t>
            </a:fld>
            <a:endParaRPr lang="es-ES" dirty="0"/>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40251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93D58-B12C-C498-296D-BC420563CA5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3CAA0CD-AE0A-73A9-2F2E-7BD441E619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D0E594-2293-D0E5-7578-0D1989B4C04B}"/>
              </a:ext>
            </a:extLst>
          </p:cNvPr>
          <p:cNvSpPr>
            <a:spLocks noGrp="1"/>
          </p:cNvSpPr>
          <p:nvPr>
            <p:ph type="dt" sz="half" idx="10"/>
          </p:nvPr>
        </p:nvSpPr>
        <p:spPr/>
        <p:txBody>
          <a:bodyPr/>
          <a:lstStyle/>
          <a:p>
            <a:fld id="{48CFBFA7-6D24-4011-BE63-71B300A5B6A2}" type="datetimeFigureOut">
              <a:rPr lang="es-ES" smtClean="0"/>
              <a:t>28/01/2026</a:t>
            </a:fld>
            <a:endParaRPr lang="es-ES" dirty="0"/>
          </a:p>
        </p:txBody>
      </p:sp>
      <p:sp>
        <p:nvSpPr>
          <p:cNvPr id="5" name="Marcador de pie de página 4">
            <a:extLst>
              <a:ext uri="{FF2B5EF4-FFF2-40B4-BE49-F238E27FC236}">
                <a16:creationId xmlns:a16="http://schemas.microsoft.com/office/drawing/2014/main" id="{157523DC-9404-7062-72BA-9F3B546FAB85}"/>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DFBA0298-444A-2470-8AD9-BEE904DF3A54}"/>
              </a:ext>
            </a:extLst>
          </p:cNvPr>
          <p:cNvSpPr>
            <a:spLocks noGrp="1"/>
          </p:cNvSpPr>
          <p:nvPr>
            <p:ph type="sldNum" sz="quarter" idx="12"/>
          </p:nvPr>
        </p:nvSpPr>
        <p:spPr/>
        <p:txBody>
          <a:bodyPr/>
          <a:lstStyle/>
          <a:p>
            <a:fld id="{C5BEA50D-6D1F-4D8F-9240-8BD3D58CF41A}" type="slidenum">
              <a:rPr lang="es-ES" smtClean="0"/>
              <a:t>‹Nº›</a:t>
            </a:fld>
            <a:endParaRPr lang="es-ES" dirty="0"/>
          </a:p>
        </p:txBody>
      </p:sp>
    </p:spTree>
    <p:extLst>
      <p:ext uri="{BB962C8B-B14F-4D97-AF65-F5344CB8AC3E}">
        <p14:creationId xmlns:p14="http://schemas.microsoft.com/office/powerpoint/2010/main" val="20016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28/01/2026</a:t>
            </a:fld>
            <a:endParaRPr lang="es-ES" dirty="0"/>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11243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28/01/2026</a:t>
            </a:fld>
            <a:endParaRPr lang="es-ES" dirty="0"/>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362807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28/01/2026</a:t>
            </a:fld>
            <a:endParaRPr lang="es-ES" dirty="0"/>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42418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54120938"/>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7514055"/>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4417813"/>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4548480"/>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19353487"/>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17947119"/>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58011220"/>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ADC75-001B-F735-A082-DB82D6237A3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FA0473-C9B2-8053-A806-096DBCC98E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0909211-507C-13ED-04E8-50234C601718}"/>
              </a:ext>
            </a:extLst>
          </p:cNvPr>
          <p:cNvSpPr>
            <a:spLocks noGrp="1"/>
          </p:cNvSpPr>
          <p:nvPr>
            <p:ph type="dt" sz="half" idx="10"/>
          </p:nvPr>
        </p:nvSpPr>
        <p:spPr/>
        <p:txBody>
          <a:bodyPr/>
          <a:lstStyle/>
          <a:p>
            <a:fld id="{48CFBFA7-6D24-4011-BE63-71B300A5B6A2}" type="datetimeFigureOut">
              <a:rPr lang="es-ES" smtClean="0"/>
              <a:t>28/01/2026</a:t>
            </a:fld>
            <a:endParaRPr lang="es-ES" dirty="0"/>
          </a:p>
        </p:txBody>
      </p:sp>
      <p:sp>
        <p:nvSpPr>
          <p:cNvPr id="5" name="Marcador de pie de página 4">
            <a:extLst>
              <a:ext uri="{FF2B5EF4-FFF2-40B4-BE49-F238E27FC236}">
                <a16:creationId xmlns:a16="http://schemas.microsoft.com/office/drawing/2014/main" id="{C097B305-2390-D07E-3D57-F80FCFB35FE6}"/>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4CF032E8-8197-6E2A-38E5-DFA6C2E162B6}"/>
              </a:ext>
            </a:extLst>
          </p:cNvPr>
          <p:cNvSpPr>
            <a:spLocks noGrp="1"/>
          </p:cNvSpPr>
          <p:nvPr>
            <p:ph type="sldNum" sz="quarter" idx="12"/>
          </p:nvPr>
        </p:nvSpPr>
        <p:spPr/>
        <p:txBody>
          <a:bodyPr/>
          <a:lstStyle/>
          <a:p>
            <a:fld id="{C5BEA50D-6D1F-4D8F-9240-8BD3D58CF41A}" type="slidenum">
              <a:rPr lang="es-ES" smtClean="0"/>
              <a:t>‹Nº›</a:t>
            </a:fld>
            <a:endParaRPr lang="es-ES" dirty="0"/>
          </a:p>
        </p:txBody>
      </p:sp>
    </p:spTree>
    <p:extLst>
      <p:ext uri="{BB962C8B-B14F-4D97-AF65-F5344CB8AC3E}">
        <p14:creationId xmlns:p14="http://schemas.microsoft.com/office/powerpoint/2010/main" val="253250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99257823"/>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74317535"/>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53022252"/>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233419"/>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96424830"/>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18869547"/>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66278330"/>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60396563"/>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22997059"/>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82142213"/>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56529-2796-B1B4-0E7B-252A99E10D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75752-DF3E-0CB4-68F3-BF146722B01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AC9F8AC-5ADC-9B0B-C25E-E96675B2BE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85544D0-4E3C-C212-2BDF-B481048FBD6B}"/>
              </a:ext>
            </a:extLst>
          </p:cNvPr>
          <p:cNvSpPr>
            <a:spLocks noGrp="1"/>
          </p:cNvSpPr>
          <p:nvPr>
            <p:ph type="dt" sz="half" idx="10"/>
          </p:nvPr>
        </p:nvSpPr>
        <p:spPr/>
        <p:txBody>
          <a:bodyPr/>
          <a:lstStyle/>
          <a:p>
            <a:fld id="{48CFBFA7-6D24-4011-BE63-71B300A5B6A2}" type="datetimeFigureOut">
              <a:rPr lang="es-ES" smtClean="0"/>
              <a:t>28/01/2026</a:t>
            </a:fld>
            <a:endParaRPr lang="es-ES" dirty="0"/>
          </a:p>
        </p:txBody>
      </p:sp>
      <p:sp>
        <p:nvSpPr>
          <p:cNvPr id="6" name="Marcador de pie de página 5">
            <a:extLst>
              <a:ext uri="{FF2B5EF4-FFF2-40B4-BE49-F238E27FC236}">
                <a16:creationId xmlns:a16="http://schemas.microsoft.com/office/drawing/2014/main" id="{6880FFAA-9122-AFF7-0FC9-227B45B78647}"/>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C8BC4D06-348E-B758-8FBE-E590C9B27B66}"/>
              </a:ext>
            </a:extLst>
          </p:cNvPr>
          <p:cNvSpPr>
            <a:spLocks noGrp="1"/>
          </p:cNvSpPr>
          <p:nvPr>
            <p:ph type="sldNum" sz="quarter" idx="12"/>
          </p:nvPr>
        </p:nvSpPr>
        <p:spPr/>
        <p:txBody>
          <a:bodyPr/>
          <a:lstStyle/>
          <a:p>
            <a:fld id="{C5BEA50D-6D1F-4D8F-9240-8BD3D58CF41A}" type="slidenum">
              <a:rPr lang="es-ES" smtClean="0"/>
              <a:t>‹Nº›</a:t>
            </a:fld>
            <a:endParaRPr lang="es-ES" dirty="0"/>
          </a:p>
        </p:txBody>
      </p:sp>
    </p:spTree>
    <p:extLst>
      <p:ext uri="{BB962C8B-B14F-4D97-AF65-F5344CB8AC3E}">
        <p14:creationId xmlns:p14="http://schemas.microsoft.com/office/powerpoint/2010/main" val="283099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88466515"/>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01912595"/>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08255004"/>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78364147"/>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66624777"/>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50414121"/>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214900"/>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96943755"/>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15351078"/>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04687295"/>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8A616-EC72-57CD-07C4-18CA27EB1D1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5A5352-27BB-1828-939E-4290D1F544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9456F5-1A42-A31D-3221-E36727BE95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9881722-860B-3F96-15BB-666EACCA9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0C19B55-9361-2496-DDC6-620FF0CF083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DDB8181-D9CF-25A7-F013-3D5405365FD2}"/>
              </a:ext>
            </a:extLst>
          </p:cNvPr>
          <p:cNvSpPr>
            <a:spLocks noGrp="1"/>
          </p:cNvSpPr>
          <p:nvPr>
            <p:ph type="dt" sz="half" idx="10"/>
          </p:nvPr>
        </p:nvSpPr>
        <p:spPr/>
        <p:txBody>
          <a:bodyPr/>
          <a:lstStyle/>
          <a:p>
            <a:fld id="{48CFBFA7-6D24-4011-BE63-71B300A5B6A2}" type="datetimeFigureOut">
              <a:rPr lang="es-ES" smtClean="0"/>
              <a:t>28/01/2026</a:t>
            </a:fld>
            <a:endParaRPr lang="es-ES" dirty="0"/>
          </a:p>
        </p:txBody>
      </p:sp>
      <p:sp>
        <p:nvSpPr>
          <p:cNvPr id="8" name="Marcador de pie de página 7">
            <a:extLst>
              <a:ext uri="{FF2B5EF4-FFF2-40B4-BE49-F238E27FC236}">
                <a16:creationId xmlns:a16="http://schemas.microsoft.com/office/drawing/2014/main" id="{7AAB6063-FEA8-4AF9-C664-CCCDDB91AAD2}"/>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F0C1CC73-D079-7B67-206C-0D15823B3FDA}"/>
              </a:ext>
            </a:extLst>
          </p:cNvPr>
          <p:cNvSpPr>
            <a:spLocks noGrp="1"/>
          </p:cNvSpPr>
          <p:nvPr>
            <p:ph type="sldNum" sz="quarter" idx="12"/>
          </p:nvPr>
        </p:nvSpPr>
        <p:spPr/>
        <p:txBody>
          <a:bodyPr/>
          <a:lstStyle/>
          <a:p>
            <a:fld id="{C5BEA50D-6D1F-4D8F-9240-8BD3D58CF41A}" type="slidenum">
              <a:rPr lang="es-ES" smtClean="0"/>
              <a:t>‹Nº›</a:t>
            </a:fld>
            <a:endParaRPr lang="es-ES" dirty="0"/>
          </a:p>
        </p:txBody>
      </p:sp>
    </p:spTree>
    <p:extLst>
      <p:ext uri="{BB962C8B-B14F-4D97-AF65-F5344CB8AC3E}">
        <p14:creationId xmlns:p14="http://schemas.microsoft.com/office/powerpoint/2010/main" val="214392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82138677"/>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88599250"/>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19893341"/>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39464590"/>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58511787"/>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4461898"/>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4715562"/>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39170522"/>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7465016"/>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55247204"/>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D4F3C-31D1-F878-312E-26B5DD40439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5ED13F1-8BDE-F8F9-4360-C40700C481FF}"/>
              </a:ext>
            </a:extLst>
          </p:cNvPr>
          <p:cNvSpPr>
            <a:spLocks noGrp="1"/>
          </p:cNvSpPr>
          <p:nvPr>
            <p:ph type="dt" sz="half" idx="10"/>
          </p:nvPr>
        </p:nvSpPr>
        <p:spPr/>
        <p:txBody>
          <a:bodyPr/>
          <a:lstStyle/>
          <a:p>
            <a:fld id="{48CFBFA7-6D24-4011-BE63-71B300A5B6A2}" type="datetimeFigureOut">
              <a:rPr lang="es-ES" smtClean="0"/>
              <a:t>28/01/2026</a:t>
            </a:fld>
            <a:endParaRPr lang="es-ES" dirty="0"/>
          </a:p>
        </p:txBody>
      </p:sp>
      <p:sp>
        <p:nvSpPr>
          <p:cNvPr id="4" name="Marcador de pie de página 3">
            <a:extLst>
              <a:ext uri="{FF2B5EF4-FFF2-40B4-BE49-F238E27FC236}">
                <a16:creationId xmlns:a16="http://schemas.microsoft.com/office/drawing/2014/main" id="{BD337CA4-FC6D-4E4F-238A-62633E9327DD}"/>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CA69B9B0-8FB9-C8E4-98F1-DC4462A788B3}"/>
              </a:ext>
            </a:extLst>
          </p:cNvPr>
          <p:cNvSpPr>
            <a:spLocks noGrp="1"/>
          </p:cNvSpPr>
          <p:nvPr>
            <p:ph type="sldNum" sz="quarter" idx="12"/>
          </p:nvPr>
        </p:nvSpPr>
        <p:spPr/>
        <p:txBody>
          <a:bodyPr/>
          <a:lstStyle/>
          <a:p>
            <a:fld id="{C5BEA50D-6D1F-4D8F-9240-8BD3D58CF41A}" type="slidenum">
              <a:rPr lang="es-ES" smtClean="0"/>
              <a:t>‹Nº›</a:t>
            </a:fld>
            <a:endParaRPr lang="es-ES" dirty="0"/>
          </a:p>
        </p:txBody>
      </p:sp>
    </p:spTree>
    <p:extLst>
      <p:ext uri="{BB962C8B-B14F-4D97-AF65-F5344CB8AC3E}">
        <p14:creationId xmlns:p14="http://schemas.microsoft.com/office/powerpoint/2010/main" val="323725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07508660"/>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21404958"/>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E03BD96-79F4-9CA4-9371-DAD86C588E38}"/>
              </a:ext>
            </a:extLst>
          </p:cNvPr>
          <p:cNvSpPr>
            <a:spLocks noGrp="1"/>
          </p:cNvSpPr>
          <p:nvPr>
            <p:ph type="dt" sz="half" idx="10"/>
          </p:nvPr>
        </p:nvSpPr>
        <p:spPr/>
        <p:txBody>
          <a:bodyPr/>
          <a:lstStyle/>
          <a:p>
            <a:fld id="{48CFBFA7-6D24-4011-BE63-71B300A5B6A2}" type="datetimeFigureOut">
              <a:rPr lang="es-ES" smtClean="0"/>
              <a:t>28/01/2026</a:t>
            </a:fld>
            <a:endParaRPr lang="es-ES" dirty="0"/>
          </a:p>
        </p:txBody>
      </p:sp>
      <p:sp>
        <p:nvSpPr>
          <p:cNvPr id="3" name="Marcador de pie de página 2">
            <a:extLst>
              <a:ext uri="{FF2B5EF4-FFF2-40B4-BE49-F238E27FC236}">
                <a16:creationId xmlns:a16="http://schemas.microsoft.com/office/drawing/2014/main" id="{D0BEF671-B346-A7F7-4AE5-E0351F17C719}"/>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3AE9A44A-A96C-66AB-7BBE-5D7DB695017A}"/>
              </a:ext>
            </a:extLst>
          </p:cNvPr>
          <p:cNvSpPr>
            <a:spLocks noGrp="1"/>
          </p:cNvSpPr>
          <p:nvPr>
            <p:ph type="sldNum" sz="quarter" idx="12"/>
          </p:nvPr>
        </p:nvSpPr>
        <p:spPr/>
        <p:txBody>
          <a:bodyPr/>
          <a:lstStyle/>
          <a:p>
            <a:fld id="{C5BEA50D-6D1F-4D8F-9240-8BD3D58CF41A}" type="slidenum">
              <a:rPr lang="es-ES" smtClean="0"/>
              <a:t>‹Nº›</a:t>
            </a:fld>
            <a:endParaRPr lang="es-ES" dirty="0"/>
          </a:p>
        </p:txBody>
      </p:sp>
    </p:spTree>
    <p:extLst>
      <p:ext uri="{BB962C8B-B14F-4D97-AF65-F5344CB8AC3E}">
        <p14:creationId xmlns:p14="http://schemas.microsoft.com/office/powerpoint/2010/main" val="375827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82DFD-32DB-0675-3144-34B3BC1B9F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826587-50BD-0F7A-2714-3C35B326E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072AA47-AF92-2437-7BD5-4A378950A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CE7FCC-0AB3-2D79-14C3-7005C32E86FB}"/>
              </a:ext>
            </a:extLst>
          </p:cNvPr>
          <p:cNvSpPr>
            <a:spLocks noGrp="1"/>
          </p:cNvSpPr>
          <p:nvPr>
            <p:ph type="dt" sz="half" idx="10"/>
          </p:nvPr>
        </p:nvSpPr>
        <p:spPr/>
        <p:txBody>
          <a:bodyPr/>
          <a:lstStyle/>
          <a:p>
            <a:fld id="{48CFBFA7-6D24-4011-BE63-71B300A5B6A2}" type="datetimeFigureOut">
              <a:rPr lang="es-ES" smtClean="0"/>
              <a:t>28/01/2026</a:t>
            </a:fld>
            <a:endParaRPr lang="es-ES" dirty="0"/>
          </a:p>
        </p:txBody>
      </p:sp>
      <p:sp>
        <p:nvSpPr>
          <p:cNvPr id="6" name="Marcador de pie de página 5">
            <a:extLst>
              <a:ext uri="{FF2B5EF4-FFF2-40B4-BE49-F238E27FC236}">
                <a16:creationId xmlns:a16="http://schemas.microsoft.com/office/drawing/2014/main" id="{704E156D-24E2-9D79-A32D-C69099ACAEB6}"/>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C932BD8A-3BE6-551F-44A6-E815FC0C6B77}"/>
              </a:ext>
            </a:extLst>
          </p:cNvPr>
          <p:cNvSpPr>
            <a:spLocks noGrp="1"/>
          </p:cNvSpPr>
          <p:nvPr>
            <p:ph type="sldNum" sz="quarter" idx="12"/>
          </p:nvPr>
        </p:nvSpPr>
        <p:spPr/>
        <p:txBody>
          <a:bodyPr/>
          <a:lstStyle/>
          <a:p>
            <a:fld id="{C5BEA50D-6D1F-4D8F-9240-8BD3D58CF41A}" type="slidenum">
              <a:rPr lang="es-ES" smtClean="0"/>
              <a:t>‹Nº›</a:t>
            </a:fld>
            <a:endParaRPr lang="es-ES" dirty="0"/>
          </a:p>
        </p:txBody>
      </p:sp>
    </p:spTree>
    <p:extLst>
      <p:ext uri="{BB962C8B-B14F-4D97-AF65-F5344CB8AC3E}">
        <p14:creationId xmlns:p14="http://schemas.microsoft.com/office/powerpoint/2010/main" val="8105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B908DA-F66F-3BC7-F65A-B8C0BE8729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E1B8451-A899-38AF-EE82-A13CEDACA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8916CC32-56A0-2B77-B929-4C89902AD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B9430C-2AEF-65B6-D887-7349A9DC16A2}"/>
              </a:ext>
            </a:extLst>
          </p:cNvPr>
          <p:cNvSpPr>
            <a:spLocks noGrp="1"/>
          </p:cNvSpPr>
          <p:nvPr>
            <p:ph type="dt" sz="half" idx="10"/>
          </p:nvPr>
        </p:nvSpPr>
        <p:spPr/>
        <p:txBody>
          <a:bodyPr/>
          <a:lstStyle/>
          <a:p>
            <a:fld id="{48CFBFA7-6D24-4011-BE63-71B300A5B6A2}" type="datetimeFigureOut">
              <a:rPr lang="es-ES" smtClean="0"/>
              <a:t>28/01/2026</a:t>
            </a:fld>
            <a:endParaRPr lang="es-ES" dirty="0"/>
          </a:p>
        </p:txBody>
      </p:sp>
      <p:sp>
        <p:nvSpPr>
          <p:cNvPr id="6" name="Marcador de pie de página 5">
            <a:extLst>
              <a:ext uri="{FF2B5EF4-FFF2-40B4-BE49-F238E27FC236}">
                <a16:creationId xmlns:a16="http://schemas.microsoft.com/office/drawing/2014/main" id="{45073617-50E5-F9F7-4208-55907F238CBD}"/>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E2E62B72-97F7-0602-7D7B-134726B30F13}"/>
              </a:ext>
            </a:extLst>
          </p:cNvPr>
          <p:cNvSpPr>
            <a:spLocks noGrp="1"/>
          </p:cNvSpPr>
          <p:nvPr>
            <p:ph type="sldNum" sz="quarter" idx="12"/>
          </p:nvPr>
        </p:nvSpPr>
        <p:spPr/>
        <p:txBody>
          <a:bodyPr/>
          <a:lstStyle/>
          <a:p>
            <a:fld id="{C5BEA50D-6D1F-4D8F-9240-8BD3D58CF41A}" type="slidenum">
              <a:rPr lang="es-ES" smtClean="0"/>
              <a:t>‹Nº›</a:t>
            </a:fld>
            <a:endParaRPr lang="es-ES" dirty="0"/>
          </a:p>
        </p:txBody>
      </p:sp>
    </p:spTree>
    <p:extLst>
      <p:ext uri="{BB962C8B-B14F-4D97-AF65-F5344CB8AC3E}">
        <p14:creationId xmlns:p14="http://schemas.microsoft.com/office/powerpoint/2010/main" val="2590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5B3B08A-386C-B1AC-0660-4BBDEC9822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D54B21-70AE-2CC3-E14A-B60C4D849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6E57C0-142E-47B6-0D1A-997312AE5C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CFBFA7-6D24-4011-BE63-71B300A5B6A2}" type="datetimeFigureOut">
              <a:rPr lang="es-ES" smtClean="0"/>
              <a:t>28/01/2026</a:t>
            </a:fld>
            <a:endParaRPr lang="es-ES" dirty="0"/>
          </a:p>
        </p:txBody>
      </p:sp>
      <p:sp>
        <p:nvSpPr>
          <p:cNvPr id="5" name="Marcador de pie de página 4">
            <a:extLst>
              <a:ext uri="{FF2B5EF4-FFF2-40B4-BE49-F238E27FC236}">
                <a16:creationId xmlns:a16="http://schemas.microsoft.com/office/drawing/2014/main" id="{B340AAD6-5F8B-60A5-AE0D-F8D1B785E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A330A580-333A-5A80-9A25-E40471130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BEA50D-6D1F-4D8F-9240-8BD3D58CF41A}" type="slidenum">
              <a:rPr lang="es-ES" smtClean="0"/>
              <a:t>‹Nº›</a:t>
            </a:fld>
            <a:endParaRPr lang="es-ES" dirty="0"/>
          </a:p>
        </p:txBody>
      </p:sp>
    </p:spTree>
    <p:extLst>
      <p:ext uri="{BB962C8B-B14F-4D97-AF65-F5344CB8AC3E}">
        <p14:creationId xmlns:p14="http://schemas.microsoft.com/office/powerpoint/2010/main" val="316055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28/01/2026</a:t>
            </a:fld>
            <a:endParaRPr lang="es-ES" dirty="0"/>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dirty="0"/>
          </a:p>
        </p:txBody>
      </p:sp>
    </p:spTree>
    <p:extLst>
      <p:ext uri="{BB962C8B-B14F-4D97-AF65-F5344CB8AC3E}">
        <p14:creationId xmlns:p14="http://schemas.microsoft.com/office/powerpoint/2010/main" val="68400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673139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77173357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29077459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48.png"/><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jpe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jp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1.jpeg"/><Relationship Id="rId5" Type="http://schemas.microsoft.com/office/2007/relationships/hdphoto" Target="../media/hdphoto3.wdp"/><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9.jpeg"/><Relationship Id="rId4" Type="http://schemas.openxmlformats.org/officeDocument/2006/relationships/diagramLayout" Target="../diagrams/layout1.xml"/><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 y="-76200"/>
            <a:ext cx="123917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hr-HR"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SJEDINJENJE NEBA I ZEMLJ</a:t>
            </a: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E : </a:t>
            </a: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KRIST U FILIPLJANIMA I KOLO</a:t>
            </a:r>
            <a:r>
              <a:rPr kumimoji="0" lang="hr-BA"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ŠANIMA</a:t>
            </a:r>
            <a:endParaRPr kumimoji="0" lang="en-US" sz="36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1</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j</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lang="sr-Latn-RS" sz="2000" b="1" dirty="0">
                <a:solidFill>
                  <a:srgbClr val="DDDDDD"/>
                </a:solidFill>
                <a:effectLst>
                  <a:outerShdw blurRad="38100" dist="38100" dir="2700000" algn="tl">
                    <a:srgbClr val="000000">
                      <a:alpha val="43137"/>
                    </a:srgbClr>
                  </a:outerShdw>
                </a:effectLst>
              </a:rPr>
              <a:t>21</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kumimoji="0" lang="en-US" sz="2000" b="1" i="0" u="none" strike="noStrike" kern="1200" cap="none" spc="0" normalizeH="0" baseline="0" noProof="0" dirty="0" err="1">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velja</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č</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e</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4" name="Picture 3">
            <a:extLst>
              <a:ext uri="{FF2B5EF4-FFF2-40B4-BE49-F238E27FC236}">
                <a16:creationId xmlns:a16="http://schemas.microsoft.com/office/drawing/2014/main" id="{29C20097-F6C9-E749-FDBA-E2DF722C719F}"/>
              </a:ext>
            </a:extLst>
          </p:cNvPr>
          <p:cNvPicPr>
            <a:picLocks noChangeAspect="1"/>
          </p:cNvPicPr>
          <p:nvPr/>
        </p:nvPicPr>
        <p:blipFill>
          <a:blip r:embed="rId3"/>
          <a:stretch>
            <a:fillRect/>
          </a:stretch>
        </p:blipFill>
        <p:spPr>
          <a:xfrm>
            <a:off x="-10510" y="966952"/>
            <a:ext cx="12318124" cy="5244661"/>
          </a:xfrm>
          <a:prstGeom prst="rect">
            <a:avLst/>
          </a:prstGeom>
        </p:spPr>
      </p:pic>
    </p:spTree>
    <p:extLst>
      <p:ext uri="{BB962C8B-B14F-4D97-AF65-F5344CB8AC3E}">
        <p14:creationId xmlns:p14="http://schemas.microsoft.com/office/powerpoint/2010/main" val="9870431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FE7A0F-4A20-49A8-112A-46A1FDD500B8}"/>
              </a:ext>
            </a:extLst>
          </p:cNvPr>
          <p:cNvSpPr txBox="1"/>
          <p:nvPr/>
        </p:nvSpPr>
        <p:spPr>
          <a:xfrm>
            <a:off x="0" y="-19456"/>
            <a:ext cx="12191999" cy="830997"/>
          </a:xfrm>
          <a:prstGeom prst="rect">
            <a:avLst/>
          </a:prstGeom>
          <a:noFill/>
        </p:spPr>
        <p:txBody>
          <a:bodyPr wrap="square">
            <a:spAutoFit/>
          </a:bodyPr>
          <a:lstStyle/>
          <a:p>
            <a:pPr algn="ctr"/>
            <a:r>
              <a:rPr lang="sr-Latn-RS" sz="48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POMIRITELJ</a:t>
            </a:r>
          </a:p>
        </p:txBody>
      </p:sp>
      <p:sp>
        <p:nvSpPr>
          <p:cNvPr id="5" name="CuadroTexto 4">
            <a:extLst>
              <a:ext uri="{FF2B5EF4-FFF2-40B4-BE49-F238E27FC236}">
                <a16:creationId xmlns:a16="http://schemas.microsoft.com/office/drawing/2014/main" id="{AC777412-10DB-7EF6-A08C-9E1429526A06}"/>
              </a:ext>
            </a:extLst>
          </p:cNvPr>
          <p:cNvSpPr txBox="1"/>
          <p:nvPr/>
        </p:nvSpPr>
        <p:spPr>
          <a:xfrm>
            <a:off x="133349" y="683716"/>
            <a:ext cx="11925299" cy="707886"/>
          </a:xfrm>
          <a:prstGeom prst="rect">
            <a:avLst/>
          </a:prstGeom>
          <a:noFill/>
        </p:spPr>
        <p:txBody>
          <a:bodyPr wrap="square">
            <a:spAutoFit/>
          </a:bodyPr>
          <a:lstStyle/>
          <a:p>
            <a:pPr algn="ctr"/>
            <a:r>
              <a:rPr lang="sr-Latn-RS" sz="2000" b="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“I po </a:t>
            </a:r>
            <a:r>
              <a:rPr lang="sr-Latn-RS" sz="2000" b="1" noProof="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njemu, uspostavivši mir krvlju križa njegova, sa sobom po njemu izmiriti sve, bilo ono na zemlji ili ono na nebesima.“ </a:t>
            </a:r>
            <a:r>
              <a:rPr lang="sr-Latn-RS" sz="1600" b="1" noProof="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(Kološanima 1,20)</a:t>
            </a:r>
            <a:endParaRPr lang="sr-Latn-RS" sz="1600"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81DC4A0E-FCB0-226E-F83A-AC088BFC4071}"/>
              </a:ext>
            </a:extLst>
          </p:cNvPr>
          <p:cNvSpPr txBox="1"/>
          <p:nvPr/>
        </p:nvSpPr>
        <p:spPr>
          <a:xfrm>
            <a:off x="3606994" y="1411522"/>
            <a:ext cx="8477997" cy="1785104"/>
          </a:xfrm>
          <a:prstGeom prst="rect">
            <a:avLst/>
          </a:prstGeom>
          <a:noFill/>
        </p:spPr>
        <p:txBody>
          <a:bodyPr wrap="square">
            <a:spAutoFit/>
          </a:bodyPr>
          <a:lstStyle/>
          <a:p>
            <a:pPr>
              <a:spcBef>
                <a:spcPts val="600"/>
              </a:spcBef>
            </a:pPr>
            <a:r>
              <a:rPr lang="sr-Latn-RS" sz="2200" b="1" noProof="0" dirty="0"/>
              <a:t>Ono što je Isus učinio rezultiralo je </a:t>
            </a:r>
            <a:r>
              <a:rPr lang="sr-Latn-RS" sz="2200" b="1" noProof="0"/>
              <a:t>time </a:t>
            </a:r>
            <a:r>
              <a:rPr lang="sr-Latn-RS" sz="2200" b="1"/>
              <a:t>što</a:t>
            </a:r>
            <a:r>
              <a:rPr lang="sr-Latn-RS" sz="2200" b="1" noProof="0"/>
              <a:t> </a:t>
            </a:r>
            <a:r>
              <a:rPr lang="sr-Latn-RS" sz="2200" b="1" noProof="0" dirty="0"/>
              <a:t>je zauzeo </a:t>
            </a:r>
            <a:r>
              <a:rPr lang="sr-Latn-RS" sz="2200" b="1" noProof="0"/>
              <a:t>prvo mjesto </a:t>
            </a:r>
            <a:r>
              <a:rPr lang="sr-Latn-RS" sz="2200" b="1" noProof="0" dirty="0"/>
              <a:t>u svemu. Prema Pavlu</a:t>
            </a:r>
            <a:r>
              <a:rPr lang="sr-Latn-RS" sz="2200" b="1" noProof="0"/>
              <a:t>, Krist </a:t>
            </a:r>
            <a:r>
              <a:rPr lang="sr-Latn-RS" sz="2200" b="1" noProof="0" dirty="0"/>
              <a:t>je dostojan svih ovih </a:t>
            </a:r>
            <a:r>
              <a:rPr lang="sr-Latn-RS" sz="2200" b="1" noProof="0"/>
              <a:t>titula “jer Bog odluči u njemu nastaniti svu Puninu“ </a:t>
            </a:r>
            <a:r>
              <a:rPr lang="sr-Latn-RS" sz="2200" b="1" noProof="0" dirty="0"/>
              <a:t>(Kol. 1,19). </a:t>
            </a:r>
            <a:r>
              <a:rPr lang="sr-Latn-RS" sz="2200" b="1" noProof="0"/>
              <a:t>Drugim riječima</a:t>
            </a:r>
            <a:r>
              <a:rPr lang="sr-Latn-RS" sz="2200" b="1" noProof="0" dirty="0"/>
              <a:t>, Isus je bio potpuno Bog i </a:t>
            </a:r>
            <a:r>
              <a:rPr lang="sr-Latn-RS" sz="2200" b="1" noProof="0"/>
              <a:t>potpuno čovjek. “</a:t>
            </a:r>
            <a:r>
              <a:rPr lang="sr-Latn-RS" sz="2200" b="1"/>
              <a:t>I mi smo promatrali</a:t>
            </a:r>
            <a:r>
              <a:rPr lang="sr-Latn-RS" sz="2200" b="1" noProof="0"/>
              <a:t> slavu njegovu… </a:t>
            </a:r>
            <a:r>
              <a:rPr lang="sr-Latn-RS" sz="2200" b="1" noProof="0" dirty="0"/>
              <a:t>pun milosti i istine</a:t>
            </a:r>
            <a:r>
              <a:rPr lang="sr-Latn-RS" sz="2200" b="1" noProof="0"/>
              <a:t>“ (</a:t>
            </a:r>
            <a:r>
              <a:rPr lang="sr-Latn-RS" sz="2200" b="1"/>
              <a:t>I</a:t>
            </a:r>
            <a:r>
              <a:rPr lang="sr-Latn-RS" sz="2200" b="1" noProof="0"/>
              <a:t>van </a:t>
            </a:r>
            <a:r>
              <a:rPr lang="sr-Latn-RS" sz="2200" b="1" noProof="0" dirty="0"/>
              <a:t>1,14).</a:t>
            </a:r>
          </a:p>
        </p:txBody>
      </p:sp>
      <p:pic>
        <p:nvPicPr>
          <p:cNvPr id="6" name="Imagen 5" descr="Un dibujo de una persona&#10;&#10;El contenido generado por IA puede ser incorrecto.">
            <a:extLst>
              <a:ext uri="{FF2B5EF4-FFF2-40B4-BE49-F238E27FC236}">
                <a16:creationId xmlns:a16="http://schemas.microsoft.com/office/drawing/2014/main" id="{8DF6781F-A8B7-458B-F1F3-08C72C9476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828" y="1498566"/>
            <a:ext cx="3341857" cy="5121620"/>
          </a:xfrm>
          <a:prstGeom prst="roundRect">
            <a:avLst>
              <a:gd name="adj" fmla="val 10493"/>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Imagen que contiene exterior, vaca, parado, pasto&#10;&#10;El contenido generado por IA puede ser incorrecto.">
            <a:extLst>
              <a:ext uri="{FF2B5EF4-FFF2-40B4-BE49-F238E27FC236}">
                <a16:creationId xmlns:a16="http://schemas.microsoft.com/office/drawing/2014/main" id="{FFD37885-F419-3CF9-964A-C6DD5B0B61E6}"/>
              </a:ext>
            </a:extLst>
          </p:cNvPr>
          <p:cNvPicPr>
            <a:picLocks noChangeAspect="1"/>
          </p:cNvPicPr>
          <p:nvPr/>
        </p:nvPicPr>
        <p:blipFill>
          <a:blip r:embed="rId4" cstate="email">
            <a:alphaModFix amt="77000"/>
            <a:extLst>
              <a:ext uri="{28A0092B-C50C-407E-A947-70E740481C1C}">
                <a14:useLocalDpi xmlns:a14="http://schemas.microsoft.com/office/drawing/2010/main"/>
              </a:ext>
            </a:extLst>
          </a:blip>
          <a:stretch>
            <a:fillRect/>
          </a:stretch>
        </p:blipFill>
        <p:spPr>
          <a:xfrm>
            <a:off x="2531096" y="1453157"/>
            <a:ext cx="929985" cy="1873703"/>
          </a:xfrm>
          <a:prstGeom prst="rect">
            <a:avLst/>
          </a:prstGeom>
          <a:ln>
            <a:noFill/>
          </a:ln>
          <a:effectLst>
            <a:softEdge rad="112500"/>
          </a:effectLst>
        </p:spPr>
      </p:pic>
      <p:pic>
        <p:nvPicPr>
          <p:cNvPr id="10" name="Imagen 9" descr="Imagen que contiene persona, sostener, jugador, raqueta&#10;&#10;El contenido generado por IA puede ser incorrecto.">
            <a:extLst>
              <a:ext uri="{FF2B5EF4-FFF2-40B4-BE49-F238E27FC236}">
                <a16:creationId xmlns:a16="http://schemas.microsoft.com/office/drawing/2014/main" id="{A9D6E75B-AA49-06F1-EF1C-9A025AC85880}"/>
              </a:ext>
            </a:extLst>
          </p:cNvPr>
          <p:cNvPicPr>
            <a:picLocks noChangeAspect="1"/>
          </p:cNvPicPr>
          <p:nvPr/>
        </p:nvPicPr>
        <p:blipFill>
          <a:blip r:embed="rId5" cstate="email">
            <a:alphaModFix amt="57000"/>
            <a:extLst>
              <a:ext uri="{28A0092B-C50C-407E-A947-70E740481C1C}">
                <a14:useLocalDpi xmlns:a14="http://schemas.microsoft.com/office/drawing/2010/main"/>
              </a:ext>
            </a:extLst>
          </a:blip>
          <a:stretch>
            <a:fillRect/>
          </a:stretch>
        </p:blipFill>
        <p:spPr>
          <a:xfrm>
            <a:off x="2463898" y="3300906"/>
            <a:ext cx="977727" cy="1556425"/>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321FEC9B-7763-5D86-4AB3-93A4B0FD70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42051" y="3851439"/>
            <a:ext cx="3802299" cy="2851724"/>
          </a:xfrm>
          <a:prstGeom prst="ellipse">
            <a:avLst/>
          </a:prstGeom>
          <a:ln w="63500" cap="rnd">
            <a:solidFill>
              <a:srgbClr val="006C93"/>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id="{AD1E8756-343C-7349-7C3D-0AEF099D723D}"/>
              </a:ext>
            </a:extLst>
          </p:cNvPr>
          <p:cNvSpPr txBox="1"/>
          <p:nvPr/>
        </p:nvSpPr>
        <p:spPr>
          <a:xfrm>
            <a:off x="3606994" y="3899080"/>
            <a:ext cx="4535057" cy="1446550"/>
          </a:xfrm>
          <a:prstGeom prst="rect">
            <a:avLst/>
          </a:prstGeom>
          <a:noFill/>
        </p:spPr>
        <p:txBody>
          <a:bodyPr wrap="square">
            <a:spAutoFit/>
          </a:bodyPr>
          <a:lstStyle/>
          <a:p>
            <a:pPr>
              <a:spcBef>
                <a:spcPts val="600"/>
              </a:spcBef>
            </a:pPr>
            <a:r>
              <a:rPr lang="sr-Latn-RS" sz="2200" b="1" noProof="0"/>
              <a:t>Možemo </a:t>
            </a:r>
            <a:r>
              <a:rPr lang="sr-Latn-RS" sz="2200" b="1"/>
              <a:t>razumjeti da</a:t>
            </a:r>
            <a:r>
              <a:rPr lang="sr-Latn-RS" sz="2200" b="1" noProof="0"/>
              <a:t> </a:t>
            </a:r>
            <a:r>
              <a:rPr lang="sr-Latn-RS" sz="2200" b="1" noProof="0" dirty="0"/>
              <a:t>je s Bogom </a:t>
            </a:r>
            <a:r>
              <a:rPr lang="sr-Latn-RS" sz="2200" b="1" noProof="0"/>
              <a:t>pomirio “ono </a:t>
            </a:r>
            <a:r>
              <a:rPr lang="sr-Latn-RS" sz="2200" b="1" noProof="0" dirty="0"/>
              <a:t>što je na Zemlji“. Ali kako je sa sobom pomirio one koji su na Nebu?</a:t>
            </a:r>
          </a:p>
        </p:txBody>
      </p:sp>
      <p:sp>
        <p:nvSpPr>
          <p:cNvPr id="7" name="CuadroTexto 6">
            <a:extLst>
              <a:ext uri="{FF2B5EF4-FFF2-40B4-BE49-F238E27FC236}">
                <a16:creationId xmlns:a16="http://schemas.microsoft.com/office/drawing/2014/main" id="{22F465A6-B2FA-86F1-B86A-F49C388FBFB3}"/>
              </a:ext>
            </a:extLst>
          </p:cNvPr>
          <p:cNvSpPr txBox="1"/>
          <p:nvPr/>
        </p:nvSpPr>
        <p:spPr>
          <a:xfrm>
            <a:off x="3606994" y="3116966"/>
            <a:ext cx="8451654" cy="769441"/>
          </a:xfrm>
          <a:prstGeom prst="rect">
            <a:avLst/>
          </a:prstGeom>
          <a:noFill/>
        </p:spPr>
        <p:txBody>
          <a:bodyPr wrap="square">
            <a:spAutoFit/>
          </a:bodyPr>
          <a:lstStyle/>
          <a:p>
            <a:pPr>
              <a:spcBef>
                <a:spcPts val="600"/>
              </a:spcBef>
            </a:pPr>
            <a:r>
              <a:rPr lang="sr-Latn-RS" sz="2200" b="1" noProof="0"/>
              <a:t>Smrću na križu i </a:t>
            </a:r>
            <a:r>
              <a:rPr lang="sr-Latn-RS" sz="2200" b="1"/>
              <a:t>u</a:t>
            </a:r>
            <a:r>
              <a:rPr lang="sr-Latn-RS" sz="2200" b="1" noProof="0"/>
              <a:t>skrsnućem, Isus je ispunio potrebne uvjete za pomirenje čovječanstva s Bogom (Kol. 1,20).</a:t>
            </a:r>
            <a:endParaRPr lang="sr-Latn-RS" sz="2200" b="1" noProof="0" dirty="0"/>
          </a:p>
        </p:txBody>
      </p:sp>
      <p:sp>
        <p:nvSpPr>
          <p:cNvPr id="11" name="CuadroTexto 10">
            <a:extLst>
              <a:ext uri="{FF2B5EF4-FFF2-40B4-BE49-F238E27FC236}">
                <a16:creationId xmlns:a16="http://schemas.microsoft.com/office/drawing/2014/main" id="{BFEFD2C2-F458-B3A8-BE1C-7D44A08BF9A7}"/>
              </a:ext>
            </a:extLst>
          </p:cNvPr>
          <p:cNvSpPr txBox="1"/>
          <p:nvPr/>
        </p:nvSpPr>
        <p:spPr>
          <a:xfrm>
            <a:off x="3606994" y="5296747"/>
            <a:ext cx="4428049" cy="1446550"/>
          </a:xfrm>
          <a:prstGeom prst="rect">
            <a:avLst/>
          </a:prstGeom>
          <a:noFill/>
        </p:spPr>
        <p:txBody>
          <a:bodyPr wrap="square">
            <a:spAutoFit/>
          </a:bodyPr>
          <a:lstStyle/>
          <a:p>
            <a:pPr>
              <a:spcBef>
                <a:spcPts val="600"/>
              </a:spcBef>
            </a:pPr>
            <a:r>
              <a:rPr lang="sr-Latn-RS" sz="2200" b="1"/>
              <a:t>Cijeli</a:t>
            </a:r>
            <a:r>
              <a:rPr lang="sr-Latn-RS" sz="2200" b="1" noProof="0"/>
              <a:t> </a:t>
            </a:r>
            <a:r>
              <a:rPr lang="sr-Latn-RS" sz="2200" b="1" noProof="0" dirty="0"/>
              <a:t>svemir je bio u prilici da jasno </a:t>
            </a:r>
            <a:r>
              <a:rPr lang="sr-Latn-RS" sz="2200" b="1" noProof="0"/>
              <a:t>vidi  </a:t>
            </a:r>
            <a:r>
              <a:rPr lang="sr-Latn-RS" sz="2200" b="1" noProof="0" dirty="0"/>
              <a:t>zla. Tako je Božji karakter opravdan i na Nebu i na Zemlji.</a:t>
            </a:r>
          </a:p>
        </p:txBody>
      </p:sp>
    </p:spTree>
    <p:extLst>
      <p:ext uri="{BB962C8B-B14F-4D97-AF65-F5344CB8AC3E}">
        <p14:creationId xmlns:p14="http://schemas.microsoft.com/office/powerpoint/2010/main" val="58544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7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4*#ppt_w"/>
                                          </p:val>
                                        </p:tav>
                                        <p:tav tm="100000">
                                          <p:val>
                                            <p:strVal val="#ppt_w"/>
                                          </p:val>
                                        </p:tav>
                                      </p:tavLst>
                                    </p:anim>
                                    <p:anim calcmode="lin" valueType="num">
                                      <p:cBhvr>
                                        <p:cTn id="32" dur="500" fill="hold"/>
                                        <p:tgtEl>
                                          <p:spTgt spid="10"/>
                                        </p:tgtEl>
                                        <p:attrNameLst>
                                          <p:attrName>ppt_h</p:attrName>
                                        </p:attrNameLst>
                                      </p:cBhvr>
                                      <p:tavLst>
                                        <p:tav tm="0">
                                          <p:val>
                                            <p:strVal val="4*#ppt_h"/>
                                          </p:val>
                                        </p:tav>
                                        <p:tav tm="100000">
                                          <p:val>
                                            <p:strVal val="#ppt_h"/>
                                          </p:val>
                                        </p:tav>
                                      </p:tavLst>
                                    </p:anim>
                                  </p:childTnLst>
                                </p:cTn>
                              </p:par>
                            </p:childTnLst>
                          </p:cTn>
                        </p:par>
                        <p:par>
                          <p:cTn id="33" fill="hold">
                            <p:stCondLst>
                              <p:cond delay="500"/>
                            </p:stCondLst>
                            <p:childTnLst>
                              <p:par>
                                <p:cTn id="34" presetID="23" presetClass="entr" presetSubtype="3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4*#ppt_w"/>
                                          </p:val>
                                        </p:tav>
                                        <p:tav tm="100000">
                                          <p:val>
                                            <p:strVal val="#ppt_w"/>
                                          </p:val>
                                        </p:tav>
                                      </p:tavLst>
                                    </p:anim>
                                    <p:anim calcmode="lin" valueType="num">
                                      <p:cBhvr>
                                        <p:cTn id="37" dur="500" fill="hold"/>
                                        <p:tgtEl>
                                          <p:spTgt spid="8"/>
                                        </p:tgtEl>
                                        <p:attrNameLst>
                                          <p:attrName>ppt_h</p:attrName>
                                        </p:attrNameLst>
                                      </p:cBhvr>
                                      <p:tavLst>
                                        <p:tav tm="0">
                                          <p:val>
                                            <p:strVal val="4*#ppt_h"/>
                                          </p:val>
                                        </p:tav>
                                        <p:tav tm="100000">
                                          <p:val>
                                            <p:strVal val="#ppt_h"/>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750"/>
                                        <p:tgtEl>
                                          <p:spTgt spid="12"/>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4"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D096D8-3CFB-35AC-8FB5-2CA29CFCD100}"/>
              </a:ext>
            </a:extLst>
          </p:cNvPr>
          <p:cNvSpPr txBox="1"/>
          <p:nvPr/>
        </p:nvSpPr>
        <p:spPr>
          <a:xfrm>
            <a:off x="525517" y="1156138"/>
            <a:ext cx="11119945" cy="3970318"/>
          </a:xfrm>
          <a:prstGeom prst="rect">
            <a:avLst/>
          </a:prstGeom>
          <a:noFill/>
        </p:spPr>
        <p:txBody>
          <a:bodyPr wrap="square">
            <a:spAutoFit/>
          </a:bodyPr>
          <a:lstStyle/>
          <a:p>
            <a:pPr algn="just">
              <a:spcBef>
                <a:spcPts val="600"/>
              </a:spcBef>
            </a:pPr>
            <a:r>
              <a:rPr lang="sr-Latn-RS" sz="2800" b="1">
                <a:solidFill>
                  <a:srgbClr val="321547"/>
                </a:solidFill>
                <a:latin typeface="Constantia" panose="02030602050306030303" pitchFamily="18" charset="0"/>
              </a:rPr>
              <a:t>“</a:t>
            </a:r>
            <a:r>
              <a:rPr lang="sr-Latn-RS" sz="2800" b="1" noProof="0">
                <a:solidFill>
                  <a:srgbClr val="321547"/>
                </a:solidFill>
                <a:latin typeface="Constantia" panose="02030602050306030303" pitchFamily="18" charset="0"/>
              </a:rPr>
              <a:t>Isus je bio veličanstvo Neba, voljeni zapovjednik anđela, koji je s radošću činio Njegovu volju. Bio je jedno s Bogom, “u krilu Očevu“ (Ivan 1,18), no ipak nije smatrao da je on nešto posebno time što je jednak Bogu dok je čovek izgubljen u grehu i bjedi. Sišao je sa svog prijestolja, ostavio je svoju krunu i kraljevsko žezlo te odjenuo svoje božanstvo ljudskoš- ću. Ponizio se sve do smrti na križu, da bi čovjek mogao biti uzdignut na mjesto s Njim na Njegovom prijestolju... U ljuba- vi dolazi da otkrije Oca i pomiri čovjeka s Bogom.“</a:t>
            </a:r>
            <a:endParaRPr lang="sr-Latn-RS" sz="2800" b="1" noProof="0" dirty="0">
              <a:solidFill>
                <a:srgbClr val="321547"/>
              </a:solidFill>
              <a:latin typeface="Constantia" panose="02030602050306030303" pitchFamily="18" charset="0"/>
            </a:endParaRPr>
          </a:p>
        </p:txBody>
      </p:sp>
      <p:sp>
        <p:nvSpPr>
          <p:cNvPr id="4" name="CuadroTexto 3">
            <a:extLst>
              <a:ext uri="{FF2B5EF4-FFF2-40B4-BE49-F238E27FC236}">
                <a16:creationId xmlns:a16="http://schemas.microsoft.com/office/drawing/2014/main" id="{64ACAFA4-8FEE-F29D-4C7B-AFA0BAE023B8}"/>
              </a:ext>
            </a:extLst>
          </p:cNvPr>
          <p:cNvSpPr txBox="1"/>
          <p:nvPr/>
        </p:nvSpPr>
        <p:spPr>
          <a:xfrm>
            <a:off x="4466536" y="5126456"/>
            <a:ext cx="7725464" cy="400110"/>
          </a:xfrm>
          <a:prstGeom prst="rect">
            <a:avLst/>
          </a:prstGeom>
          <a:noFill/>
        </p:spPr>
        <p:txBody>
          <a:bodyPr wrap="square" rtlCol="0">
            <a:spAutoFit/>
          </a:bodyPr>
          <a:lstStyle/>
          <a:p>
            <a:r>
              <a:rPr lang="sr-Latn-RS" sz="2000" b="1" noProof="0">
                <a:solidFill>
                  <a:srgbClr val="321547"/>
                </a:solidFill>
              </a:rPr>
              <a:t>E</a:t>
            </a:r>
            <a:r>
              <a:rPr lang="sr-Latn-RS" sz="2000" b="1">
                <a:solidFill>
                  <a:srgbClr val="321547"/>
                </a:solidFill>
              </a:rPr>
              <a:t>llen g. White, </a:t>
            </a:r>
            <a:r>
              <a:rPr lang="sr-Latn-RS" sz="2000" i="1">
                <a:solidFill>
                  <a:srgbClr val="321547"/>
                </a:solidFill>
              </a:rPr>
              <a:t>Odabrane poruke</a:t>
            </a:r>
            <a:r>
              <a:rPr lang="sr-Latn-RS" sz="2000" b="1">
                <a:solidFill>
                  <a:srgbClr val="321547"/>
                </a:solidFill>
              </a:rPr>
              <a:t>, </a:t>
            </a:r>
            <a:r>
              <a:rPr lang="sr-Latn-RS" sz="2000" b="1" noProof="0">
                <a:solidFill>
                  <a:srgbClr val="321547"/>
                </a:solidFill>
              </a:rPr>
              <a:t>tom </a:t>
            </a:r>
            <a:r>
              <a:rPr lang="sr-Latn-RS" sz="2000" b="1" noProof="0" dirty="0">
                <a:solidFill>
                  <a:srgbClr val="321547"/>
                </a:solidFill>
              </a:rPr>
              <a:t>1, str</a:t>
            </a:r>
            <a:r>
              <a:rPr lang="sr-Latn-RS" sz="2000" b="1" noProof="0">
                <a:solidFill>
                  <a:srgbClr val="321547"/>
                </a:solidFill>
              </a:rPr>
              <a:t>. 321. u izvorniku</a:t>
            </a:r>
            <a:endParaRPr lang="sr-Latn-RS" sz="2000" b="1" noProof="0" dirty="0">
              <a:solidFill>
                <a:srgbClr val="321547"/>
              </a:solidFill>
            </a:endParaRPr>
          </a:p>
        </p:txBody>
      </p:sp>
    </p:spTree>
    <p:extLst>
      <p:ext uri="{BB962C8B-B14F-4D97-AF65-F5344CB8AC3E}">
        <p14:creationId xmlns:p14="http://schemas.microsoft.com/office/powerpoint/2010/main" val="144674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5C45-4223-AB9F-ADF3-DABFB514C826}"/>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FEFCE9B3-67BF-176D-135B-A512AC529F06}"/>
              </a:ext>
            </a:extLst>
          </p:cNvPr>
          <p:cNvSpPr>
            <a:spLocks noChangeArrowheads="1"/>
          </p:cNvSpPr>
          <p:nvPr/>
        </p:nvSpPr>
        <p:spPr bwMode="auto">
          <a:xfrm>
            <a:off x="320722" y="4088094"/>
            <a:ext cx="11508992" cy="2550123"/>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F7F236C0-6AE0-1F63-57D3-7C52826E4092}"/>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12A7C541-19B8-262C-5879-C9AF13EAC2E6}"/>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a:extLst>
              <a:ext uri="{FF2B5EF4-FFF2-40B4-BE49-F238E27FC236}">
                <a16:creationId xmlns:a16="http://schemas.microsoft.com/office/drawing/2014/main" id="{4BC91A16-8AB8-3FBB-8185-ECE27057EA34}"/>
              </a:ext>
            </a:extLst>
          </p:cNvPr>
          <p:cNvSpPr txBox="1"/>
          <p:nvPr/>
        </p:nvSpPr>
        <p:spPr>
          <a:xfrm>
            <a:off x="2346634" y="3290532"/>
            <a:ext cx="8358436" cy="40011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B7DDB953-DCF7-F67D-8E46-2B4CF08DB50A}"/>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C352974C-FA20-23C2-D8D6-7AB4D10F5F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31B8B1F2-C1B3-4F7A-7D0B-B597B84B4D82}"/>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3ACEFDE5-9EDE-DEBC-0FC2-C8282AA602A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C5B19DFF-7A6D-C33D-FAA4-446D7AD32CA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957378C-4D03-E207-79E2-8EAB12992574}"/>
              </a:ext>
            </a:extLst>
          </p:cNvPr>
          <p:cNvSpPr txBox="1"/>
          <p:nvPr/>
        </p:nvSpPr>
        <p:spPr>
          <a:xfrm>
            <a:off x="109181" y="4088094"/>
            <a:ext cx="12171869" cy="2554545"/>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Vjerom je Abraham ”očekivao s temeljima, kojemu je Bog graditelj i tvorac“ (Heb. 11,10). Postoji       ”neprolazna, neokaljana, neuvela baština koje vam stoji sačuvana na nebesima“ (1.Pet. 1,4).   Pouka za ovaj tjedan ističe tri glavne teme:</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1. Članovi nebeske zajednice žive s duhovnom zrelošću, služeći kao uzori dostojni oponašanja.</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2. Kršćanska radost, poput mira, ne zavisi od spoljašnjih okolnosti, jer je ukorijenjena u bliskom odnosu s Bogom kroz Isusa Krista.</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3. Radostan i ispunjen život je moguć, čak i u ovom burnom svijetu, ali zahtjeva poslušnost  biblijskim načelima. </a:t>
            </a:r>
          </a:p>
        </p:txBody>
      </p:sp>
      <p:pic>
        <p:nvPicPr>
          <p:cNvPr id="5" name="Picture 4">
            <a:extLst>
              <a:ext uri="{FF2B5EF4-FFF2-40B4-BE49-F238E27FC236}">
                <a16:creationId xmlns:a16="http://schemas.microsoft.com/office/drawing/2014/main" id="{64AB7C56-2095-2786-4915-E384530DD470}"/>
              </a:ext>
            </a:extLst>
          </p:cNvPr>
          <p:cNvPicPr>
            <a:picLocks noChangeAspect="1"/>
          </p:cNvPicPr>
          <p:nvPr/>
        </p:nvPicPr>
        <p:blipFill>
          <a:blip r:embed="rId6"/>
          <a:stretch>
            <a:fillRect/>
          </a:stretch>
        </p:blipFill>
        <p:spPr>
          <a:xfrm>
            <a:off x="3605953" y="-97653"/>
            <a:ext cx="4430295" cy="1828800"/>
          </a:xfrm>
          <a:prstGeom prst="rect">
            <a:avLst/>
          </a:prstGeom>
        </p:spPr>
      </p:pic>
    </p:spTree>
    <p:extLst>
      <p:ext uri="{BB962C8B-B14F-4D97-AF65-F5344CB8AC3E}">
        <p14:creationId xmlns:p14="http://schemas.microsoft.com/office/powerpoint/2010/main" val="2760150176"/>
      </p:ext>
    </p:extLst>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PRIMJENA</a:t>
            </a:r>
            <a:endParaRPr lang="en-US" dirty="0"/>
          </a:p>
        </p:txBody>
      </p:sp>
      <p:sp>
        <p:nvSpPr>
          <p:cNvPr id="16387" name="Rectangle 3"/>
          <p:cNvSpPr>
            <a:spLocks noGrp="1" noChangeArrowheads="1"/>
          </p:cNvSpPr>
          <p:nvPr>
            <p:ph type="body" idx="1"/>
          </p:nvPr>
        </p:nvSpPr>
        <p:spPr>
          <a:xfrm>
            <a:off x="2667000" y="1676402"/>
            <a:ext cx="8321040"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a:t>
            </a:r>
            <a:r>
              <a:rPr lang="hr-HR" sz="2800">
                <a:solidFill>
                  <a:srgbClr val="FFFF99"/>
                </a:solidFill>
              </a:rPr>
              <a:t>: ”Kristova preuzvišenost </a:t>
            </a:r>
            <a:r>
              <a:rPr lang="hr-HR" sz="2800" dirty="0">
                <a:solidFill>
                  <a:srgbClr val="FFFF99"/>
                </a:solidFill>
              </a:rPr>
              <a:t>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1" y="3886201"/>
            <a:ext cx="7423484"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utjecaja prihvatiti Sveto pismo kao autoritativno, nepogrješivo otkrivenje Božje volje? </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ostati vjeran cijelom Pismu a to znači vršiti  zapovijedi Božje i čuvati svjedočanstvo Isusa Krista?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CC66"/>
                </a:solidFill>
                <a:effectLst/>
                <a:uLnTx/>
                <a:uFillTx/>
                <a:latin typeface="Arial"/>
                <a:ea typeface="+mn-ea"/>
                <a:cs typeface="Arial" charset="0"/>
              </a:rPr>
              <a:t>Razumjevši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podsjetim naloga: ”Prestanite i znajte da sam ja Bog (Ps.46,10), da shvatim da je Biblija još uvijek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1" end="1"/>
                                            </p:txEl>
                                          </p:spTgt>
                                        </p:tgtEl>
                                        <p:attrNameLst>
                                          <p:attrName>style.visibility</p:attrName>
                                        </p:attrNameLst>
                                      </p:cBhvr>
                                      <p:to>
                                        <p:strVal val="visible"/>
                                      </p:to>
                                    </p:set>
                                    <p:animEffect transition="in" filter="wipe(left)">
                                      <p:cBhvr>
                                        <p:cTn id="24" dur="1000"/>
                                        <p:tgtEl>
                                          <p:spTgt spid="2048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600" y="1676400"/>
            <a:ext cx="5486400" cy="1131888"/>
          </a:xfrm>
        </p:spPr>
        <p:txBody>
          <a:bodyPr/>
          <a:lstStyle/>
          <a:p>
            <a:pPr eaLnBrk="1" hangingPunct="1">
              <a:buFontTx/>
              <a:buNone/>
            </a:pPr>
            <a:r>
              <a:rPr lang="en-US" sz="2800" dirty="0">
                <a:solidFill>
                  <a:srgbClr val="FFFF99"/>
                </a:solidFill>
              </a:rPr>
              <a:t>   </a:t>
            </a:r>
            <a:r>
              <a:rPr lang="hr-HR" dirty="0">
                <a:solidFill>
                  <a:srgbClr val="FFFF99"/>
                </a:solidFill>
              </a:rPr>
              <a:t>Koje  promjene  trebamo ostvariti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primijeniti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sr-Latn-ME" sz="2800" dirty="0">
                <a:solidFill>
                  <a:srgbClr val="FFFF99"/>
                </a:solidFill>
              </a:rPr>
              <a:t>Kristova preuzvišenost</a:t>
            </a:r>
            <a:r>
              <a:rPr lang="hr-HR" sz="2800" dirty="0">
                <a:solidFill>
                  <a:srgbClr val="FFFF99"/>
                </a:solidFill>
              </a:rPr>
              <a:t>”, možemo koristiti iduć</a:t>
            </a:r>
            <a:r>
              <a:rPr lang="sr-Latn-RS" sz="2800" dirty="0">
                <a:solidFill>
                  <a:srgbClr val="FFFF99"/>
                </a:solidFill>
              </a:rPr>
              <a:t>i tjedan</a:t>
            </a:r>
            <a:r>
              <a:rPr lang="hr-HR" sz="2800" dirty="0">
                <a:solidFill>
                  <a:srgbClr val="FFFF99"/>
                </a:solidFill>
              </a:rPr>
              <a:t>?</a:t>
            </a:r>
            <a:endParaRPr lang="en-US" sz="2400" dirty="0">
              <a:solidFill>
                <a:srgbClr val="FFFF99"/>
              </a:solidFill>
            </a:endParaRPr>
          </a:p>
        </p:txBody>
      </p:sp>
      <p:sp>
        <p:nvSpPr>
          <p:cNvPr id="22532" name="Rectangle 4"/>
          <p:cNvSpPr>
            <a:spLocks noChangeArrowheads="1"/>
          </p:cNvSpPr>
          <p:nvPr/>
        </p:nvSpPr>
        <p:spPr bwMode="auto">
          <a:xfrm>
            <a:off x="1388277" y="2701682"/>
            <a:ext cx="11008803" cy="374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skupini</a:t>
            </a:r>
            <a:r>
              <a:rPr kumimoji="0" lang="en-US" sz="2000" b="1" i="0" u="none" strike="noStrike" kern="1200" cap="none" spc="0" normalizeH="0" baseline="0" noProof="0" dirty="0">
                <a:ln>
                  <a:noFill/>
                </a:ln>
                <a:solidFill>
                  <a:srgbClr val="FF9900"/>
                </a:solidFill>
                <a:effectLst/>
                <a:uLnTx/>
                <a:uFillTx/>
                <a:latin typeface="Arial"/>
                <a:ea typeface="+mn-ea"/>
                <a:cs typeface="Arial" charset="0"/>
              </a:rPr>
              <a:t>:</a:t>
            </a:r>
            <a:endParaRPr kumimoji="0" lang="hr-HR" sz="2000" b="1" i="0" u="none" strike="noStrike" kern="1200" cap="none" spc="0" normalizeH="0" baseline="0" noProof="0" dirty="0">
              <a:ln>
                <a:noFill/>
              </a:ln>
              <a:solidFill>
                <a:srgbClr val="FF9900"/>
              </a:solidFill>
              <a:effectLst/>
              <a:uLnTx/>
              <a:uFillTx/>
              <a:latin typeface="Arial"/>
              <a:ea typeface="+mn-ea"/>
              <a:cs typeface="Arial" charset="0"/>
            </a:endParaRPr>
          </a:p>
          <a:p>
            <a:pPr marL="342900" marR="0" lvl="0" indent="-342900" algn="l" defTabSz="914377" rtl="0" eaLnBrk="1" fontAlgn="base" latinLnBrk="0" hangingPunct="1">
              <a:lnSpc>
                <a:spcPct val="100000"/>
              </a:lnSpc>
              <a:spcBef>
                <a:spcPct val="20000"/>
              </a:spcBef>
              <a:spcAft>
                <a:spcPct val="0"/>
              </a:spcAft>
              <a:buClrTx/>
              <a:buSzTx/>
              <a:buFontTx/>
              <a:buAutoNum type="arabicPeriod"/>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 </a:t>
            </a:r>
            <a:r>
              <a:rPr lang="sr-Latn-RS" sz="1200" i="1" dirty="0">
                <a:solidFill>
                  <a:srgbClr val="FFFFFF"/>
                </a:solidFill>
                <a:latin typeface="Arial"/>
                <a:cs typeface="Arial" charset="0"/>
              </a:rPr>
              <a:t>Post. 1,26.27</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5,3; 1. Kor. 15,49; 2. Kor.3,18; Heb. 10,1. </a:t>
            </a:r>
            <a:r>
              <a:rPr lang="sr-Latn-RS" sz="1400" b="1" noProof="0" dirty="0">
                <a:solidFill>
                  <a:srgbClr val="FFFFFF"/>
                </a:solidFill>
                <a:latin typeface="Arial"/>
                <a:cs typeface="Arial" charset="0"/>
              </a:rPr>
              <a:t>Navedite razliku značenja “obličja“.u ovim redcima. Kolikom se</a:t>
            </a:r>
          </a:p>
          <a:p>
            <a:pPr marR="0" lvl="0" algn="l" defTabSz="914377" rtl="0" eaLnBrk="1" fontAlgn="base" latinLnBrk="0" hangingPunct="1">
              <a:lnSpc>
                <a:spcPct val="100000"/>
              </a:lnSpc>
              <a:spcBef>
                <a:spcPct val="20000"/>
              </a:spcBef>
              <a:spcAft>
                <a:spcPct val="0"/>
              </a:spcAft>
              <a:buClrTx/>
              <a:buSzTx/>
              <a:tabLst/>
              <a:defRPr/>
            </a:pPr>
            <a:r>
              <a:rPr lang="sr-Latn-RS" sz="1400" b="1" noProof="0" dirty="0">
                <a:solidFill>
                  <a:srgbClr val="FFFFFF"/>
                </a:solidFill>
                <a:latin typeface="Arial"/>
                <a:cs typeface="Arial" charset="0"/>
              </a:rPr>
              <a:t>                         ona mogu razlikovati odopisa Isusa kao obličja Božjeg obličja odnosno božje slike?</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lang="sr-Latn-RS" sz="1200" i="1" dirty="0">
                <a:solidFill>
                  <a:srgbClr val="FFFFFF"/>
                </a:solidFill>
                <a:latin typeface="Arial"/>
                <a:cs typeface="Arial" charset="0"/>
              </a:rPr>
              <a:t>Matej 11,27; Ivan 1,1.2.14.18</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Zašto je isus u jedinstvenom smislu sposoban da otkrije Oca</a:t>
            </a:r>
            <a:r>
              <a:rPr kumimoji="0" lang="hr-HR" sz="1400" b="1" i="0" u="none" strike="noStrike" kern="1200" cap="none" spc="0" normalizeH="0" baseline="0" noProof="0" dirty="0">
                <a:ln>
                  <a:noFill/>
                </a:ln>
                <a:solidFill>
                  <a:srgbClr val="FFFFFF"/>
                </a:solidFill>
                <a:effectLst/>
                <a:uLnTx/>
                <a:uFillTx/>
                <a:latin typeface="Arial"/>
                <a:cs typeface="Arial" charset="0"/>
              </a:rPr>
              <a: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lang="hr-HR" sz="1867" b="1" dirty="0">
                <a:solidFill>
                  <a:srgbClr val="FFFFFF"/>
                </a:solidFill>
                <a:latin typeface="Arial"/>
                <a:cs typeface="Arial" charset="0"/>
              </a:rPr>
              <a:t>3</a:t>
            </a:r>
            <a:r>
              <a:rPr kumimoji="0" lang="hr-HR" sz="1867" b="1" i="0" u="none" strike="noStrike" kern="1200" cap="none" spc="0" normalizeH="0" baseline="0" noProof="0" dirty="0">
                <a:ln>
                  <a:noFill/>
                </a:ln>
                <a:solidFill>
                  <a:srgbClr val="FFFFFF"/>
                </a:solidFill>
                <a:effectLst/>
                <a:uLnTx/>
                <a:uFillTx/>
                <a:latin typeface="Arial"/>
                <a:ea typeface="+mn-ea"/>
                <a:cs typeface="Arial" charset="0"/>
              </a:rPr>
              <a:t>. Pročitaj </a:t>
            </a:r>
            <a:r>
              <a:rPr lang="hr-HR" sz="1100" i="1" dirty="0">
                <a:solidFill>
                  <a:srgbClr val="FFFFFF"/>
                </a:solidFill>
                <a:latin typeface="Arial"/>
                <a:cs typeface="Arial" charset="0"/>
              </a:rPr>
              <a:t>Kol. 1,15-1</a:t>
            </a:r>
            <a:r>
              <a:rPr kumimoji="0" lang="hr-HR" sz="1100" b="0" i="1" u="none" strike="noStrike" kern="1200" cap="none" spc="0" normalizeH="0" baseline="0" noProof="0" dirty="0">
                <a:ln>
                  <a:noFill/>
                </a:ln>
                <a:solidFill>
                  <a:srgbClr val="FFFFFF"/>
                </a:solidFill>
                <a:effectLst/>
                <a:uLnTx/>
                <a:uFillTx/>
                <a:latin typeface="Arial"/>
                <a:ea typeface="+mn-ea"/>
                <a:cs typeface="Arial" charset="0"/>
              </a:rPr>
              <a:t>7</a:t>
            </a:r>
            <a:r>
              <a:rPr lang="hr-HR" sz="1100" i="1" dirty="0">
                <a:solidFill>
                  <a:srgbClr val="FFFFFF"/>
                </a:solidFill>
                <a:latin typeface="Arial"/>
                <a:cs typeface="Arial" charset="0"/>
              </a:rPr>
              <a:t>.</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Koje</a:t>
            </a:r>
            <a:r>
              <a:rPr kumimoji="0" lang="hr-HR" sz="1400" b="1" i="0" u="none" strike="noStrike" kern="1200" cap="none" spc="0" normalizeH="0" noProof="0" dirty="0">
                <a:ln>
                  <a:noFill/>
                </a:ln>
                <a:solidFill>
                  <a:srgbClr val="FFFFFF"/>
                </a:solidFill>
                <a:effectLst/>
                <a:uLnTx/>
                <a:uFillTx/>
                <a:latin typeface="Arial"/>
                <a:ea typeface="+mn-ea"/>
                <a:cs typeface="Arial" charset="0"/>
              </a:rPr>
              <a:t> razloge Pavao navodi što za Isusa kaže da je ”rođen prije svake tvari”?</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lang="hr-HR" b="1" dirty="0">
                <a:solidFill>
                  <a:srgbClr val="FFFFFF"/>
                </a:solidFill>
                <a:latin typeface="Arial"/>
                <a:cs typeface="Arial" charset="0"/>
              </a:rPr>
              <a:t>4.</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Ef. 1,22; Kol. 2,10.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Što ”glava” označava u ovim tekstovima? Što Pavao misli nazivajući Isusa ”glavom crkve”?</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lang="hr-HR" sz="1600" b="1" dirty="0">
                <a:solidFill>
                  <a:srgbClr val="FFFFFF"/>
                </a:solidFill>
                <a:latin typeface="Arial"/>
                <a:cs typeface="Arial" charset="0"/>
              </a:rPr>
              <a:t>5</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1. Kor. 12,12-27. </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Kaje</a:t>
            </a:r>
            <a:r>
              <a:rPr kumimoji="0" lang="hr-HR" sz="1400" b="1" i="0" u="none" strike="noStrike" kern="1200" cap="none" spc="0" normalizeH="0" noProof="0" dirty="0">
                <a:ln>
                  <a:noFill/>
                </a:ln>
                <a:solidFill>
                  <a:srgbClr val="FFFFFF"/>
                </a:solidFill>
                <a:effectLst/>
                <a:uLnTx/>
                <a:uFillTx/>
                <a:latin typeface="Arial"/>
                <a:ea typeface="+mn-ea"/>
                <a:cs typeface="Arial" charset="0"/>
              </a:rPr>
              <a:t> još aspekte crkve osim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tijela”  u prenosnom smislu oslikava ta metafora?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lang="hr-HR" sz="1600" b="1" dirty="0">
                <a:solidFill>
                  <a:srgbClr val="FFFFFF"/>
                </a:solidFill>
                <a:latin typeface="Arial"/>
                <a:cs typeface="Arial" charset="0"/>
              </a:rPr>
              <a:t>6</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sr-Latn-ME" sz="1200" i="1" dirty="0">
                <a:solidFill>
                  <a:srgbClr val="FFFFFF"/>
                </a:solidFill>
                <a:latin typeface="Arial"/>
                <a:cs typeface="Arial" charset="0"/>
              </a:rPr>
              <a:t>Kol. 1,18. </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Kako</a:t>
            </a:r>
            <a:r>
              <a:rPr kumimoji="0" lang="hr-HR" sz="1400" b="1" i="0" u="none" strike="noStrike" kern="1200" cap="none" spc="0" normalizeH="0" noProof="0" dirty="0">
                <a:ln>
                  <a:noFill/>
                </a:ln>
                <a:solidFill>
                  <a:srgbClr val="FFFFFF"/>
                </a:solidFill>
                <a:effectLst/>
                <a:uLnTx/>
                <a:uFillTx/>
                <a:latin typeface="Arial"/>
                <a:ea typeface="+mn-ea"/>
                <a:cs typeface="Arial" charset="0"/>
              </a:rPr>
              <a:t> je ideja o Kristu kao glavi povezana s idejom o Njemu kao”početku”</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lang="sr-Latn-RS" sz="1600" b="1" dirty="0">
                <a:solidFill>
                  <a:srgbClr val="FFFFFF"/>
                </a:solidFill>
                <a:latin typeface="Arial"/>
                <a:cs typeface="Arial" charset="0"/>
              </a:rPr>
              <a:t>7</a:t>
            </a:r>
            <a:r>
              <a:rPr kumimoji="0" lang="en-US"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Rim. 6,3.4</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Koje razlog navodi Pavao na osnovi kojeg je Isus postao začetnik novog stvaranja?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lvl="0" defTabSz="914377" fontAlgn="base">
              <a:spcBef>
                <a:spcPct val="20000"/>
              </a:spcBef>
              <a:spcAft>
                <a:spcPct val="0"/>
              </a:spcAft>
              <a:defRPr/>
            </a:pPr>
            <a:r>
              <a:rPr lang="hr-HR" b="1" dirty="0">
                <a:solidFill>
                  <a:srgbClr val="FFFFFF"/>
                </a:solidFill>
                <a:latin typeface="Arial"/>
                <a:cs typeface="Arial" charset="0"/>
              </a:rPr>
              <a:t>8. Pročitaj </a:t>
            </a:r>
            <a:r>
              <a:rPr lang="hr-HR" sz="1100" i="1" dirty="0">
                <a:solidFill>
                  <a:srgbClr val="FFFFFF"/>
                </a:solidFill>
                <a:latin typeface="Arial"/>
                <a:cs typeface="Arial" charset="0"/>
              </a:rPr>
              <a:t>Kol</a:t>
            </a:r>
            <a:r>
              <a:rPr kumimoji="0" lang="hr-HR" sz="1100" b="0" i="1" u="none" strike="noStrike" kern="1200" cap="none" spc="0" normalizeH="0" baseline="0" noProof="0" dirty="0">
                <a:ln>
                  <a:noFill/>
                </a:ln>
                <a:solidFill>
                  <a:srgbClr val="FFFFFF"/>
                </a:solidFill>
                <a:effectLst/>
                <a:uLnTx/>
                <a:uFillTx/>
                <a:latin typeface="Arial"/>
                <a:ea typeface="+mn-ea"/>
                <a:cs typeface="Arial" charset="0"/>
              </a:rPr>
              <a:t> . </a:t>
            </a:r>
            <a:r>
              <a:rPr lang="hr-HR" sz="1100" i="1" dirty="0">
                <a:solidFill>
                  <a:srgbClr val="FFFFFF"/>
                </a:solidFill>
                <a:latin typeface="Arial"/>
                <a:cs typeface="Arial" charset="0"/>
              </a:rPr>
              <a:t>1</a:t>
            </a:r>
            <a:r>
              <a:rPr kumimoji="0" lang="hr-HR" sz="1100" b="0" i="1" u="none" strike="noStrike" kern="1200" cap="none" spc="0" normalizeH="0" baseline="0" noProof="0" dirty="0">
                <a:ln>
                  <a:noFill/>
                </a:ln>
                <a:solidFill>
                  <a:srgbClr val="FFFFFF"/>
                </a:solidFill>
                <a:effectLst/>
                <a:uLnTx/>
                <a:uFillTx/>
                <a:latin typeface="Arial"/>
                <a:ea typeface="+mn-ea"/>
                <a:cs typeface="Arial" charset="0"/>
              </a:rPr>
              <a:t>,</a:t>
            </a:r>
            <a:r>
              <a:rPr lang="hr-HR" sz="1100" i="1" dirty="0">
                <a:solidFill>
                  <a:srgbClr val="FFFFFF"/>
                </a:solidFill>
                <a:latin typeface="Arial"/>
                <a:cs typeface="Arial" charset="0"/>
              </a:rPr>
              <a:t>19.20</a:t>
            </a:r>
            <a:r>
              <a:rPr kumimoji="0" lang="hr-HR" sz="11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100" b="0" i="1" u="none" strike="noStrike" kern="1200" cap="none" spc="0" normalizeH="0" noProof="0" dirty="0">
                <a:ln>
                  <a:noFill/>
                </a:ln>
                <a:solidFill>
                  <a:srgbClr val="FFFFFF"/>
                </a:solidFill>
                <a:effectLst/>
                <a:uLnTx/>
                <a:uFillTx/>
                <a:latin typeface="Arial"/>
                <a:ea typeface="+mn-ea"/>
                <a:cs typeface="Arial" charset="0"/>
              </a:rPr>
              <a:t> </a:t>
            </a:r>
            <a:r>
              <a:rPr lang="hr-HR" sz="1400" b="1" noProof="0" dirty="0">
                <a:solidFill>
                  <a:srgbClr val="FFFFFF"/>
                </a:solidFill>
                <a:latin typeface="Arial"/>
                <a:cs typeface="Arial" charset="0"/>
              </a:rPr>
              <a:t>Kakvo je to</a:t>
            </a:r>
            <a:r>
              <a:rPr lang="hr-HR" sz="1400" b="1" dirty="0">
                <a:solidFill>
                  <a:srgbClr val="FFFFFF"/>
                </a:solidFill>
                <a:latin typeface="Arial"/>
                <a:cs typeface="Arial" charset="0"/>
              </a:rPr>
              <a:t> pomirenje koje dolazi putem križa, i koliko je ono sveobuhvatno?</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44234444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2532">
                                            <p:txEl>
                                              <p:pRg st="2" end="2"/>
                                            </p:txEl>
                                          </p:spTgt>
                                        </p:tgtEl>
                                        <p:attrNameLst>
                                          <p:attrName>style.visibility</p:attrName>
                                        </p:attrNameLst>
                                      </p:cBhvr>
                                      <p:to>
                                        <p:strVal val="visible"/>
                                      </p:to>
                                    </p:set>
                                    <p:anim calcmode="lin" valueType="num">
                                      <p:cBhvr additive="base">
                                        <p:cTn id="23"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2532">
                                            <p:txEl>
                                              <p:pRg st="3" end="3"/>
                                            </p:txEl>
                                          </p:spTgt>
                                        </p:tgtEl>
                                        <p:attrNameLst>
                                          <p:attrName>style.visibility</p:attrName>
                                        </p:attrNameLst>
                                      </p:cBhvr>
                                      <p:to>
                                        <p:strVal val="visible"/>
                                      </p:to>
                                    </p:set>
                                    <p:anim calcmode="lin" valueType="num">
                                      <p:cBhvr additive="base">
                                        <p:cTn id="29"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2532">
                                            <p:txEl>
                                              <p:pRg st="4" end="4"/>
                                            </p:txEl>
                                          </p:spTgt>
                                        </p:tgtEl>
                                        <p:attrNameLst>
                                          <p:attrName>style.visibility</p:attrName>
                                        </p:attrNameLst>
                                      </p:cBhvr>
                                      <p:to>
                                        <p:strVal val="visible"/>
                                      </p:to>
                                    </p:set>
                                    <p:anim calcmode="lin" valueType="num">
                                      <p:cBhvr additive="base">
                                        <p:cTn id="35"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2532">
                                            <p:txEl>
                                              <p:pRg st="5" end="5"/>
                                            </p:txEl>
                                          </p:spTgt>
                                        </p:tgtEl>
                                        <p:attrNameLst>
                                          <p:attrName>style.visibility</p:attrName>
                                        </p:attrNameLst>
                                      </p:cBhvr>
                                      <p:to>
                                        <p:strVal val="visible"/>
                                      </p:to>
                                    </p:set>
                                    <p:anim calcmode="lin" valueType="num">
                                      <p:cBhvr additive="base">
                                        <p:cTn id="41"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2532">
                                            <p:txEl>
                                              <p:pRg st="6" end="6"/>
                                            </p:txEl>
                                          </p:spTgt>
                                        </p:tgtEl>
                                        <p:attrNameLst>
                                          <p:attrName>style.visibility</p:attrName>
                                        </p:attrNameLst>
                                      </p:cBhvr>
                                      <p:to>
                                        <p:strVal val="visible"/>
                                      </p:to>
                                    </p:set>
                                    <p:anim calcmode="lin" valueType="num">
                                      <p:cBhvr additive="base">
                                        <p:cTn id="47"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2532">
                                            <p:txEl>
                                              <p:pRg st="7" end="7"/>
                                            </p:txEl>
                                          </p:spTgt>
                                        </p:tgtEl>
                                        <p:attrNameLst>
                                          <p:attrName>style.visibility</p:attrName>
                                        </p:attrNameLst>
                                      </p:cBhvr>
                                      <p:to>
                                        <p:strVal val="visible"/>
                                      </p:to>
                                    </p:set>
                                    <p:anim calcmode="lin" valueType="num">
                                      <p:cBhvr additive="base">
                                        <p:cTn id="53"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22532">
                                            <p:txEl>
                                              <p:pRg st="8" end="8"/>
                                            </p:txEl>
                                          </p:spTgt>
                                        </p:tgtEl>
                                        <p:attrNameLst>
                                          <p:attrName>style.visibility</p:attrName>
                                        </p:attrNameLst>
                                      </p:cBhvr>
                                      <p:to>
                                        <p:strVal val="visible"/>
                                      </p:to>
                                    </p:set>
                                    <p:anim calcmode="lin" valueType="num">
                                      <p:cBhvr additive="base">
                                        <p:cTn id="59"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22532">
                                            <p:txEl>
                                              <p:pRg st="9" end="9"/>
                                            </p:txEl>
                                          </p:spTgt>
                                        </p:tgtEl>
                                        <p:attrNameLst>
                                          <p:attrName>style.visibility</p:attrName>
                                        </p:attrNameLst>
                                      </p:cBhvr>
                                      <p:to>
                                        <p:strVal val="visible"/>
                                      </p:to>
                                    </p:set>
                                    <p:anim calcmode="lin" valueType="num">
                                      <p:cBhvr additive="base">
                                        <p:cTn id="65"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promjene  trebamo izvršiti</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31414" y="3471226"/>
            <a:ext cx="3161962" cy="2899415"/>
            <a:chOff x="264" y="2249"/>
            <a:chExt cx="957" cy="1776"/>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264" y="2641"/>
              <a:ext cx="952" cy="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Sjećate li se vašeg najtežeg posla kojeg ste ikada radili? Zar je taj posao stvarno bio pretežak? Niste li podigli ljestvicu očekivanja malo previsoko? Tko je bio problem, vaše shvaćanje posla koga ste radili ili oni koji su vam u tome pomaga- li? Ima onih koji bi zahvalili na takvom poslu i mirno se povukli. Ne zaboravite, Bog nikad ne daje posao a da ne pripre- mi snagu da ga obavimo. Je si li spre-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man ispuniti Kristov nalog?</a:t>
              </a:r>
              <a:endParaRPr kumimoji="0" lang="hr-HR" sz="14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p:cNvGrpSpPr>
            <a:grpSpLocks/>
          </p:cNvGrpSpPr>
          <p:nvPr/>
        </p:nvGrpSpPr>
        <p:grpSpPr bwMode="auto">
          <a:xfrm>
            <a:off x="5816560" y="3967661"/>
            <a:ext cx="1853062" cy="2393897"/>
            <a:chOff x="2639" y="2358"/>
            <a:chExt cx="1028" cy="1683"/>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15" cy="163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Iako je proteklo više od dvije tisuće godina od kada su ove knjige napisane, svijet u ko- jem danas živimo, du-hovno gledano, ne ra- zlikuje se mnogo od onog svijeta. I mi sto- jimo na granici nebe- skog kraljevstva pa ostaje pitanje: Hoćemo li uz Božju pomoć za- vršiti našu MISIJU? </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7259" y="3576638"/>
            <a:ext cx="2402543" cy="2788192"/>
            <a:chOff x="1247" y="2437"/>
            <a:chExt cx="1393" cy="1536"/>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47" y="2731"/>
              <a:ext cx="1387" cy="117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Ovog tromjesečja bit ćemo za- okupljeni proučavanjem dvaju Pavlovih poslanica: Filipljanima i Kološanima. Obje imaju slične poruke: Jedino Isus može sjedi- niti nebo i zemlju!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Događaji iz prošlosti sada tre baju biti opomena i izvor nezabo- ravnih pouka za nas </a:t>
              </a:r>
              <a:r>
                <a:rPr kumimoji="0" lang="sr-Latn-ME" sz="1100" b="1" i="0" u="none" strike="noStrike" kern="1200" cap="none" spc="0" normalizeH="0" baseline="0" noProof="0" dirty="0">
                  <a:ln>
                    <a:noFill/>
                  </a:ln>
                  <a:solidFill>
                    <a:srgbClr val="000000"/>
                  </a:solidFill>
                  <a:effectLst/>
                  <a:uLnTx/>
                  <a:uFillTx/>
                  <a:latin typeface="Arial" charset="0"/>
                  <a:ea typeface="+mn-ea"/>
                  <a:cs typeface="Arial" charset="0"/>
                </a:rPr>
                <a:t>danas. Učimo od Pavla</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makoliko okol- nosti bile drukčije, nalog je os- tao isti: „Ja te šaljem. Isus!”</a:t>
              </a:r>
            </a:p>
          </p:txBody>
        </p:sp>
      </p:grpSp>
      <p:grpSp>
        <p:nvGrpSpPr>
          <p:cNvPr id="65" name="Group 13"/>
          <p:cNvGrpSpPr>
            <a:grpSpLocks/>
          </p:cNvGrpSpPr>
          <p:nvPr/>
        </p:nvGrpSpPr>
        <p:grpSpPr bwMode="auto">
          <a:xfrm>
            <a:off x="7704876" y="3782200"/>
            <a:ext cx="2944499" cy="2588442"/>
            <a:chOff x="3595" y="2256"/>
            <a:chExt cx="1733" cy="6962"/>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595" y="2663"/>
              <a:ext cx="1733" cy="655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Naš plan proučavanja ovih poslanica izgleda ovako. Tromjesečje je podijeljeno u dvije slične tematske cijeline: 1. Prvih sedam tjedana prou- čavat ćemo Poslanicu Filipljanima. 2. Sljedečih šest </a:t>
              </a:r>
              <a:r>
                <a:rPr kumimoji="0" lang="sr-Latn-ME" sz="1200" b="1" i="0" u="none" strike="noStrike" kern="1200" cap="none" spc="0" normalizeH="0" baseline="0" noProof="0" dirty="0">
                  <a:ln>
                    <a:noFill/>
                  </a:ln>
                  <a:solidFill>
                    <a:srgbClr val="000000"/>
                  </a:solidFill>
                  <a:effectLst/>
                  <a:uLnTx/>
                  <a:uFillTx/>
                  <a:latin typeface="Arial" charset="0"/>
                  <a:ea typeface="+mn-ea"/>
                  <a:cs typeface="Arial" charset="0"/>
                </a:rPr>
                <a:t>tjrdana na redu je Poslanica Kološanima.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Svaki tjedan obradit ćemo jednu temu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ključnih događaja iz Pavlovog života. Božanski poziv se upućuje i nama danas: „Pazi na službu da je izvršavaš” (Kol. 4,17). Što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37029" y="3505200"/>
            <a:ext cx="3485215"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NAČELO</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PRIMJENA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2997955"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251826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redak </a:t>
            </a:r>
            <a:endParaRPr lang="en-US" dirty="0">
              <a:solidFill>
                <a:srgbClr val="FFCC66"/>
              </a:solidFill>
            </a:endParaRPr>
          </a:p>
        </p:txBody>
      </p:sp>
      <p:sp>
        <p:nvSpPr>
          <p:cNvPr id="8195" name="Text Box 3"/>
          <p:cNvSpPr txBox="1">
            <a:spLocks noChangeArrowheads="1"/>
          </p:cNvSpPr>
          <p:nvPr/>
        </p:nvSpPr>
        <p:spPr bwMode="auto">
          <a:xfrm>
            <a:off x="1333948" y="2050201"/>
            <a:ext cx="7162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a:ln>
                  <a:noFill/>
                </a:ln>
                <a:solidFill>
                  <a:srgbClr val="FFFF99"/>
                </a:solidFill>
                <a:effectLst/>
                <a:uLnTx/>
                <a:uFillTx/>
                <a:latin typeface="Impact" pitchFamily="34" charset="0"/>
                <a:ea typeface="+mn-ea"/>
                <a:cs typeface="Arial" charset="0"/>
              </a:rPr>
              <a:t> </a:t>
            </a:r>
            <a:r>
              <a:rPr lang="hr-HR" sz="4800">
                <a:solidFill>
                  <a:srgbClr val="FFFF99"/>
                </a:solidFill>
                <a:latin typeface="Impact" pitchFamily="34" charset="0"/>
              </a:rPr>
              <a:t>Kološ</a:t>
            </a:r>
            <a:r>
              <a:rPr kumimoji="0" lang="hr-HR" sz="4800" b="0" i="0" u="none" strike="noStrike" kern="1200" cap="none" spc="0" normalizeH="0" baseline="0" noProof="0">
                <a:ln>
                  <a:noFill/>
                </a:ln>
                <a:solidFill>
                  <a:srgbClr val="FFFF99"/>
                </a:solidFill>
                <a:effectLst/>
                <a:uLnTx/>
                <a:uFillTx/>
                <a:latin typeface="Impact" pitchFamily="34" charset="0"/>
                <a:ea typeface="+mn-ea"/>
                <a:cs typeface="Arial" charset="0"/>
              </a:rPr>
              <a:t>anima </a:t>
            </a:r>
            <a:r>
              <a:rPr lang="sr-Latn-RS" sz="4800">
                <a:solidFill>
                  <a:srgbClr val="FFFF99"/>
                </a:solidFill>
                <a:latin typeface="Impact" pitchFamily="34" charset="0"/>
              </a:rPr>
              <a:t>1</a:t>
            </a:r>
            <a:r>
              <a:rPr kumimoji="0" lang="hr-HR" sz="4800" b="0" i="0" u="none" strike="noStrike" kern="1200" cap="none" spc="0" normalizeH="0" baseline="0" noProof="0">
                <a:ln>
                  <a:noFill/>
                </a:ln>
                <a:solidFill>
                  <a:srgbClr val="FFFF99"/>
                </a:solidFill>
                <a:effectLst/>
                <a:uLnTx/>
                <a:uFillTx/>
                <a:latin typeface="Impact" pitchFamily="34" charset="0"/>
                <a:ea typeface="+mn-ea"/>
                <a:cs typeface="Arial" charset="0"/>
              </a:rPr>
              <a:t>,15-1</a:t>
            </a:r>
            <a:r>
              <a:rPr lang="sr-Latn-RS" sz="4800">
                <a:solidFill>
                  <a:srgbClr val="FFFF99"/>
                </a:solidFill>
                <a:latin typeface="Impact" pitchFamily="34" charset="0"/>
              </a:rPr>
              <a:t>7</a:t>
            </a:r>
            <a:r>
              <a:rPr kumimoji="0" lang="hr-HR" sz="4800" b="0" i="0" u="none" strike="noStrike" kern="1200" cap="none" spc="0" normalizeH="0" baseline="0" noProof="0">
                <a:ln>
                  <a:noFill/>
                </a:ln>
                <a:solidFill>
                  <a:srgbClr val="FFFF99"/>
                </a:solidFill>
                <a:effectLst/>
                <a:uLnTx/>
                <a:uFillTx/>
                <a:latin typeface="Impact" pitchFamily="34" charset="0"/>
                <a:ea typeface="+mn-ea"/>
                <a:cs typeface="Arial" charset="0"/>
              </a:rPr>
              <a:t>:</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506072" y="2809875"/>
            <a:ext cx="6794648" cy="1243965"/>
          </a:xfrm>
        </p:spPr>
        <p:txBody>
          <a:bodyPr/>
          <a:lstStyle/>
          <a:p>
            <a:pPr marL="0" indent="0">
              <a:buNone/>
            </a:pPr>
            <a:r>
              <a:rPr lang="en-US"/>
              <a:t>“</a:t>
            </a:r>
            <a:r>
              <a:rPr lang="sr-Latn-RS"/>
              <a:t>Sve na nebu i na zemlji stvoreno je njegovom snagom; vidljivo i nevidljivo, moćnici i gospodari, vladari i vlasti. Sve je stvoreno po njemu i za njega. On je postojao prije svega i sve nastavlja postojati po njemu.“</a:t>
            </a:r>
            <a:r>
              <a:rPr lang="hr-HR"/>
              <a:t> </a:t>
            </a:r>
            <a:r>
              <a:rPr lang="en-US"/>
              <a:t> </a:t>
            </a:r>
            <a:r>
              <a:rPr lang="sr-Latn-RS"/>
              <a:t>(SHP)</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572AA47F-6349-A6B6-4E5E-ECBAB1CA6F76}"/>
              </a:ext>
            </a:extLst>
          </p:cNvPr>
          <p:cNvPicPr>
            <a:picLocks noChangeAspect="1"/>
          </p:cNvPicPr>
          <p:nvPr/>
        </p:nvPicPr>
        <p:blipFill>
          <a:blip r:embed="rId3"/>
          <a:stretch>
            <a:fillRect/>
          </a:stretch>
        </p:blipFill>
        <p:spPr>
          <a:xfrm>
            <a:off x="8003689" y="421798"/>
            <a:ext cx="4220584" cy="7189669"/>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0" y="3766781"/>
            <a:ext cx="12191999" cy="3046988"/>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a:ln>
                  <a:noFill/>
                </a:ln>
                <a:solidFill>
                  <a:srgbClr val="FFFFFF"/>
                </a:solidFill>
                <a:effectLst/>
                <a:uLnTx/>
                <a:uFillTx/>
                <a:latin typeface="Arial"/>
                <a:ea typeface="+mn-ea"/>
                <a:cs typeface="Arial" charset="0"/>
              </a:rPr>
              <a:t>Biblija kaže da Isus ima prvenstvo u svemu (Kološanima 1,18). Ali</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a:ln>
                  <a:noFill/>
                </a:ln>
                <a:solidFill>
                  <a:srgbClr val="FFFFFF"/>
                </a:solidFill>
                <a:effectLst/>
                <a:uLnTx/>
                <a:uFillTx/>
                <a:latin typeface="Arial"/>
                <a:ea typeface="+mn-ea"/>
                <a:cs typeface="Arial" charset="0"/>
              </a:rPr>
              <a:t>što ta misao zapravo znači? Mnogi prijevodi grčku riječ </a:t>
            </a:r>
            <a:r>
              <a:rPr kumimoji="0" lang="hr-HR" sz="2400" b="1" i="1" u="none" strike="noStrike" kern="1200" cap="none" spc="0" normalizeH="0" baseline="0" noProof="0">
                <a:ln>
                  <a:noFill/>
                </a:ln>
                <a:solidFill>
                  <a:srgbClr val="FFFFFF"/>
                </a:solidFill>
                <a:effectLst/>
                <a:uLnTx/>
                <a:uFillTx/>
                <a:latin typeface="Arial"/>
                <a:ea typeface="+mn-ea"/>
                <a:cs typeface="Arial" charset="0"/>
              </a:rPr>
              <a:t>prôteuô</a:t>
            </a:r>
            <a:r>
              <a:rPr kumimoji="0" lang="hr-HR" sz="2400" b="1" i="0" u="none" strike="noStrike" kern="1200" cap="none" spc="0" normalizeH="0" baseline="0" noProof="0">
                <a:ln>
                  <a:noFill/>
                </a:ln>
                <a:solidFill>
                  <a:srgbClr val="FFFFFF"/>
                </a:solidFill>
                <a:effectLst/>
                <a:uLnTx/>
                <a:uFillTx/>
                <a:latin typeface="Arial"/>
                <a:ea typeface="+mn-ea"/>
                <a:cs typeface="Arial" charset="0"/>
              </a:rPr>
              <a:t> prevode</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a:ln>
                  <a:noFill/>
                </a:ln>
                <a:solidFill>
                  <a:srgbClr val="FFFFFF"/>
                </a:solidFill>
                <a:effectLst/>
                <a:uLnTx/>
                <a:uFillTx/>
                <a:latin typeface="Arial"/>
                <a:ea typeface="+mn-ea"/>
                <a:cs typeface="Arial" charset="0"/>
              </a:rPr>
              <a:t>kao “prvo mjesto” umjesto kao “prvenstvo” (vidi, primjerice, Suvremeni</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a:ln>
                  <a:noFill/>
                </a:ln>
                <a:solidFill>
                  <a:srgbClr val="FFFFFF"/>
                </a:solidFill>
                <a:effectLst/>
                <a:uLnTx/>
                <a:uFillTx/>
                <a:latin typeface="Arial"/>
                <a:ea typeface="+mn-ea"/>
                <a:cs typeface="Arial" charset="0"/>
              </a:rPr>
              <a:t>hrvatski prijevod, Varaždinska Biblija, Šarić itd.). Glagol </a:t>
            </a:r>
            <a:r>
              <a:rPr kumimoji="0" lang="hr-HR" sz="2400" b="1" i="1" u="none" strike="noStrike" kern="1200" cap="none" spc="0" normalizeH="0" baseline="0" noProof="0">
                <a:ln>
                  <a:noFill/>
                </a:ln>
                <a:solidFill>
                  <a:srgbClr val="FFFFFF"/>
                </a:solidFill>
                <a:effectLst/>
                <a:uLnTx/>
                <a:uFillTx/>
                <a:latin typeface="Arial"/>
                <a:ea typeface="+mn-ea"/>
                <a:cs typeface="Arial" charset="0"/>
              </a:rPr>
              <a:t>prôteuô</a:t>
            </a:r>
            <a:r>
              <a:rPr kumimoji="0" lang="hr-HR" sz="2400" b="1" i="0" u="none" strike="noStrike" kern="1200" cap="none" spc="0" normalizeH="0" baseline="0" noProof="0">
                <a:ln>
                  <a:noFill/>
                </a:ln>
                <a:solidFill>
                  <a:srgbClr val="FFFFFF"/>
                </a:solidFill>
                <a:effectLst/>
                <a:uLnTx/>
                <a:uFillTx/>
                <a:latin typeface="Arial"/>
                <a:ea typeface="+mn-ea"/>
                <a:cs typeface="Arial" charset="0"/>
              </a:rPr>
              <a:t> javlja</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a:ln>
                  <a:noFill/>
                </a:ln>
                <a:solidFill>
                  <a:srgbClr val="FFFFFF"/>
                </a:solidFill>
                <a:effectLst/>
                <a:uLnTx/>
                <a:uFillTx/>
                <a:latin typeface="Arial"/>
                <a:ea typeface="+mn-ea"/>
                <a:cs typeface="Arial" charset="0"/>
              </a:rPr>
              <a:t>se samo na ovom mjestu u Novom zavjetu, što pokazuje da je pomno</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a:ln>
                  <a:noFill/>
                </a:ln>
                <a:solidFill>
                  <a:srgbClr val="FFFFFF"/>
                </a:solidFill>
                <a:effectLst/>
                <a:uLnTx/>
                <a:uFillTx/>
                <a:latin typeface="Arial"/>
                <a:ea typeface="+mn-ea"/>
                <a:cs typeface="Arial" charset="0"/>
              </a:rPr>
              <a:t>odabran s određenom namjerom. On naglašava Isusovu jedinstvenu i</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a:ln>
                  <a:noFill/>
                </a:ln>
                <a:solidFill>
                  <a:srgbClr val="FFFFFF"/>
                </a:solidFill>
                <a:effectLst/>
                <a:uLnTx/>
                <a:uFillTx/>
                <a:latin typeface="Arial"/>
                <a:ea typeface="+mn-ea"/>
                <a:cs typeface="Arial" charset="0"/>
              </a:rPr>
              <a:t>nenadmašnu ulogu. Izvorni tekst upućuje da uskrsnuće daje Isusu vlast</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a:ln>
                  <a:noFill/>
                </a:ln>
                <a:solidFill>
                  <a:srgbClr val="FFFFFF"/>
                </a:solidFill>
                <a:effectLst/>
                <a:uLnTx/>
                <a:uFillTx/>
                <a:latin typeface="Arial"/>
                <a:ea typeface="+mn-ea"/>
                <a:cs typeface="Arial" charset="0"/>
              </a:rPr>
              <a:t>da postane Gospodar nad svim stvarima: </a:t>
            </a:r>
            <a:endParaRPr kumimoji="0" lang="hr-HR" sz="32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743189549"/>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88227F-2B55-C65C-395A-A82E4046346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objeto, estrella&#10;&#10;El contenido generado por IA puede ser incorrecto.">
            <a:extLst>
              <a:ext uri="{FF2B5EF4-FFF2-40B4-BE49-F238E27FC236}">
                <a16:creationId xmlns:a16="http://schemas.microsoft.com/office/drawing/2014/main" id="{6267B4A5-AF9E-2F77-FC07-7EED8F27D52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5740" r="25740"/>
          <a:stretch>
            <a:fillRect/>
          </a:stretch>
        </p:blipFill>
        <p:spPr>
          <a:xfrm>
            <a:off x="154950" y="190500"/>
            <a:ext cx="5474323" cy="6448425"/>
          </a:xfrm>
          <a:prstGeom prst="rect">
            <a:avLst/>
          </a:prstGeom>
          <a:ln w="38100" cap="sq">
            <a:solidFill>
              <a:srgbClr val="0F9ED5"/>
            </a:solidFill>
            <a:prstDash val="solid"/>
            <a:miter lim="800000"/>
          </a:ln>
          <a:effectLst>
            <a:outerShdw blurRad="50800" dist="38100" dir="2700000" algn="tl" rotWithShape="0">
              <a:srgbClr val="000000">
                <a:alpha val="43000"/>
              </a:srgbClr>
            </a:outerShdw>
          </a:effectLst>
        </p:spPr>
      </p:pic>
      <p:sp>
        <p:nvSpPr>
          <p:cNvPr id="10" name="Right Triangle 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10277474" y="4996658"/>
            <a:ext cx="1914523" cy="18613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84222" y="190500"/>
            <a:ext cx="6252827" cy="6448425"/>
          </a:xfrm>
          <a:prstGeom prst="rect">
            <a:avLst/>
          </a:prstGeom>
          <a:no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98CA5DE-FAE4-15A6-5A5C-F5DF052FCB40}"/>
              </a:ext>
            </a:extLst>
          </p:cNvPr>
          <p:cNvSpPr txBox="1"/>
          <p:nvPr/>
        </p:nvSpPr>
        <p:spPr>
          <a:xfrm>
            <a:off x="5980386" y="273269"/>
            <a:ext cx="5921097" cy="6370975"/>
          </a:xfrm>
          <a:prstGeom prst="rect">
            <a:avLst/>
          </a:prstGeom>
          <a:noFill/>
          <a:ln w="28575">
            <a:solidFill>
              <a:schemeClr val="tx2">
                <a:lumMod val="25000"/>
                <a:lumOff val="75000"/>
              </a:schemeClr>
            </a:solidFill>
          </a:ln>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hr-HR" sz="3200" b="1">
                <a:ln w="12700" cmpd="sng">
                  <a:noFill/>
                  <a:prstDash val="solid"/>
                </a:ln>
                <a:solidFill>
                  <a:srgbClr val="0F9ED5">
                    <a:lumMod val="75000"/>
                  </a:srgbClr>
                </a:solidFill>
                <a:latin typeface="Comic Sans MS" panose="030F0702030302020204" pitchFamily="66" charset="0"/>
              </a:rPr>
              <a:t>”</a:t>
            </a:r>
            <a:r>
              <a:rPr kumimoji="0" lang="sr-Latn-RS" sz="3200" b="1" i="0" u="none" strike="noStrike" kern="1200" cap="none" spc="0" normalizeH="0" baseline="0" noProof="0">
                <a:ln w="12700" cmpd="sng">
                  <a:noFill/>
                  <a:prstDash val="solid"/>
                </a:ln>
                <a:solidFill>
                  <a:srgbClr val="0F9ED5">
                    <a:lumMod val="75000"/>
                  </a:srgbClr>
                </a:solidFill>
                <a:effectLst/>
                <a:uLnTx/>
                <a:uFillTx/>
                <a:latin typeface="Comic Sans MS" panose="030F0702030302020204" pitchFamily="66" charset="0"/>
                <a:ea typeface="+mn-ea"/>
                <a:cs typeface="+mn-cs"/>
              </a:rPr>
              <a:t>On nam točno pokazuje kakav je nevidljivi Bog. On je bio prije svega</a:t>
            </a:r>
            <a:r>
              <a:rPr lang="sr-Latn-RS" sz="3200" b="1">
                <a:ln w="12700" cmpd="sng">
                  <a:noFill/>
                  <a:prstDash val="solid"/>
                </a:ln>
                <a:solidFill>
                  <a:srgbClr val="0F9ED5">
                    <a:lumMod val="75000"/>
                  </a:srgbClr>
                </a:solidFill>
                <a:latin typeface="Comic Sans MS" panose="030F0702030302020204" pitchFamily="66" charset="0"/>
              </a:rPr>
              <a:t> i vladar je nad svim stvorenim.</a:t>
            </a:r>
            <a:r>
              <a:rPr kumimoji="0" lang="sr-Latn-RS" sz="3200" b="1" i="0" u="none" strike="noStrike" kern="1200" cap="none" spc="0" normalizeH="0" baseline="0" noProof="0">
                <a:ln w="12700" cmpd="sng">
                  <a:noFill/>
                  <a:prstDash val="solid"/>
                </a:ln>
                <a:solidFill>
                  <a:srgbClr val="0F9ED5">
                    <a:lumMod val="75000"/>
                  </a:srgbClr>
                </a:solidFill>
                <a:effectLst/>
                <a:uLnTx/>
                <a:uFillTx/>
                <a:latin typeface="Comic Sans MS" panose="030F0702030302020204" pitchFamily="66" charset="0"/>
                <a:ea typeface="+mn-ea"/>
                <a:cs typeface="+mn-cs"/>
              </a:rPr>
              <a:t> Sve na nebu i na zemlji stvoreno je njegovom snagom; vidljivo</a:t>
            </a:r>
            <a:r>
              <a:rPr lang="sr-Latn-RS" sz="3200" b="1">
                <a:ln w="12700" cmpd="sng">
                  <a:noFill/>
                  <a:prstDash val="solid"/>
                </a:ln>
                <a:solidFill>
                  <a:srgbClr val="0F9ED5">
                    <a:lumMod val="75000"/>
                  </a:srgbClr>
                </a:solidFill>
                <a:latin typeface="Comic Sans MS" panose="030F0702030302020204" pitchFamily="66" charset="0"/>
              </a:rPr>
              <a:t> i nevidljivo</a:t>
            </a:r>
            <a:r>
              <a:rPr kumimoji="0" lang="sr-Latn-RS" sz="3200" b="1" i="0" u="none" strike="noStrike" kern="1200" cap="none" spc="0" normalizeH="0" baseline="0" noProof="0">
                <a:ln w="12700" cmpd="sng">
                  <a:noFill/>
                  <a:prstDash val="solid"/>
                </a:ln>
                <a:solidFill>
                  <a:srgbClr val="0F9ED5">
                    <a:lumMod val="75000"/>
                  </a:srgbClr>
                </a:solidFill>
                <a:effectLst/>
                <a:uLnTx/>
                <a:uFillTx/>
                <a:latin typeface="Comic Sans MS" panose="030F0702030302020204" pitchFamily="66" charset="0"/>
                <a:ea typeface="+mn-ea"/>
                <a:cs typeface="+mn-cs"/>
              </a:rPr>
              <a:t>, moćnici i gospodari, vladari i vlasti. Sve je </a:t>
            </a:r>
            <a:r>
              <a:rPr lang="sr-Latn-RS" sz="3200" b="1">
                <a:ln w="12700" cmpd="sng">
                  <a:noFill/>
                  <a:prstDash val="solid"/>
                </a:ln>
                <a:solidFill>
                  <a:srgbClr val="0F9ED5">
                    <a:lumMod val="75000"/>
                  </a:srgbClr>
                </a:solidFill>
                <a:latin typeface="Comic Sans MS" panose="030F0702030302020204" pitchFamily="66" charset="0"/>
              </a:rPr>
              <a:t>stvoreno po njemu i za</a:t>
            </a:r>
            <a:r>
              <a:rPr kumimoji="0" lang="sr-Latn-RS" sz="3200" b="1" i="0" u="none" strike="noStrike" kern="1200" cap="none" spc="0" normalizeH="0" baseline="0" noProof="0">
                <a:ln w="12700" cmpd="sng">
                  <a:noFill/>
                  <a:prstDash val="solid"/>
                </a:ln>
                <a:solidFill>
                  <a:srgbClr val="0F9ED5">
                    <a:lumMod val="75000"/>
                  </a:srgbClr>
                </a:solidFill>
                <a:effectLst/>
                <a:uLnTx/>
                <a:uFillTx/>
                <a:latin typeface="Comic Sans MS" panose="030F0702030302020204" pitchFamily="66" charset="0"/>
                <a:ea typeface="+mn-ea"/>
                <a:cs typeface="+mn-cs"/>
              </a:rPr>
              <a:t> </a:t>
            </a:r>
            <a:r>
              <a:rPr lang="sr-Latn-RS" sz="3200" b="1">
                <a:ln w="12700" cmpd="sng">
                  <a:noFill/>
                  <a:prstDash val="solid"/>
                </a:ln>
                <a:solidFill>
                  <a:srgbClr val="0F9ED5">
                    <a:lumMod val="75000"/>
                  </a:srgbClr>
                </a:solidFill>
                <a:latin typeface="Comic Sans MS" panose="030F0702030302020204" pitchFamily="66" charset="0"/>
              </a:rPr>
              <a:t>n</a:t>
            </a:r>
            <a:r>
              <a:rPr kumimoji="0" lang="sr-Latn-RS" sz="3200" b="1" i="0" u="none" strike="noStrike" kern="1200" cap="none" spc="0" normalizeH="0" baseline="0" noProof="0">
                <a:ln w="12700" cmpd="sng">
                  <a:noFill/>
                  <a:prstDash val="solid"/>
                </a:ln>
                <a:solidFill>
                  <a:srgbClr val="0F9ED5">
                    <a:lumMod val="75000"/>
                  </a:srgbClr>
                </a:solidFill>
                <a:effectLst/>
                <a:uLnTx/>
                <a:uFillTx/>
                <a:latin typeface="Comic Sans MS" panose="030F0702030302020204" pitchFamily="66" charset="0"/>
                <a:ea typeface="+mn-ea"/>
                <a:cs typeface="+mn-cs"/>
              </a:rPr>
              <a:t>jega. On je postojao prije svega i sve nastavlja postojati po njemu.“  </a:t>
            </a:r>
            <a:r>
              <a:rPr kumimoji="0" lang="sr-Latn-RS" sz="2400" b="1" i="0" u="none" strike="noStrike" kern="1200" cap="none" spc="0" normalizeH="0" baseline="0" noProof="0">
                <a:ln w="12700" cmpd="sng">
                  <a:noFill/>
                  <a:prstDash val="solid"/>
                </a:ln>
                <a:solidFill>
                  <a:srgbClr val="0F9ED5">
                    <a:lumMod val="75000"/>
                  </a:srgbClr>
                </a:solidFill>
                <a:effectLst/>
                <a:uLnTx/>
                <a:uFillTx/>
                <a:latin typeface="Comic Sans MS" panose="030F0702030302020204" pitchFamily="66" charset="0"/>
                <a:ea typeface="+mn-ea"/>
                <a:cs typeface="+mn-cs"/>
              </a:rPr>
              <a:t>Kološanima 1,15–17 SHP</a:t>
            </a:r>
            <a:endParaRPr kumimoji="0" lang="sr-Latn-RS" sz="24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3461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artisticCrisscrossEtching pressure="43"/>
                    </a14:imgEffect>
                  </a14:imgLayer>
                </a14:imgProps>
              </a:ex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96D96DC-5F7A-8402-1E61-1D90A0E60F64}"/>
              </a:ext>
            </a:extLst>
          </p:cNvPr>
          <p:cNvSpPr txBox="1"/>
          <p:nvPr/>
        </p:nvSpPr>
        <p:spPr>
          <a:xfrm>
            <a:off x="5534025" y="4468037"/>
            <a:ext cx="6572250" cy="2247988"/>
          </a:xfrm>
          <a:prstGeom prst="rect">
            <a:avLst/>
          </a:prstGeom>
          <a:noFill/>
        </p:spPr>
        <p:txBody>
          <a:bodyPr wrap="square" rtlCol="0">
            <a:spAutoFit/>
            <a:scene3d>
              <a:camera prst="orthographicFront"/>
              <a:lightRig rig="threePt" dir="t"/>
            </a:scene3d>
            <a:sp3d extrusionH="57150">
              <a:bevelT w="38100" h="38100"/>
            </a:sp3d>
          </a:bodyPr>
          <a:lstStyle/>
          <a:p>
            <a:pPr>
              <a:lnSpc>
                <a:spcPts val="2400"/>
              </a:lnSpc>
              <a:spcBef>
                <a:spcPts val="1200"/>
              </a:spcBef>
            </a:pPr>
            <a:r>
              <a:rPr lang="sr-Latn-RS" sz="2200" b="1" noProof="0">
                <a:solidFill>
                  <a:srgbClr val="D81062"/>
                </a:solidFill>
              </a:rPr>
              <a:t>Slika Božja (Kološanima 1,15a).</a:t>
            </a:r>
            <a:endParaRPr lang="sr-Latn-RS" sz="2200" b="1" noProof="0" dirty="0">
              <a:solidFill>
                <a:srgbClr val="D81062"/>
              </a:solidFill>
            </a:endParaRPr>
          </a:p>
          <a:p>
            <a:pPr>
              <a:lnSpc>
                <a:spcPts val="2400"/>
              </a:lnSpc>
              <a:spcBef>
                <a:spcPts val="1200"/>
              </a:spcBef>
            </a:pPr>
            <a:r>
              <a:rPr lang="sr-Latn-RS" sz="2200" b="1" noProof="0" dirty="0">
                <a:solidFill>
                  <a:srgbClr val="9112E3"/>
                </a:solidFill>
              </a:rPr>
              <a:t>Prvorođeni (</a:t>
            </a:r>
            <a:r>
              <a:rPr lang="sr-Latn-RS" sz="2200" b="1" noProof="0" dirty="0" err="1">
                <a:solidFill>
                  <a:srgbClr val="9112E3"/>
                </a:solidFill>
              </a:rPr>
              <a:t>Kološanima</a:t>
            </a:r>
            <a:r>
              <a:rPr lang="sr-Latn-RS" sz="2200" b="1" noProof="0" dirty="0">
                <a:solidFill>
                  <a:srgbClr val="9112E3"/>
                </a:solidFill>
              </a:rPr>
              <a:t> </a:t>
            </a:r>
            <a:r>
              <a:rPr lang="sr-Latn-RS" sz="2200" b="1" noProof="0">
                <a:solidFill>
                  <a:srgbClr val="9112E3"/>
                </a:solidFill>
              </a:rPr>
              <a:t>1,15b-17).</a:t>
            </a:r>
            <a:endParaRPr lang="sr-Latn-RS" sz="2200" b="1" noProof="0" dirty="0">
              <a:solidFill>
                <a:srgbClr val="9112E3"/>
              </a:solidFill>
            </a:endParaRPr>
          </a:p>
          <a:p>
            <a:pPr>
              <a:lnSpc>
                <a:spcPts val="2400"/>
              </a:lnSpc>
              <a:spcBef>
                <a:spcPts val="1200"/>
              </a:spcBef>
            </a:pPr>
            <a:r>
              <a:rPr lang="sr-Latn-RS" sz="2200" b="1" noProof="0" dirty="0">
                <a:solidFill>
                  <a:srgbClr val="173EE5"/>
                </a:solidFill>
              </a:rPr>
              <a:t>Glava Crkve (</a:t>
            </a:r>
            <a:r>
              <a:rPr lang="sr-Latn-RS" sz="2200" b="1" noProof="0" dirty="0" err="1">
                <a:solidFill>
                  <a:srgbClr val="173EE5"/>
                </a:solidFill>
              </a:rPr>
              <a:t>Kološanima</a:t>
            </a:r>
            <a:r>
              <a:rPr lang="sr-Latn-RS" sz="2200" b="1" noProof="0" dirty="0">
                <a:solidFill>
                  <a:srgbClr val="173EE5"/>
                </a:solidFill>
              </a:rPr>
              <a:t> </a:t>
            </a:r>
            <a:r>
              <a:rPr lang="sr-Latn-RS" sz="2200" b="1" noProof="0">
                <a:solidFill>
                  <a:srgbClr val="173EE5"/>
                </a:solidFill>
              </a:rPr>
              <a:t>1,18a).</a:t>
            </a:r>
            <a:endParaRPr lang="sr-Latn-RS" sz="2200" b="1" noProof="0" dirty="0">
              <a:solidFill>
                <a:srgbClr val="173EE5"/>
              </a:solidFill>
            </a:endParaRPr>
          </a:p>
          <a:p>
            <a:pPr>
              <a:lnSpc>
                <a:spcPts val="2400"/>
              </a:lnSpc>
              <a:spcBef>
                <a:spcPts val="1200"/>
              </a:spcBef>
            </a:pPr>
            <a:r>
              <a:rPr lang="sr-Latn-RS" sz="2200" b="1" noProof="0" dirty="0">
                <a:solidFill>
                  <a:srgbClr val="28BA63"/>
                </a:solidFill>
              </a:rPr>
              <a:t>Početak (</a:t>
            </a:r>
            <a:r>
              <a:rPr lang="sr-Latn-RS" sz="2200" b="1" noProof="0" dirty="0" err="1">
                <a:solidFill>
                  <a:srgbClr val="28BA63"/>
                </a:solidFill>
              </a:rPr>
              <a:t>Kološanima</a:t>
            </a:r>
            <a:r>
              <a:rPr lang="sr-Latn-RS" sz="2200" b="1" noProof="0" dirty="0">
                <a:solidFill>
                  <a:srgbClr val="28BA63"/>
                </a:solidFill>
              </a:rPr>
              <a:t> </a:t>
            </a:r>
            <a:r>
              <a:rPr lang="sr-Latn-RS" sz="2200" b="1" noProof="0">
                <a:solidFill>
                  <a:srgbClr val="28BA63"/>
                </a:solidFill>
              </a:rPr>
              <a:t>1,18b).</a:t>
            </a:r>
            <a:endParaRPr lang="sr-Latn-RS" sz="2200" b="1" noProof="0" dirty="0">
              <a:solidFill>
                <a:srgbClr val="28BA63"/>
              </a:solidFill>
            </a:endParaRPr>
          </a:p>
          <a:p>
            <a:pPr>
              <a:lnSpc>
                <a:spcPts val="2400"/>
              </a:lnSpc>
              <a:spcBef>
                <a:spcPts val="1200"/>
              </a:spcBef>
            </a:pPr>
            <a:r>
              <a:rPr lang="sr-Latn-RS" sz="2200" b="1" noProof="0" dirty="0">
                <a:solidFill>
                  <a:srgbClr val="E35316"/>
                </a:solidFill>
              </a:rPr>
              <a:t>Pomiritelj (</a:t>
            </a:r>
            <a:r>
              <a:rPr lang="sr-Latn-RS" sz="2200" b="1" noProof="0" err="1">
                <a:solidFill>
                  <a:srgbClr val="E35316"/>
                </a:solidFill>
              </a:rPr>
              <a:t>Kološanima</a:t>
            </a:r>
            <a:r>
              <a:rPr lang="sr-Latn-RS" sz="2200" b="1" noProof="0">
                <a:solidFill>
                  <a:srgbClr val="E35316"/>
                </a:solidFill>
              </a:rPr>
              <a:t> 1,19.20).</a:t>
            </a:r>
            <a:endParaRPr lang="sr-Latn-RS" sz="2200" b="1" noProof="0" dirty="0">
              <a:solidFill>
                <a:srgbClr val="E35316"/>
              </a:solidFill>
            </a:endParaRPr>
          </a:p>
        </p:txBody>
      </p:sp>
      <p:sp>
        <p:nvSpPr>
          <p:cNvPr id="3" name="CuadroTexto 2">
            <a:extLst>
              <a:ext uri="{FF2B5EF4-FFF2-40B4-BE49-F238E27FC236}">
                <a16:creationId xmlns:a16="http://schemas.microsoft.com/office/drawing/2014/main" id="{925FFB5B-8432-9228-652D-A66F7E1B69B3}"/>
              </a:ext>
            </a:extLst>
          </p:cNvPr>
          <p:cNvSpPr txBox="1"/>
          <p:nvPr/>
        </p:nvSpPr>
        <p:spPr>
          <a:xfrm>
            <a:off x="190500" y="105856"/>
            <a:ext cx="3962400" cy="1785104"/>
          </a:xfrm>
          <a:prstGeom prst="rect">
            <a:avLst/>
          </a:prstGeom>
          <a:noFill/>
        </p:spPr>
        <p:txBody>
          <a:bodyPr wrap="square" rtlCol="0">
            <a:spAutoFit/>
          </a:bodyPr>
          <a:lstStyle/>
          <a:p>
            <a:pPr>
              <a:spcBef>
                <a:spcPts val="600"/>
              </a:spcBef>
            </a:pPr>
            <a:r>
              <a:rPr lang="sr-Latn-RS" sz="2200" b="1" noProof="0"/>
              <a:t>Pavao izjavljuje da je Isus donio mir cijelom svemiru, „bilo onome što je na zemlji ili onome što je na nebu“</a:t>
            </a:r>
            <a:br>
              <a:rPr lang="es-ES" sz="2200" b="1" noProof="0"/>
            </a:br>
            <a:r>
              <a:rPr lang="sr-Latn-RS" sz="2200" b="1" noProof="0"/>
              <a:t>(Kol. 1,20).</a:t>
            </a:r>
            <a:endParaRPr lang="sr-Latn-RS" sz="2200" b="1" noProof="0" dirty="0"/>
          </a:p>
        </p:txBody>
      </p:sp>
      <p:grpSp>
        <p:nvGrpSpPr>
          <p:cNvPr id="10" name="Grupo 9">
            <a:extLst>
              <a:ext uri="{FF2B5EF4-FFF2-40B4-BE49-F238E27FC236}">
                <a16:creationId xmlns:a16="http://schemas.microsoft.com/office/drawing/2014/main" id="{EE917845-B2C5-1A4B-631F-32E02CB6B8B8}"/>
              </a:ext>
            </a:extLst>
          </p:cNvPr>
          <p:cNvGrpSpPr/>
          <p:nvPr/>
        </p:nvGrpSpPr>
        <p:grpSpPr>
          <a:xfrm>
            <a:off x="4381372" y="164224"/>
            <a:ext cx="7620128" cy="3999216"/>
            <a:chOff x="4124325" y="105856"/>
            <a:chExt cx="7877175" cy="4134120"/>
          </a:xfrm>
        </p:grpSpPr>
        <p:pic>
          <p:nvPicPr>
            <p:cNvPr id="7" name="Imagen 6" descr="Imagen que contiene animal, parado, pájaro, agua&#10;&#10;El contenido generado por IA puede ser incorrecto.">
              <a:extLst>
                <a:ext uri="{FF2B5EF4-FFF2-40B4-BE49-F238E27FC236}">
                  <a16:creationId xmlns:a16="http://schemas.microsoft.com/office/drawing/2014/main" id="{2B392E22-C9F7-B887-2664-7F22D9153E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4325" y="105856"/>
              <a:ext cx="7877175" cy="413412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florero, sostener&#10;&#10;El contenido generado por IA puede ser incorrecto.">
              <a:extLst>
                <a:ext uri="{FF2B5EF4-FFF2-40B4-BE49-F238E27FC236}">
                  <a16:creationId xmlns:a16="http://schemas.microsoft.com/office/drawing/2014/main" id="{06721D8E-2B56-DC56-8DA4-76BE46D6CE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78102" y="1593959"/>
              <a:ext cx="1742073" cy="2282716"/>
            </a:xfrm>
            <a:prstGeom prst="rect">
              <a:avLst/>
            </a:prstGeom>
            <a:ln>
              <a:noFill/>
            </a:ln>
          </p:spPr>
        </p:pic>
      </p:grpSp>
      <p:pic>
        <p:nvPicPr>
          <p:cNvPr id="12" name="Imagen 11" descr="Una persona parado en un cuerpo de agua junto a una roca&#10;&#10;El contenido generado por IA puede ser incorrecto.">
            <a:extLst>
              <a:ext uri="{FF2B5EF4-FFF2-40B4-BE49-F238E27FC236}">
                <a16:creationId xmlns:a16="http://schemas.microsoft.com/office/drawing/2014/main" id="{FC9F0AF4-7DF6-EAAF-074A-65C5E16604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0500" y="4442021"/>
            <a:ext cx="3880193" cy="2215954"/>
          </a:xfrm>
          <a:prstGeom prst="rect">
            <a:avLst/>
          </a:prstGeom>
          <a:solidFill>
            <a:srgbClr val="FFFFFF">
              <a:shade val="85000"/>
            </a:srgbClr>
          </a:solidFill>
          <a:ln w="88900" cap="sq">
            <a:solidFill>
              <a:srgbClr val="970DD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Patrón de fondo&#10;&#10;El contenido generado por IA puede ser incorrecto.">
            <a:extLst>
              <a:ext uri="{FF2B5EF4-FFF2-40B4-BE49-F238E27FC236}">
                <a16:creationId xmlns:a16="http://schemas.microsoft.com/office/drawing/2014/main" id="{781314F5-98AC-3EBD-1E48-41020CCA7E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7100000">
            <a:off x="5122203" y="6157234"/>
            <a:ext cx="280851" cy="486685"/>
          </a:xfrm>
          <a:prstGeom prst="rect">
            <a:avLst/>
          </a:prstGeom>
          <a:effectLst>
            <a:outerShdw blurRad="50800" dist="38100" dir="8100000" algn="tr" rotWithShape="0">
              <a:prstClr val="black">
                <a:alpha val="40000"/>
              </a:prstClr>
            </a:outerShdw>
          </a:effectLst>
        </p:spPr>
      </p:pic>
      <p:pic>
        <p:nvPicPr>
          <p:cNvPr id="17" name="Imagen 16" descr="Imagen que contiene Icono&#10;&#10;El contenido generado por IA puede ser incorrecto.">
            <a:extLst>
              <a:ext uri="{FF2B5EF4-FFF2-40B4-BE49-F238E27FC236}">
                <a16:creationId xmlns:a16="http://schemas.microsoft.com/office/drawing/2014/main" id="{64091996-AA63-82E6-936B-779E3761B80B}"/>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rot="17100000">
            <a:off x="5122203" y="5702977"/>
            <a:ext cx="280851" cy="486685"/>
          </a:xfrm>
          <a:prstGeom prst="rect">
            <a:avLst/>
          </a:prstGeom>
          <a:effectLst>
            <a:outerShdw blurRad="50800" dist="38100" dir="8100000" algn="tr" rotWithShape="0">
              <a:prstClr val="black">
                <a:alpha val="40000"/>
              </a:prstClr>
            </a:outerShdw>
          </a:effectLst>
        </p:spPr>
      </p:pic>
      <p:pic>
        <p:nvPicPr>
          <p:cNvPr id="20" name="Imagen 19" descr="Imagen que contiene luz&#10;&#10;El contenido generado por IA puede ser incorrecto.">
            <a:extLst>
              <a:ext uri="{FF2B5EF4-FFF2-40B4-BE49-F238E27FC236}">
                <a16:creationId xmlns:a16="http://schemas.microsoft.com/office/drawing/2014/main" id="{F1AF8A1F-2E50-FB0B-A6EC-4958FA1912E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7100000">
            <a:off x="5122203" y="5248721"/>
            <a:ext cx="280851" cy="48668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AF6A34F9-621F-DA95-7498-BF5A7D24902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7100000">
            <a:off x="5122203" y="4794465"/>
            <a:ext cx="280851" cy="486685"/>
          </a:xfrm>
          <a:prstGeom prst="rect">
            <a:avLst/>
          </a:prstGeom>
          <a:effectLst>
            <a:outerShdw blurRad="50800" dist="38100" dir="8100000" algn="tr" rotWithShape="0">
              <a:prstClr val="black">
                <a:alpha val="40000"/>
              </a:prstClr>
            </a:outerShdw>
          </a:effectLst>
        </p:spPr>
      </p:pic>
      <p:pic>
        <p:nvPicPr>
          <p:cNvPr id="22" name="Imagen 21" descr="Imagen que contiene Forma&#10;&#10;El contenido generado por IA puede ser incorrecto.">
            <a:extLst>
              <a:ext uri="{FF2B5EF4-FFF2-40B4-BE49-F238E27FC236}">
                <a16:creationId xmlns:a16="http://schemas.microsoft.com/office/drawing/2014/main" id="{A13D1A25-DBF9-2168-03B9-F861ECAAF7C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7100000">
            <a:off x="5122203" y="4340209"/>
            <a:ext cx="280851" cy="486685"/>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B498DD95-518C-9E91-F50D-ADDA25E1304C}"/>
              </a:ext>
            </a:extLst>
          </p:cNvPr>
          <p:cNvSpPr txBox="1"/>
          <p:nvPr/>
        </p:nvSpPr>
        <p:spPr>
          <a:xfrm>
            <a:off x="190500" y="3920827"/>
            <a:ext cx="3962400" cy="430887"/>
          </a:xfrm>
          <a:prstGeom prst="rect">
            <a:avLst/>
          </a:prstGeom>
          <a:noFill/>
        </p:spPr>
        <p:txBody>
          <a:bodyPr wrap="square">
            <a:spAutoFit/>
          </a:bodyPr>
          <a:lstStyle/>
          <a:p>
            <a:pPr>
              <a:spcBef>
                <a:spcPts val="600"/>
              </a:spcBef>
            </a:pPr>
            <a:r>
              <a:rPr lang="sr-Latn-RS" sz="2200" b="1" noProof="0"/>
              <a:t>Isus rist </a:t>
            </a:r>
            <a:r>
              <a:rPr lang="sr-Latn-RS" sz="2200" b="1" noProof="0" dirty="0"/>
              <a:t>je…</a:t>
            </a:r>
          </a:p>
        </p:txBody>
      </p:sp>
      <p:sp>
        <p:nvSpPr>
          <p:cNvPr id="8" name="CuadroTexto 7">
            <a:extLst>
              <a:ext uri="{FF2B5EF4-FFF2-40B4-BE49-F238E27FC236}">
                <a16:creationId xmlns:a16="http://schemas.microsoft.com/office/drawing/2014/main" id="{D8F13D6A-C494-0E33-267E-54D2FF9D0DC9}"/>
              </a:ext>
            </a:extLst>
          </p:cNvPr>
          <p:cNvSpPr txBox="1"/>
          <p:nvPr/>
        </p:nvSpPr>
        <p:spPr>
          <a:xfrm>
            <a:off x="190500" y="1859454"/>
            <a:ext cx="3962400" cy="2123658"/>
          </a:xfrm>
          <a:prstGeom prst="rect">
            <a:avLst/>
          </a:prstGeom>
          <a:noFill/>
        </p:spPr>
        <p:txBody>
          <a:bodyPr wrap="square">
            <a:spAutoFit/>
          </a:bodyPr>
          <a:lstStyle/>
          <a:p>
            <a:pPr>
              <a:spcBef>
                <a:spcPts val="600"/>
              </a:spcBef>
            </a:pPr>
            <a:r>
              <a:rPr lang="sr-Latn-RS" sz="2200" b="1" noProof="0"/>
              <a:t>Prije </a:t>
            </a:r>
            <a:r>
              <a:rPr lang="sr-Latn-RS" sz="2200" b="1" noProof="0" dirty="0"/>
              <a:t>nego što dođe do ove tvrdnje, apostol nam </a:t>
            </a:r>
            <a:r>
              <a:rPr lang="sr-Latn-RS" sz="2200" b="1" noProof="0"/>
              <a:t>kaže ko </a:t>
            </a:r>
            <a:r>
              <a:rPr lang="sr-Latn-RS" sz="2200" b="1" noProof="0" dirty="0"/>
              <a:t>je Isus zapravo. Nije veliki učitelj, niti filozof, niti prorok</a:t>
            </a:r>
            <a:r>
              <a:rPr lang="sr-Latn-RS" sz="2200" b="1" noProof="0"/>
              <a:t>, niti propovijednik, </a:t>
            </a:r>
            <a:r>
              <a:rPr lang="sr-Latn-RS" sz="2200" b="1" noProof="0" dirty="0"/>
              <a:t>niti </a:t>
            </a:r>
            <a:r>
              <a:rPr lang="sr-Latn-RS" sz="2200" b="1" noProof="0"/>
              <a:t>glasnik </a:t>
            </a:r>
            <a:r>
              <a:rPr lang="sr-Latn-RS" sz="2200" b="1"/>
              <a:t>R</a:t>
            </a:r>
            <a:r>
              <a:rPr lang="sr-Latn-RS" sz="2200" b="1" noProof="0"/>
              <a:t>adosne vijesti</a:t>
            </a:r>
            <a:r>
              <a:rPr lang="sr-Latn-RS" sz="2200" b="1" noProof="0" dirty="0"/>
              <a:t>.</a:t>
            </a:r>
          </a:p>
        </p:txBody>
      </p:sp>
    </p:spTree>
    <p:extLst>
      <p:ext uri="{BB962C8B-B14F-4D97-AF65-F5344CB8AC3E}">
        <p14:creationId xmlns:p14="http://schemas.microsoft.com/office/powerpoint/2010/main" val="219676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500"/>
                                        <p:tgtEl>
                                          <p:spTgt spid="1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b="-10000"/>
          </a:stretch>
        </a:blipFill>
        <a:effectLst/>
      </p:bgPr>
    </p:bg>
    <p:spTree>
      <p:nvGrpSpPr>
        <p:cNvPr id="1" name="">
          <a:extLst>
            <a:ext uri="{FF2B5EF4-FFF2-40B4-BE49-F238E27FC236}">
              <a16:creationId xmlns:a16="http://schemas.microsoft.com/office/drawing/2014/main" id="{1DAD3C85-8BFB-329E-EABE-363C4BAB96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100CE65-F164-5671-5AA1-C07747CD25BD}"/>
              </a:ext>
            </a:extLst>
          </p:cNvPr>
          <p:cNvSpPr txBox="1"/>
          <p:nvPr/>
        </p:nvSpPr>
        <p:spPr>
          <a:xfrm>
            <a:off x="2975614" y="0"/>
            <a:ext cx="6240774" cy="769441"/>
          </a:xfrm>
          <a:prstGeom prst="rect">
            <a:avLst/>
          </a:prstGeom>
          <a:noFill/>
        </p:spPr>
        <p:txBody>
          <a:bodyPr wrap="square">
            <a:spAutoFit/>
          </a:bodyPr>
          <a:lstStyle/>
          <a:p>
            <a:pPr algn="ctr"/>
            <a:r>
              <a:rPr lang="sr-Latn-RS" sz="4400" b="1" noProof="0">
                <a:ln w="10160">
                  <a:solidFill>
                    <a:schemeClr val="accent5"/>
                  </a:solidFill>
                  <a:prstDash val="solid"/>
                </a:ln>
                <a:solidFill>
                  <a:srgbClr val="FFFFFF"/>
                </a:solidFill>
                <a:effectLst>
                  <a:outerShdw blurRad="38100" dist="22860" dir="5400000" algn="tl" rotWithShape="0">
                    <a:srgbClr val="000000">
                      <a:alpha val="30000"/>
                    </a:srgbClr>
                  </a:outerShdw>
                </a:effectLst>
              </a:rPr>
              <a:t>SLIKA BOGA</a:t>
            </a:r>
            <a:endParaRPr lang="sr-Latn-RS" sz="44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8EEAA105-706A-0A0C-7EEC-0B671AB2CA62}"/>
              </a:ext>
            </a:extLst>
          </p:cNvPr>
          <p:cNvSpPr txBox="1"/>
          <p:nvPr/>
        </p:nvSpPr>
        <p:spPr>
          <a:xfrm>
            <a:off x="2890345" y="572682"/>
            <a:ext cx="6326043" cy="646331"/>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a:solidFill>
                  <a:schemeClr val="accent1">
                    <a:lumMod val="75000"/>
                  </a:schemeClr>
                </a:solidFill>
                <a:latin typeface="Comic Sans MS" panose="030F0702030302020204" pitchFamily="66" charset="0"/>
              </a:rPr>
              <a:t>“On (K</a:t>
            </a:r>
            <a:r>
              <a:rPr lang="sr-Latn-RS" sz="2000" b="1" noProof="0">
                <a:solidFill>
                  <a:schemeClr val="accent1">
                    <a:lumMod val="75000"/>
                  </a:schemeClr>
                </a:solidFill>
                <a:latin typeface="Comic Sans MS" panose="030F0702030302020204" pitchFamily="66" charset="0"/>
              </a:rPr>
              <a:t>rist) je </a:t>
            </a:r>
            <a:r>
              <a:rPr lang="sr-Latn-RS" sz="2000" b="1">
                <a:solidFill>
                  <a:schemeClr val="accent1">
                    <a:lumMod val="75000"/>
                  </a:schemeClr>
                </a:solidFill>
                <a:latin typeface="Comic Sans MS" panose="030F0702030302020204" pitchFamily="66" charset="0"/>
              </a:rPr>
              <a:t>savršena</a:t>
            </a:r>
            <a:r>
              <a:rPr lang="sr-Latn-RS" sz="2000" b="1" noProof="0">
                <a:solidFill>
                  <a:schemeClr val="accent1">
                    <a:lumMod val="75000"/>
                  </a:schemeClr>
                </a:solidFill>
                <a:latin typeface="Comic Sans MS" panose="030F0702030302020204" pitchFamily="66" charset="0"/>
              </a:rPr>
              <a:t> slika Boga nevidljivoga...“</a:t>
            </a:r>
            <a:br>
              <a:rPr lang="sr-Latn-RS" sz="2000" b="1" noProof="0" dirty="0">
                <a:solidFill>
                  <a:schemeClr val="accent1">
                    <a:lumMod val="75000"/>
                  </a:schemeClr>
                </a:solidFill>
                <a:latin typeface="Comic Sans MS" panose="030F0702030302020204" pitchFamily="66" charset="0"/>
              </a:rPr>
            </a:br>
            <a:r>
              <a:rPr lang="sr-Latn-RS" sz="1600" b="1" noProof="0" dirty="0">
                <a:solidFill>
                  <a:schemeClr val="accent1">
                    <a:lumMod val="75000"/>
                  </a:schemeClr>
                </a:solidFill>
                <a:latin typeface="Comic Sans MS" panose="030F0702030302020204" pitchFamily="66" charset="0"/>
              </a:rPr>
              <a:t>(</a:t>
            </a:r>
            <a:r>
              <a:rPr lang="sr-Latn-RS" sz="1600" b="1" noProof="0" dirty="0" err="1">
                <a:solidFill>
                  <a:schemeClr val="accent1">
                    <a:lumMod val="75000"/>
                  </a:schemeClr>
                </a:solidFill>
                <a:latin typeface="Comic Sans MS" panose="030F0702030302020204" pitchFamily="66" charset="0"/>
              </a:rPr>
              <a:t>Kološanima</a:t>
            </a:r>
            <a:r>
              <a:rPr lang="sr-Latn-RS" sz="1600" b="1" noProof="0" dirty="0">
                <a:solidFill>
                  <a:schemeClr val="accent1">
                    <a:lumMod val="75000"/>
                  </a:schemeClr>
                </a:solidFill>
                <a:latin typeface="Comic Sans MS" panose="030F0702030302020204" pitchFamily="66" charset="0"/>
              </a:rPr>
              <a:t> 1,15a)</a:t>
            </a:r>
          </a:p>
        </p:txBody>
      </p:sp>
      <p:sp>
        <p:nvSpPr>
          <p:cNvPr id="6" name="CuadroTexto 5">
            <a:extLst>
              <a:ext uri="{FF2B5EF4-FFF2-40B4-BE49-F238E27FC236}">
                <a16:creationId xmlns:a16="http://schemas.microsoft.com/office/drawing/2014/main" id="{85A30D9C-3395-0F49-A900-8F5B97A29E35}"/>
              </a:ext>
            </a:extLst>
          </p:cNvPr>
          <p:cNvSpPr txBox="1"/>
          <p:nvPr/>
        </p:nvSpPr>
        <p:spPr>
          <a:xfrm>
            <a:off x="3044757" y="1168357"/>
            <a:ext cx="6089516" cy="1107996"/>
          </a:xfrm>
          <a:prstGeom prst="rect">
            <a:avLst/>
          </a:prstGeom>
          <a:noFill/>
        </p:spPr>
        <p:txBody>
          <a:bodyPr wrap="square" rtlCol="0">
            <a:spAutoFit/>
          </a:bodyPr>
          <a:lstStyle/>
          <a:p>
            <a:pPr>
              <a:spcBef>
                <a:spcPts val="600"/>
              </a:spcBef>
            </a:pPr>
            <a:r>
              <a:rPr lang="sr-Latn-RS" sz="2200" b="1" noProof="0" dirty="0"/>
              <a:t>Slika može biti kopija stvarnosti (fotografija, hologram, kip) ili čak nešto izmišljeno (crtež). Ali biblijski koncept slike ide dalje od toga.</a:t>
            </a:r>
          </a:p>
        </p:txBody>
      </p:sp>
      <p:pic>
        <p:nvPicPr>
          <p:cNvPr id="4" name="Imagen 3" descr="Mujer con la mano en la cara&#10;&#10;El contenido generado por IA puede ser incorrecto.">
            <a:extLst>
              <a:ext uri="{FF2B5EF4-FFF2-40B4-BE49-F238E27FC236}">
                <a16:creationId xmlns:a16="http://schemas.microsoft.com/office/drawing/2014/main" id="{F56F84C2-2131-9B09-87A6-24F00AB35B1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77401" y="165847"/>
            <a:ext cx="2702433" cy="210069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Imagen que contiene persona, interior, sostener, hombre&#10;&#10;El contenido generado por IA puede ser incorrecto.">
            <a:extLst>
              <a:ext uri="{FF2B5EF4-FFF2-40B4-BE49-F238E27FC236}">
                <a16:creationId xmlns:a16="http://schemas.microsoft.com/office/drawing/2014/main" id="{1EC8B5E2-1D9B-5265-A5C3-0D954FA3C0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312165" y="165847"/>
            <a:ext cx="2698251" cy="2100697"/>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con un perro&#10;&#10;El contenido generado por IA puede ser incorrecto.">
            <a:extLst>
              <a:ext uri="{FF2B5EF4-FFF2-40B4-BE49-F238E27FC236}">
                <a16:creationId xmlns:a16="http://schemas.microsoft.com/office/drawing/2014/main" id="{9DCE5E3B-6BC7-68B2-0126-A37A3353982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77401" y="3423363"/>
            <a:ext cx="3184428" cy="3325940"/>
          </a:xfrm>
          <a:prstGeom prst="rect">
            <a:avLst/>
          </a:prstGeom>
          <a:ln w="38100" cap="sq">
            <a:solidFill>
              <a:srgbClr val="7A5841"/>
            </a:solidFill>
            <a:prstDash val="solid"/>
            <a:miter lim="800000"/>
          </a:ln>
          <a:effectLst>
            <a:outerShdw blurRad="50800" dist="38100" dir="2700000" algn="tl" rotWithShape="0">
              <a:srgbClr val="000000">
                <a:alpha val="43000"/>
              </a:srgbClr>
            </a:outerShdw>
          </a:effectLst>
        </p:spPr>
      </p:pic>
      <p:pic>
        <p:nvPicPr>
          <p:cNvPr id="12" name="Imagen 11" descr="Personas en una estrella en el centro&#10;&#10;El contenido generado por IA puede ser incorrecto.">
            <a:extLst>
              <a:ext uri="{FF2B5EF4-FFF2-40B4-BE49-F238E27FC236}">
                <a16:creationId xmlns:a16="http://schemas.microsoft.com/office/drawing/2014/main" id="{DA1763D2-C58A-6503-B25D-0A15951B76E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67346" y="3349081"/>
            <a:ext cx="3343072" cy="3343072"/>
          </a:xfrm>
          <a:prstGeom prst="roundRect">
            <a:avLst>
              <a:gd name="adj" fmla="val 12593"/>
            </a:avLst>
          </a:prstGeom>
          <a:ln w="57150">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CC476E2-21D8-7D85-2375-5A5276C3BD84}"/>
              </a:ext>
            </a:extLst>
          </p:cNvPr>
          <p:cNvSpPr txBox="1"/>
          <p:nvPr/>
        </p:nvSpPr>
        <p:spPr>
          <a:xfrm>
            <a:off x="173007" y="2331696"/>
            <a:ext cx="11833016" cy="1107996"/>
          </a:xfrm>
          <a:prstGeom prst="rect">
            <a:avLst/>
          </a:prstGeom>
          <a:noFill/>
        </p:spPr>
        <p:txBody>
          <a:bodyPr wrap="square">
            <a:spAutoFit/>
          </a:bodyPr>
          <a:lstStyle/>
          <a:p>
            <a:pPr>
              <a:spcBef>
                <a:spcPts val="600"/>
              </a:spcBef>
            </a:pPr>
            <a:r>
              <a:rPr lang="sr-Latn-RS" sz="2200" b="1" noProof="0" dirty="0"/>
              <a:t>Bog je stvorio Adama i Evu na svoju sliku </a:t>
            </a:r>
            <a:r>
              <a:rPr lang="sr-Latn-RS" sz="2200" b="1" noProof="0"/>
              <a:t>(Post. 1,27</a:t>
            </a:r>
            <a:r>
              <a:rPr lang="sr-Latn-RS" sz="2200" b="1" noProof="0" dirty="0"/>
              <a:t>), a Adam je dobio sina na svoju sliku </a:t>
            </a:r>
            <a:r>
              <a:rPr lang="sr-Latn-RS" sz="2200" b="1" noProof="0"/>
              <a:t>(Post. </a:t>
            </a:r>
            <a:r>
              <a:rPr lang="sr-Latn-RS" sz="2200" b="1" noProof="0" dirty="0"/>
              <a:t>5,3). To nisu kopije stvarnosti, imitacije ili plod njihove mašte. To su fizičke, psihološke i </a:t>
            </a:r>
            <a:r>
              <a:rPr lang="sr-Latn-RS" sz="2200" b="1" noProof="0"/>
              <a:t>društvene istovjetne sličnosti</a:t>
            </a:r>
            <a:r>
              <a:rPr lang="sr-Latn-RS" sz="2200" b="1" noProof="0" dirty="0"/>
              <a:t>…</a:t>
            </a:r>
          </a:p>
        </p:txBody>
      </p:sp>
      <p:sp>
        <p:nvSpPr>
          <p:cNvPr id="16" name="CuadroTexto 15">
            <a:extLst>
              <a:ext uri="{FF2B5EF4-FFF2-40B4-BE49-F238E27FC236}">
                <a16:creationId xmlns:a16="http://schemas.microsoft.com/office/drawing/2014/main" id="{C428EBB9-0CD8-C3CD-466E-97178ED5D48B}"/>
              </a:ext>
            </a:extLst>
          </p:cNvPr>
          <p:cNvSpPr txBox="1"/>
          <p:nvPr/>
        </p:nvSpPr>
        <p:spPr>
          <a:xfrm>
            <a:off x="3478923" y="3300247"/>
            <a:ext cx="4971393" cy="1446550"/>
          </a:xfrm>
          <a:prstGeom prst="rect">
            <a:avLst/>
          </a:prstGeom>
          <a:noFill/>
        </p:spPr>
        <p:txBody>
          <a:bodyPr wrap="square">
            <a:spAutoFit/>
          </a:bodyPr>
          <a:lstStyle/>
          <a:p>
            <a:pPr>
              <a:spcBef>
                <a:spcPts val="600"/>
              </a:spcBef>
            </a:pPr>
            <a:r>
              <a:rPr lang="sr-Latn-RS" sz="2200" b="1" noProof="0"/>
              <a:t>Pavao </a:t>
            </a:r>
            <a:r>
              <a:rPr lang="sr-Latn-RS" sz="2200" b="1" noProof="0" dirty="0"/>
              <a:t>kaže da je ceremonijalni </a:t>
            </a:r>
            <a:r>
              <a:rPr lang="sr-Latn-RS" sz="2200" b="1" noProof="0"/>
              <a:t>zakon </a:t>
            </a:r>
            <a:r>
              <a:rPr lang="sr-Latn-RS" sz="2200" b="1"/>
              <a:t>posjedovao samo</a:t>
            </a:r>
            <a:r>
              <a:rPr lang="sr-Latn-RS" sz="2200" b="1" noProof="0"/>
              <a:t> “sjenu budučih dobara“ (</a:t>
            </a:r>
            <a:r>
              <a:rPr lang="sr-Latn-RS" sz="2200" b="1"/>
              <a:t>Heb.</a:t>
            </a:r>
            <a:r>
              <a:rPr lang="sr-Latn-RS" sz="2200" b="1" noProof="0"/>
              <a:t> </a:t>
            </a:r>
            <a:r>
              <a:rPr lang="sr-Latn-RS" sz="2200" b="1" noProof="0" dirty="0"/>
              <a:t>10,1), implicirajući da je „slika = stvarnost“.</a:t>
            </a:r>
          </a:p>
        </p:txBody>
      </p:sp>
      <p:sp>
        <p:nvSpPr>
          <p:cNvPr id="7" name="CuadroTexto 6">
            <a:extLst>
              <a:ext uri="{FF2B5EF4-FFF2-40B4-BE49-F238E27FC236}">
                <a16:creationId xmlns:a16="http://schemas.microsoft.com/office/drawing/2014/main" id="{9260ACA3-61AC-FD9B-0174-6E2B372FA6C0}"/>
              </a:ext>
            </a:extLst>
          </p:cNvPr>
          <p:cNvSpPr txBox="1"/>
          <p:nvPr/>
        </p:nvSpPr>
        <p:spPr>
          <a:xfrm>
            <a:off x="3468414" y="4708633"/>
            <a:ext cx="5198931" cy="2123658"/>
          </a:xfrm>
          <a:prstGeom prst="rect">
            <a:avLst/>
          </a:prstGeom>
          <a:noFill/>
        </p:spPr>
        <p:txBody>
          <a:bodyPr wrap="square">
            <a:spAutoFit/>
          </a:bodyPr>
          <a:lstStyle/>
          <a:p>
            <a:pPr>
              <a:spcBef>
                <a:spcPts val="600"/>
              </a:spcBef>
            </a:pPr>
            <a:r>
              <a:rPr lang="sr-Latn-RS" sz="2200" b="1" noProof="0" dirty="0"/>
              <a:t>Pitanje je: Je li Isus bio </a:t>
            </a:r>
            <a:r>
              <a:rPr lang="sr-Latn-RS" sz="2200" b="1" i="1" noProof="0" dirty="0"/>
              <a:t>sličan </a:t>
            </a:r>
            <a:r>
              <a:rPr lang="sr-Latn-RS" sz="2200" b="1" noProof="0" dirty="0"/>
              <a:t>Bogu ili </a:t>
            </a:r>
            <a:r>
              <a:rPr lang="sr-Latn-RS" sz="2200" b="1" i="1" noProof="0" dirty="0"/>
              <a:t>jednak </a:t>
            </a:r>
            <a:r>
              <a:rPr lang="sr-Latn-RS" sz="2200" b="1" noProof="0" dirty="0"/>
              <a:t>Bogu? Osim što je sebi više puta pripisao božansko </a:t>
            </a:r>
            <a:r>
              <a:rPr lang="sr-Latn-RS" sz="2200" b="1" noProof="0"/>
              <a:t>ime “JA JESAM“, </a:t>
            </a:r>
            <a:r>
              <a:rPr lang="sr-Latn-RS" sz="2200" b="1" noProof="0" dirty="0"/>
              <a:t>Isus je izričito rekao</a:t>
            </a:r>
            <a:r>
              <a:rPr lang="sr-Latn-RS" sz="2200" b="1" noProof="0"/>
              <a:t>: “Ja </a:t>
            </a:r>
            <a:r>
              <a:rPr lang="sr-Latn-RS" sz="2200" b="1" noProof="0" dirty="0"/>
              <a:t>i Otac jedno smo</a:t>
            </a:r>
            <a:r>
              <a:rPr lang="sr-Latn-RS" sz="2200" b="1" noProof="0"/>
              <a:t>“ (</a:t>
            </a:r>
            <a:r>
              <a:rPr lang="sr-Latn-RS" sz="2200" b="1"/>
              <a:t>I</a:t>
            </a:r>
            <a:r>
              <a:rPr lang="sr-Latn-RS" sz="2200" b="1" noProof="0"/>
              <a:t>van </a:t>
            </a:r>
            <a:r>
              <a:rPr lang="sr-Latn-RS" sz="2200" b="1" noProof="0" dirty="0"/>
              <a:t>10,30</a:t>
            </a:r>
            <a:r>
              <a:rPr lang="sr-Latn-RS" sz="2200" b="1" noProof="0"/>
              <a:t>); </a:t>
            </a:r>
            <a:r>
              <a:rPr lang="sr-Latn-RS" sz="2200" b="1"/>
              <a:t>“ Tk</a:t>
            </a:r>
            <a:r>
              <a:rPr lang="sr-Latn-RS" sz="2200" b="1" noProof="0"/>
              <a:t>o je vidio </a:t>
            </a:r>
            <a:r>
              <a:rPr lang="sr-Latn-RS" sz="2200" b="1" noProof="0" dirty="0"/>
              <a:t>mene</a:t>
            </a:r>
            <a:r>
              <a:rPr lang="sr-Latn-RS" sz="2200" b="1" noProof="0"/>
              <a:t>, vidio je i Oca“ (</a:t>
            </a:r>
            <a:r>
              <a:rPr lang="sr-Latn-RS" sz="2200" b="1"/>
              <a:t>I</a:t>
            </a:r>
            <a:r>
              <a:rPr lang="sr-Latn-RS" sz="2200" b="1" noProof="0"/>
              <a:t>van </a:t>
            </a:r>
            <a:r>
              <a:rPr lang="sr-Latn-RS" sz="2200" b="1" noProof="0" dirty="0"/>
              <a:t>14,9).</a:t>
            </a:r>
          </a:p>
        </p:txBody>
      </p:sp>
    </p:spTree>
    <p:extLst>
      <p:ext uri="{BB962C8B-B14F-4D97-AF65-F5344CB8AC3E}">
        <p14:creationId xmlns:p14="http://schemas.microsoft.com/office/powerpoint/2010/main" val="203175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800" decel="100000"/>
                                        <p:tgtEl>
                                          <p:spTgt spid="10"/>
                                        </p:tgtEl>
                                      </p:cBhvr>
                                    </p:animEffect>
                                    <p:anim calcmode="lin" valueType="num">
                                      <p:cBhvr>
                                        <p:cTn id="46" dur="800" decel="100000" fill="hold"/>
                                        <p:tgtEl>
                                          <p:spTgt spid="10"/>
                                        </p:tgtEl>
                                        <p:attrNameLst>
                                          <p:attrName>style.rotation</p:attrName>
                                        </p:attrNameLst>
                                      </p:cBhvr>
                                      <p:tavLst>
                                        <p:tav tm="0">
                                          <p:val>
                                            <p:fltVal val="-90"/>
                                          </p:val>
                                        </p:tav>
                                        <p:tav tm="100000">
                                          <p:val>
                                            <p:fltVal val="0"/>
                                          </p:val>
                                        </p:tav>
                                      </p:tavLst>
                                    </p:anim>
                                    <p:anim calcmode="lin" valueType="num">
                                      <p:cBhvr>
                                        <p:cTn id="47" dur="800" decel="100000" fill="hold"/>
                                        <p:tgtEl>
                                          <p:spTgt spid="10"/>
                                        </p:tgtEl>
                                        <p:attrNameLst>
                                          <p:attrName>ppt_x</p:attrName>
                                        </p:attrNameLst>
                                      </p:cBhvr>
                                      <p:tavLst>
                                        <p:tav tm="0">
                                          <p:val>
                                            <p:strVal val="#ppt_x+0.4"/>
                                          </p:val>
                                        </p:tav>
                                        <p:tav tm="100000">
                                          <p:val>
                                            <p:strVal val="#ppt_x-0.05"/>
                                          </p:val>
                                        </p:tav>
                                      </p:tavLst>
                                    </p:anim>
                                    <p:anim calcmode="lin" valueType="num">
                                      <p:cBhvr>
                                        <p:cTn id="48" dur="800" decel="100000" fill="hold"/>
                                        <p:tgtEl>
                                          <p:spTgt spid="10"/>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randombar(horizontal)">
                                      <p:cBhvr>
                                        <p:cTn id="59" dur="500"/>
                                        <p:tgtEl>
                                          <p:spTgt spid="7"/>
                                        </p:tgtEl>
                                      </p:cBhvr>
                                    </p:animEffect>
                                  </p:childTnLst>
                                </p:cTn>
                              </p:par>
                              <p:par>
                                <p:cTn id="60" presetID="14" presetClass="entr" presetSubtype="1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randombar(horizontal)">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DDD4C8-E83D-6097-EE67-5B0B04C6F411}"/>
              </a:ext>
            </a:extLst>
          </p:cNvPr>
          <p:cNvSpPr txBox="1"/>
          <p:nvPr/>
        </p:nvSpPr>
        <p:spPr>
          <a:xfrm>
            <a:off x="2060490" y="0"/>
            <a:ext cx="10120008"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sr-Latn-RS" sz="4800" b="1" spc="600" noProof="0" dirty="0">
                <a:ln/>
                <a:solidFill>
                  <a:srgbClr val="C87353"/>
                </a:solidFill>
              </a:rPr>
              <a:t>PRVOROĐENI</a:t>
            </a:r>
          </a:p>
        </p:txBody>
      </p:sp>
      <p:sp>
        <p:nvSpPr>
          <p:cNvPr id="5" name="CuadroTexto 4">
            <a:extLst>
              <a:ext uri="{FF2B5EF4-FFF2-40B4-BE49-F238E27FC236}">
                <a16:creationId xmlns:a16="http://schemas.microsoft.com/office/drawing/2014/main" id="{0DF5EFDC-02F9-C3FC-CC06-E93FD2FA533D}"/>
              </a:ext>
            </a:extLst>
          </p:cNvPr>
          <p:cNvSpPr txBox="1"/>
          <p:nvPr/>
        </p:nvSpPr>
        <p:spPr>
          <a:xfrm>
            <a:off x="2354093" y="697454"/>
            <a:ext cx="9532802" cy="400110"/>
          </a:xfrm>
          <a:prstGeom prst="rect">
            <a:avLst/>
          </a:prstGeom>
          <a:noFill/>
        </p:spPr>
        <p:txBody>
          <a:bodyPr wrap="square">
            <a:spAutoFit/>
          </a:bodyPr>
          <a:lstStyle/>
          <a:p>
            <a:pPr algn="ctr"/>
            <a:r>
              <a:rPr lang="sr-Latn-RS" sz="2000" b="1">
                <a:solidFill>
                  <a:schemeClr val="accent2">
                    <a:lumMod val="50000"/>
                  </a:schemeClr>
                </a:solidFill>
                <a:latin typeface="Comic Sans MS" panose="030F0702030302020204" pitchFamily="66" charset="0"/>
              </a:rPr>
              <a:t>“</a:t>
            </a:r>
            <a:r>
              <a:rPr lang="sr-Latn-RS" sz="2000" b="1" noProof="0">
                <a:solidFill>
                  <a:schemeClr val="accent2">
                    <a:lumMod val="50000"/>
                  </a:schemeClr>
                </a:solidFill>
                <a:latin typeface="Comic Sans MS" panose="030F0702030302020204" pitchFamily="66" charset="0"/>
              </a:rPr>
              <a:t>On je prije </a:t>
            </a:r>
            <a:r>
              <a:rPr lang="sr-Latn-RS" sz="2000" b="1" noProof="0" dirty="0">
                <a:solidFill>
                  <a:schemeClr val="accent2">
                    <a:lumMod val="50000"/>
                  </a:schemeClr>
                </a:solidFill>
                <a:latin typeface="Comic Sans MS" panose="030F0702030302020204" pitchFamily="66" charset="0"/>
              </a:rPr>
              <a:t>svega, i </a:t>
            </a:r>
            <a:r>
              <a:rPr lang="sr-Latn-RS" sz="2000" b="1" noProof="0">
                <a:solidFill>
                  <a:schemeClr val="accent2">
                    <a:lumMod val="50000"/>
                  </a:schemeClr>
                </a:solidFill>
                <a:latin typeface="Comic Sans MS" panose="030F0702030302020204" pitchFamily="66" charset="0"/>
              </a:rPr>
              <a:t>sve se </a:t>
            </a:r>
            <a:r>
              <a:rPr lang="sr-Latn-RS" sz="2000" b="1">
                <a:solidFill>
                  <a:schemeClr val="accent2">
                    <a:lumMod val="50000"/>
                  </a:schemeClr>
                </a:solidFill>
                <a:latin typeface="Comic Sans MS" panose="030F0702030302020204" pitchFamily="66" charset="0"/>
              </a:rPr>
              <a:t>u njemu drži u redu</a:t>
            </a:r>
            <a:r>
              <a:rPr lang="sr-Latn-RS" sz="2000" b="1" noProof="0">
                <a:solidFill>
                  <a:schemeClr val="accent2">
                    <a:lumMod val="50000"/>
                  </a:schemeClr>
                </a:solidFill>
                <a:latin typeface="Comic Sans MS" panose="030F0702030302020204" pitchFamily="66" charset="0"/>
              </a:rPr>
              <a:t>.“ </a:t>
            </a:r>
            <a:r>
              <a:rPr lang="sr-Latn-RS" sz="1600" b="1" noProof="0" dirty="0">
                <a:solidFill>
                  <a:schemeClr val="accent2">
                    <a:lumMod val="50000"/>
                  </a:schemeClr>
                </a:solidFill>
                <a:latin typeface="Comic Sans MS" panose="030F0702030302020204" pitchFamily="66" charset="0"/>
              </a:rPr>
              <a:t>(</a:t>
            </a:r>
            <a:r>
              <a:rPr lang="sr-Latn-RS" sz="1600" b="1" noProof="0" dirty="0" err="1">
                <a:solidFill>
                  <a:schemeClr val="accent2">
                    <a:lumMod val="50000"/>
                  </a:schemeClr>
                </a:solidFill>
                <a:latin typeface="Comic Sans MS" panose="030F0702030302020204" pitchFamily="66" charset="0"/>
              </a:rPr>
              <a:t>Kološanima</a:t>
            </a:r>
            <a:r>
              <a:rPr lang="sr-Latn-RS" sz="1600" b="1" noProof="0" dirty="0">
                <a:solidFill>
                  <a:schemeClr val="accent2">
                    <a:lumMod val="50000"/>
                  </a:schemeClr>
                </a:solidFill>
                <a:latin typeface="Comic Sans MS" panose="030F0702030302020204" pitchFamily="66" charset="0"/>
              </a:rPr>
              <a:t> 1,17)</a:t>
            </a:r>
          </a:p>
        </p:txBody>
      </p:sp>
      <p:sp>
        <p:nvSpPr>
          <p:cNvPr id="6" name="CuadroTexto 5">
            <a:extLst>
              <a:ext uri="{FF2B5EF4-FFF2-40B4-BE49-F238E27FC236}">
                <a16:creationId xmlns:a16="http://schemas.microsoft.com/office/drawing/2014/main" id="{75BC6B8E-6A0C-EBC5-29ED-628B17BCB82B}"/>
              </a:ext>
            </a:extLst>
          </p:cNvPr>
          <p:cNvSpPr txBox="1"/>
          <p:nvPr/>
        </p:nvSpPr>
        <p:spPr>
          <a:xfrm>
            <a:off x="109397" y="1432809"/>
            <a:ext cx="6239888" cy="1446550"/>
          </a:xfrm>
          <a:prstGeom prst="rect">
            <a:avLst/>
          </a:prstGeom>
          <a:noFill/>
        </p:spPr>
        <p:txBody>
          <a:bodyPr wrap="square" rtlCol="0">
            <a:spAutoFit/>
          </a:bodyPr>
          <a:lstStyle/>
          <a:p>
            <a:pPr>
              <a:spcBef>
                <a:spcPts val="600"/>
              </a:spcBef>
            </a:pPr>
            <a:r>
              <a:rPr lang="sr-Latn-RS" sz="2200" b="1"/>
              <a:t>“</a:t>
            </a:r>
            <a:r>
              <a:rPr lang="sr-Latn-RS" sz="2200" b="1" noProof="0"/>
              <a:t>Prvorođeni</a:t>
            </a:r>
            <a:r>
              <a:rPr lang="sr-Latn-RS" sz="2200" b="1" noProof="0" dirty="0"/>
              <a:t>“ je prvenac. Stoga neki uče da je Isus bio prvo biće koje je Bog </a:t>
            </a:r>
            <a:r>
              <a:rPr lang="sr-Latn-RS" sz="2200" b="1" noProof="0"/>
              <a:t>stvorio (</a:t>
            </a:r>
            <a:r>
              <a:rPr lang="sr-Latn-RS" sz="2200" b="1"/>
              <a:t>Kol.</a:t>
            </a:r>
            <a:r>
              <a:rPr lang="sr-Latn-RS" sz="2200" b="1" noProof="0"/>
              <a:t> </a:t>
            </a:r>
            <a:r>
              <a:rPr lang="sr-Latn-RS" sz="2200" b="1" noProof="0" dirty="0"/>
              <a:t>1,15). Ali, kao i kod </a:t>
            </a:r>
            <a:r>
              <a:rPr lang="sr-Latn-RS" sz="2200" b="1" noProof="0"/>
              <a:t>izraza </a:t>
            </a:r>
            <a:r>
              <a:rPr lang="sr-Latn-RS" sz="2200" b="1"/>
              <a:t>“slika</a:t>
            </a:r>
            <a:r>
              <a:rPr lang="sr-Latn-RS" sz="2200" b="1" noProof="0"/>
              <a:t> “, </a:t>
            </a:r>
            <a:r>
              <a:rPr lang="sr-Latn-RS" sz="2200" b="1"/>
              <a:t>riječ “</a:t>
            </a:r>
            <a:r>
              <a:rPr lang="sr-Latn-RS" sz="2200" b="1" noProof="0"/>
              <a:t>prvenac</a:t>
            </a:r>
            <a:r>
              <a:rPr lang="sr-Latn-RS" sz="2200" b="1" noProof="0" dirty="0"/>
              <a:t>“ ima šire biblijsko značenje.</a:t>
            </a:r>
          </a:p>
        </p:txBody>
      </p:sp>
      <p:pic>
        <p:nvPicPr>
          <p:cNvPr id="1026" name="Picture 2">
            <a:extLst>
              <a:ext uri="{FF2B5EF4-FFF2-40B4-BE49-F238E27FC236}">
                <a16:creationId xmlns:a16="http://schemas.microsoft.com/office/drawing/2014/main" id="{D5094FAE-67F3-89B5-F69E-D9E7094142AE}"/>
              </a:ext>
            </a:extLst>
          </p:cNvPr>
          <p:cNvPicPr preferRelativeResize="0">
            <a:picLocks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9343693" y="1335527"/>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n 3" descr="Un grupo de personas sentadas en una banca junto a un niño&#10;&#10;El contenido generado por IA puede ser incorrecto.">
            <a:extLst>
              <a:ext uri="{FF2B5EF4-FFF2-40B4-BE49-F238E27FC236}">
                <a16:creationId xmlns:a16="http://schemas.microsoft.com/office/drawing/2014/main" id="{0144678F-3E90-EA65-0AAC-C4962C3536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307" y="125125"/>
            <a:ext cx="1854964" cy="1236747"/>
          </a:xfrm>
          <a:prstGeom prst="rect">
            <a:avLst/>
          </a:prstGeom>
          <a:ln w="38100" cap="sq">
            <a:solidFill>
              <a:srgbClr val="9A4D32"/>
            </a:solidFill>
            <a:prstDash val="solid"/>
            <a:miter lim="800000"/>
          </a:ln>
          <a:effectLst>
            <a:outerShdw blurRad="50800" dist="38100" dir="2700000" algn="tl" rotWithShape="0">
              <a:srgbClr val="000000">
                <a:alpha val="43000"/>
              </a:srgbClr>
            </a:outerShdw>
          </a:effectLst>
        </p:spPr>
      </p:pic>
      <p:pic>
        <p:nvPicPr>
          <p:cNvPr id="8" name="Imagen 7" descr="Un par de personas en una playa&#10;&#10;El contenido generado por IA puede ser incorrecto.">
            <a:extLst>
              <a:ext uri="{FF2B5EF4-FFF2-40B4-BE49-F238E27FC236}">
                <a16:creationId xmlns:a16="http://schemas.microsoft.com/office/drawing/2014/main" id="{363258F1-3D1D-9223-F280-D9B13F4FFB11}"/>
              </a:ext>
            </a:extLst>
          </p:cNvPr>
          <p:cNvPicPr preferRelativeResize="0">
            <a:picLocks/>
          </p:cNvPicPr>
          <p:nvPr/>
        </p:nvPicPr>
        <p:blipFill rotWithShape="1">
          <a:blip r:embed="rId5" cstate="email">
            <a:extLst>
              <a:ext uri="{28A0092B-C50C-407E-A947-70E740481C1C}">
                <a14:useLocalDpi xmlns:a14="http://schemas.microsoft.com/office/drawing/2010/main"/>
              </a:ext>
            </a:extLst>
          </a:blip>
          <a:srcRect r="-612"/>
          <a:stretch>
            <a:fillRect/>
          </a:stretch>
        </p:blipFill>
        <p:spPr>
          <a:xfrm>
            <a:off x="6496489" y="1330384"/>
            <a:ext cx="2700000" cy="1440000"/>
          </a:xfrm>
          <a:prstGeom prst="snip2DiagRect">
            <a:avLst>
              <a:gd name="adj1" fmla="val 16888"/>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hombre, gente, grupo, vestido&#10;&#10;El contenido generado por IA puede ser incorrecto.">
            <a:extLst>
              <a:ext uri="{FF2B5EF4-FFF2-40B4-BE49-F238E27FC236}">
                <a16:creationId xmlns:a16="http://schemas.microsoft.com/office/drawing/2014/main" id="{DD985B70-43F5-605F-3D94-611EE546FD76}"/>
              </a:ext>
            </a:extLst>
          </p:cNvPr>
          <p:cNvPicPr preferRelativeResize="0">
            <a:picLocks/>
          </p:cNvPicPr>
          <p:nvPr/>
        </p:nvPicPr>
        <p:blipFill rotWithShape="1">
          <a:blip r:embed="rId6" cstate="email">
            <a:extLst>
              <a:ext uri="{28A0092B-C50C-407E-A947-70E740481C1C}">
                <a14:useLocalDpi xmlns:a14="http://schemas.microsoft.com/office/drawing/2010/main"/>
              </a:ext>
            </a:extLst>
          </a:blip>
          <a:srcRect l="-612"/>
          <a:stretch>
            <a:fillRect/>
          </a:stretch>
        </p:blipFill>
        <p:spPr>
          <a:xfrm>
            <a:off x="6480079" y="2948055"/>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grupo de personas disfrazadas&#10;&#10;El contenido generado por IA puede ser incorrecto.">
            <a:extLst>
              <a:ext uri="{FF2B5EF4-FFF2-40B4-BE49-F238E27FC236}">
                <a16:creationId xmlns:a16="http://schemas.microsoft.com/office/drawing/2014/main" id="{1FE67851-F89B-2DEC-C4A7-EA7BB6F66AE8}"/>
              </a:ext>
            </a:extLst>
          </p:cNvPr>
          <p:cNvPicPr preferRelativeResize="0">
            <a:picLocks/>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343693" y="2940854"/>
            <a:ext cx="2700000" cy="1440000"/>
          </a:xfrm>
          <a:prstGeom prst="snip2DiagRect">
            <a:avLst>
              <a:gd name="adj1" fmla="val 17564"/>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a persona&#10;&#10;El contenido generado por IA puede ser incorrecto.">
            <a:extLst>
              <a:ext uri="{FF2B5EF4-FFF2-40B4-BE49-F238E27FC236}">
                <a16:creationId xmlns:a16="http://schemas.microsoft.com/office/drawing/2014/main" id="{F2FD9133-2954-88AE-E7E2-B220ABC86693}"/>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224115" y="4581084"/>
            <a:ext cx="1869298" cy="2129996"/>
          </a:xfrm>
          <a:prstGeom prst="round2DiagRect">
            <a:avLst>
              <a:gd name="adj1" fmla="val 0"/>
              <a:gd name="adj2" fmla="val 15612"/>
            </a:avLst>
          </a:prstGeom>
          <a:ln w="38100" cap="sq">
            <a:solidFill>
              <a:srgbClr val="9A4D32"/>
            </a:solidFill>
            <a:miter lim="800000"/>
          </a:ln>
          <a:effectLst>
            <a:outerShdw blurRad="50800" dist="38100" dir="2700000" algn="tl" rotWithShape="0">
              <a:prstClr val="black">
                <a:alpha val="40000"/>
              </a:prstClr>
            </a:outerShdw>
          </a:effectLst>
        </p:spPr>
      </p:pic>
      <p:pic>
        <p:nvPicPr>
          <p:cNvPr id="16" name="Imagen 15" descr="Imagen que contiene Diagrama&#10;&#10;El contenido generado por IA puede ser incorrecto.">
            <a:extLst>
              <a:ext uri="{FF2B5EF4-FFF2-40B4-BE49-F238E27FC236}">
                <a16:creationId xmlns:a16="http://schemas.microsoft.com/office/drawing/2014/main" id="{797866D5-284A-9A28-1D63-006488FBF98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47784" y="4573883"/>
            <a:ext cx="3549994" cy="2129996"/>
          </a:xfrm>
          <a:prstGeom prst="round2DiagRect">
            <a:avLst>
              <a:gd name="adj1" fmla="val 16667"/>
              <a:gd name="adj2" fmla="val 0"/>
            </a:avLst>
          </a:prstGeom>
          <a:ln w="38100" cap="sq">
            <a:solidFill>
              <a:srgbClr val="9A4D32"/>
            </a:solidFill>
            <a:miter lim="800000"/>
          </a:ln>
          <a:effectLst>
            <a:outerShdw blurRad="50800" dist="38100" dir="2700000" algn="tl" rotWithShape="0">
              <a:prstClr val="black">
                <a:alpha val="40000"/>
              </a:prstClr>
            </a:outerShdw>
          </a:effectLst>
        </p:spPr>
      </p:pic>
      <p:sp>
        <p:nvSpPr>
          <p:cNvPr id="19" name="Rombo 18">
            <a:extLst>
              <a:ext uri="{FF2B5EF4-FFF2-40B4-BE49-F238E27FC236}">
                <a16:creationId xmlns:a16="http://schemas.microsoft.com/office/drawing/2014/main" id="{BA07BFDA-1AAD-70FE-312F-1D45D81102EC}"/>
              </a:ext>
            </a:extLst>
          </p:cNvPr>
          <p:cNvSpPr/>
          <p:nvPr/>
        </p:nvSpPr>
        <p:spPr>
          <a:xfrm>
            <a:off x="9053619" y="2653651"/>
            <a:ext cx="416534" cy="416534"/>
          </a:xfrm>
          <a:prstGeom prst="diamond">
            <a:avLst/>
          </a:prstGeom>
          <a:solidFill>
            <a:srgbClr val="C9E8CD"/>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21" name="CuadroTexto 20">
            <a:extLst>
              <a:ext uri="{FF2B5EF4-FFF2-40B4-BE49-F238E27FC236}">
                <a16:creationId xmlns:a16="http://schemas.microsoft.com/office/drawing/2014/main" id="{9BCF8C40-D7B9-0762-2202-372749ED1867}"/>
              </a:ext>
            </a:extLst>
          </p:cNvPr>
          <p:cNvSpPr txBox="1"/>
          <p:nvPr/>
        </p:nvSpPr>
        <p:spPr>
          <a:xfrm>
            <a:off x="109397" y="4918775"/>
            <a:ext cx="6114718" cy="1785104"/>
          </a:xfrm>
          <a:prstGeom prst="rect">
            <a:avLst/>
          </a:prstGeom>
          <a:noFill/>
        </p:spPr>
        <p:txBody>
          <a:bodyPr wrap="square">
            <a:spAutoFit/>
          </a:bodyPr>
          <a:lstStyle/>
          <a:p>
            <a:pPr>
              <a:spcBef>
                <a:spcPts val="600"/>
              </a:spcBef>
            </a:pPr>
            <a:r>
              <a:rPr lang="sr-Latn-RS" sz="2200" b="1" noProof="0"/>
              <a:t>Pavao </a:t>
            </a:r>
            <a:r>
              <a:rPr lang="sr-Latn-RS" sz="2200" b="1" noProof="0" dirty="0"/>
              <a:t>se u </a:t>
            </a:r>
            <a:r>
              <a:rPr lang="sr-Latn-RS" sz="2200" b="1" noProof="0" dirty="0" err="1"/>
              <a:t>Kološanima</a:t>
            </a:r>
            <a:r>
              <a:rPr lang="sr-Latn-RS" sz="2200" b="1" noProof="0" dirty="0"/>
              <a:t> poziva na ovaj status. Kako </a:t>
            </a:r>
            <a:r>
              <a:rPr lang="sr-Latn-RS" sz="2200" b="1" noProof="0"/>
              <a:t>bi izbjegao </a:t>
            </a:r>
            <a:r>
              <a:rPr lang="sr-Latn-RS" sz="2200" b="1" noProof="0" dirty="0"/>
              <a:t>svaku sumnju o </a:t>
            </a:r>
            <a:r>
              <a:rPr lang="sr-Latn-RS" sz="2200" b="1" noProof="0" err="1"/>
              <a:t>Isusuovoj</a:t>
            </a:r>
            <a:r>
              <a:rPr lang="sr-Latn-RS" sz="2200" b="1" noProof="0"/>
              <a:t> </a:t>
            </a:r>
            <a:r>
              <a:rPr lang="sr-Latn-RS" sz="2200" b="1"/>
              <a:t>narav</a:t>
            </a:r>
            <a:r>
              <a:rPr lang="sr-Latn-RS" sz="2200" b="1" noProof="0"/>
              <a:t>i</a:t>
            </a:r>
            <a:r>
              <a:rPr lang="sr-Latn-RS" sz="2200" b="1" noProof="0" dirty="0"/>
              <a:t>, pripisuje </a:t>
            </a:r>
            <a:r>
              <a:rPr lang="sr-Latn-RS" sz="2200" b="1" noProof="0"/>
              <a:t>mu dvije </a:t>
            </a:r>
            <a:r>
              <a:rPr lang="sr-Latn-RS" sz="2200" b="1" noProof="0" dirty="0"/>
              <a:t>božanske osobine: stvaranje svega što postoji </a:t>
            </a:r>
            <a:r>
              <a:rPr lang="sr-Latn-RS" sz="2200" b="1" noProof="0"/>
              <a:t>(Kol. 1,16</a:t>
            </a:r>
            <a:r>
              <a:rPr lang="sr-Latn-RS" sz="2200" b="1" noProof="0" dirty="0"/>
              <a:t>; Isa 45,18) i održavanje svega toga </a:t>
            </a:r>
            <a:r>
              <a:rPr lang="sr-Latn-RS" sz="2200" b="1" noProof="0"/>
              <a:t>(Kol. </a:t>
            </a:r>
            <a:r>
              <a:rPr lang="sr-Latn-RS" sz="2200" b="1" noProof="0" dirty="0"/>
              <a:t>1,17</a:t>
            </a:r>
            <a:r>
              <a:rPr lang="sr-Latn-RS" sz="2200" b="1" noProof="0"/>
              <a:t>; .Ps. </a:t>
            </a:r>
            <a:r>
              <a:rPr lang="sr-Latn-RS" sz="2200" b="1" noProof="0" dirty="0"/>
              <a:t>119,91).</a:t>
            </a:r>
          </a:p>
        </p:txBody>
      </p:sp>
      <p:sp>
        <p:nvSpPr>
          <p:cNvPr id="23" name="CuadroTexto 22">
            <a:extLst>
              <a:ext uri="{FF2B5EF4-FFF2-40B4-BE49-F238E27FC236}">
                <a16:creationId xmlns:a16="http://schemas.microsoft.com/office/drawing/2014/main" id="{DB84DE56-5EE3-4A7B-2CED-72DE46E94A46}"/>
              </a:ext>
            </a:extLst>
          </p:cNvPr>
          <p:cNvSpPr txBox="1"/>
          <p:nvPr/>
        </p:nvSpPr>
        <p:spPr>
          <a:xfrm>
            <a:off x="109397" y="2845888"/>
            <a:ext cx="6008865" cy="2123658"/>
          </a:xfrm>
          <a:prstGeom prst="rect">
            <a:avLst/>
          </a:prstGeom>
          <a:noFill/>
        </p:spPr>
        <p:txBody>
          <a:bodyPr wrap="square">
            <a:spAutoFit/>
          </a:bodyPr>
          <a:lstStyle/>
          <a:p>
            <a:pPr>
              <a:spcBef>
                <a:spcPts val="600"/>
              </a:spcBef>
            </a:pPr>
            <a:r>
              <a:rPr lang="sr-Latn-RS" sz="2200" b="1"/>
              <a:t>Izak </a:t>
            </a:r>
            <a:r>
              <a:rPr lang="sr-Latn-RS" sz="2200" b="1" noProof="0"/>
              <a:t>je </a:t>
            </a:r>
            <a:r>
              <a:rPr lang="sr-Latn-RS" sz="2200" b="1" noProof="0" dirty="0"/>
              <a:t>bio prvenac a ne </a:t>
            </a:r>
            <a:r>
              <a:rPr lang="sr-Latn-RS" sz="2200" b="1" noProof="0" dirty="0" err="1"/>
              <a:t>Išmael</a:t>
            </a:r>
            <a:r>
              <a:rPr lang="sr-Latn-RS" sz="2200" b="1" noProof="0"/>
              <a:t>, Jakov </a:t>
            </a:r>
            <a:r>
              <a:rPr lang="sr-Latn-RS" sz="2200" b="1" noProof="0" dirty="0"/>
              <a:t>je bio prvenac a </a:t>
            </a:r>
            <a:r>
              <a:rPr lang="sr-Latn-RS" sz="2200" b="1" noProof="0"/>
              <a:t>ne Ezav; Josip </a:t>
            </a:r>
            <a:r>
              <a:rPr lang="sr-Latn-RS" sz="2200" b="1" noProof="0" dirty="0"/>
              <a:t>je bio prvenac a </a:t>
            </a:r>
            <a:r>
              <a:rPr lang="sr-Latn-RS" sz="2200" b="1" noProof="0"/>
              <a:t>ne Ruben, </a:t>
            </a:r>
            <a:r>
              <a:rPr lang="sr-Latn-RS" sz="2200" b="1" noProof="0" dirty="0"/>
              <a:t>David je bio prvenac a </a:t>
            </a:r>
            <a:r>
              <a:rPr lang="sr-Latn-RS" sz="2200" b="1" noProof="0"/>
              <a:t>ne Elija</a:t>
            </a:r>
            <a:r>
              <a:rPr lang="sr-Latn-RS" sz="2200" b="1"/>
              <a:t>b</a:t>
            </a:r>
            <a:r>
              <a:rPr lang="sr-Latn-RS" sz="2200" b="1" noProof="0"/>
              <a:t> (Ps. </a:t>
            </a:r>
            <a:r>
              <a:rPr lang="sr-Latn-RS" sz="2200" b="1" noProof="0" dirty="0"/>
              <a:t>89,27). Svi su bili prvenci jer su imali viši status nad svojom braćom, a ne zato što </a:t>
            </a:r>
            <a:r>
              <a:rPr lang="sr-Latn-RS" sz="2200" b="1" noProof="0"/>
              <a:t>su bili  prvi rođeni</a:t>
            </a:r>
            <a:endParaRPr lang="sr-Latn-RS" sz="2200" b="1" noProof="0" dirty="0"/>
          </a:p>
        </p:txBody>
      </p:sp>
    </p:spTree>
    <p:extLst>
      <p:ext uri="{BB962C8B-B14F-4D97-AF65-F5344CB8AC3E}">
        <p14:creationId xmlns:p14="http://schemas.microsoft.com/office/powerpoint/2010/main" val="180080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250" fill="hold"/>
                                        <p:tgtEl>
                                          <p:spTgt spid="19"/>
                                        </p:tgtEl>
                                        <p:attrNameLst>
                                          <p:attrName>ppt_w</p:attrName>
                                        </p:attrNameLst>
                                      </p:cBhvr>
                                      <p:tavLst>
                                        <p:tav tm="0">
                                          <p:val>
                                            <p:fltVal val="0"/>
                                          </p:val>
                                        </p:tav>
                                        <p:tav tm="100000">
                                          <p:val>
                                            <p:strVal val="#ppt_w"/>
                                          </p:val>
                                        </p:tav>
                                      </p:tavLst>
                                    </p:anim>
                                    <p:anim calcmode="lin" valueType="num">
                                      <p:cBhvr>
                                        <p:cTn id="37" dur="250" fill="hold"/>
                                        <p:tgtEl>
                                          <p:spTgt spid="19"/>
                                        </p:tgtEl>
                                        <p:attrNameLst>
                                          <p:attrName>ppt_h</p:attrName>
                                        </p:attrNameLst>
                                      </p:cBhvr>
                                      <p:tavLst>
                                        <p:tav tm="0">
                                          <p:val>
                                            <p:fltVal val="0"/>
                                          </p:val>
                                        </p:tav>
                                        <p:tav tm="100000">
                                          <p:val>
                                            <p:strVal val="#ppt_h"/>
                                          </p:val>
                                        </p:tav>
                                      </p:tavLst>
                                    </p:anim>
                                    <p:animEffect transition="in" filter="fade">
                                      <p:cBhvr>
                                        <p:cTn id="38" dur="250"/>
                                        <p:tgtEl>
                                          <p:spTgt spid="19"/>
                                        </p:tgtEl>
                                      </p:cBhvr>
                                    </p:animEffect>
                                  </p:childTnLst>
                                </p:cTn>
                              </p:par>
                            </p:childTnLst>
                          </p:cTn>
                        </p:par>
                        <p:par>
                          <p:cTn id="39" fill="hold">
                            <p:stCondLst>
                              <p:cond delay="250"/>
                            </p:stCondLst>
                            <p:childTnLst>
                              <p:par>
                                <p:cTn id="40" presetID="18" presetClass="entr" presetSubtype="9"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trips(upLeft)">
                                      <p:cBhvr>
                                        <p:cTn id="42" dur="250"/>
                                        <p:tgtEl>
                                          <p:spTgt spid="8"/>
                                        </p:tgtEl>
                                      </p:cBhvr>
                                    </p:animEffect>
                                  </p:childTnLst>
                                </p:cTn>
                              </p:par>
                            </p:childTnLst>
                          </p:cTn>
                        </p:par>
                        <p:par>
                          <p:cTn id="43" fill="hold">
                            <p:stCondLst>
                              <p:cond delay="500"/>
                            </p:stCondLst>
                            <p:childTnLst>
                              <p:par>
                                <p:cTn id="44" presetID="18" presetClass="entr" presetSubtype="3" fill="hold" nodeType="after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strips(upRight)">
                                      <p:cBhvr>
                                        <p:cTn id="46" dur="250"/>
                                        <p:tgtEl>
                                          <p:spTgt spid="1026"/>
                                        </p:tgtEl>
                                      </p:cBhvr>
                                    </p:animEffect>
                                  </p:childTnLst>
                                </p:cTn>
                              </p:par>
                            </p:childTnLst>
                          </p:cTn>
                        </p:par>
                        <p:par>
                          <p:cTn id="47" fill="hold">
                            <p:stCondLst>
                              <p:cond delay="750"/>
                            </p:stCondLst>
                            <p:childTnLst>
                              <p:par>
                                <p:cTn id="48" presetID="18" presetClass="entr" presetSubtype="12"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strips(downLeft)">
                                      <p:cBhvr>
                                        <p:cTn id="50" dur="250"/>
                                        <p:tgtEl>
                                          <p:spTgt spid="10"/>
                                        </p:tgtEl>
                                      </p:cBhvr>
                                    </p:animEffect>
                                  </p:childTnLst>
                                </p:cTn>
                              </p:par>
                            </p:childTnLst>
                          </p:cTn>
                        </p:par>
                        <p:par>
                          <p:cTn id="51" fill="hold">
                            <p:stCondLst>
                              <p:cond delay="1000"/>
                            </p:stCondLst>
                            <p:childTnLst>
                              <p:par>
                                <p:cTn id="52" presetID="18" presetClass="entr" presetSubtype="6"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strips(downRight)">
                                      <p:cBhvr>
                                        <p:cTn id="54" dur="250"/>
                                        <p:tgtEl>
                                          <p:spTgt spid="12"/>
                                        </p:tgtEl>
                                      </p:cBhvr>
                                    </p:animEffect>
                                  </p:childTnLst>
                                </p:cTn>
                              </p:par>
                            </p:childTnLst>
                          </p:cTn>
                        </p:par>
                        <p:par>
                          <p:cTn id="55" fill="hold">
                            <p:stCondLst>
                              <p:cond delay="1250"/>
                            </p:stCondLst>
                            <p:childTnLst>
                              <p:par>
                                <p:cTn id="56" presetID="22" presetClass="entr" presetSubtype="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9"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strips(upLeft)">
                                      <p:cBhvr>
                                        <p:cTn id="63" dur="500"/>
                                        <p:tgtEl>
                                          <p:spTgt spid="14"/>
                                        </p:tgtEl>
                                      </p:cBhvr>
                                    </p:animEffect>
                                  </p:childTnLst>
                                </p:cTn>
                              </p:par>
                              <p:par>
                                <p:cTn id="64" presetID="18" presetClass="entr" presetSubtype="3"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strips(upRight)">
                                      <p:cBhvr>
                                        <p:cTn id="66" dur="500"/>
                                        <p:tgtEl>
                                          <p:spTgt spid="16"/>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animBg="1"/>
      <p:bldP spid="21"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DE5FF97-9944-808C-121A-77271E5CF90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614502A-4B9F-83A1-DFD3-AA0D52EF425B}"/>
              </a:ext>
            </a:extLst>
          </p:cNvPr>
          <p:cNvSpPr txBox="1"/>
          <p:nvPr/>
        </p:nvSpPr>
        <p:spPr>
          <a:xfrm>
            <a:off x="2937750" y="0"/>
            <a:ext cx="9244869" cy="769441"/>
          </a:xfrm>
          <a:prstGeom prst="rect">
            <a:avLst/>
          </a:prstGeom>
          <a:noFill/>
        </p:spPr>
        <p:txBody>
          <a:bodyPr wrap="square">
            <a:spAutoFit/>
          </a:bodyPr>
          <a:lstStyle/>
          <a:p>
            <a:pPr algn="ctr"/>
            <a:r>
              <a:rPr lang="sr-Latn-RS" sz="4400" b="1" spc="300" noProof="0" dirty="0">
                <a:ln w="0"/>
                <a:solidFill>
                  <a:schemeClr val="bg2"/>
                </a:solidFill>
                <a:effectLst>
                  <a:innerShdw blurRad="63500" dist="50800" dir="13500000">
                    <a:srgbClr val="000000">
                      <a:alpha val="50000"/>
                    </a:srgbClr>
                  </a:innerShdw>
                </a:effectLst>
              </a:rPr>
              <a:t>POGLAVAR CRKVE</a:t>
            </a:r>
          </a:p>
        </p:txBody>
      </p:sp>
      <p:sp>
        <p:nvSpPr>
          <p:cNvPr id="5" name="CuadroTexto 4">
            <a:extLst>
              <a:ext uri="{FF2B5EF4-FFF2-40B4-BE49-F238E27FC236}">
                <a16:creationId xmlns:a16="http://schemas.microsoft.com/office/drawing/2014/main" id="{2970A0B1-7301-300A-E8B6-D0512F1FA741}"/>
              </a:ext>
            </a:extLst>
          </p:cNvPr>
          <p:cNvSpPr txBox="1"/>
          <p:nvPr/>
        </p:nvSpPr>
        <p:spPr>
          <a:xfrm>
            <a:off x="3564447" y="666235"/>
            <a:ext cx="7991475" cy="400110"/>
          </a:xfrm>
          <a:prstGeom prst="rect">
            <a:avLst/>
          </a:prstGeom>
          <a:noFill/>
        </p:spPr>
        <p:txBody>
          <a:bodyPr wrap="square">
            <a:spAutoFit/>
          </a:bodyPr>
          <a:lstStyle/>
          <a:p>
            <a:pPr algn="ctr"/>
            <a:r>
              <a:rPr lang="sr-Latn-RS" sz="2000" b="1" noProof="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„On je glava tela, Crkve“ </a:t>
            </a:r>
            <a:r>
              <a:rPr lang="sr-Latn-RS" sz="1600" b="1" noProof="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sr-Latn-RS" sz="1600" b="1" noProof="0"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Kološanima</a:t>
            </a:r>
            <a:r>
              <a:rPr lang="sr-Latn-RS" sz="1600" b="1" noProof="0"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1,18a)</a:t>
            </a:r>
          </a:p>
        </p:txBody>
      </p:sp>
      <p:sp>
        <p:nvSpPr>
          <p:cNvPr id="2" name="CuadroTexto 1">
            <a:extLst>
              <a:ext uri="{FF2B5EF4-FFF2-40B4-BE49-F238E27FC236}">
                <a16:creationId xmlns:a16="http://schemas.microsoft.com/office/drawing/2014/main" id="{C2B0693E-4923-D889-EB5F-617D7D5D3579}"/>
              </a:ext>
            </a:extLst>
          </p:cNvPr>
          <p:cNvSpPr txBox="1"/>
          <p:nvPr/>
        </p:nvSpPr>
        <p:spPr>
          <a:xfrm>
            <a:off x="3095448" y="1228725"/>
            <a:ext cx="4574055" cy="3139321"/>
          </a:xfrm>
          <a:prstGeom prst="rect">
            <a:avLst/>
          </a:prstGeom>
          <a:noFill/>
        </p:spPr>
        <p:txBody>
          <a:bodyPr wrap="square" rtlCol="0">
            <a:spAutoFit/>
          </a:bodyPr>
          <a:lstStyle/>
          <a:p>
            <a:pPr>
              <a:spcBef>
                <a:spcPts val="600"/>
              </a:spcBef>
            </a:pPr>
            <a:r>
              <a:rPr lang="sr-Latn-RS" sz="2200" b="1" noProof="0" dirty="0"/>
              <a:t>U nekim jezicima (kao što su katalonski ili engleski) reč „glava“ se prevodi i kao „prvi“ ili „glavni“, jer je to metaforičko značenje reči „glava“. To je slučaj i u jevrejskom. Na primer, „ostaviće sebi jednog glavara“ (Os 1,11 ) može se prevesti kao „postaviće sebi jednog vođu“.</a:t>
            </a:r>
          </a:p>
        </p:txBody>
      </p:sp>
      <p:graphicFrame>
        <p:nvGraphicFramePr>
          <p:cNvPr id="6" name="Diagrama 5">
            <a:extLst>
              <a:ext uri="{FF2B5EF4-FFF2-40B4-BE49-F238E27FC236}">
                <a16:creationId xmlns:a16="http://schemas.microsoft.com/office/drawing/2014/main" id="{99EF8830-7081-2C87-ACC2-5E5F0FACC48C}"/>
              </a:ext>
            </a:extLst>
          </p:cNvPr>
          <p:cNvGraphicFramePr/>
          <p:nvPr>
            <p:extLst>
              <p:ext uri="{D42A27DB-BD31-4B8C-83A1-F6EECF244321}">
                <p14:modId xmlns:p14="http://schemas.microsoft.com/office/powerpoint/2010/main" val="2988855126"/>
              </p:ext>
            </p:extLst>
          </p:nvPr>
        </p:nvGraphicFramePr>
        <p:xfrm>
          <a:off x="7587575" y="1228725"/>
          <a:ext cx="4416358" cy="546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 posando&#10;&#10;El contenido generado por IA puede ser incorrecto.">
            <a:extLst>
              <a:ext uri="{FF2B5EF4-FFF2-40B4-BE49-F238E27FC236}">
                <a16:creationId xmlns:a16="http://schemas.microsoft.com/office/drawing/2014/main" id="{CFABB664-F21C-63EF-0524-6BC5C50CC9A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94226" y="276975"/>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descr="Personas sentadas en una mesa&#10;&#10;El contenido generado por IA puede ser incorrecto.">
            <a:extLst>
              <a:ext uri="{FF2B5EF4-FFF2-40B4-BE49-F238E27FC236}">
                <a16:creationId xmlns:a16="http://schemas.microsoft.com/office/drawing/2014/main" id="{0B3B3738-5399-15E2-1D28-8BCC02C93F2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94227" y="2095802"/>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n 10">
            <a:extLst>
              <a:ext uri="{FF2B5EF4-FFF2-40B4-BE49-F238E27FC236}">
                <a16:creationId xmlns:a16="http://schemas.microsoft.com/office/drawing/2014/main" id="{99310033-8684-4A21-FFA0-8C455D62E88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4227" y="3943813"/>
            <a:ext cx="2743525" cy="2743525"/>
          </a:xfrm>
          <a:prstGeom prst="snip2DiagRect">
            <a:avLst>
              <a:gd name="adj1" fmla="val 21274"/>
              <a:gd name="adj2" fmla="val 16667"/>
            </a:avLst>
          </a:prstGeom>
          <a:solidFill>
            <a:srgbClr val="FFFFFF">
              <a:shade val="85000"/>
            </a:srgbClr>
          </a:solidFill>
          <a:ln w="28575" cap="sq">
            <a:solidFill>
              <a:schemeClr val="bg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FC22C22B-674F-C8B9-2A94-19A202FD6095}"/>
              </a:ext>
            </a:extLst>
          </p:cNvPr>
          <p:cNvSpPr txBox="1"/>
          <p:nvPr/>
        </p:nvSpPr>
        <p:spPr>
          <a:xfrm>
            <a:off x="3095449" y="5347573"/>
            <a:ext cx="4416358" cy="1446550"/>
          </a:xfrm>
          <a:prstGeom prst="rect">
            <a:avLst/>
          </a:prstGeom>
          <a:noFill/>
        </p:spPr>
        <p:txBody>
          <a:bodyPr wrap="square">
            <a:spAutoFit/>
          </a:bodyPr>
          <a:lstStyle/>
          <a:p>
            <a:pPr>
              <a:spcBef>
                <a:spcPts val="600"/>
              </a:spcBef>
            </a:pPr>
            <a:r>
              <a:rPr lang="sr-Latn-RS" sz="2200" b="1" noProof="0" dirty="0"/>
              <a:t>Ali Pavle dodaje i metaforičko značenje telu. Ako je Hristos glava, mi - crkva - smo telo. Iz ove ideje proizilazi da:</a:t>
            </a:r>
          </a:p>
        </p:txBody>
      </p:sp>
      <p:sp>
        <p:nvSpPr>
          <p:cNvPr id="12" name="CuadroTexto 11">
            <a:extLst>
              <a:ext uri="{FF2B5EF4-FFF2-40B4-BE49-F238E27FC236}">
                <a16:creationId xmlns:a16="http://schemas.microsoft.com/office/drawing/2014/main" id="{8A772818-26F8-DC19-1E71-95EB24B1EB72}"/>
              </a:ext>
            </a:extLst>
          </p:cNvPr>
          <p:cNvSpPr txBox="1"/>
          <p:nvPr/>
        </p:nvSpPr>
        <p:spPr>
          <a:xfrm>
            <a:off x="3095449" y="4303812"/>
            <a:ext cx="4416358" cy="1107996"/>
          </a:xfrm>
          <a:prstGeom prst="rect">
            <a:avLst/>
          </a:prstGeom>
          <a:noFill/>
        </p:spPr>
        <p:txBody>
          <a:bodyPr wrap="square">
            <a:spAutoFit/>
          </a:bodyPr>
          <a:lstStyle/>
          <a:p>
            <a:pPr>
              <a:spcBef>
                <a:spcPts val="600"/>
              </a:spcBef>
            </a:pPr>
            <a:r>
              <a:rPr lang="sr-Latn-RS" sz="2200" b="1" noProof="0" dirty="0"/>
              <a:t>Na taj način Pavle koristi ovu reč kada je primenjuje na Hrista (Kol 1,18a).</a:t>
            </a:r>
          </a:p>
        </p:txBody>
      </p:sp>
    </p:spTree>
    <p:extLst>
      <p:ext uri="{BB962C8B-B14F-4D97-AF65-F5344CB8AC3E}">
        <p14:creationId xmlns:p14="http://schemas.microsoft.com/office/powerpoint/2010/main" val="179665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3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6">
                                            <p:graphicEl>
                                              <a:dgm id="{0879B82F-B011-4CC1-82E5-4D1BF73289A8}"/>
                                            </p:graphicEl>
                                          </p:spTgt>
                                        </p:tgtEl>
                                        <p:attrNameLst>
                                          <p:attrName>style.visibility</p:attrName>
                                        </p:attrNameLst>
                                      </p:cBhvr>
                                      <p:to>
                                        <p:strVal val="visible"/>
                                      </p:to>
                                    </p:set>
                                    <p:anim calcmode="lin" valueType="num">
                                      <p:cBhvr>
                                        <p:cTn id="69" dur="500" fill="hold"/>
                                        <p:tgtEl>
                                          <p:spTgt spid="6">
                                            <p:graphicEl>
                                              <a:dgm id="{0879B82F-B011-4CC1-82E5-4D1BF73289A8}"/>
                                            </p:graphicEl>
                                          </p:spTgt>
                                        </p:tgtEl>
                                        <p:attrNameLst>
                                          <p:attrName>ppt_w</p:attrName>
                                        </p:attrNameLst>
                                      </p:cBhvr>
                                      <p:tavLst>
                                        <p:tav tm="0">
                                          <p:val>
                                            <p:fltVal val="0"/>
                                          </p:val>
                                        </p:tav>
                                        <p:tav tm="100000">
                                          <p:val>
                                            <p:strVal val="#ppt_w"/>
                                          </p:val>
                                        </p:tav>
                                      </p:tavLst>
                                    </p:anim>
                                    <p:anim calcmode="lin" valueType="num">
                                      <p:cBhvr>
                                        <p:cTn id="70" dur="500" fill="hold"/>
                                        <p:tgtEl>
                                          <p:spTgt spid="6">
                                            <p:graphicEl>
                                              <a:dgm id="{0879B82F-B011-4CC1-82E5-4D1BF73289A8}"/>
                                            </p:graphicEl>
                                          </p:spTgt>
                                        </p:tgtEl>
                                        <p:attrNameLst>
                                          <p:attrName>ppt_h</p:attrName>
                                        </p:attrNameLst>
                                      </p:cBhvr>
                                      <p:tavLst>
                                        <p:tav tm="0">
                                          <p:val>
                                            <p:fltVal val="0"/>
                                          </p:val>
                                        </p:tav>
                                        <p:tav tm="100000">
                                          <p:val>
                                            <p:strVal val="#ppt_h"/>
                                          </p:val>
                                        </p:tav>
                                      </p:tavLst>
                                    </p:anim>
                                    <p:animEffect transition="in" filter="fade">
                                      <p:cBhvr>
                                        <p:cTn id="71" dur="500"/>
                                        <p:tgtEl>
                                          <p:spTgt spid="6">
                                            <p:graphicEl>
                                              <a:dgm id="{0879B82F-B011-4CC1-82E5-4D1BF73289A8}"/>
                                            </p:graphic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6">
                                            <p:graphicEl>
                                              <a:dgm id="{A15FE00A-EE8A-4547-961E-76D3D081E592}"/>
                                            </p:graphicEl>
                                          </p:spTgt>
                                        </p:tgtEl>
                                        <p:attrNameLst>
                                          <p:attrName>style.visibility</p:attrName>
                                        </p:attrNameLst>
                                      </p:cBhvr>
                                      <p:to>
                                        <p:strVal val="visible"/>
                                      </p:to>
                                    </p:set>
                                    <p:animEffect transition="in" filter="wipe(left)">
                                      <p:cBhvr>
                                        <p:cTn id="75" dur="500"/>
                                        <p:tgtEl>
                                          <p:spTgt spid="6">
                                            <p:graphicEl>
                                              <a:dgm id="{A15FE00A-EE8A-4547-961E-76D3D081E5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6">
                                            <p:graphicEl>
                                              <a:dgm id="{708FCAD1-43FB-4684-997B-FDCCCDEC7984}"/>
                                            </p:graphicEl>
                                          </p:spTgt>
                                        </p:tgtEl>
                                        <p:attrNameLst>
                                          <p:attrName>style.visibility</p:attrName>
                                        </p:attrNameLst>
                                      </p:cBhvr>
                                      <p:to>
                                        <p:strVal val="visible"/>
                                      </p:to>
                                    </p:set>
                                    <p:anim calcmode="lin" valueType="num">
                                      <p:cBhvr>
                                        <p:cTn id="80" dur="500" fill="hold"/>
                                        <p:tgtEl>
                                          <p:spTgt spid="6">
                                            <p:graphicEl>
                                              <a:dgm id="{708FCAD1-43FB-4684-997B-FDCCCDEC7984}"/>
                                            </p:graphicEl>
                                          </p:spTgt>
                                        </p:tgtEl>
                                        <p:attrNameLst>
                                          <p:attrName>ppt_w</p:attrName>
                                        </p:attrNameLst>
                                      </p:cBhvr>
                                      <p:tavLst>
                                        <p:tav tm="0">
                                          <p:val>
                                            <p:fltVal val="0"/>
                                          </p:val>
                                        </p:tav>
                                        <p:tav tm="100000">
                                          <p:val>
                                            <p:strVal val="#ppt_w"/>
                                          </p:val>
                                        </p:tav>
                                      </p:tavLst>
                                    </p:anim>
                                    <p:anim calcmode="lin" valueType="num">
                                      <p:cBhvr>
                                        <p:cTn id="81" dur="500" fill="hold"/>
                                        <p:tgtEl>
                                          <p:spTgt spid="6">
                                            <p:graphicEl>
                                              <a:dgm id="{708FCAD1-43FB-4684-997B-FDCCCDEC7984}"/>
                                            </p:graphicEl>
                                          </p:spTgt>
                                        </p:tgtEl>
                                        <p:attrNameLst>
                                          <p:attrName>ppt_h</p:attrName>
                                        </p:attrNameLst>
                                      </p:cBhvr>
                                      <p:tavLst>
                                        <p:tav tm="0">
                                          <p:val>
                                            <p:fltVal val="0"/>
                                          </p:val>
                                        </p:tav>
                                        <p:tav tm="100000">
                                          <p:val>
                                            <p:strVal val="#ppt_h"/>
                                          </p:val>
                                        </p:tav>
                                      </p:tavLst>
                                    </p:anim>
                                    <p:animEffect transition="in" filter="fade">
                                      <p:cBhvr>
                                        <p:cTn id="82" dur="500"/>
                                        <p:tgtEl>
                                          <p:spTgt spid="6">
                                            <p:graphicEl>
                                              <a:dgm id="{708FCAD1-43FB-4684-997B-FDCCCDEC7984}"/>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6">
                                            <p:graphicEl>
                                              <a:dgm id="{7E1DB660-2D90-4E18-9467-5B69C9169488}"/>
                                            </p:graphicEl>
                                          </p:spTgt>
                                        </p:tgtEl>
                                        <p:attrNameLst>
                                          <p:attrName>style.visibility</p:attrName>
                                        </p:attrNameLst>
                                      </p:cBhvr>
                                      <p:to>
                                        <p:strVal val="visible"/>
                                      </p:to>
                                    </p:set>
                                    <p:animEffect transition="in" filter="wipe(left)">
                                      <p:cBhvr>
                                        <p:cTn id="86" dur="500"/>
                                        <p:tgtEl>
                                          <p:spTgt spid="6">
                                            <p:graphicEl>
                                              <a:dgm id="{7E1DB660-2D90-4E18-9467-5B69C9169488}"/>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6">
                                            <p:graphicEl>
                                              <a:dgm id="{0B163D38-CB89-4F0F-87EF-8CD37BBB01D0}"/>
                                            </p:graphicEl>
                                          </p:spTgt>
                                        </p:tgtEl>
                                        <p:attrNameLst>
                                          <p:attrName>style.visibility</p:attrName>
                                        </p:attrNameLst>
                                      </p:cBhvr>
                                      <p:to>
                                        <p:strVal val="visible"/>
                                      </p:to>
                                    </p:set>
                                    <p:anim calcmode="lin" valueType="num">
                                      <p:cBhvr>
                                        <p:cTn id="91" dur="500" fill="hold"/>
                                        <p:tgtEl>
                                          <p:spTgt spid="6">
                                            <p:graphicEl>
                                              <a:dgm id="{0B163D38-CB89-4F0F-87EF-8CD37BBB01D0}"/>
                                            </p:graphicEl>
                                          </p:spTgt>
                                        </p:tgtEl>
                                        <p:attrNameLst>
                                          <p:attrName>ppt_w</p:attrName>
                                        </p:attrNameLst>
                                      </p:cBhvr>
                                      <p:tavLst>
                                        <p:tav tm="0">
                                          <p:val>
                                            <p:fltVal val="0"/>
                                          </p:val>
                                        </p:tav>
                                        <p:tav tm="100000">
                                          <p:val>
                                            <p:strVal val="#ppt_w"/>
                                          </p:val>
                                        </p:tav>
                                      </p:tavLst>
                                    </p:anim>
                                    <p:anim calcmode="lin" valueType="num">
                                      <p:cBhvr>
                                        <p:cTn id="92" dur="500" fill="hold"/>
                                        <p:tgtEl>
                                          <p:spTgt spid="6">
                                            <p:graphicEl>
                                              <a:dgm id="{0B163D38-CB89-4F0F-87EF-8CD37BBB01D0}"/>
                                            </p:graphicEl>
                                          </p:spTgt>
                                        </p:tgtEl>
                                        <p:attrNameLst>
                                          <p:attrName>ppt_h</p:attrName>
                                        </p:attrNameLst>
                                      </p:cBhvr>
                                      <p:tavLst>
                                        <p:tav tm="0">
                                          <p:val>
                                            <p:fltVal val="0"/>
                                          </p:val>
                                        </p:tav>
                                        <p:tav tm="100000">
                                          <p:val>
                                            <p:strVal val="#ppt_h"/>
                                          </p:val>
                                        </p:tav>
                                      </p:tavLst>
                                    </p:anim>
                                    <p:animEffect transition="in" filter="fade">
                                      <p:cBhvr>
                                        <p:cTn id="93" dur="500"/>
                                        <p:tgtEl>
                                          <p:spTgt spid="6">
                                            <p:graphicEl>
                                              <a:dgm id="{0B163D38-CB89-4F0F-87EF-8CD37BBB01D0}"/>
                                            </p:graphicEl>
                                          </p:spTgt>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6">
                                            <p:graphicEl>
                                              <a:dgm id="{957CDF44-1A89-4D6C-906C-4B3ED3A0E852}"/>
                                            </p:graphicEl>
                                          </p:spTgt>
                                        </p:tgtEl>
                                        <p:attrNameLst>
                                          <p:attrName>style.visibility</p:attrName>
                                        </p:attrNameLst>
                                      </p:cBhvr>
                                      <p:to>
                                        <p:strVal val="visible"/>
                                      </p:to>
                                    </p:set>
                                    <p:animEffect transition="in" filter="wipe(left)">
                                      <p:cBhvr>
                                        <p:cTn id="97" dur="500"/>
                                        <p:tgtEl>
                                          <p:spTgt spid="6">
                                            <p:graphicEl>
                                              <a:dgm id="{957CDF44-1A89-4D6C-906C-4B3ED3A0E852}"/>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
                                            <p:graphicEl>
                                              <a:dgm id="{16E7615B-497C-4751-983D-BEADB2012756}"/>
                                            </p:graphicEl>
                                          </p:spTgt>
                                        </p:tgtEl>
                                        <p:attrNameLst>
                                          <p:attrName>style.visibility</p:attrName>
                                        </p:attrNameLst>
                                      </p:cBhvr>
                                      <p:to>
                                        <p:strVal val="visible"/>
                                      </p:to>
                                    </p:set>
                                    <p:anim calcmode="lin" valueType="num">
                                      <p:cBhvr>
                                        <p:cTn id="102" dur="500" fill="hold"/>
                                        <p:tgtEl>
                                          <p:spTgt spid="6">
                                            <p:graphicEl>
                                              <a:dgm id="{16E7615B-497C-4751-983D-BEADB2012756}"/>
                                            </p:graphicEl>
                                          </p:spTgt>
                                        </p:tgtEl>
                                        <p:attrNameLst>
                                          <p:attrName>ppt_w</p:attrName>
                                        </p:attrNameLst>
                                      </p:cBhvr>
                                      <p:tavLst>
                                        <p:tav tm="0">
                                          <p:val>
                                            <p:fltVal val="0"/>
                                          </p:val>
                                        </p:tav>
                                        <p:tav tm="100000">
                                          <p:val>
                                            <p:strVal val="#ppt_w"/>
                                          </p:val>
                                        </p:tav>
                                      </p:tavLst>
                                    </p:anim>
                                    <p:anim calcmode="lin" valueType="num">
                                      <p:cBhvr>
                                        <p:cTn id="103" dur="500" fill="hold"/>
                                        <p:tgtEl>
                                          <p:spTgt spid="6">
                                            <p:graphicEl>
                                              <a:dgm id="{16E7615B-497C-4751-983D-BEADB2012756}"/>
                                            </p:graphicEl>
                                          </p:spTgt>
                                        </p:tgtEl>
                                        <p:attrNameLst>
                                          <p:attrName>ppt_h</p:attrName>
                                        </p:attrNameLst>
                                      </p:cBhvr>
                                      <p:tavLst>
                                        <p:tav tm="0">
                                          <p:val>
                                            <p:fltVal val="0"/>
                                          </p:val>
                                        </p:tav>
                                        <p:tav tm="100000">
                                          <p:val>
                                            <p:strVal val="#ppt_h"/>
                                          </p:val>
                                        </p:tav>
                                      </p:tavLst>
                                    </p:anim>
                                    <p:animEffect transition="in" filter="fade">
                                      <p:cBhvr>
                                        <p:cTn id="104" dur="500"/>
                                        <p:tgtEl>
                                          <p:spTgt spid="6">
                                            <p:graphicEl>
                                              <a:dgm id="{16E7615B-497C-4751-983D-BEADB2012756}"/>
                                            </p:graphicEl>
                                          </p:spTgt>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6">
                                            <p:graphicEl>
                                              <a:dgm id="{90E7855A-36D0-483D-A51B-B6DDD6E38510}"/>
                                            </p:graphicEl>
                                          </p:spTgt>
                                        </p:tgtEl>
                                        <p:attrNameLst>
                                          <p:attrName>style.visibility</p:attrName>
                                        </p:attrNameLst>
                                      </p:cBhvr>
                                      <p:to>
                                        <p:strVal val="visible"/>
                                      </p:to>
                                    </p:set>
                                    <p:animEffect transition="in" filter="wipe(left)">
                                      <p:cBhvr>
                                        <p:cTn id="108" dur="500"/>
                                        <p:tgtEl>
                                          <p:spTgt spid="6">
                                            <p:graphicEl>
                                              <a:dgm id="{90E7855A-36D0-483D-A51B-B6DDD6E38510}"/>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6">
                                            <p:graphicEl>
                                              <a:dgm id="{3E0FD833-9FC9-49B9-A873-3200202E47A8}"/>
                                            </p:graphicEl>
                                          </p:spTgt>
                                        </p:tgtEl>
                                        <p:attrNameLst>
                                          <p:attrName>style.visibility</p:attrName>
                                        </p:attrNameLst>
                                      </p:cBhvr>
                                      <p:to>
                                        <p:strVal val="visible"/>
                                      </p:to>
                                    </p:set>
                                    <p:anim calcmode="lin" valueType="num">
                                      <p:cBhvr>
                                        <p:cTn id="113" dur="500" fill="hold"/>
                                        <p:tgtEl>
                                          <p:spTgt spid="6">
                                            <p:graphicEl>
                                              <a:dgm id="{3E0FD833-9FC9-49B9-A873-3200202E47A8}"/>
                                            </p:graphicEl>
                                          </p:spTgt>
                                        </p:tgtEl>
                                        <p:attrNameLst>
                                          <p:attrName>ppt_w</p:attrName>
                                        </p:attrNameLst>
                                      </p:cBhvr>
                                      <p:tavLst>
                                        <p:tav tm="0">
                                          <p:val>
                                            <p:fltVal val="0"/>
                                          </p:val>
                                        </p:tav>
                                        <p:tav tm="100000">
                                          <p:val>
                                            <p:strVal val="#ppt_w"/>
                                          </p:val>
                                        </p:tav>
                                      </p:tavLst>
                                    </p:anim>
                                    <p:anim calcmode="lin" valueType="num">
                                      <p:cBhvr>
                                        <p:cTn id="114" dur="500" fill="hold"/>
                                        <p:tgtEl>
                                          <p:spTgt spid="6">
                                            <p:graphicEl>
                                              <a:dgm id="{3E0FD833-9FC9-49B9-A873-3200202E47A8}"/>
                                            </p:graphicEl>
                                          </p:spTgt>
                                        </p:tgtEl>
                                        <p:attrNameLst>
                                          <p:attrName>ppt_h</p:attrName>
                                        </p:attrNameLst>
                                      </p:cBhvr>
                                      <p:tavLst>
                                        <p:tav tm="0">
                                          <p:val>
                                            <p:fltVal val="0"/>
                                          </p:val>
                                        </p:tav>
                                        <p:tav tm="100000">
                                          <p:val>
                                            <p:strVal val="#ppt_h"/>
                                          </p:val>
                                        </p:tav>
                                      </p:tavLst>
                                    </p:anim>
                                    <p:animEffect transition="in" filter="fade">
                                      <p:cBhvr>
                                        <p:cTn id="115" dur="500"/>
                                        <p:tgtEl>
                                          <p:spTgt spid="6">
                                            <p:graphicEl>
                                              <a:dgm id="{3E0FD833-9FC9-49B9-A873-3200202E47A8}"/>
                                            </p:graphicEl>
                                          </p:spTgt>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6">
                                            <p:graphicEl>
                                              <a:dgm id="{6BC35677-C58C-404E-8451-72F57EE9412A}"/>
                                            </p:graphicEl>
                                          </p:spTgt>
                                        </p:tgtEl>
                                        <p:attrNameLst>
                                          <p:attrName>style.visibility</p:attrName>
                                        </p:attrNameLst>
                                      </p:cBhvr>
                                      <p:to>
                                        <p:strVal val="visible"/>
                                      </p:to>
                                    </p:set>
                                    <p:animEffect transition="in" filter="wipe(left)">
                                      <p:cBhvr>
                                        <p:cTn id="119" dur="500"/>
                                        <p:tgtEl>
                                          <p:spTgt spid="6">
                                            <p:graphicEl>
                                              <a:dgm id="{6BC35677-C58C-404E-8451-72F57EE941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6" grpId="0" uiExpand="1">
        <p:bldSub>
          <a:bldDgm bld="one"/>
        </p:bldSub>
      </p:bldGraphic>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t="-6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436C59-36E2-AB0F-F18E-8464357E454E}"/>
              </a:ext>
            </a:extLst>
          </p:cNvPr>
          <p:cNvSpPr txBox="1"/>
          <p:nvPr/>
        </p:nvSpPr>
        <p:spPr>
          <a:xfrm>
            <a:off x="0" y="-29184"/>
            <a:ext cx="12192000" cy="830997"/>
          </a:xfrm>
          <a:prstGeom prst="rect">
            <a:avLst/>
          </a:prstGeom>
          <a:noFill/>
        </p:spPr>
        <p:txBody>
          <a:bodyPr wrap="square">
            <a:spAutoFit/>
            <a:scene3d>
              <a:camera prst="orthographicFront"/>
              <a:lightRig rig="flood" dir="t">
                <a:rot lat="0" lon="0" rev="4200000"/>
              </a:lightRig>
            </a:scene3d>
            <a:sp3d extrusionH="57150" contourW="25400">
              <a:bevelT w="38100" h="38100"/>
              <a:contourClr>
                <a:srgbClr val="FFC000"/>
              </a:contourClr>
            </a:sp3d>
          </a:bodyPr>
          <a:lstStyle/>
          <a:p>
            <a:pPr algn="ctr"/>
            <a:r>
              <a:rPr lang="sr-Latn-RS" sz="4800" b="1" kern="2000" spc="700" noProof="0" dirty="0">
                <a:ln w="13462">
                  <a:noFill/>
                  <a:prstDash val="solid"/>
                </a:ln>
                <a:solidFill>
                  <a:schemeClr val="accent4">
                    <a:lumMod val="75000"/>
                  </a:schemeClr>
                </a:solidFill>
                <a:effectLst>
                  <a:outerShdw dist="38100" dir="2700000" algn="bl" rotWithShape="0">
                    <a:srgbClr val="663300"/>
                  </a:outerShdw>
                </a:effectLst>
              </a:rPr>
              <a:t>POČETAK</a:t>
            </a:r>
          </a:p>
        </p:txBody>
      </p:sp>
      <p:sp>
        <p:nvSpPr>
          <p:cNvPr id="5" name="CuadroTexto 4">
            <a:extLst>
              <a:ext uri="{FF2B5EF4-FFF2-40B4-BE49-F238E27FC236}">
                <a16:creationId xmlns:a16="http://schemas.microsoft.com/office/drawing/2014/main" id="{968D8453-5711-CEB2-03E9-DAC52C1F5DB4}"/>
              </a:ext>
            </a:extLst>
          </p:cNvPr>
          <p:cNvSpPr txBox="1"/>
          <p:nvPr/>
        </p:nvSpPr>
        <p:spPr>
          <a:xfrm>
            <a:off x="0" y="694053"/>
            <a:ext cx="12191999" cy="400110"/>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rgbClr val="8A4500"/>
                </a:solidFill>
                <a:latin typeface="Comic Sans MS" panose="030F0702030302020204" pitchFamily="66" charset="0"/>
              </a:rPr>
              <a:t>„On je početak, prvenac iz mrtvih, da u svemu On bude prvi.“ </a:t>
            </a:r>
            <a:r>
              <a:rPr lang="sr-Latn-RS" sz="1600" b="1" noProof="0" dirty="0">
                <a:solidFill>
                  <a:srgbClr val="8A4500"/>
                </a:solidFill>
                <a:latin typeface="Comic Sans MS" panose="030F0702030302020204" pitchFamily="66" charset="0"/>
              </a:rPr>
              <a:t>(</a:t>
            </a:r>
            <a:r>
              <a:rPr lang="sr-Latn-RS" sz="1600" b="1" noProof="0" dirty="0" err="1">
                <a:solidFill>
                  <a:srgbClr val="8A4500"/>
                </a:solidFill>
                <a:latin typeface="Comic Sans MS" panose="030F0702030302020204" pitchFamily="66" charset="0"/>
              </a:rPr>
              <a:t>Kološanima</a:t>
            </a:r>
            <a:r>
              <a:rPr lang="sr-Latn-RS" sz="1600" b="1" noProof="0" dirty="0">
                <a:solidFill>
                  <a:srgbClr val="8A4500"/>
                </a:solidFill>
                <a:latin typeface="Comic Sans MS" panose="030F0702030302020204" pitchFamily="66" charset="0"/>
              </a:rPr>
              <a:t> 1,18b)</a:t>
            </a:r>
          </a:p>
        </p:txBody>
      </p:sp>
      <p:sp>
        <p:nvSpPr>
          <p:cNvPr id="2" name="CuadroTexto 1">
            <a:extLst>
              <a:ext uri="{FF2B5EF4-FFF2-40B4-BE49-F238E27FC236}">
                <a16:creationId xmlns:a16="http://schemas.microsoft.com/office/drawing/2014/main" id="{B46E2747-859C-1879-F211-EAE3D8FD7763}"/>
              </a:ext>
            </a:extLst>
          </p:cNvPr>
          <p:cNvSpPr txBox="1"/>
          <p:nvPr/>
        </p:nvSpPr>
        <p:spPr>
          <a:xfrm>
            <a:off x="228397" y="1453764"/>
            <a:ext cx="6315278" cy="1446550"/>
          </a:xfrm>
          <a:prstGeom prst="rect">
            <a:avLst/>
          </a:prstGeom>
          <a:noFill/>
        </p:spPr>
        <p:txBody>
          <a:bodyPr wrap="square" rtlCol="0">
            <a:spAutoFit/>
          </a:bodyPr>
          <a:lstStyle/>
          <a:p>
            <a:pPr>
              <a:spcBef>
                <a:spcPts val="600"/>
              </a:spcBef>
            </a:pPr>
            <a:r>
              <a:rPr lang="sr-Latn-RS" sz="2200" b="1" noProof="0" dirty="0"/>
              <a:t>Reč prevedena kao „početak“ je </a:t>
            </a:r>
            <a:r>
              <a:rPr lang="sr-Latn-RS" sz="2200" b="1" i="1" noProof="0" dirty="0" err="1"/>
              <a:t>archē</a:t>
            </a:r>
            <a:r>
              <a:rPr lang="sr-Latn-RS" sz="2200" b="1" i="1" noProof="0" dirty="0"/>
              <a:t> ( </a:t>
            </a:r>
            <a:r>
              <a:rPr lang="sr-Latn-RS" sz="2200" b="1" i="1" noProof="0" dirty="0" err="1"/>
              <a:t>ἀρχή</a:t>
            </a:r>
            <a:r>
              <a:rPr lang="sr-Latn-RS" sz="2200" b="1" i="1" noProof="0" dirty="0"/>
              <a:t> ), </a:t>
            </a:r>
            <a:r>
              <a:rPr lang="sr-Latn-RS" sz="2200" b="1" noProof="0" dirty="0"/>
              <a:t>grčka reč koja znači početak, poreklo, prvi uzrok ili princip, ali isto tako i vladar, moć, autoritet ili poglavarstvo, u zavisnosti od kontekstu.</a:t>
            </a:r>
          </a:p>
        </p:txBody>
      </p:sp>
      <p:pic>
        <p:nvPicPr>
          <p:cNvPr id="6" name="Imagen 5" descr="Una persona con un vestido largo&#10;&#10;El contenido generado por IA puede ser incorrecto.">
            <a:extLst>
              <a:ext uri="{FF2B5EF4-FFF2-40B4-BE49-F238E27FC236}">
                <a16:creationId xmlns:a16="http://schemas.microsoft.com/office/drawing/2014/main" id="{BDBD6B60-7183-3F19-1FFF-8FEE8672C4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8163" y="1466684"/>
            <a:ext cx="5285712" cy="5148188"/>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B7BEC6AE-DB8F-1826-D1AB-5BA1763FF6B4}"/>
              </a:ext>
            </a:extLst>
          </p:cNvPr>
          <p:cNvSpPr txBox="1"/>
          <p:nvPr/>
        </p:nvSpPr>
        <p:spPr>
          <a:xfrm>
            <a:off x="228397" y="4709214"/>
            <a:ext cx="6315277" cy="2123658"/>
          </a:xfrm>
          <a:prstGeom prst="rect">
            <a:avLst/>
          </a:prstGeom>
          <a:noFill/>
        </p:spPr>
        <p:txBody>
          <a:bodyPr wrap="square">
            <a:spAutoFit/>
          </a:bodyPr>
          <a:lstStyle/>
          <a:p>
            <a:pPr>
              <a:spcBef>
                <a:spcPts val="600"/>
              </a:spcBef>
            </a:pPr>
            <a:r>
              <a:rPr lang="sr-Latn-RS" sz="2200" b="1" noProof="0" dirty="0"/>
              <a:t>Pavle ovde ubacuje zvanje „prvenac iz mrtvih“ (iako Isus nije bio prvi koji je vaskrsnuo, već Mojsije). Njegova pobeda nad smrću podrazumeva i Njegovu pobedu nad grehom i Njegovu moć da nas ponovno stvori na svoju sliku.</a:t>
            </a:r>
          </a:p>
        </p:txBody>
      </p:sp>
      <p:sp>
        <p:nvSpPr>
          <p:cNvPr id="9" name="CuadroTexto 8">
            <a:extLst>
              <a:ext uri="{FF2B5EF4-FFF2-40B4-BE49-F238E27FC236}">
                <a16:creationId xmlns:a16="http://schemas.microsoft.com/office/drawing/2014/main" id="{2AEC5161-E4D0-6121-3C73-F98AE3C9D296}"/>
              </a:ext>
            </a:extLst>
          </p:cNvPr>
          <p:cNvSpPr txBox="1"/>
          <p:nvPr/>
        </p:nvSpPr>
        <p:spPr>
          <a:xfrm>
            <a:off x="228397" y="2912212"/>
            <a:ext cx="6315278" cy="1785104"/>
          </a:xfrm>
          <a:prstGeom prst="rect">
            <a:avLst/>
          </a:prstGeom>
          <a:noFill/>
        </p:spPr>
        <p:txBody>
          <a:bodyPr wrap="square">
            <a:spAutoFit/>
          </a:bodyPr>
          <a:lstStyle/>
          <a:p>
            <a:pPr>
              <a:spcBef>
                <a:spcPts val="600"/>
              </a:spcBef>
            </a:pPr>
            <a:r>
              <a:rPr lang="sr-Latn-RS" sz="2200" b="1" noProof="0" dirty="0"/>
              <a:t>Možemo reći da ova reč, primenjena na Hrista, može imati sva ova značenja (Kol 1,18). Isus je izvor svega [slika Božja], razlog zbog kojeg je sve stvoreno [prvenac stvorenja], vrhovni vladar [glava]. Sve to mu daje prevlast.</a:t>
            </a:r>
          </a:p>
        </p:txBody>
      </p:sp>
    </p:spTree>
    <p:extLst>
      <p:ext uri="{BB962C8B-B14F-4D97-AF65-F5344CB8AC3E}">
        <p14:creationId xmlns:p14="http://schemas.microsoft.com/office/powerpoint/2010/main" val="169270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7" grpId="0"/>
      <p:bldP spid="9"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1272</TotalTime>
  <Words>2130</Words>
  <Application>Microsoft Office PowerPoint</Application>
  <PresentationFormat>Panorámica</PresentationFormat>
  <Paragraphs>106</Paragraphs>
  <Slides>16</Slides>
  <Notes>7</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16</vt:i4>
      </vt:variant>
    </vt:vector>
  </HeadingPairs>
  <TitlesOfParts>
    <vt:vector size="33" baseType="lpstr">
      <vt:lpstr>Constantia</vt:lpstr>
      <vt:lpstr>Comic Sans MS</vt:lpstr>
      <vt:lpstr>Aptos</vt:lpstr>
      <vt:lpstr>Britannic Bold</vt:lpstr>
      <vt:lpstr>Times New Roman</vt:lpstr>
      <vt:lpstr>Aptos Display</vt:lpstr>
      <vt:lpstr>Calibri</vt:lpstr>
      <vt:lpstr>Arial</vt:lpstr>
      <vt:lpstr>Gill Sans MT Ext Condensed Bold</vt:lpstr>
      <vt:lpstr>Bodoni MT Poster Compressed</vt:lpstr>
      <vt:lpstr>Impact</vt:lpstr>
      <vt:lpstr>Arial Narrow</vt:lpstr>
      <vt:lpstr>Tema de Office</vt:lpstr>
      <vt:lpstr>1_Tema de Office</vt:lpstr>
      <vt:lpstr>3_Default Design</vt:lpstr>
      <vt:lpstr>5_Default Design</vt:lpstr>
      <vt:lpstr>6_Default Design</vt:lpstr>
      <vt:lpstr>Presentación de PowerPoint</vt:lpstr>
      <vt:lpstr>Upamtite redak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PRIMJENA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84</cp:revision>
  <dcterms:created xsi:type="dcterms:W3CDTF">2026-01-17T09:06:28Z</dcterms:created>
  <dcterms:modified xsi:type="dcterms:W3CDTF">2026-01-28T06:24:40Z</dcterms:modified>
</cp:coreProperties>
</file>