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3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10" autoAdjust="0"/>
    <p:restoredTop sz="92946" autoAdjust="0"/>
  </p:normalViewPr>
  <p:slideViewPr>
    <p:cSldViewPr snapToGrid="0">
      <p:cViewPr varScale="1">
        <p:scale>
          <a:sx n="78" d="100"/>
          <a:sy n="78" d="100"/>
        </p:scale>
        <p:origin x="12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1. Ohrabrujem vas!</a:t>
          </a:r>
          <a:endParaRPr lang="sr-Latn-RS" sz="2200" noProof="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2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2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2. Ostanite ujedinjeni u ljubavl.</a:t>
          </a:r>
          <a:endParaRPr lang="sr-Latn-RS" sz="2200" noProof="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2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2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3. Imate sva bogatstva koja dolaze iz vjere i razumjevanja</a:t>
          </a:r>
          <a:endParaRPr lang="sr-Latn-RS" sz="2200" noProof="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2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2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Postoje dva pristupa učenju:</a:t>
          </a: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Prema Kristu i Njegovom učenju zapisanom u Bibliji.</a:t>
          </a: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sr-Latn-RS" sz="2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Jačamo u veri i obilujemo u zahvaljivanju (Kol. 2,7).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sr-Latn-RS" sz="2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Prema filozofijama i praznim </a:t>
          </a:r>
          <a:r>
            <a:rPr lang="en-US" sz="22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</a:t>
          </a:r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</a:t>
          </a:r>
          <a:r>
            <a:rPr lang="en-U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</a:t>
          </a:r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prema tradicijama ljudi.</a:t>
          </a: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sr-Latn-RS" sz="2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Prevareni smo, osuđeni i lišeni svoje nagrade </a:t>
          </a:r>
          <a:b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2,8.16.18).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sr-Latn-RS" sz="2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13661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13661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r-Latn-RS" sz="2200" b="1" noProof="0" dirty="0"/>
            <a:t>Dao nam je život, oprostivši nam grijehe (Kol. 2,13).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2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2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ts val="2300"/>
            </a:lnSpc>
          </a:pPr>
          <a:r>
            <a:rPr lang="sr-Latn-RS" sz="2200" b="1" noProof="0" dirty="0">
              <a:solidFill>
                <a:schemeClr val="bg1"/>
              </a:solidFill>
            </a:rPr>
            <a:t>Ukinuo je ceremoni- jalni zakon i njegove propise koji su bili protiv nas (Kol. 2,14)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2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2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r-Latn-RS" sz="2200" b="1" noProof="0" dirty="0">
              <a:solidFill>
                <a:schemeClr val="bg1"/>
              </a:solidFill>
            </a:rPr>
            <a:t>Pobjedio je Poglavarstva i Vlasti zla (Kol. 2,15).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2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2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sr-Latn-RS" noProof="0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sr-Latn-RS" noProof="0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sr-Latn-RS" noProof="0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sr-Latn-RS" noProof="0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sr-Latn-RS" noProof="0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sr-Latn-RS" noProof="0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430"/>
          <a:ext cx="8549942" cy="4209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1. Ohrabrujem vas!</a:t>
          </a:r>
          <a:endParaRPr lang="sr-Latn-RS" sz="2200" kern="1200" noProof="0" dirty="0"/>
        </a:p>
      </dsp:txBody>
      <dsp:txXfrm>
        <a:off x="20551" y="20981"/>
        <a:ext cx="8508840" cy="379892"/>
      </dsp:txXfrm>
    </dsp:sp>
    <dsp:sp modelId="{3AC74F1B-8D74-4ECE-829C-7EBFCF5A233D}">
      <dsp:nvSpPr>
        <dsp:cNvPr id="0" name=""/>
        <dsp:cNvSpPr/>
      </dsp:nvSpPr>
      <dsp:spPr>
        <a:xfrm>
          <a:off x="0" y="432688"/>
          <a:ext cx="8549942" cy="4209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2. Ostanite ujedinjeni u ljubavl.</a:t>
          </a:r>
          <a:endParaRPr lang="sr-Latn-RS" sz="2200" kern="1200" noProof="0" dirty="0"/>
        </a:p>
      </dsp:txBody>
      <dsp:txXfrm>
        <a:off x="20551" y="453239"/>
        <a:ext cx="8508840" cy="379892"/>
      </dsp:txXfrm>
    </dsp:sp>
    <dsp:sp modelId="{838D3007-E535-4DB8-A0B2-E36AB03A4B57}">
      <dsp:nvSpPr>
        <dsp:cNvPr id="0" name=""/>
        <dsp:cNvSpPr/>
      </dsp:nvSpPr>
      <dsp:spPr>
        <a:xfrm>
          <a:off x="0" y="864947"/>
          <a:ext cx="8549942" cy="4209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3. Imate sva bogatstva koja dolaze iz vjere i razumjevanja</a:t>
          </a:r>
          <a:endParaRPr lang="sr-Latn-RS" sz="2200" kern="1200" noProof="0" dirty="0"/>
        </a:p>
      </dsp:txBody>
      <dsp:txXfrm>
        <a:off x="20551" y="885498"/>
        <a:ext cx="8508840" cy="379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Postoje dva pristupa učenju:</a:t>
          </a:r>
        </a:p>
      </dsp:txBody>
      <dsp:txXfrm>
        <a:off x="166714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900061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7041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733550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Prema Kristu i Njegovom učenju zapisanom u Bibliji.</a:t>
          </a:r>
        </a:p>
      </dsp:txBody>
      <dsp:txXfrm>
        <a:off x="2760899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73775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8609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Jačamo u veri i obilujemo u zahvaljivanju (Kol. 2,7).</a:t>
          </a:r>
        </a:p>
      </dsp:txBody>
      <dsp:txXfrm>
        <a:off x="7348144" y="28919"/>
        <a:ext cx="393552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900061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37041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Prema filozofijama i praznim </a:t>
          </a:r>
          <a:r>
            <a:rPr lang="en-US" sz="22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</a:t>
          </a: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</a:t>
          </a:r>
          <a:r>
            <a:rPr lang="en-U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</a:t>
          </a: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prema tradicijama ljudi.</a:t>
          </a:r>
        </a:p>
      </dsp:txBody>
      <dsp:txXfrm>
        <a:off x="2760899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73775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8609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320795" y="1075411"/>
          <a:ext cx="399022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Prevareni smo, osuđeni i lišeni svoje nagrade </a:t>
          </a:r>
          <a:b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(Kol. 2,8.16.18).</a:t>
          </a:r>
        </a:p>
      </dsp:txBody>
      <dsp:txXfrm>
        <a:off x="7348144" y="1102760"/>
        <a:ext cx="393552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575068" y="-573956"/>
          <a:ext cx="1743672" cy="2891584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Dao nam je život, oprostivši nam grijehe (Kol. 2,13).</a:t>
          </a:r>
        </a:p>
      </dsp:txBody>
      <dsp:txXfrm rot="5400000">
        <a:off x="1112" y="348734"/>
        <a:ext cx="2891584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83520" y="-573956"/>
          <a:ext cx="1743672" cy="2891584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ts val="23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</a:rPr>
            <a:t>Ukinuo je ceremoni- jalni zakon i njegove propise koji su bili protiv nas (Kol. 2,14)</a:t>
          </a:r>
        </a:p>
      </dsp:txBody>
      <dsp:txXfrm rot="5400000">
        <a:off x="3109564" y="348734"/>
        <a:ext cx="2891584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91973" y="-573956"/>
          <a:ext cx="1743672" cy="2891584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bg1"/>
              </a:solidFill>
            </a:rPr>
            <a:t>Pobjedio je Poglavarstva i Vlasti zla (Kol. 2,15).</a:t>
          </a:r>
        </a:p>
      </dsp:txBody>
      <dsp:txXfrm rot="5400000">
        <a:off x="6218017" y="348734"/>
        <a:ext cx="2891584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100" kern="1200" noProof="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100" kern="1200" noProof="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100" kern="1200" noProof="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100" kern="1200" noProof="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100" kern="1200" noProof="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Latn-RS" sz="2100" kern="1200" noProof="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85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82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31/01/2026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2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3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2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18037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>
                  <a:gsLst>
                    <a:gs pos="0">
                      <a:srgbClr val="FBD805"/>
                    </a:gs>
                    <a:gs pos="4000">
                      <a:srgbClr val="FBD805">
                        <a:lumMod val="60000"/>
                        <a:lumOff val="40000"/>
                      </a:srgbClr>
                    </a:gs>
                    <a:gs pos="87000">
                      <a:srgbClr val="FBD80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CIJELI</a:t>
            </a:r>
            <a:br>
              <a:rPr kumimoji="0" lang="es-ES" sz="7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FBD805"/>
                    </a:gs>
                    <a:gs pos="4000">
                      <a:srgbClr val="FBD805">
                        <a:lumMod val="60000"/>
                        <a:lumOff val="40000"/>
                      </a:srgbClr>
                    </a:gs>
                    <a:gs pos="87000">
                      <a:srgbClr val="FBD80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s-ES" sz="7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FBD805"/>
                    </a:gs>
                    <a:gs pos="4000">
                      <a:srgbClr val="FBD805">
                        <a:lumMod val="60000"/>
                        <a:lumOff val="40000"/>
                      </a:srgbClr>
                    </a:gs>
                    <a:gs pos="87000">
                      <a:srgbClr val="FBD80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U</a:t>
            </a:r>
            <a:br>
              <a:rPr kumimoji="0" lang="es-ES" sz="7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rgbClr val="FBD805"/>
                    </a:gs>
                    <a:gs pos="4000">
                      <a:srgbClr val="FBD805">
                        <a:lumMod val="60000"/>
                        <a:lumOff val="40000"/>
                      </a:srgbClr>
                    </a:gs>
                    <a:gs pos="87000">
                      <a:srgbClr val="FBD80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s-ES" sz="7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gradFill>
                  <a:gsLst>
                    <a:gs pos="0">
                      <a:srgbClr val="FBD805"/>
                    </a:gs>
                    <a:gs pos="4000">
                      <a:srgbClr val="FBD805">
                        <a:lumMod val="60000"/>
                        <a:lumOff val="40000"/>
                      </a:srgbClr>
                    </a:gs>
                    <a:gs pos="87000">
                      <a:srgbClr val="FBD80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KRISTU</a:t>
            </a:r>
            <a:endParaRPr kumimoji="0" lang="es-ES" sz="7200" b="1" i="0" u="none" strike="noStrike" kern="1200" cap="none" spc="0" normalizeH="0" baseline="0" noProof="0" dirty="0">
              <a:ln w="12700" cmpd="sng">
                <a:noFill/>
                <a:prstDash val="solid"/>
              </a:ln>
              <a:gradFill>
                <a:gsLst>
                  <a:gs pos="0">
                    <a:srgbClr val="FBD805"/>
                  </a:gs>
                  <a:gs pos="4000">
                    <a:srgbClr val="FBD805">
                      <a:lumMod val="60000"/>
                      <a:lumOff val="40000"/>
                    </a:srgbClr>
                  </a:gs>
                  <a:gs pos="87000">
                    <a:srgbClr val="FBD805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10.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7.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ožujka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PRAZNICI, MLADI MJESEC I SUBOTE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271587" y="711463"/>
            <a:ext cx="9648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“Prema tome,</a:t>
            </a:r>
            <a:r>
              <a:rPr lang="sr-Latn-RS" sz="2000" b="1" noProof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neka vas nitko ne osuđuje zbog jela, ili pića, ili zbog godišnjih blagdana, ili mlađaka, ili subot</a:t>
            </a:r>
            <a:r>
              <a:rPr lang="sr-Latn-R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sr-Latn-RS" sz="2000" b="1" noProof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sr-Latn-RS" sz="1600" b="1" noProof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(Kološanima 2,16)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196644" y="1589498"/>
            <a:ext cx="7246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Uz obrezanje, postojali su i drugi propisi po kojima su se razlikovali </a:t>
            </a:r>
            <a:r>
              <a:rPr lang="sr-Latn-RS" sz="2200" b="1" dirty="0"/>
              <a:t>Heb</a:t>
            </a:r>
            <a:r>
              <a:rPr lang="sr-Latn-RS" sz="2200" b="1" noProof="0" dirty="0"/>
              <a:t>reji i pogani: vjerski obredi i praznici.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97197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196645" y="4440048"/>
            <a:ext cx="724637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Čini se da Pavao citira </a:t>
            </a:r>
            <a:r>
              <a:rPr lang="sr-Latn-RS" sz="2200" b="1" dirty="0"/>
              <a:t>Hošeu</a:t>
            </a:r>
            <a:r>
              <a:rPr lang="sr-Latn-RS" sz="2200" b="1" noProof="0" dirty="0"/>
              <a:t> 2,11. kako bi u jednoj rečenici sažeo cijelokupni ceremonijalni sistem Svetilišta. Time objašnjava da su ovdje spomenute subote u stvari sedam ritualnih subota (koje se poštuju bez obzira na dan u </a:t>
            </a:r>
            <a:r>
              <a:rPr lang="sr-Latn-RS" sz="2200" b="1" dirty="0"/>
              <a:t>tjednu</a:t>
            </a:r>
            <a:r>
              <a:rPr lang="sr-Latn-RS" sz="2200" b="1" noProof="0" dirty="0"/>
              <a:t> padaju), a ne </a:t>
            </a:r>
            <a:r>
              <a:rPr lang="sr-Latn-RS" sz="2200" b="1" dirty="0"/>
              <a:t>tjed</a:t>
            </a:r>
            <a:r>
              <a:rPr lang="sr-Latn-RS" sz="2200" b="1" noProof="0" dirty="0"/>
              <a:t>na subota (uključena u Dekalog, Zakon koji je univerzalan i primijenljiv na sve ljude, </a:t>
            </a:r>
            <a:r>
              <a:rPr lang="sr-Latn-RS" sz="2200" b="1" dirty="0"/>
              <a:t>Heb</a:t>
            </a:r>
            <a:r>
              <a:rPr lang="sr-Latn-RS" sz="2200" b="1" noProof="0" dirty="0"/>
              <a:t>reje i pagane).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196643" y="2506941"/>
            <a:ext cx="724637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Pavao je velo jasno istaknuo ulogu obrezanja. Sada, izrazom </a:t>
            </a:r>
            <a:r>
              <a:rPr lang="sr-Latn-RS" sz="2200" b="1" dirty="0"/>
              <a:t>“prema tome</a:t>
            </a:r>
            <a:r>
              <a:rPr lang="sr-Latn-RS" sz="2200" b="1" noProof="0" dirty="0"/>
              <a:t>“, on ukazuje na posljedice poništenja “potvrde“ (ceremonijalni zakoni): više nije bilo obvezno za spasenje držati obrede i praznike, što je Isus ispunio smrću na križu (Matej 27,51; Kol. 2,16).</a:t>
            </a: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Latn-RS" sz="4400" b="1" noProof="0" dirty="0">
                <a:ln/>
                <a:solidFill>
                  <a:srgbClr val="FF0000"/>
                </a:solidFill>
              </a:rPr>
              <a:t>LJUDSKE ZAPOVIJEDI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„Sve je </a:t>
            </a:r>
            <a:r>
              <a:rPr lang="sr-Latn-R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sr-Latn-RS" sz="20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 </a:t>
            </a:r>
            <a:r>
              <a:rPr lang="sr-Latn-R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određeno d</a:t>
            </a:r>
            <a:r>
              <a:rPr lang="sr-Latn-RS" sz="20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 uporabom nestane! </a:t>
            </a:r>
            <a:r>
              <a:rPr lang="sr-Latn-R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To su </a:t>
            </a:r>
            <a:r>
              <a:rPr lang="sr-Latn-RS" sz="20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zapovijedi i nauke ljudske.“ </a:t>
            </a:r>
            <a:r>
              <a:rPr lang="sr-Latn-RS" sz="16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(Kološanima 2,22)</a:t>
            </a:r>
            <a:endParaRPr lang="sr-Latn-RS" sz="1200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1295" y="1450858"/>
            <a:ext cx="72224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Lažni učitelji, koje Pavao nekoliko puta spominje u svojoj poslanici, bili su </a:t>
            </a:r>
            <a:r>
              <a:rPr lang="sr-Latn-RS" sz="2200" b="1" dirty="0"/>
              <a:t>Heb</a:t>
            </a:r>
            <a:r>
              <a:rPr lang="sr-Latn-RS" sz="2200" b="1" noProof="0" dirty="0"/>
              <a:t>reji koji su učili o potrebi držanja </a:t>
            </a:r>
            <a:r>
              <a:rPr lang="sr-Latn-RS" sz="2200" b="1" dirty="0"/>
              <a:t>Heb</a:t>
            </a:r>
            <a:r>
              <a:rPr lang="sr-Latn-RS" sz="2200" b="1" noProof="0" dirty="0"/>
              <a:t>rejskog zakona kako bi se postiglo spasenje (DJela 15,1.5). Ti su zakoni uključivali i mnoga pravila koja su osmislili rabini.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709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1971173" y="4840695"/>
            <a:ext cx="82496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Međutim, Pavao objašnjava da za </a:t>
            </a:r>
            <a:r>
              <a:rPr lang="sr-Latn-RS" sz="2200" b="1" dirty="0"/>
              <a:t>Heb</a:t>
            </a:r>
            <a:r>
              <a:rPr lang="sr-Latn-RS" sz="2200" b="1" noProof="0" dirty="0"/>
              <a:t>reje naviknute na te obrede oni imaju određenu moralizirajuću vrijednost, iako nisu korisni za preobražaj srca (Kol. 2,23).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1295" y="3145777"/>
            <a:ext cx="722243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Pratimo Pavlovo razmišljanje. Krštenjem smo umrli "prvobitnim načelima svIJeta" i živimo za Krista. Ako se i dalje brinemo, na primjer, o ceremonijalnim nečistoćama, još uvijek živimo u svijetu i brinemo se o stvarima koje nestaju uporabom (Kol.2,20-22).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3" y="5856358"/>
            <a:ext cx="82496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Ukratko, moramo se </a:t>
            </a:r>
            <a:r>
              <a:rPr lang="sr-Latn-RS" sz="2200" b="1" dirty="0"/>
              <a:t>drža</a:t>
            </a:r>
            <a:r>
              <a:rPr lang="sr-Latn-RS" sz="2200" b="1" noProof="0" dirty="0"/>
              <a:t>ti učenja Svetog pisma – božanski nadahnutim – a ne ljudskim filozofijama ili razmišljanjem.</a:t>
            </a: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72736" y="1228397"/>
            <a:ext cx="1204306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r-Latn-RS" sz="2900" b="1" dirty="0">
                <a:latin typeface="Constantia" panose="02030602050306030303" pitchFamily="18" charset="0"/>
              </a:rPr>
              <a:t>“Kr</a:t>
            </a:r>
            <a:r>
              <a:rPr lang="sr-Latn-RS" sz="2900" b="1" noProof="0" dirty="0">
                <a:latin typeface="Constantia" panose="02030602050306030303" pitchFamily="18" charset="0"/>
              </a:rPr>
              <a:t>šćanin se poredi s libanskim cedrom. Čitala sam da ovo </a:t>
            </a:r>
            <a:r>
              <a:rPr lang="sr-Latn-RS" sz="2900" b="1" dirty="0">
                <a:latin typeface="Constantia" panose="02030602050306030303" pitchFamily="18" charset="0"/>
              </a:rPr>
              <a:t>stabl</a:t>
            </a:r>
            <a:r>
              <a:rPr lang="sr-Latn-RS" sz="2900" b="1" noProof="0" dirty="0">
                <a:latin typeface="Constantia" panose="02030602050306030303" pitchFamily="18" charset="0"/>
              </a:rPr>
              <a:t>o čini više od pukog puštanja nekoliko kratkih korijena u izdašnu ilovaču. Ono pušta snažno korijenje duboko u zemlju i prodire sve dublje i dalje tražeći još jači oslonac. I u žestini oluje, ono čvrsto stoji, držeći se mrežom kablova ispod. Dakle, </a:t>
            </a:r>
            <a:r>
              <a:rPr lang="sr-Latn-RS" sz="2900" b="1" dirty="0">
                <a:latin typeface="Constantia" panose="02030602050306030303" pitchFamily="18" charset="0"/>
              </a:rPr>
              <a:t>kr</a:t>
            </a:r>
            <a:r>
              <a:rPr lang="sr-Latn-RS" sz="2900" b="1" noProof="0" dirty="0">
                <a:latin typeface="Constantia" panose="02030602050306030303" pitchFamily="18" charset="0"/>
              </a:rPr>
              <a:t>šćanin se duboko ukorijenjuje u Krista. On ima vjeru u svog Otkupitelja. On zna u koga vjeruje. On je potpuno uvjeren da je Isus Sin Božji i Spasitelj grešnika... Korijeni vjere sežu duboko u zemlju. Pravi </a:t>
            </a:r>
            <a:r>
              <a:rPr lang="sr-Latn-RS" sz="2900" b="1" dirty="0">
                <a:latin typeface="Constantia" panose="02030602050306030303" pitchFamily="18" charset="0"/>
              </a:rPr>
              <a:t>kr</a:t>
            </a:r>
            <a:r>
              <a:rPr lang="sr-Latn-RS" sz="2900" b="1" noProof="0" dirty="0">
                <a:latin typeface="Constantia" panose="02030602050306030303" pitchFamily="18" charset="0"/>
              </a:rPr>
              <a:t>šćani, poput libanskog </a:t>
            </a:r>
            <a:r>
              <a:rPr lang="sr-Latn-RS" sz="2900" b="1" dirty="0">
                <a:latin typeface="Constantia" panose="02030602050306030303" pitchFamily="18" charset="0"/>
              </a:rPr>
              <a:t>c</a:t>
            </a:r>
            <a:r>
              <a:rPr lang="sr-Latn-RS" sz="2900" b="1" noProof="0" dirty="0">
                <a:latin typeface="Constantia" panose="02030602050306030303" pitchFamily="18" charset="0"/>
              </a:rPr>
              <a:t>edra, ne rastu u mekanm površinskom tlu, već su ukorijenjeni u Bogu, prikovani u pukotinama planinskih stijena.“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600" b="1" noProof="0" dirty="0"/>
              <a:t>Ellen G. White, </a:t>
            </a:r>
            <a:r>
              <a:rPr lang="sr-Latn-RS" sz="1600" i="1" noProof="0" dirty="0"/>
              <a:t>Naš visoki poziv</a:t>
            </a:r>
            <a:r>
              <a:rPr lang="sr-Latn-RS" sz="1600" b="1" noProof="0" dirty="0"/>
              <a:t>, 21. </a:t>
            </a:r>
            <a:r>
              <a:rPr lang="sr-Latn-RS" sz="1600" b="1" dirty="0"/>
              <a:t>studenoga</a:t>
            </a:r>
            <a:endParaRPr lang="sr-Latn-RS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3" y="3730337"/>
            <a:ext cx="4540630" cy="29546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”</a:t>
            </a:r>
            <a:r>
              <a:rPr lang="sr-Latn-RS" sz="24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Zato nek</a:t>
            </a:r>
            <a:r>
              <a:rPr kumimoji="0" lang="sr-Latn-R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vas nitko ne , osuđuje zbog jela i pića</a:t>
            </a:r>
            <a:r>
              <a:rPr lang="sr-Latn-RS" sz="24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,zbog blagdana, proslava mlađaka ili subota. Te su stvari bile samo</a:t>
            </a:r>
            <a:r>
              <a:rPr kumimoji="0" lang="sr-Latn-R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sjen onoga što je trebalo doći</a:t>
            </a:r>
            <a:r>
              <a:rPr lang="sr-Latn-RS" sz="24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;stvarnost</a:t>
            </a:r>
            <a:r>
              <a:rPr kumimoji="0" lang="sr-Latn-R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je međutim u Hristu.“</a:t>
            </a:r>
            <a:r>
              <a:rPr kumimoji="0" lang="sr-Latn-R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Kološanima 2,16.17.  (SHP).</a:t>
            </a:r>
          </a:p>
        </p:txBody>
      </p:sp>
    </p:spTree>
    <p:extLst>
      <p:ext uri="{BB962C8B-B14F-4D97-AF65-F5344CB8AC3E}">
        <p14:creationId xmlns:p14="http://schemas.microsoft.com/office/powerpoint/2010/main" val="37953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610287" y="3780234"/>
            <a:ext cx="8581713" cy="2863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>
                <a:solidFill>
                  <a:srgbClr val="0B8B10"/>
                </a:solidFill>
              </a:rPr>
              <a:t>Prednosti vjere: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Utjeha, pohvala i red (Kološanima 2,1-5).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Ukorijenjeni u Kristu (Kološanima 2,6-8).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pl-PL" sz="2200" b="1" dirty="0"/>
              <a:t>Zadužnica s odredbama pribijena na križ </a:t>
            </a:r>
            <a:r>
              <a:rPr lang="sr-Latn-RS" sz="2200" b="1" noProof="0" dirty="0"/>
              <a:t>(Kološanima 2,9-15).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sr-Latn-RS" sz="2200" b="1" noProof="0" dirty="0">
                <a:solidFill>
                  <a:srgbClr val="500797"/>
                </a:solidFill>
              </a:rPr>
              <a:t>Problemi koji potresaju vjeru: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Praznici, mladi mjesec i subote (Kološanima 2,16-19).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sr-Latn-RS" sz="2200" b="1" noProof="0" dirty="0"/>
              <a:t>Ljudske zapovijedi (Kološanima 2,20-23).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9" y="171450"/>
            <a:ext cx="691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Vjera u Isusa donosi nam velike koristi. Osim oprosta grijeha, primamo utjehu, mudrost i još mnogo toga.</a:t>
            </a:r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818" y="195203"/>
            <a:ext cx="36829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210791"/>
            <a:ext cx="2505075" cy="3475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605" y="5352082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6656" y="3674009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111" y="498985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111" y="628844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111" y="5904630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111" y="421855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111" y="4606045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2057244"/>
            <a:ext cx="69151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Također nas upozorava kako bismo se trebali ukorijeniti: ne na temelju ljudskih filozofija i teorija, već samo na živoj Božjoj Riječi.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7" y="1184710"/>
            <a:ext cx="76153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Pavao nas poziva da se ukorijenimo u toj vjeri kako bismo bili stabla koja donose dobre plodove za </a:t>
            </a:r>
            <a:r>
              <a:rPr lang="sr-Latn-RS" sz="2200" b="1" dirty="0"/>
              <a:t>Kraljev</a:t>
            </a:r>
            <a:r>
              <a:rPr lang="sr-Latn-RS" sz="2200" b="1" noProof="0" dirty="0"/>
              <a:t>stvo Božje.</a:t>
            </a: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Latn-RS" sz="6000" b="1" spc="300" noProof="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BLAGOSLOVI VJERE</a:t>
            </a: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857675" y="118691"/>
            <a:ext cx="3415279" cy="1644610"/>
          </a:xfrm>
          <a:prstGeom prst="wedgeEllipseCallout">
            <a:avLst>
              <a:gd name="adj1" fmla="val -42980"/>
              <a:gd name="adj2" fmla="val 4534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Gdje se nalazi mudrost? Gdje prebiva razum?</a:t>
            </a:r>
          </a:p>
          <a:p>
            <a:pPr algn="ctr"/>
            <a:r>
              <a:rPr lang="sr-Latn-RS" sz="16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(Job 28,12).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335087"/>
            <a:ext cx="3940312" cy="1211818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r-Latn-RS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Kristu su skrivena sva blaga mudrosti i znanja</a:t>
            </a:r>
          </a:p>
          <a:p>
            <a:r>
              <a:rPr lang="sr-Latn-RS" sz="16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(Kološanima 2,3).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UTJEHA, POHVALE I RED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“Iako</a:t>
            </a:r>
            <a:r>
              <a:rPr lang="sr-Latn-RS" sz="2000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sam </a:t>
            </a:r>
            <a:r>
              <a:rPr lang="sr-Latn-R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tjeles</a:t>
            </a:r>
            <a:r>
              <a:rPr lang="sr-Latn-RS" sz="2000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 odsutan, duhom sam s vama</a:t>
            </a:r>
            <a:r>
              <a:rPr lang="sr-Latn-R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sr-Latn-RS" sz="2000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Sretan sam </a:t>
            </a:r>
            <a:r>
              <a:rPr lang="sr-Latn-R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što</a:t>
            </a:r>
            <a:r>
              <a:rPr lang="sr-Latn-RS" sz="2000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vidi</a:t>
            </a:r>
            <a:r>
              <a:rPr lang="sr-Latn-R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vaš bojni</a:t>
            </a:r>
            <a:r>
              <a:rPr lang="sr-Latn-RS" sz="2000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red </a:t>
            </a:r>
            <a:r>
              <a:rPr lang="sr-Latn-R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postojanost</a:t>
            </a:r>
            <a:r>
              <a:rPr lang="sr-Latn-RS" sz="2000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vaše vjere u </a:t>
            </a:r>
            <a:r>
              <a:rPr lang="sr-Latn-RS" sz="20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</a:t>
            </a:r>
            <a:r>
              <a:rPr lang="sr-Latn-RS" sz="2000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ista.“ </a:t>
            </a:r>
            <a:r>
              <a:rPr lang="sr-Latn-RS" sz="1600" b="1" noProof="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(Kološanima 2,5  SHP)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Iako nije </a:t>
            </a:r>
            <a:r>
              <a:rPr lang="sr-Latn-RS" sz="2200" b="1" dirty="0"/>
              <a:t>osob</a:t>
            </a:r>
            <a:r>
              <a:rPr lang="sr-Latn-RS" sz="2200" b="1" noProof="0" dirty="0"/>
              <a:t>no poznavao crkvu u Kolosi, Pavao je znao da joj prijete lažna učenja (Kol. 2,1.4).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245411"/>
              </p:ext>
            </p:extLst>
          </p:nvPr>
        </p:nvGraphicFramePr>
        <p:xfrm>
          <a:off x="295675" y="2997717"/>
          <a:ext cx="8549942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794352" y="4333062"/>
            <a:ext cx="82777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Prije nego što prepoznamo lažna učenja, postoji dvostruka pohvala za Kološane: imaju dobar red i čvrsti su u vjeri (Kol. 2,5).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326880" y="3074659"/>
            <a:ext cx="2745199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>
              <a:lnSpc>
                <a:spcPts val="2400"/>
              </a:lnSpc>
            </a:pPr>
            <a:r>
              <a:rPr lang="sr-Latn-RS" sz="2200" noProof="0" dirty="0"/>
              <a:t>Na taj način će upoznati tajnu Boga, to jest Krista.</a:t>
            </a:r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22620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403035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200" noProof="0" dirty="0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Zbog toga im </a:t>
            </a:r>
            <a:r>
              <a:rPr lang="sr-Latn-RS" sz="2200" b="1" dirty="0"/>
              <a:t>u pismu navodi</a:t>
            </a:r>
            <a:r>
              <a:rPr lang="sr-Latn-RS" sz="2200" b="1" noProof="0" dirty="0"/>
              <a:t> tri jasne poruke koje će im pomoći da se nose s ovom opasnošću (Kol .2,2):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797969" y="5048390"/>
            <a:ext cx="827772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dirty="0"/>
              <a:t>“</a:t>
            </a:r>
            <a:r>
              <a:rPr lang="sr-Latn-RS" sz="2200" b="1" noProof="0" dirty="0"/>
              <a:t>Red“ na koji se Pavao ovdje poziva znači red u bogoslužju i u raznim aktivnostima crkve. Mora postojati vodstvo i podjela odgovornosti, a aktivnosti se moraju sprovoditi s dužnim dosto- janstvom, i poštovanjem. To će rezultirati boljim objavljivanjem Evanđelja i zaštitiće ih od određenih pogrešaka i  </a:t>
            </a:r>
            <a:r>
              <a:rPr lang="sr-Latn-RS" sz="2200" b="1" dirty="0"/>
              <a:t>lažnih učenj</a:t>
            </a:r>
            <a:r>
              <a:rPr lang="sr-Latn-RS" sz="2200" b="1" noProof="0" dirty="0"/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UKORIJENJENI U KRISTU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“Ukorjenjujte se u n</a:t>
            </a:r>
            <a:r>
              <a:rPr lang="sr-Latn-RS" b="1" noProof="0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jemu, nadoziđujte se na njemu kao temelju. Učvršćujte se u vjeri kao što ste i bili poučeni. </a:t>
            </a:r>
            <a:r>
              <a:rPr lang="sr-Latn-R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sr-Latn-RS" b="1" noProof="0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bilujte zahvalnošću.“ </a:t>
            </a:r>
            <a:r>
              <a:rPr lang="sr-Latn-RS" sz="1400" b="1" noProof="0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(Kološanima 2,7  SHP)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8" y="1494400"/>
            <a:ext cx="62683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Spasenje postižemo prihvaćanjem Osobe, a ne prihvaćanjem učenja (Kol .2,6). Međutim, ovo je presudno važno. Pavao nas potiče da hodimo u Kristu „kao što ste bili </a:t>
            </a:r>
            <a:r>
              <a:rPr lang="sr-Latn-RS" sz="2200" b="1" dirty="0"/>
              <a:t>po</a:t>
            </a:r>
            <a:r>
              <a:rPr lang="sr-Latn-RS" sz="2200" b="1" noProof="0" dirty="0"/>
              <a:t>učeni“ (Kol. 2,7b).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331849"/>
              </p:ext>
            </p:extLst>
          </p:nvPr>
        </p:nvGraphicFramePr>
        <p:xfrm>
          <a:off x="380999" y="4742468"/>
          <a:ext cx="11430002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302" y="1608840"/>
            <a:ext cx="2671812" cy="275329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8" y="2940950"/>
            <a:ext cx="61852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Dok hodamo s Isusom, ukorijenjeni smo u Njemu. Metaforički smo „zasađeni od Gospoda da pokažemo slavu Njegovu“ (Iza. 61,3). Mi smo </a:t>
            </a:r>
            <a:r>
              <a:rPr lang="sr-Latn-RS" sz="2200" b="1" dirty="0"/>
              <a:t>“stabla</a:t>
            </a:r>
            <a:r>
              <a:rPr lang="sr-Latn-RS" sz="2200" b="1" noProof="0" dirty="0"/>
              <a:t>“ koje se držie Isusa i Njegovih učenja (Ps. 1,3).</a:t>
            </a: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000" b="1" noProof="0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OBVEZNICA S ODREDBAMA PRIBIJENA NA KRIŽ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37458"/>
            <a:ext cx="9264919" cy="707886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sz="2000" b="1" noProof="0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Izbrisa zadužnicu koja je svojim odredbama bila nama protivna;   uklonio je prikovavši je na križ.“ </a:t>
            </a:r>
            <a:r>
              <a:rPr lang="sr-Latn-RS" sz="1600" b="1" noProof="0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(Kološanima 2,14)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Abraham je potvrdio svoj Savez s Bogom obrezanjem (Post .17,11). Mi potvrđujemo svoj Savez s Isusom krštenjem, </a:t>
            </a:r>
            <a:r>
              <a:rPr lang="sr-Latn-RS" sz="2200" b="1" dirty="0"/>
              <a:t>odnosno</a:t>
            </a:r>
            <a:r>
              <a:rPr lang="sr-Latn-RS" sz="2200" b="1" noProof="0" dirty="0"/>
              <a:t> “obrezanjem Kristovim” (Kol 2,11.12). To podrazumijeva da fizičko obrezanje više nije potrebno. Nakon što je pojasnio ovu točku, Pavao govori o Isusovom djelu na križu. Što je Isus postigao?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33825"/>
              </p:ext>
            </p:extLst>
          </p:nvPr>
        </p:nvGraphicFramePr>
        <p:xfrm>
          <a:off x="41409" y="2958380"/>
          <a:ext cx="9110714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617080" y="4667909"/>
            <a:ext cx="72464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Efežanima 2,14.15 objašnjava da je </a:t>
            </a:r>
            <a:r>
              <a:rPr lang="sr-Latn-RS" sz="2200" b="1" dirty="0"/>
              <a:t>“zadužbe</a:t>
            </a:r>
            <a:r>
              <a:rPr lang="sr-Latn-RS" sz="2200" b="1" noProof="0" dirty="0"/>
              <a:t>nica“ ili “uredba“ koja je bila protiv nas bio obredni zakon, koji je </a:t>
            </a:r>
            <a:r>
              <a:rPr lang="sr-Latn-RS" sz="2200" b="1" dirty="0"/>
              <a:t>bi</a:t>
            </a:r>
            <a:r>
              <a:rPr lang="sr-Latn-RS" sz="2200" b="1" noProof="0" dirty="0"/>
              <a:t>o zid razdvajanja između </a:t>
            </a:r>
            <a:r>
              <a:rPr lang="sr-Latn-RS" sz="2200" b="1" dirty="0"/>
              <a:t>Heb</a:t>
            </a:r>
            <a:r>
              <a:rPr lang="sr-Latn-RS" sz="2200" b="1" noProof="0" dirty="0"/>
              <a:t>reja i pagana.</a:t>
            </a: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408523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71186" y="2958380"/>
            <a:ext cx="2497454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617081" y="5784390"/>
            <a:ext cx="68611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Zbog toga se više ne moramo brinuti o poštovanju ritualnih zakona Starog zavjeta, koji svoje ispunjenje i kraj imaju u Kristu.</a:t>
            </a: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Latn-RS" sz="5400" b="1" spc="300" noProof="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PROBLEMI KOJI POTRESAJU VJERU</a:t>
            </a: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1234</Words>
  <Application>Microsoft Office PowerPoint</Application>
  <PresentationFormat>Panorámica</PresentationFormat>
  <Paragraphs>62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76</cp:revision>
  <dcterms:created xsi:type="dcterms:W3CDTF">2026-01-27T09:08:36Z</dcterms:created>
  <dcterms:modified xsi:type="dcterms:W3CDTF">2026-01-31T06:08:43Z</dcterms:modified>
</cp:coreProperties>
</file>