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678" autoAdjust="0"/>
  </p:normalViewPr>
  <p:slideViewPr>
    <p:cSldViewPr snapToGrid="0">
      <p:cViewPr varScale="1">
        <p:scale>
          <a:sx n="84" d="100"/>
          <a:sy n="84" d="100"/>
        </p:scale>
        <p:origin x="90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chemeClr val="accent2">
                  <a:lumMod val="50000"/>
                </a:schemeClr>
              </a:solidFill>
              <a:effectLst/>
            </a:rPr>
            <a:t>NEKE OSOBINE BOGA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Praved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Milosrdni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Pnz.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Strpljiv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tješ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itelj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Rimljanima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Darovatelj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milosti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Rimljanima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Oprašta mnogo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86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47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Vječ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Postanak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Svemogući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Postanak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Sveznajući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(1. Ivanova 3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Poznavatelj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budućnosti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Izaija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ljubavi</a:t>
          </a:r>
          <a:r>
            <a:rPr lang="en-US" sz="2000" b="1" dirty="0"/>
            <a:t> je </a:t>
          </a:r>
          <a:r>
            <a:rPr lang="en-US" sz="2000" b="1" dirty="0" err="1"/>
            <a:t>stvorio</a:t>
          </a:r>
          <a:r>
            <a:rPr lang="en-US" sz="2000" b="1" dirty="0"/>
            <a:t> </a:t>
          </a:r>
          <a:r>
            <a:rPr lang="en-US" sz="2000" b="1" dirty="0" err="1"/>
            <a:t>čovječanstvo</a:t>
          </a:r>
          <a:r>
            <a:rPr lang="en-US" sz="2000" b="1" dirty="0"/>
            <a:t> </a:t>
          </a:r>
          <a:r>
            <a:rPr lang="en-US" sz="2000" b="1" dirty="0" err="1"/>
            <a:t>muško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žensko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"</a:t>
          </a:r>
          <a:r>
            <a:rPr lang="en-US" sz="2000" b="1" dirty="0" err="1"/>
            <a:t>zapovjedio</a:t>
          </a:r>
          <a:r>
            <a:rPr lang="en-US" sz="2000" b="1" dirty="0"/>
            <a:t>" </a:t>
          </a:r>
          <a:r>
            <a:rPr lang="en-US" sz="2000" b="1" dirty="0" err="1"/>
            <a:t>im</a:t>
          </a:r>
          <a:r>
            <a:rPr lang="en-US" sz="2000" b="1" dirty="0"/>
            <a:t> da se vole (Post. 2,24).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ljubavi</a:t>
          </a:r>
          <a:r>
            <a:rPr lang="en-US" sz="2000" b="1" dirty="0"/>
            <a:t>, </a:t>
          </a:r>
          <a:r>
            <a:rPr lang="en-US" sz="2000" b="1" dirty="0" err="1"/>
            <a:t>kad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Adam </a:t>
          </a:r>
          <a:r>
            <a:rPr lang="en-US" sz="2000" b="1" dirty="0" err="1"/>
            <a:t>i</a:t>
          </a:r>
          <a:r>
            <a:rPr lang="en-US" sz="2000" b="1" dirty="0"/>
            <a:t> Eva </a:t>
          </a:r>
          <a:r>
            <a:rPr lang="en-US" sz="2000" b="1" dirty="0" err="1"/>
            <a:t>sagriješili</a:t>
          </a:r>
          <a:r>
            <a:rPr lang="en-US" sz="2000" b="1" dirty="0"/>
            <a:t>, </a:t>
          </a:r>
          <a:r>
            <a:rPr lang="en-US" sz="2000" b="1" dirty="0" err="1"/>
            <a:t>tražio</a:t>
          </a:r>
          <a:r>
            <a:rPr lang="en-US" sz="2000" b="1" dirty="0"/>
            <a:t> </a:t>
          </a:r>
          <a:r>
            <a:rPr lang="en-US" sz="2000" b="1" dirty="0" err="1"/>
            <a:t>ih</a:t>
          </a:r>
          <a:r>
            <a:rPr lang="en-US" sz="2000" b="1" dirty="0"/>
            <a:t> je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davao</a:t>
          </a:r>
          <a:r>
            <a:rPr lang="en-US" sz="2000" b="1" dirty="0"/>
            <a:t> </a:t>
          </a:r>
          <a:r>
            <a:rPr lang="en-US" sz="2000" b="1" dirty="0" err="1"/>
            <a:t>im</a:t>
          </a:r>
          <a:r>
            <a:rPr lang="en-US" sz="2000" b="1" dirty="0"/>
            <a:t> </a:t>
          </a:r>
          <a:r>
            <a:rPr lang="en-US" sz="2000" b="1" dirty="0" err="1"/>
            <a:t>nadu</a:t>
          </a:r>
          <a:r>
            <a:rPr lang="en-US" sz="2000" b="1" dirty="0"/>
            <a:t> (Post. 3,9.15).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ljubavi</a:t>
          </a:r>
          <a:r>
            <a:rPr lang="en-US" sz="2000" b="1" dirty="0"/>
            <a:t> je </a:t>
          </a:r>
          <a:r>
            <a:rPr lang="en-US" sz="2000" b="1" dirty="0" err="1"/>
            <a:t>sklopio</a:t>
          </a:r>
          <a:r>
            <a:rPr lang="en-US" sz="2000" b="1" dirty="0"/>
            <a:t> </a:t>
          </a:r>
          <a:r>
            <a:rPr lang="en-US" sz="2000" b="1" dirty="0" err="1"/>
            <a:t>savez</a:t>
          </a:r>
          <a:r>
            <a:rPr lang="en-US" sz="2000" b="1" dirty="0"/>
            <a:t> s </a:t>
          </a:r>
          <a:r>
            <a:rPr lang="en-US" sz="2000" b="1" dirty="0" err="1"/>
            <a:t>Abrahamom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obećao</a:t>
          </a:r>
          <a:r>
            <a:rPr lang="en-US" sz="2000" b="1" dirty="0"/>
            <a:t> </a:t>
          </a:r>
          <a:r>
            <a:rPr lang="en-US" sz="2000" b="1" dirty="0" err="1"/>
            <a:t>blagoslove</a:t>
          </a:r>
          <a:r>
            <a:rPr lang="en-US" sz="2000" b="1" dirty="0"/>
            <a:t> za </a:t>
          </a:r>
          <a:r>
            <a:rPr lang="en-US" sz="2000" b="1" dirty="0" err="1"/>
            <a:t>cijelo</a:t>
          </a:r>
          <a:r>
            <a:rPr lang="en-US" sz="2000" b="1" dirty="0"/>
            <a:t> </a:t>
          </a:r>
          <a:r>
            <a:rPr lang="en-US" sz="2000" b="1" dirty="0" err="1"/>
            <a:t>čovječanstvo</a:t>
          </a:r>
          <a:r>
            <a:rPr lang="en-US" sz="2000" b="1" dirty="0"/>
            <a:t> (Post. 26:4).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ljubavi</a:t>
          </a:r>
          <a:r>
            <a:rPr lang="en-US" sz="2000" b="1" dirty="0"/>
            <a:t> je dao </a:t>
          </a:r>
          <a:r>
            <a:rPr lang="en-US" sz="2000" b="1" dirty="0" err="1"/>
            <a:t>svog</a:t>
          </a:r>
          <a:r>
            <a:rPr lang="en-US" sz="2000" b="1" dirty="0"/>
            <a:t> Sina – </a:t>
          </a:r>
          <a:r>
            <a:rPr lang="en-US" sz="2000" b="1" dirty="0" err="1"/>
            <a:t>Isusa</a:t>
          </a:r>
          <a:r>
            <a:rPr lang="en-US" sz="2000" b="1" dirty="0"/>
            <a:t> Krista – da </a:t>
          </a:r>
          <a:r>
            <a:rPr lang="en-US" sz="2000" b="1" dirty="0" err="1"/>
            <a:t>umre</a:t>
          </a:r>
          <a:r>
            <a:rPr lang="en-US" sz="2000" b="1" dirty="0"/>
            <a:t> za </a:t>
          </a:r>
          <a:r>
            <a:rPr lang="en-US" sz="2000" b="1" dirty="0" err="1"/>
            <a:t>naše</a:t>
          </a:r>
          <a:r>
            <a:rPr lang="en-US" sz="2000" b="1" dirty="0"/>
            <a:t> </a:t>
          </a:r>
          <a:r>
            <a:rPr lang="en-US" sz="2000" b="1" dirty="0" err="1"/>
            <a:t>grijehe</a:t>
          </a:r>
          <a:r>
            <a:rPr lang="en-US" sz="2000" b="1" dirty="0"/>
            <a:t> (Ivan 3,16).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ScaleX="12514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</a:t>
          </a:r>
          <a:r>
            <a:rPr lang="hr-HR" sz="2400" b="1" dirty="0">
              <a:solidFill>
                <a:schemeClr val="tx1"/>
              </a:solidFill>
            </a:rPr>
            <a:t>ej</a:t>
          </a:r>
          <a:endParaRPr lang="en" sz="2400" b="1" dirty="0">
            <a:solidFill>
              <a:schemeClr val="tx1"/>
            </a:solidFill>
          </a:endParaRP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-US" sz="2000" b="1" dirty="0"/>
            <a:t>Od </a:t>
          </a:r>
          <a:r>
            <a:rPr lang="en-US" sz="2000" b="1" dirty="0" err="1"/>
            <a:t>Židova</a:t>
          </a:r>
          <a:r>
            <a:rPr lang="en-US" sz="2000" b="1" dirty="0"/>
            <a:t> do </a:t>
          </a:r>
          <a:r>
            <a:rPr lang="en-US" sz="2000" b="1" dirty="0" err="1"/>
            <a:t>Židova</a:t>
          </a:r>
          <a:r>
            <a:rPr lang="hr-HR" sz="2000" b="1" dirty="0"/>
            <a:t>.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-US" sz="2000" b="1" dirty="0"/>
            <a:t>Od </a:t>
          </a:r>
          <a:r>
            <a:rPr lang="en-US" sz="2000" b="1" dirty="0" err="1"/>
            <a:t>Židova</a:t>
          </a:r>
          <a:r>
            <a:rPr lang="en-US" sz="2000" b="1" dirty="0"/>
            <a:t> do </a:t>
          </a:r>
          <a:r>
            <a:rPr lang="en-US" sz="2000" b="1" dirty="0" err="1"/>
            <a:t>pogana</a:t>
          </a:r>
          <a:r>
            <a:rPr lang="hr-HR" sz="2000" b="1" dirty="0"/>
            <a:t>.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</a:t>
          </a:r>
          <a:r>
            <a:rPr lang="hr-HR" sz="2400" b="1" dirty="0">
              <a:solidFill>
                <a:schemeClr val="tx1"/>
              </a:solidFill>
            </a:rPr>
            <a:t>a</a:t>
          </a:r>
          <a:endParaRPr lang="en" sz="2400" b="1" dirty="0">
            <a:solidFill>
              <a:schemeClr val="tx1"/>
            </a:solidFill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-US" sz="2000" b="1" dirty="0"/>
            <a:t>Od </a:t>
          </a:r>
          <a:r>
            <a:rPr lang="en-US" sz="2000" b="1" dirty="0" err="1"/>
            <a:t>pogana</a:t>
          </a:r>
          <a:r>
            <a:rPr lang="en-US" sz="2000" b="1" dirty="0"/>
            <a:t> do </a:t>
          </a:r>
          <a:r>
            <a:rPr lang="en-US" sz="2000" b="1" dirty="0" err="1"/>
            <a:t>pogana</a:t>
          </a:r>
          <a:r>
            <a:rPr lang="en-US" sz="2000" b="1" dirty="0"/>
            <a:t>.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Ivan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pl-PL" sz="2000" b="1" dirty="0"/>
            <a:t>Od Židova do Židova i pogana.</a:t>
          </a:r>
          <a:endParaRPr lang="en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US" sz="2000" b="1" dirty="0"/>
            <a:t>On je Mesija koji </a:t>
          </a:r>
          <a:r>
            <a:rPr lang="en-US" sz="2000" b="1" dirty="0" err="1"/>
            <a:t>ispunjava</a:t>
          </a:r>
          <a:r>
            <a:rPr lang="en-US" sz="2000" b="1" dirty="0"/>
            <a:t> ono </a:t>
          </a:r>
          <a:r>
            <a:rPr lang="en-US" sz="2000" b="1" dirty="0" err="1"/>
            <a:t>što</a:t>
          </a:r>
          <a:r>
            <a:rPr lang="en-US" sz="2000" b="1" dirty="0"/>
            <a:t> je </a:t>
          </a:r>
          <a:r>
            <a:rPr lang="en-US" sz="2000" b="1" dirty="0" err="1"/>
            <a:t>obećao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US" sz="2000" b="1" dirty="0" err="1"/>
            <a:t>Uvijek</a:t>
          </a:r>
          <a:r>
            <a:rPr lang="en-US" sz="2000" b="1" dirty="0"/>
            <a:t> </a:t>
          </a:r>
          <a:r>
            <a:rPr lang="en-US" sz="2000" b="1" dirty="0" err="1"/>
            <a:t>pažljiv</a:t>
          </a:r>
          <a:r>
            <a:rPr lang="en-US" sz="2000" b="1" dirty="0"/>
            <a:t> u </a:t>
          </a:r>
          <a:r>
            <a:rPr lang="en-US" sz="2000" b="1" dirty="0" err="1"/>
            <a:t>služenju</a:t>
          </a:r>
          <a:r>
            <a:rPr lang="en-US" sz="2000" b="1" dirty="0"/>
            <a:t> </a:t>
          </a:r>
          <a:r>
            <a:rPr lang="en-US" sz="2000" b="1" dirty="0" err="1"/>
            <a:t>drugima</a:t>
          </a:r>
          <a:r>
            <a:rPr lang="hr-HR" sz="2000" b="1" dirty="0"/>
            <a:t>.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US" sz="2000" b="1" dirty="0"/>
            <a:t>Humano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suosjećajno</a:t>
          </a:r>
          <a:r>
            <a:rPr lang="hr-HR" sz="2000" b="1" dirty="0"/>
            <a:t>.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-US" sz="2000" b="1" dirty="0" err="1"/>
            <a:t>Darovatelj</a:t>
          </a:r>
          <a:r>
            <a:rPr lang="en-US" sz="2000" b="1" dirty="0"/>
            <a:t> </a:t>
          </a:r>
          <a:r>
            <a:rPr lang="en-US" sz="2000" b="1" dirty="0" err="1"/>
            <a:t>tjelesnog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duhovnog</a:t>
          </a:r>
          <a:r>
            <a:rPr lang="en-US" sz="2000" b="1" dirty="0"/>
            <a:t> </a:t>
          </a:r>
          <a:r>
            <a:rPr lang="en-US" sz="2000" b="1" dirty="0" err="1"/>
            <a:t>života</a:t>
          </a:r>
          <a:r>
            <a:rPr lang="hr-HR" sz="2000" b="1" dirty="0"/>
            <a:t>.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NEKE OSOBINE BOGA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Svemogući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Postanak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Sveznajući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(1. Ivanova 3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Poznavatelj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budućnosti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Izaija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Praved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Milosrdni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Pnz.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Strpljiv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tješ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itelj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Rimljanima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Darovatelj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milosti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Rimljanima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Oprašta mnogo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86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47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Vječ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Postanak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04839" y="296535"/>
          <a:ext cx="2329153" cy="1604786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2475" y="1901225"/>
          <a:ext cx="3333880" cy="86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ljubavi</a:t>
          </a:r>
          <a:r>
            <a:rPr lang="en-US" sz="2000" b="1" kern="1200" dirty="0"/>
            <a:t> je </a:t>
          </a:r>
          <a:r>
            <a:rPr lang="en-US" sz="2000" b="1" kern="1200" dirty="0" err="1"/>
            <a:t>stvorio</a:t>
          </a:r>
          <a:r>
            <a:rPr lang="en-US" sz="2000" b="1" kern="1200" dirty="0"/>
            <a:t> </a:t>
          </a:r>
          <a:r>
            <a:rPr lang="en-US" sz="2000" b="1" kern="1200" dirty="0" err="1"/>
            <a:t>čovječanstvo</a:t>
          </a:r>
          <a:r>
            <a:rPr lang="en-US" sz="2000" b="1" kern="1200" dirty="0"/>
            <a:t> </a:t>
          </a:r>
          <a:r>
            <a:rPr lang="en-US" sz="2000" b="1" kern="1200" dirty="0" err="1"/>
            <a:t>muško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žensko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"</a:t>
          </a:r>
          <a:r>
            <a:rPr lang="en-US" sz="2000" b="1" kern="1200" dirty="0" err="1"/>
            <a:t>zapovjedio</a:t>
          </a:r>
          <a:r>
            <a:rPr lang="en-US" sz="2000" b="1" kern="1200" dirty="0"/>
            <a:t>" </a:t>
          </a:r>
          <a:r>
            <a:rPr lang="en-US" sz="2000" b="1" kern="1200" dirty="0" err="1"/>
            <a:t>im</a:t>
          </a:r>
          <a:r>
            <a:rPr lang="en-US" sz="2000" b="1" kern="1200" dirty="0"/>
            <a:t> da se vole (Post. 2,24).</a:t>
          </a:r>
          <a:endParaRPr lang="es-ES" sz="2000" kern="1200" dirty="0"/>
        </a:p>
      </dsp:txBody>
      <dsp:txXfrm>
        <a:off x="2475" y="1901225"/>
        <a:ext cx="3333880" cy="864115"/>
      </dsp:txXfrm>
    </dsp:sp>
    <dsp:sp modelId="{6EE870F5-F98B-4DF5-BB8F-DAF4CBDA3C30}">
      <dsp:nvSpPr>
        <dsp:cNvPr id="0" name=""/>
        <dsp:cNvSpPr/>
      </dsp:nvSpPr>
      <dsp:spPr>
        <a:xfrm>
          <a:off x="3569369" y="296535"/>
          <a:ext cx="2329153" cy="1604786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569369" y="1901225"/>
          <a:ext cx="2329153" cy="86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ljubavi</a:t>
          </a:r>
          <a:r>
            <a:rPr lang="en-US" sz="2000" b="1" kern="1200" dirty="0"/>
            <a:t>, </a:t>
          </a:r>
          <a:r>
            <a:rPr lang="en-US" sz="2000" b="1" kern="1200" dirty="0" err="1"/>
            <a:t>kad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Adam </a:t>
          </a:r>
          <a:r>
            <a:rPr lang="en-US" sz="2000" b="1" kern="1200" dirty="0" err="1"/>
            <a:t>i</a:t>
          </a:r>
          <a:r>
            <a:rPr lang="en-US" sz="2000" b="1" kern="1200" dirty="0"/>
            <a:t> Eva </a:t>
          </a:r>
          <a:r>
            <a:rPr lang="en-US" sz="2000" b="1" kern="1200" dirty="0" err="1"/>
            <a:t>sagriješili</a:t>
          </a:r>
          <a:r>
            <a:rPr lang="en-US" sz="2000" b="1" kern="1200" dirty="0"/>
            <a:t>, </a:t>
          </a:r>
          <a:r>
            <a:rPr lang="en-US" sz="2000" b="1" kern="1200" dirty="0" err="1"/>
            <a:t>tražio</a:t>
          </a:r>
          <a:r>
            <a:rPr lang="en-US" sz="2000" b="1" kern="1200" dirty="0"/>
            <a:t> </a:t>
          </a:r>
          <a:r>
            <a:rPr lang="en-US" sz="2000" b="1" kern="1200" dirty="0" err="1"/>
            <a:t>ih</a:t>
          </a:r>
          <a:r>
            <a:rPr lang="en-US" sz="2000" b="1" kern="1200" dirty="0"/>
            <a:t> je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davao</a:t>
          </a:r>
          <a:r>
            <a:rPr lang="en-US" sz="2000" b="1" kern="1200" dirty="0"/>
            <a:t> </a:t>
          </a:r>
          <a:r>
            <a:rPr lang="en-US" sz="2000" b="1" kern="1200" dirty="0" err="1"/>
            <a:t>im</a:t>
          </a:r>
          <a:r>
            <a:rPr lang="en-US" sz="2000" b="1" kern="1200" dirty="0"/>
            <a:t> </a:t>
          </a:r>
          <a:r>
            <a:rPr lang="en-US" sz="2000" b="1" kern="1200" dirty="0" err="1"/>
            <a:t>nadu</a:t>
          </a:r>
          <a:r>
            <a:rPr lang="en-US" sz="2000" b="1" kern="1200" dirty="0"/>
            <a:t> (Post. 3,9.15).</a:t>
          </a:r>
          <a:endParaRPr lang="es-ES" sz="2000" kern="1200" dirty="0"/>
        </a:p>
      </dsp:txBody>
      <dsp:txXfrm>
        <a:off x="3569369" y="1901225"/>
        <a:ext cx="2329153" cy="864115"/>
      </dsp:txXfrm>
    </dsp:sp>
    <dsp:sp modelId="{81E9057B-6174-459E-A30C-8CF5A4DAC452}">
      <dsp:nvSpPr>
        <dsp:cNvPr id="0" name=""/>
        <dsp:cNvSpPr/>
      </dsp:nvSpPr>
      <dsp:spPr>
        <a:xfrm>
          <a:off x="6424357" y="296535"/>
          <a:ext cx="2329153" cy="1604786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131535" y="1901225"/>
          <a:ext cx="2914795" cy="86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ljubavi</a:t>
          </a:r>
          <a:r>
            <a:rPr lang="en-US" sz="2000" b="1" kern="1200" dirty="0"/>
            <a:t> je </a:t>
          </a:r>
          <a:r>
            <a:rPr lang="en-US" sz="2000" b="1" kern="1200" dirty="0" err="1"/>
            <a:t>sklopio</a:t>
          </a:r>
          <a:r>
            <a:rPr lang="en-US" sz="2000" b="1" kern="1200" dirty="0"/>
            <a:t> </a:t>
          </a:r>
          <a:r>
            <a:rPr lang="en-US" sz="2000" b="1" kern="1200" dirty="0" err="1"/>
            <a:t>savez</a:t>
          </a:r>
          <a:r>
            <a:rPr lang="en-US" sz="2000" b="1" kern="1200" dirty="0"/>
            <a:t> s </a:t>
          </a:r>
          <a:r>
            <a:rPr lang="en-US" sz="2000" b="1" kern="1200" dirty="0" err="1"/>
            <a:t>Abrahamom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obećao</a:t>
          </a:r>
          <a:r>
            <a:rPr lang="en-US" sz="2000" b="1" kern="1200" dirty="0"/>
            <a:t> </a:t>
          </a:r>
          <a:r>
            <a:rPr lang="en-US" sz="2000" b="1" kern="1200" dirty="0" err="1"/>
            <a:t>blagoslove</a:t>
          </a:r>
          <a:r>
            <a:rPr lang="en-US" sz="2000" b="1" kern="1200" dirty="0"/>
            <a:t> za </a:t>
          </a:r>
          <a:r>
            <a:rPr lang="en-US" sz="2000" b="1" kern="1200" dirty="0" err="1"/>
            <a:t>cijelo</a:t>
          </a:r>
          <a:r>
            <a:rPr lang="en-US" sz="2000" b="1" kern="1200" dirty="0"/>
            <a:t> </a:t>
          </a:r>
          <a:r>
            <a:rPr lang="en-US" sz="2000" b="1" kern="1200" dirty="0" err="1"/>
            <a:t>čovječanstvo</a:t>
          </a:r>
          <a:r>
            <a:rPr lang="en-US" sz="2000" b="1" kern="1200" dirty="0"/>
            <a:t> (Post. 26:4).</a:t>
          </a:r>
          <a:endParaRPr lang="es-ES" sz="2000" kern="1200" dirty="0"/>
        </a:p>
      </dsp:txBody>
      <dsp:txXfrm>
        <a:off x="6131535" y="1901225"/>
        <a:ext cx="2914795" cy="864115"/>
      </dsp:txXfrm>
    </dsp:sp>
    <dsp:sp modelId="{C32BD292-02DF-4F43-8938-321FE8DA463D}">
      <dsp:nvSpPr>
        <dsp:cNvPr id="0" name=""/>
        <dsp:cNvSpPr/>
      </dsp:nvSpPr>
      <dsp:spPr>
        <a:xfrm>
          <a:off x="9279344" y="296535"/>
          <a:ext cx="2329153" cy="1604786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279344" y="1901225"/>
          <a:ext cx="2329153" cy="86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ljubavi</a:t>
          </a:r>
          <a:r>
            <a:rPr lang="en-US" sz="2000" b="1" kern="1200" dirty="0"/>
            <a:t> je dao </a:t>
          </a:r>
          <a:r>
            <a:rPr lang="en-US" sz="2000" b="1" kern="1200" dirty="0" err="1"/>
            <a:t>svog</a:t>
          </a:r>
          <a:r>
            <a:rPr lang="en-US" sz="2000" b="1" kern="1200" dirty="0"/>
            <a:t> Sina – </a:t>
          </a:r>
          <a:r>
            <a:rPr lang="en-US" sz="2000" b="1" kern="1200" dirty="0" err="1"/>
            <a:t>Isusa</a:t>
          </a:r>
          <a:r>
            <a:rPr lang="en-US" sz="2000" b="1" kern="1200" dirty="0"/>
            <a:t> Krista – da </a:t>
          </a:r>
          <a:r>
            <a:rPr lang="en-US" sz="2000" b="1" kern="1200" dirty="0" err="1"/>
            <a:t>umre</a:t>
          </a:r>
          <a:r>
            <a:rPr lang="en-US" sz="2000" b="1" kern="1200" dirty="0"/>
            <a:t> za </a:t>
          </a:r>
          <a:r>
            <a:rPr lang="en-US" sz="2000" b="1" kern="1200" dirty="0" err="1"/>
            <a:t>naše</a:t>
          </a:r>
          <a:r>
            <a:rPr lang="en-US" sz="2000" b="1" kern="1200" dirty="0"/>
            <a:t> </a:t>
          </a:r>
          <a:r>
            <a:rPr lang="en-US" sz="2000" b="1" kern="1200" dirty="0" err="1"/>
            <a:t>grijehe</a:t>
          </a:r>
          <a:r>
            <a:rPr lang="en-US" sz="2000" b="1" kern="1200" dirty="0"/>
            <a:t> (Ivan 3,16).</a:t>
          </a:r>
          <a:endParaRPr lang="es-ES" sz="2000" kern="1200" dirty="0"/>
        </a:p>
      </dsp:txBody>
      <dsp:txXfrm>
        <a:off x="9279344" y="1901225"/>
        <a:ext cx="2329153" cy="864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</a:t>
          </a:r>
          <a:r>
            <a:rPr lang="hr-HR" sz="2400" b="1" kern="1200" dirty="0">
              <a:solidFill>
                <a:schemeClr val="tx1"/>
              </a:solidFill>
            </a:rPr>
            <a:t>ej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Od </a:t>
          </a:r>
          <a:r>
            <a:rPr lang="en-US" sz="2000" b="1" kern="1200" dirty="0" err="1"/>
            <a:t>Židova</a:t>
          </a:r>
          <a:r>
            <a:rPr lang="en-US" sz="2000" b="1" kern="1200" dirty="0"/>
            <a:t> do </a:t>
          </a:r>
          <a:r>
            <a:rPr lang="en-US" sz="2000" b="1" kern="1200" dirty="0" err="1"/>
            <a:t>Židova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 je Mesija koji </a:t>
          </a:r>
          <a:r>
            <a:rPr lang="en-US" sz="2000" b="1" kern="1200" dirty="0" err="1"/>
            <a:t>ispunjava</a:t>
          </a:r>
          <a:r>
            <a:rPr lang="en-US" sz="2000" b="1" kern="1200" dirty="0"/>
            <a:t> ono </a:t>
          </a:r>
          <a:r>
            <a:rPr lang="en-US" sz="2000" b="1" kern="1200" dirty="0" err="1"/>
            <a:t>što</a:t>
          </a:r>
          <a:r>
            <a:rPr lang="en-US" sz="2000" b="1" kern="1200" dirty="0"/>
            <a:t> je </a:t>
          </a:r>
          <a:r>
            <a:rPr lang="en-US" sz="2000" b="1" kern="1200" dirty="0" err="1"/>
            <a:t>obećao</a:t>
          </a:r>
          <a:endParaRPr lang="en" sz="20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Od </a:t>
          </a:r>
          <a:r>
            <a:rPr lang="en-US" sz="2000" b="1" kern="1200" dirty="0" err="1"/>
            <a:t>Židova</a:t>
          </a:r>
          <a:r>
            <a:rPr lang="en-US" sz="2000" b="1" kern="1200" dirty="0"/>
            <a:t> do </a:t>
          </a:r>
          <a:r>
            <a:rPr lang="en-US" sz="2000" b="1" kern="1200" dirty="0" err="1"/>
            <a:t>pogana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Uvijek</a:t>
          </a:r>
          <a:r>
            <a:rPr lang="en-US" sz="2000" b="1" kern="1200" dirty="0"/>
            <a:t> </a:t>
          </a:r>
          <a:r>
            <a:rPr lang="en-US" sz="2000" b="1" kern="1200" dirty="0" err="1"/>
            <a:t>pažljiv</a:t>
          </a:r>
          <a:r>
            <a:rPr lang="en-US" sz="2000" b="1" kern="1200" dirty="0"/>
            <a:t> u </a:t>
          </a:r>
          <a:r>
            <a:rPr lang="en-US" sz="2000" b="1" kern="1200" dirty="0" err="1"/>
            <a:t>služenju</a:t>
          </a:r>
          <a:r>
            <a:rPr lang="en-US" sz="2000" b="1" kern="1200" dirty="0"/>
            <a:t> </a:t>
          </a:r>
          <a:r>
            <a:rPr lang="en-US" sz="2000" b="1" kern="1200" dirty="0" err="1"/>
            <a:t>drugima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</a:t>
          </a:r>
          <a:r>
            <a:rPr lang="hr-HR" sz="2400" b="1" kern="1200" dirty="0">
              <a:solidFill>
                <a:schemeClr val="tx1"/>
              </a:solidFill>
            </a:rPr>
            <a:t>a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Od </a:t>
          </a:r>
          <a:r>
            <a:rPr lang="en-US" sz="2000" b="1" kern="1200" dirty="0" err="1"/>
            <a:t>pogana</a:t>
          </a:r>
          <a:r>
            <a:rPr lang="en-US" sz="2000" b="1" kern="1200" dirty="0"/>
            <a:t> do </a:t>
          </a:r>
          <a:r>
            <a:rPr lang="en-US" sz="2000" b="1" kern="1200" dirty="0" err="1"/>
            <a:t>pogana</a:t>
          </a:r>
          <a:r>
            <a:rPr lang="en-US" sz="2000" b="1" kern="1200" dirty="0"/>
            <a:t>.</a:t>
          </a:r>
          <a:endParaRPr lang="en" sz="20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Humano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suosjećajno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Ivan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Od Židova do Židova i pogana.</a:t>
          </a:r>
          <a:endParaRPr lang="en" sz="20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Darovatelj</a:t>
          </a:r>
          <a:r>
            <a:rPr lang="en-US" sz="2000" b="1" kern="1200" dirty="0"/>
            <a:t> </a:t>
          </a:r>
          <a:r>
            <a:rPr lang="en-US" sz="2000" b="1" kern="1200" dirty="0" err="1"/>
            <a:t>tjelesnog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duhovnog</a:t>
          </a:r>
          <a:r>
            <a:rPr lang="en-US" sz="2000" b="1" kern="1200" dirty="0"/>
            <a:t> </a:t>
          </a:r>
          <a:r>
            <a:rPr lang="en-US" sz="2000" b="1" kern="1200" dirty="0" err="1"/>
            <a:t>života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89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600" normalizeH="0" baseline="0" noProof="0" dirty="0" err="1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POZNAVATI</a:t>
            </a:r>
            <a:r>
              <a:rPr kumimoji="0" lang="es-ES" sz="6000" b="1" i="0" u="none" strike="noStrike" kern="1200" cap="none" spc="60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BOGA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116708" y="6381449"/>
            <a:ext cx="2807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11.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travnja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BOG SE OTKRIO U STVARANJU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Nebesa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slavu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Bo\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kayuju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navije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[ta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svod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nebeski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djelo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njegovih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(Psalam 19,1)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Biblija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započinje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spominjanjem</a:t>
            </a:r>
            <a:r>
              <a:rPr lang="en-US" sz="2000" b="1" dirty="0">
                <a:solidFill>
                  <a:prstClr val="black"/>
                </a:solidFill>
              </a:rPr>
              <a:t> Boga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אֱלֹהִ֑(</a:t>
            </a:r>
            <a:r>
              <a:rPr lang="en-US" sz="2000" b="1" dirty="0" err="1">
                <a:solidFill>
                  <a:prstClr val="black"/>
                </a:solidFill>
              </a:rPr>
              <a:t>elohim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Iako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doslovni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prijevod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ovog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naslova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bogovi</a:t>
            </a:r>
            <a:r>
              <a:rPr lang="en-US" sz="2000" b="1" dirty="0">
                <a:solidFill>
                  <a:prstClr val="black"/>
                </a:solidFill>
              </a:rPr>
              <a:t>", </a:t>
            </a:r>
            <a:r>
              <a:rPr lang="en-US" sz="2000" b="1" dirty="0" err="1">
                <a:solidFill>
                  <a:prstClr val="black"/>
                </a:solidFill>
              </a:rPr>
              <a:t>koristi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jednina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Nešto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poput</a:t>
            </a:r>
            <a:r>
              <a:rPr lang="en-US" sz="2000" b="1" dirty="0">
                <a:solidFill>
                  <a:prstClr val="black"/>
                </a:solidFill>
              </a:rPr>
              <a:t> "Na </a:t>
            </a:r>
            <a:r>
              <a:rPr lang="en-US" sz="2000" b="1" dirty="0" err="1">
                <a:solidFill>
                  <a:prstClr val="black"/>
                </a:solidFill>
              </a:rPr>
              <a:t>početku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bogovi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stvorili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zemlju</a:t>
            </a:r>
            <a:r>
              <a:rPr lang="en-US" sz="2000" b="1" dirty="0">
                <a:solidFill>
                  <a:prstClr val="black"/>
                </a:solidFill>
              </a:rPr>
              <a:t>" (Post. 1,1).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668788"/>
            <a:ext cx="691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en-US" sz="2000" b="1" dirty="0" err="1">
                <a:solidFill>
                  <a:prstClr val="black"/>
                </a:solidFill>
              </a:rPr>
              <a:t>Postanku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poglavlje</a:t>
            </a:r>
            <a:r>
              <a:rPr lang="en-US" sz="2000" b="1" dirty="0">
                <a:solidFill>
                  <a:prstClr val="black"/>
                </a:solidFill>
              </a:rPr>
              <a:t> 2, </a:t>
            </a:r>
            <a:r>
              <a:rPr lang="en-US" sz="2000" b="1" dirty="0" err="1">
                <a:solidFill>
                  <a:prstClr val="black"/>
                </a:solidFill>
              </a:rPr>
              <a:t>dodano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osobno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ime</a:t>
            </a:r>
            <a:r>
              <a:rPr lang="en-US" sz="2000" b="1" dirty="0">
                <a:solidFill>
                  <a:prstClr val="black"/>
                </a:solidFill>
              </a:rPr>
              <a:t> za Boga: </a:t>
            </a:r>
            <a:r>
              <a:rPr lang="he-IL" sz="2000" b="1" dirty="0">
                <a:solidFill>
                  <a:prstClr val="black"/>
                </a:solidFill>
              </a:rPr>
              <a:t>יְהוָ֥ה (</a:t>
            </a:r>
            <a:r>
              <a:rPr lang="en-US" sz="2000" b="1" dirty="0">
                <a:solidFill>
                  <a:prstClr val="black"/>
                </a:solidFill>
              </a:rPr>
              <a:t>Jahve). Sada ne </a:t>
            </a:r>
            <a:r>
              <a:rPr lang="en-US" sz="2000" b="1" dirty="0" err="1">
                <a:solidFill>
                  <a:prstClr val="black"/>
                </a:solidFill>
              </a:rPr>
              <a:t>kaže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jednostavno</a:t>
            </a:r>
            <a:r>
              <a:rPr lang="en-US" sz="2000" b="1" dirty="0">
                <a:solidFill>
                  <a:prstClr val="black"/>
                </a:solidFill>
              </a:rPr>
              <a:t>: "Neka </a:t>
            </a:r>
            <a:r>
              <a:rPr lang="en-US" sz="2000" b="1" dirty="0" err="1">
                <a:solidFill>
                  <a:prstClr val="black"/>
                </a:solidFill>
              </a:rPr>
              <a:t>bude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r>
              <a:rPr lang="hr-HR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On u</a:t>
            </a:r>
            <a:r>
              <a:rPr lang="en-US" sz="2000" b="1" dirty="0" err="1">
                <a:solidFill>
                  <a:prstClr val="black"/>
                </a:solidFill>
              </a:rPr>
              <a:t>zima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čovjeka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oblikuje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svojim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rukama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Moćni</a:t>
            </a:r>
            <a:r>
              <a:rPr lang="en-US" sz="2000" b="1" dirty="0">
                <a:solidFill>
                  <a:prstClr val="black"/>
                </a:solidFill>
              </a:rPr>
              <a:t> Bog </a:t>
            </a:r>
            <a:r>
              <a:rPr lang="en-US" sz="2000" b="1" dirty="0" err="1">
                <a:solidFill>
                  <a:prstClr val="black"/>
                </a:solidFill>
              </a:rPr>
              <a:t>otkriva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osobni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pristupačan</a:t>
            </a:r>
            <a:r>
              <a:rPr lang="en-US" sz="2000" b="1" dirty="0">
                <a:solidFill>
                  <a:prstClr val="black"/>
                </a:solidFill>
              </a:rPr>
              <a:t> Bog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Predstavlja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Stvoritelja</a:t>
            </a:r>
            <a:r>
              <a:rPr lang="en-US" sz="2000" b="1" dirty="0"/>
              <a:t> koji,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Riječ</a:t>
            </a:r>
            <a:r>
              <a:rPr lang="en-US" sz="2000" b="1" dirty="0"/>
              <a:t> [</a:t>
            </a:r>
            <a:r>
              <a:rPr lang="en-US" sz="2000" b="1" dirty="0" err="1"/>
              <a:t>Isusa</a:t>
            </a:r>
            <a:r>
              <a:rPr lang="en-US" sz="2000" b="1" dirty="0"/>
              <a:t> Krista],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uz</a:t>
            </a:r>
            <a:r>
              <a:rPr lang="en-US" sz="2000" b="1" dirty="0"/>
              <a:t> </a:t>
            </a:r>
            <a:r>
              <a:rPr lang="en-US" sz="2000" b="1" dirty="0" err="1"/>
              <a:t>intervenciju</a:t>
            </a:r>
            <a:r>
              <a:rPr lang="en-US" sz="2000" b="1" dirty="0"/>
              <a:t> Duha,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hr-HR" sz="2000" b="1" dirty="0"/>
              <a:t>stvori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postoji</a:t>
            </a:r>
            <a:r>
              <a:rPr lang="en-US" sz="2000" b="1" dirty="0"/>
              <a:t> </a:t>
            </a:r>
            <a:r>
              <a:rPr lang="hr-HR" sz="2000" b="1" dirty="0"/>
              <a:t>        </a:t>
            </a:r>
            <a:r>
              <a:rPr lang="en-US" sz="2000" b="1" dirty="0"/>
              <a:t>(Post. 1:1-3; Iv 1:1-3).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Dodiruje nas, govori nam, uči nas, dodjeljuje nam zadatke... On nas voli.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BOG OTKRIVEN U ISUSU (EMANUELU)</a:t>
            </a:r>
            <a:endParaRPr lang="en" sz="4400" b="1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69400B"/>
                </a:solidFill>
                <a:latin typeface="Comic Sans MS" panose="030F0702030302020204" pitchFamily="66" charset="0"/>
              </a:rPr>
              <a:t>Boga nitko nikada nije vidio:: Jedinorođenac, Bog koji je u krilu Očevu, on ga je objavio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Ivan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 1</a:t>
            </a:r>
            <a:r>
              <a:rPr lang="hr-HR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0388" y="1383810"/>
            <a:ext cx="90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želimo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kakav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Bog,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upoznajmo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On je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utjelovljeni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Bog (Ivan 1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14), koji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otkrio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preuzimajući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ljudsku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narav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bismo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mogli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vidjeti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čuti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(Ivan 1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18; 14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9; 1. Ivan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701492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Objavljen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pod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proročkim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imenom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koje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označavalo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svrhu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njegova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Emanuel, Bog s nama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Izaija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14; Matej 1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23). Četvorica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evanđelista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predstavljaju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ga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različitim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aspektima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Tisuće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ljudi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imaju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pogrešnu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predodžbu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Bogu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Njegovim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osobinama</a:t>
            </a:r>
            <a:r>
              <a:rPr lang="en-US" sz="2800" b="1" dirty="0">
                <a:latin typeface="Constantia" panose="02030602050306030303" pitchFamily="18" charset="0"/>
              </a:rPr>
              <a:t>... Bog je Bog </a:t>
            </a:r>
            <a:r>
              <a:rPr lang="en-US" sz="2800" b="1" dirty="0" err="1">
                <a:latin typeface="Constantia" panose="02030602050306030303" pitchFamily="18" charset="0"/>
              </a:rPr>
              <a:t>istine</a:t>
            </a:r>
            <a:r>
              <a:rPr lang="en-US" sz="2800" b="1" dirty="0">
                <a:latin typeface="Constantia" panose="02030602050306030303" pitchFamily="18" charset="0"/>
              </a:rPr>
              <a:t>. Pravda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milosrđe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atributi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Njegova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prijestolja</a:t>
            </a:r>
            <a:r>
              <a:rPr lang="en-US" sz="2800" b="1" dirty="0">
                <a:latin typeface="Constantia" panose="02030602050306030303" pitchFamily="18" charset="0"/>
              </a:rPr>
              <a:t>. On je Bog </a:t>
            </a:r>
            <a:r>
              <a:rPr lang="en-US" sz="2800" b="1" dirty="0" err="1">
                <a:latin typeface="Constantia" panose="02030602050306030303" pitchFamily="18" charset="0"/>
              </a:rPr>
              <a:t>ljubavi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sažaljenja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nježne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suosjećajnosti</a:t>
            </a:r>
            <a:r>
              <a:rPr lang="en-US" sz="2800" b="1" dirty="0">
                <a:latin typeface="Constantia" panose="02030602050306030303" pitchFamily="18" charset="0"/>
              </a:rPr>
              <a:t>. Tako je </a:t>
            </a:r>
            <a:r>
              <a:rPr lang="en-US" sz="2800" b="1" dirty="0" err="1">
                <a:latin typeface="Constantia" panose="02030602050306030303" pitchFamily="18" charset="0"/>
              </a:rPr>
              <a:t>predstavljen</a:t>
            </a:r>
            <a:r>
              <a:rPr lang="en-US" sz="2800" b="1" dirty="0">
                <a:latin typeface="Constantia" panose="02030602050306030303" pitchFamily="18" charset="0"/>
              </a:rPr>
              <a:t> u Sinu, </a:t>
            </a:r>
            <a:r>
              <a:rPr lang="en-US" sz="2800" b="1" dirty="0" err="1">
                <a:latin typeface="Constantia" panose="02030602050306030303" pitchFamily="18" charset="0"/>
              </a:rPr>
              <a:t>našem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Spasitelju</a:t>
            </a:r>
            <a:r>
              <a:rPr lang="en-US" sz="2800" b="1" dirty="0">
                <a:latin typeface="Constantia" panose="02030602050306030303" pitchFamily="18" charset="0"/>
              </a:rPr>
              <a:t>. On je Bog </a:t>
            </a:r>
            <a:r>
              <a:rPr lang="en-US" sz="2800" b="1" dirty="0" err="1">
                <a:latin typeface="Constantia" panose="02030602050306030303" pitchFamily="18" charset="0"/>
              </a:rPr>
              <a:t>strpljenja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dugotrajnosti</a:t>
            </a:r>
            <a:r>
              <a:rPr lang="en-US" sz="2800" b="1" dirty="0">
                <a:latin typeface="Constantia" panose="02030602050306030303" pitchFamily="18" charset="0"/>
              </a:rPr>
              <a:t>. Ako je to </a:t>
            </a:r>
            <a:r>
              <a:rPr lang="en-US" sz="2800" b="1" dirty="0" err="1">
                <a:latin typeface="Constantia" panose="02030602050306030303" pitchFamily="18" charset="0"/>
              </a:rPr>
              <a:t>biće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obožavamo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čijem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se </a:t>
            </a:r>
            <a:r>
              <a:rPr lang="en-US" sz="2800" b="1" dirty="0" err="1">
                <a:latin typeface="Constantia" panose="02030602050306030303" pitchFamily="18" charset="0"/>
              </a:rPr>
              <a:t>karakteru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nastojimo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prilagoditi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štujemo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pravog</a:t>
            </a:r>
            <a:r>
              <a:rPr lang="en-US" sz="2800" b="1" dirty="0">
                <a:latin typeface="Constantia" panose="02030602050306030303" pitchFamily="18" charset="0"/>
              </a:rPr>
              <a:t> Boga."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6733525" y="5476309"/>
            <a:ext cx="442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da-DK" sz="1600" i="1" dirty="0"/>
              <a:t>Bog se brine za nas</a:t>
            </a:r>
            <a:r>
              <a:rPr lang="en" sz="1600" b="1" dirty="0"/>
              <a:t>, </a:t>
            </a:r>
            <a:r>
              <a:rPr lang="hr-HR" sz="1600" b="1" dirty="0"/>
              <a:t>8. kolovoza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373513" y="875193"/>
            <a:ext cx="3972485" cy="54168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hr-HR" sz="44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”A vječni je život upoznati tebe, jedinog pravoga Boga i Isusa Krista kojeg si poslao</a:t>
            </a: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hr-HR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Ivan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</a:t>
            </a:r>
            <a:r>
              <a:rPr kumimoji="0" lang="hr-HR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lang="en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SHP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hr-HR" sz="2000" b="1" dirty="0">
                <a:solidFill>
                  <a:srgbClr val="C85059"/>
                </a:solidFill>
              </a:rPr>
              <a:t>Božje osobine</a:t>
            </a:r>
            <a:r>
              <a:rPr lang="en" sz="2000" b="1" dirty="0">
                <a:solidFill>
                  <a:srgbClr val="C85059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B14DC1"/>
                </a:solidFill>
              </a:rPr>
              <a:t>Božji karakter</a:t>
            </a:r>
            <a:r>
              <a:rPr lang="en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Bog je svet.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Bog je ljubav.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515FC3"/>
                </a:solidFill>
              </a:rPr>
              <a:t>Poznavati Boga</a:t>
            </a:r>
            <a:r>
              <a:rPr lang="en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Bog je otkriven u stvaranju.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Bog se objavio u Isusu</a:t>
            </a:r>
            <a:r>
              <a:rPr lang="en" sz="2000" b="1" dirty="0"/>
              <a:t> (Emmanuel)</a:t>
            </a:r>
            <a:r>
              <a:rPr lang="hr-HR" sz="2000" b="1" dirty="0"/>
              <a:t>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razumijevanje</a:t>
            </a:r>
            <a:r>
              <a:rPr lang="en-US" sz="2000" b="1" dirty="0"/>
              <a:t> Boga </a:t>
            </a:r>
            <a:r>
              <a:rPr lang="en-US" sz="2000" b="1" dirty="0" err="1"/>
              <a:t>iskvareno</a:t>
            </a:r>
            <a:r>
              <a:rPr lang="en-US" sz="2000" b="1" dirty="0"/>
              <a:t> je </a:t>
            </a:r>
            <a:r>
              <a:rPr lang="en-US" sz="2000" b="1" dirty="0" err="1"/>
              <a:t>grijehom</a:t>
            </a:r>
            <a:r>
              <a:rPr lang="en-US" sz="2000" b="1" dirty="0"/>
              <a:t>. </a:t>
            </a:r>
            <a:r>
              <a:rPr lang="en-US" sz="2000" b="1" dirty="0" err="1"/>
              <a:t>Pokušali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ga </a:t>
            </a:r>
            <a:r>
              <a:rPr lang="en-US" sz="2000" b="1" dirty="0" err="1"/>
              <a:t>prikazati</a:t>
            </a:r>
            <a:r>
              <a:rPr lang="en-US" sz="2000" b="1" dirty="0"/>
              <a:t> u </a:t>
            </a:r>
            <a:r>
              <a:rPr lang="en-US" sz="2000" b="1" dirty="0" err="1"/>
              <a:t>idolima</a:t>
            </a:r>
            <a:r>
              <a:rPr lang="en-US" sz="2000" b="1" dirty="0"/>
              <a:t> u </a:t>
            </a:r>
            <a:r>
              <a:rPr lang="en-US" sz="2000" b="1" dirty="0" err="1"/>
              <a:t>obliku</a:t>
            </a:r>
            <a:r>
              <a:rPr lang="en-US" sz="2000" b="1" dirty="0"/>
              <a:t> </a:t>
            </a:r>
            <a:r>
              <a:rPr lang="en-US" sz="2000" b="1" dirty="0" err="1"/>
              <a:t>životinja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ljudi</a:t>
            </a:r>
            <a:r>
              <a:rPr lang="en-US" sz="2000" b="1" dirty="0"/>
              <a:t>. </a:t>
            </a:r>
            <a:r>
              <a:rPr lang="en-US" sz="2000" b="1" dirty="0" err="1"/>
              <a:t>Prikazivan</a:t>
            </a:r>
            <a:r>
              <a:rPr lang="en-US" sz="2000" b="1" dirty="0"/>
              <a:t> je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hirovit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tiranski</a:t>
            </a:r>
            <a:r>
              <a:rPr lang="en-US" sz="2000" b="1" dirty="0"/>
              <a:t>. U </a:t>
            </a:r>
            <a:r>
              <a:rPr lang="en-US" sz="2000" b="1" dirty="0" err="1"/>
              <a:t>konačnici</a:t>
            </a:r>
            <a:r>
              <a:rPr lang="en-US" sz="2000" b="1" dirty="0"/>
              <a:t>, </a:t>
            </a:r>
            <a:r>
              <a:rPr lang="en-US" sz="2000" b="1" dirty="0" err="1"/>
              <a:t>čovječanstvo</a:t>
            </a:r>
            <a:r>
              <a:rPr lang="en-US" sz="2000" b="1" dirty="0"/>
              <a:t> je </a:t>
            </a:r>
            <a:r>
              <a:rPr lang="en-US" sz="2000" b="1" dirty="0" err="1"/>
              <a:t>stvorilo</a:t>
            </a:r>
            <a:r>
              <a:rPr lang="en-US" sz="2000" b="1" dirty="0"/>
              <a:t> </a:t>
            </a:r>
            <a:r>
              <a:rPr lang="en-US" sz="2000" b="1" dirty="0" err="1"/>
              <a:t>sliku</a:t>
            </a:r>
            <a:r>
              <a:rPr lang="en-US" sz="2000" b="1" dirty="0"/>
              <a:t> Boga u </a:t>
            </a:r>
            <a:r>
              <a:rPr lang="en-US" sz="2000" b="1" dirty="0" err="1"/>
              <a:t>vlastitom</a:t>
            </a:r>
            <a:r>
              <a:rPr lang="en-US" sz="2000" b="1" dirty="0"/>
              <a:t> </a:t>
            </a:r>
            <a:r>
              <a:rPr lang="en-US" sz="2000" b="1" dirty="0" err="1"/>
              <a:t>liku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P</a:t>
            </a:r>
            <a:r>
              <a:rPr lang="en-US" sz="2000" b="1" dirty="0" err="1"/>
              <a:t>omoć</a:t>
            </a:r>
            <a:r>
              <a:rPr lang="en-US" sz="2000" b="1" dirty="0"/>
              <a:t> je </a:t>
            </a:r>
            <a:r>
              <a:rPr lang="en-US" sz="2000" b="1" dirty="0" err="1"/>
              <a:t>stigla</a:t>
            </a:r>
            <a:r>
              <a:rPr lang="en-US" sz="2000" b="1" dirty="0"/>
              <a:t>. </a:t>
            </a:r>
            <a:r>
              <a:rPr lang="en-US" sz="2000" b="1" dirty="0" err="1"/>
              <a:t>Želiš</a:t>
            </a:r>
            <a:r>
              <a:rPr lang="en-US" sz="2000" b="1" dirty="0"/>
              <a:t> li </a:t>
            </a:r>
            <a:r>
              <a:rPr lang="en-US" sz="2000" b="1" dirty="0" err="1"/>
              <a:t>znati</a:t>
            </a:r>
            <a:r>
              <a:rPr lang="en-US" sz="2000" b="1" dirty="0"/>
              <a:t> </a:t>
            </a:r>
            <a:r>
              <a:rPr lang="en-US" sz="2000" b="1" dirty="0" err="1"/>
              <a:t>kakav</a:t>
            </a:r>
            <a:r>
              <a:rPr lang="en-US" sz="2000" b="1" dirty="0"/>
              <a:t> je On? U </a:t>
            </a:r>
            <a:r>
              <a:rPr lang="en-US" sz="2000" b="1" dirty="0" err="1"/>
              <a:t>Bibliji</a:t>
            </a:r>
            <a:r>
              <a:rPr lang="en-US" sz="2000" b="1" dirty="0"/>
              <a:t>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istinsko</a:t>
            </a:r>
            <a:r>
              <a:rPr lang="en-US" sz="2000" b="1" dirty="0"/>
              <a:t> </a:t>
            </a:r>
            <a:r>
              <a:rPr lang="en-US" sz="2000" b="1" dirty="0" err="1"/>
              <a:t>otkrivenje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hr-HR" sz="2000" b="1" dirty="0"/>
              <a:t>naravi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570797"/>
            <a:ext cx="8039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Ali </a:t>
            </a:r>
            <a:r>
              <a:rPr lang="en-US" sz="2000" b="1" dirty="0" err="1">
                <a:solidFill>
                  <a:prstClr val="black"/>
                </a:solidFill>
              </a:rPr>
              <a:t>kakav</a:t>
            </a:r>
            <a:r>
              <a:rPr lang="en-US" sz="2000" b="1" dirty="0">
                <a:solidFill>
                  <a:prstClr val="black"/>
                </a:solidFill>
              </a:rPr>
              <a:t> je Bog </a:t>
            </a:r>
            <a:r>
              <a:rPr lang="en-US" sz="2000" b="1" dirty="0" err="1">
                <a:solidFill>
                  <a:prstClr val="black"/>
                </a:solidFill>
              </a:rPr>
              <a:t>zapravo</a:t>
            </a:r>
            <a:r>
              <a:rPr lang="en-US" sz="2000" b="1" dirty="0">
                <a:solidFill>
                  <a:prstClr val="black"/>
                </a:solidFill>
              </a:rPr>
              <a:t>? Je li On </a:t>
            </a:r>
            <a:r>
              <a:rPr lang="en-US" sz="2000" b="1" dirty="0" err="1">
                <a:solidFill>
                  <a:prstClr val="black"/>
                </a:solidFill>
              </a:rPr>
              <a:t>toliko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velik</a:t>
            </a:r>
            <a:r>
              <a:rPr lang="en-US" sz="2000" b="1" dirty="0">
                <a:solidFill>
                  <a:prstClr val="black"/>
                </a:solidFill>
              </a:rPr>
              <a:t> da je </a:t>
            </a:r>
            <a:r>
              <a:rPr lang="en-US" sz="2000" b="1" dirty="0" err="1">
                <a:solidFill>
                  <a:prstClr val="black"/>
                </a:solidFill>
              </a:rPr>
              <a:t>Njegovo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razumijevanje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izvan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našeg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dosega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Sigurno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koliko</a:t>
            </a:r>
            <a:r>
              <a:rPr lang="en-US" sz="2000" b="1" dirty="0">
                <a:solidFill>
                  <a:prstClr val="black"/>
                </a:solidFill>
              </a:rPr>
              <a:t> god se </a:t>
            </a:r>
            <a:r>
              <a:rPr lang="en-US" sz="2000" b="1" dirty="0" err="1">
                <a:solidFill>
                  <a:prstClr val="black"/>
                </a:solidFill>
              </a:rPr>
              <a:t>trudili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um ne </a:t>
            </a:r>
            <a:r>
              <a:rPr lang="en-US" sz="2000" b="1" dirty="0" err="1">
                <a:solidFill>
                  <a:prstClr val="black"/>
                </a:solidFill>
              </a:rPr>
              <a:t>može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shvatiti</a:t>
            </a:r>
            <a:r>
              <a:rPr lang="en-US" sz="2000" b="1" dirty="0">
                <a:solidFill>
                  <a:prstClr val="black"/>
                </a:solidFill>
              </a:rPr>
              <a:t> Boga. </a:t>
            </a:r>
            <a:r>
              <a:rPr lang="en-US" sz="2000" b="1" dirty="0" err="1">
                <a:solidFill>
                  <a:prstClr val="black"/>
                </a:solidFill>
              </a:rPr>
              <a:t>Trebamo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pomoć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905476"/>
            <a:ext cx="67492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BOŽJE OSOBINE</a:t>
            </a:r>
            <a:endParaRPr lang="en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Jahve, Bože nad Vojskama, tko je kao ti? Silan si Jahve, i vjernost te okružuje.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 89</a:t>
            </a:r>
            <a:r>
              <a:rPr lang="hr-HR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hr-HR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67149" y="988198"/>
            <a:ext cx="619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Biblija</a:t>
            </a:r>
            <a:r>
              <a:rPr lang="en-US" sz="2000" b="1" dirty="0"/>
              <a:t> </a:t>
            </a:r>
            <a:r>
              <a:rPr lang="en-US" sz="2000" b="1" dirty="0" err="1"/>
              <a:t>nudi</a:t>
            </a:r>
            <a:r>
              <a:rPr lang="en-US" sz="2000" b="1" dirty="0"/>
              <a:t> </a:t>
            </a:r>
            <a:r>
              <a:rPr lang="en-US" sz="2000" b="1" dirty="0" err="1"/>
              <a:t>najvjerniju</a:t>
            </a:r>
            <a:r>
              <a:rPr lang="en-US" sz="2000" b="1" dirty="0"/>
              <a:t>, </a:t>
            </a:r>
            <a:r>
              <a:rPr lang="en-US" sz="2000" b="1" dirty="0" err="1"/>
              <a:t>najjasniju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najdosljedniju</a:t>
            </a:r>
            <a:r>
              <a:rPr lang="en-US" sz="2000" b="1" dirty="0"/>
              <a:t> </a:t>
            </a:r>
            <a:r>
              <a:rPr lang="en-US" sz="2000" b="1" dirty="0" err="1"/>
              <a:t>sliku</a:t>
            </a:r>
            <a:r>
              <a:rPr lang="en-US" sz="2000" b="1" dirty="0"/>
              <a:t> Boga. Jedan od </a:t>
            </a:r>
            <a:r>
              <a:rPr lang="en-US" sz="2000" b="1" dirty="0" err="1"/>
              <a:t>načina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omogućuje</a:t>
            </a:r>
            <a:r>
              <a:rPr lang="en-US" sz="2000" b="1" dirty="0"/>
              <a:t> da </a:t>
            </a:r>
            <a:r>
              <a:rPr lang="hr-HR" sz="2000" b="1" dirty="0"/>
              <a:t>G</a:t>
            </a:r>
            <a:r>
              <a:rPr lang="en-US" sz="2000" b="1" dirty="0"/>
              <a:t>a </a:t>
            </a:r>
            <a:r>
              <a:rPr lang="en-US" sz="2000" b="1" dirty="0" err="1"/>
              <a:t>upoznamo</a:t>
            </a:r>
            <a:r>
              <a:rPr lang="en-US" sz="2000" b="1" dirty="0"/>
              <a:t> jest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osobine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460268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219910"/>
            <a:ext cx="3111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, </a:t>
            </a:r>
            <a:r>
              <a:rPr lang="en-US" sz="2000" b="1" dirty="0" err="1"/>
              <a:t>Sotona</a:t>
            </a:r>
            <a:r>
              <a:rPr lang="en-US" sz="2000" b="1" dirty="0"/>
              <a:t> je od </a:t>
            </a:r>
            <a:r>
              <a:rPr lang="en-US" sz="2000" b="1" dirty="0" err="1"/>
              <a:t>početka</a:t>
            </a:r>
            <a:r>
              <a:rPr lang="en-US" sz="2000" b="1" dirty="0"/>
              <a:t> </a:t>
            </a:r>
            <a:r>
              <a:rPr lang="en-US" sz="2000" b="1" dirty="0" err="1"/>
              <a:t>pokušavao</a:t>
            </a:r>
            <a:r>
              <a:rPr lang="en-US" sz="2000" b="1" dirty="0"/>
              <a:t> </a:t>
            </a:r>
            <a:r>
              <a:rPr lang="en-US" sz="2000" b="1" dirty="0" err="1"/>
              <a:t>iskriviti</a:t>
            </a:r>
            <a:r>
              <a:rPr lang="en-US" sz="2000" b="1" dirty="0"/>
              <a:t> </a:t>
            </a: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en-US" sz="2000" b="1" dirty="0" err="1"/>
              <a:t>karakter</a:t>
            </a:r>
            <a:r>
              <a:rPr lang="en-US" sz="2000" b="1" dirty="0"/>
              <a:t>, </a:t>
            </a:r>
            <a:r>
              <a:rPr lang="en-US" sz="2000" b="1" dirty="0" err="1"/>
              <a:t>prikazujući</a:t>
            </a:r>
            <a:r>
              <a:rPr lang="en-US" sz="2000" b="1" dirty="0"/>
              <a:t> </a:t>
            </a:r>
            <a:r>
              <a:rPr lang="hr-HR" sz="2000" b="1" dirty="0"/>
              <a:t>G</a:t>
            </a:r>
            <a:r>
              <a:rPr lang="en-US" sz="2000" b="1" dirty="0"/>
              <a:t>a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sebičnog</a:t>
            </a:r>
            <a:r>
              <a:rPr lang="en-US" sz="2000" b="1" dirty="0"/>
              <a:t> Boga, koji </a:t>
            </a:r>
            <a:r>
              <a:rPr lang="en-US" sz="2000" b="1" dirty="0" err="1"/>
              <a:t>traži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vlastito</a:t>
            </a:r>
            <a:r>
              <a:rPr lang="en-US" sz="2000" b="1" dirty="0"/>
              <a:t> dobro (Post. 3</a:t>
            </a:r>
            <a:r>
              <a:rPr lang="hr-HR" sz="2000" b="1" dirty="0"/>
              <a:t>,</a:t>
            </a:r>
            <a:r>
              <a:rPr lang="en-US" sz="2000" b="1" dirty="0"/>
              <a:t>4</a:t>
            </a:r>
            <a:r>
              <a:rPr lang="hr-HR" sz="2000" b="1" dirty="0"/>
              <a:t>.</a:t>
            </a:r>
            <a:r>
              <a:rPr lang="en-US" sz="2000" b="1" dirty="0"/>
              <a:t>5).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413140"/>
              <a:ext cx="20834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BOŽJE OSOBINE</a:t>
              </a:r>
              <a:endParaRPr lang="en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875002"/>
            <a:ext cx="6830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BOŽJI</a:t>
            </a:r>
            <a:r>
              <a:rPr lang="en-US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hr-HR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KARAKTER</a:t>
            </a:r>
            <a:endParaRPr lang="en" sz="66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JE SVET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 klicahu jedan drugome: ”Svet! Svet! Svet Jahve nad Vojskama!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</a:t>
            </a:r>
            <a:r>
              <a:rPr lang="hr-HR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zaija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6</a:t>
            </a:r>
            <a:r>
              <a:rPr lang="hr-HR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Anđeli</a:t>
            </a:r>
            <a:r>
              <a:rPr lang="en-US" sz="2000" b="1" dirty="0"/>
              <a:t> koji </a:t>
            </a:r>
            <a:r>
              <a:rPr lang="en-US" sz="2000" b="1" dirty="0" err="1"/>
              <a:t>stoje</a:t>
            </a:r>
            <a:r>
              <a:rPr lang="en-US" sz="2000" b="1" dirty="0"/>
              <a:t> </a:t>
            </a:r>
            <a:r>
              <a:rPr lang="en-US" sz="2000" b="1" dirty="0" err="1"/>
              <a:t>uz</a:t>
            </a:r>
            <a:r>
              <a:rPr lang="en-US" sz="2000" b="1" dirty="0"/>
              <a:t> Boga </a:t>
            </a:r>
            <a:r>
              <a:rPr lang="hr-HR" sz="2000" b="1" dirty="0"/>
              <a:t>kliču</a:t>
            </a:r>
            <a:r>
              <a:rPr lang="en-US" sz="2000" b="1" dirty="0"/>
              <a:t> </a:t>
            </a:r>
            <a:r>
              <a:rPr lang="hr-HR" sz="2000" b="1" dirty="0"/>
              <a:t>Mu:</a:t>
            </a:r>
            <a:r>
              <a:rPr lang="en-US" sz="2000" b="1" dirty="0"/>
              <a:t> "Svet</a:t>
            </a:r>
            <a:r>
              <a:rPr lang="hr-HR" sz="2000" b="1" dirty="0"/>
              <a:t>!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/>
              <a:t>vet</a:t>
            </a:r>
            <a:r>
              <a:rPr lang="hr-HR" sz="2000" b="1" dirty="0"/>
              <a:t>!</a:t>
            </a:r>
            <a:r>
              <a:rPr lang="en-US" sz="2000" b="1" dirty="0"/>
              <a:t> </a:t>
            </a:r>
            <a:r>
              <a:rPr lang="hr-HR" sz="2000" b="1" dirty="0"/>
              <a:t>Svet!</a:t>
            </a:r>
            <a:r>
              <a:rPr lang="en-US" sz="2000" b="1" dirty="0"/>
              <a:t>" (Iza</a:t>
            </a:r>
            <a:r>
              <a:rPr lang="hr-HR" sz="2000" b="1" dirty="0"/>
              <a:t>.</a:t>
            </a:r>
            <a:r>
              <a:rPr lang="en-US" sz="2000" b="1" dirty="0"/>
              <a:t> 6</a:t>
            </a:r>
            <a:r>
              <a:rPr lang="hr-HR" sz="2000" b="1" dirty="0"/>
              <a:t>,</a:t>
            </a:r>
            <a:r>
              <a:rPr lang="en-US" sz="2000" b="1" dirty="0"/>
              <a:t>3; 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4</a:t>
            </a:r>
            <a:r>
              <a:rPr lang="hr-HR" sz="2000" b="1" dirty="0"/>
              <a:t>,</a:t>
            </a:r>
            <a:r>
              <a:rPr lang="en-US" sz="2000" b="1" dirty="0"/>
              <a:t>8). Ova </a:t>
            </a:r>
            <a:r>
              <a:rPr lang="en-US" sz="2000" b="1" dirty="0" err="1"/>
              <a:t>osobina</a:t>
            </a:r>
            <a:r>
              <a:rPr lang="en-US" sz="2000" b="1" dirty="0"/>
              <a:t> </a:t>
            </a:r>
            <a:r>
              <a:rPr lang="en-US" sz="2000" b="1" dirty="0" err="1"/>
              <a:t>toliko</a:t>
            </a:r>
            <a:r>
              <a:rPr lang="en-US" sz="2000" b="1" dirty="0"/>
              <a:t> je </a:t>
            </a:r>
            <a:r>
              <a:rPr lang="en-US" sz="2000" b="1" dirty="0" err="1"/>
              <a:t>neraskidivo</a:t>
            </a:r>
            <a:r>
              <a:rPr lang="en-US" sz="2000" b="1" dirty="0"/>
              <a:t> </a:t>
            </a:r>
            <a:r>
              <a:rPr lang="en-US" sz="2000" b="1" dirty="0" err="1"/>
              <a:t>povezana</a:t>
            </a:r>
            <a:r>
              <a:rPr lang="en-US" sz="2000" b="1" dirty="0"/>
              <a:t> s </a:t>
            </a:r>
            <a:r>
              <a:rPr lang="en-US" sz="2000" b="1" dirty="0" err="1"/>
              <a:t>Njegovim</a:t>
            </a:r>
            <a:r>
              <a:rPr lang="en-US" sz="2000" b="1" dirty="0"/>
              <a:t> </a:t>
            </a:r>
            <a:r>
              <a:rPr lang="en-US" sz="2000" b="1" dirty="0" err="1"/>
              <a:t>karakterom</a:t>
            </a:r>
            <a:r>
              <a:rPr lang="en-US" sz="2000" b="1" dirty="0"/>
              <a:t> da je </a:t>
            </a:r>
            <a:r>
              <a:rPr lang="en-US" sz="2000" b="1" dirty="0" err="1"/>
              <a:t>Izaija</a:t>
            </a:r>
            <a:r>
              <a:rPr lang="en-US" sz="2000" b="1" dirty="0"/>
              <a:t> </a:t>
            </a:r>
            <a:r>
              <a:rPr lang="en-US" sz="2000" b="1" dirty="0" err="1"/>
              <a:t>koristi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pravo</a:t>
            </a:r>
            <a:r>
              <a:rPr lang="en-US" sz="2000" b="1" dirty="0"/>
              <a:t> </a:t>
            </a:r>
            <a:r>
              <a:rPr lang="en-US" sz="2000" b="1" dirty="0" err="1"/>
              <a:t>ime</a:t>
            </a:r>
            <a:r>
              <a:rPr lang="en-US" sz="2000" b="1" dirty="0"/>
              <a:t>: "</a:t>
            </a:r>
            <a:r>
              <a:rPr lang="en-US" sz="2000" b="1" dirty="0" err="1"/>
              <a:t>kaže</a:t>
            </a:r>
            <a:r>
              <a:rPr lang="en-US" sz="2000" b="1" dirty="0"/>
              <a:t> Sveti</a:t>
            </a:r>
            <a:r>
              <a:rPr lang="hr-HR" sz="2000" b="1" dirty="0"/>
              <a:t>” </a:t>
            </a:r>
            <a:r>
              <a:rPr lang="en-US" sz="2000" b="1" dirty="0"/>
              <a:t>(Iza. 40</a:t>
            </a:r>
            <a:r>
              <a:rPr lang="hr-HR" sz="2000" b="1" dirty="0"/>
              <a:t>,</a:t>
            </a:r>
            <a:r>
              <a:rPr lang="en-US" sz="2000" b="1" dirty="0"/>
              <a:t>25; 57</a:t>
            </a:r>
            <a:r>
              <a:rPr lang="hr-HR" sz="2000" b="1" dirty="0"/>
              <a:t>,</a:t>
            </a:r>
            <a:r>
              <a:rPr lang="en-US" sz="2000" b="1" dirty="0"/>
              <a:t>15).</a:t>
            </a:r>
            <a:endParaRPr lang="en" sz="2000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znači</a:t>
            </a:r>
            <a:r>
              <a:rPr lang="en-US" sz="2000" b="1" dirty="0">
                <a:solidFill>
                  <a:prstClr val="black"/>
                </a:solidFill>
              </a:rPr>
              <a:t> da, </a:t>
            </a:r>
            <a:r>
              <a:rPr lang="en-US" sz="2000" b="1" dirty="0" err="1">
                <a:solidFill>
                  <a:prstClr val="black"/>
                </a:solidFill>
              </a:rPr>
              <a:t>budući</a:t>
            </a:r>
            <a:r>
              <a:rPr lang="en-US" sz="2000" b="1" dirty="0">
                <a:solidFill>
                  <a:prstClr val="black"/>
                </a:solidFill>
              </a:rPr>
              <a:t> da je Svet, </a:t>
            </a:r>
            <a:r>
              <a:rPr lang="en-US" sz="2000" b="1" dirty="0" err="1">
                <a:solidFill>
                  <a:prstClr val="black"/>
                </a:solidFill>
              </a:rPr>
              <a:t>Njegova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ljubav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sveta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čista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oslobođena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sebičnosti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Budući</a:t>
            </a:r>
            <a:r>
              <a:rPr lang="en-US" sz="2000" b="1" dirty="0">
                <a:solidFill>
                  <a:prstClr val="black"/>
                </a:solidFill>
              </a:rPr>
              <a:t> da je Svet, </a:t>
            </a:r>
            <a:r>
              <a:rPr lang="en-US" sz="2000" b="1" dirty="0" err="1">
                <a:solidFill>
                  <a:prstClr val="black"/>
                </a:solidFill>
              </a:rPr>
              <a:t>Njegova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svemoć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sveta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čista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oslobođena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sebičnosti</a:t>
            </a:r>
            <a:r>
              <a:rPr lang="en-US" sz="2000" b="1" dirty="0">
                <a:solidFill>
                  <a:prstClr val="black"/>
                </a:solidFill>
              </a:rPr>
              <a:t>. Svi </a:t>
            </a:r>
            <a:r>
              <a:rPr lang="en-US" sz="2000" b="1" dirty="0" err="1">
                <a:solidFill>
                  <a:prstClr val="black"/>
                </a:solidFill>
              </a:rPr>
              <a:t>Njegovi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atributi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prožeti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svetošću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čistoćom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525063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Ali kako se to odnosi na Boga? On je potpuno odvojen od zla i nema nikakve veze s grijehom.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159370"/>
            <a:ext cx="66364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znači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svet</a:t>
            </a:r>
            <a:r>
              <a:rPr lang="en-US" sz="2000" b="1" dirty="0">
                <a:solidFill>
                  <a:prstClr val="black"/>
                </a:solidFill>
              </a:rPr>
              <a:t>? To </a:t>
            </a:r>
            <a:r>
              <a:rPr lang="en-US" sz="2000" b="1" dirty="0" err="1">
                <a:solidFill>
                  <a:prstClr val="black"/>
                </a:solidFill>
              </a:rPr>
              <a:t>znači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posvećen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izdvojen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čist</a:t>
            </a:r>
            <a:r>
              <a:rPr lang="en-US" sz="2000" b="1" dirty="0">
                <a:solidFill>
                  <a:prstClr val="black"/>
                </a:solidFill>
              </a:rPr>
              <a:t>. Sveti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okrenemo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zla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radimo</a:t>
            </a:r>
            <a:r>
              <a:rPr lang="en-US" sz="2000" b="1" dirty="0">
                <a:solidFill>
                  <a:prstClr val="black"/>
                </a:solidFill>
              </a:rPr>
              <a:t> ono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je Bog </a:t>
            </a:r>
            <a:r>
              <a:rPr lang="en-US" sz="2000" b="1" dirty="0" err="1">
                <a:solidFill>
                  <a:prstClr val="black"/>
                </a:solidFill>
              </a:rPr>
              <a:t>povjerio</a:t>
            </a:r>
            <a:r>
              <a:rPr lang="hr-HR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(Br. 15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40; Lev. 11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44; 1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Pet.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BOG JE LJUBAV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mi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smo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upoynali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ljubav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kojom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nas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Bog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voli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vjerujemo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nju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Bog je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ljubav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Tko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\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ivi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ljubavi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\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ivi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Bogu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 Bog \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ivi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njemu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(1. Ivanova 4,16  SHP)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ne </a:t>
            </a:r>
            <a:r>
              <a:rPr lang="en-US" sz="2000" b="1" dirty="0" err="1"/>
              <a:t>samo</a:t>
            </a:r>
            <a:r>
              <a:rPr lang="en-US" sz="2000" b="1" dirty="0"/>
              <a:t> da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(</a:t>
            </a: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čini</a:t>
            </a:r>
            <a:r>
              <a:rPr lang="en-US" sz="2000" b="1" dirty="0"/>
              <a:t> </a:t>
            </a:r>
            <a:r>
              <a:rPr lang="en-US" sz="2000" b="1" dirty="0" err="1"/>
              <a:t>oboje</a:t>
            </a:r>
            <a:r>
              <a:rPr lang="en-US" sz="2000" b="1" dirty="0"/>
              <a:t>), </a:t>
            </a:r>
            <a:r>
              <a:rPr lang="en-US" sz="2000" b="1" dirty="0" err="1"/>
              <a:t>već</a:t>
            </a:r>
            <a:r>
              <a:rPr lang="en-US" sz="2000" b="1" dirty="0"/>
              <a:t> "Bog JEST </a:t>
            </a:r>
            <a:r>
              <a:rPr lang="en-US" sz="2000" b="1" dirty="0" err="1"/>
              <a:t>ljubav</a:t>
            </a:r>
            <a:r>
              <a:rPr lang="en-US" sz="2000" b="1" dirty="0"/>
              <a:t>" (1. Ivan. 4,8.16). Kao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svetost</a:t>
            </a:r>
            <a:r>
              <a:rPr lang="en-US" sz="2000" b="1" dirty="0"/>
              <a:t>, </a:t>
            </a:r>
            <a:r>
              <a:rPr lang="en-US" sz="2000" b="1" dirty="0" err="1"/>
              <a:t>ljubav</a:t>
            </a:r>
            <a:r>
              <a:rPr lang="en-US" sz="2000" b="1" dirty="0"/>
              <a:t> je </a:t>
            </a:r>
            <a:r>
              <a:rPr lang="en-US" sz="2000" b="1" dirty="0" err="1"/>
              <a:t>sastavni</a:t>
            </a:r>
            <a:r>
              <a:rPr lang="en-US" sz="2000" b="1" dirty="0"/>
              <a:t> </a:t>
            </a:r>
            <a:r>
              <a:rPr lang="en-US" sz="2000" b="1" dirty="0" err="1"/>
              <a:t>dio</a:t>
            </a:r>
            <a:r>
              <a:rPr lang="en-US" sz="2000" b="1" dirty="0"/>
              <a:t> </a:t>
            </a:r>
            <a:r>
              <a:rPr lang="en-US" sz="2000" b="1" dirty="0" err="1"/>
              <a:t>božanske</a:t>
            </a:r>
            <a:r>
              <a:rPr lang="en-US" sz="2000" b="1" dirty="0"/>
              <a:t> </a:t>
            </a:r>
            <a:r>
              <a:rPr lang="en-US" sz="2000" b="1" dirty="0" err="1"/>
              <a:t>naravi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Kako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odgovoriti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Njegovu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796760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"</a:t>
            </a:r>
            <a:r>
              <a:rPr lang="en-US" sz="2000" b="1" dirty="0" err="1">
                <a:solidFill>
                  <a:prstClr val="black"/>
                </a:solidFill>
              </a:rPr>
              <a:t>Volimo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je on </a:t>
            </a:r>
            <a:r>
              <a:rPr lang="en-US" sz="2000" b="1" dirty="0" err="1">
                <a:solidFill>
                  <a:prstClr val="black"/>
                </a:solidFill>
              </a:rPr>
              <a:t>prvi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ljubio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" (1. Ivan. 4,19).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POZNAVATI BOGA</a:t>
            </a:r>
            <a:endParaRPr lang="en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1186</Words>
  <Application>Microsoft Office PowerPoint</Application>
  <PresentationFormat>Panorámica</PresentationFormat>
  <Paragraphs>75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Comic Sans MS</vt:lpstr>
      <vt:lpstr>Arial</vt:lpstr>
      <vt:lpstr>Constantia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2026-02-28T16:33:58Z</dcterms:created>
  <dcterms:modified xsi:type="dcterms:W3CDTF">2026-04-03T20:21:59Z</dcterms:modified>
</cp:coreProperties>
</file>