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4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000" b="1" dirty="0">
              <a:solidFill>
                <a:schemeClr val="tx2">
                  <a:lumMod val="50000"/>
                </a:schemeClr>
              </a:solidFill>
            </a:rPr>
            <a:t>Kako </a:t>
          </a:r>
          <a:r>
            <a:rPr lang="en-US" sz="2000" b="1" dirty="0" err="1">
              <a:solidFill>
                <a:schemeClr val="tx2">
                  <a:lumMod val="50000"/>
                </a:schemeClr>
              </a:solidFill>
            </a:rPr>
            <a:t>proučavati</a:t>
          </a:r>
          <a:r>
            <a:rPr lang="en-US" sz="2000" b="1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50000"/>
                </a:schemeClr>
              </a:solidFill>
            </a:rPr>
            <a:t>Bibliju</a:t>
          </a:r>
          <a:r>
            <a:rPr lang="en-US" sz="2000" b="1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Vrijeme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Mjesto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Tehnika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000" b="1" dirty="0" err="1">
              <a:solidFill>
                <a:schemeClr val="accent2">
                  <a:lumMod val="50000"/>
                </a:schemeClr>
              </a:solidFill>
            </a:rPr>
            <a:t>Prednosti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2">
                  <a:lumMod val="50000"/>
                </a:schemeClr>
              </a:solidFill>
            </a:rPr>
            <a:t>proučavanja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2">
                  <a:lumMod val="50000"/>
                </a:schemeClr>
              </a:solidFill>
            </a:rPr>
            <a:t>Biblije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Prednost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dijeljenja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Prednost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jedenja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Detaljno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proučavanje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Biblije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sastoji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se od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četiri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dijela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: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Molite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se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Podijeli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: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effectLst/>
            </a:rPr>
            <a:t>Pozovite</a:t>
          </a:r>
          <a:r>
            <a:rPr lang="en-US" sz="2000" b="1" dirty="0">
              <a:effectLst/>
            </a:rPr>
            <a:t> Duha </a:t>
          </a:r>
          <a:r>
            <a:rPr lang="en-US" sz="2000" b="1" dirty="0" err="1">
              <a:effectLst/>
            </a:rPr>
            <a:t>Svetoga</a:t>
          </a:r>
          <a:r>
            <a:rPr lang="en-US" sz="2000" b="1" dirty="0">
              <a:effectLst/>
            </a:rPr>
            <a:t> da </a:t>
          </a:r>
          <a:r>
            <a:rPr lang="en-US" sz="2000" b="1" dirty="0" err="1">
              <a:effectLst/>
            </a:rPr>
            <a:t>vam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bude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vodič</a:t>
          </a:r>
          <a:r>
            <a:rPr lang="en-US" sz="2000" b="1" dirty="0">
              <a:effectLst/>
            </a:rPr>
            <a:t> u </a:t>
          </a:r>
          <a:r>
            <a:rPr lang="en-US" sz="2000" b="1" dirty="0" err="1">
              <a:effectLst/>
            </a:rPr>
            <a:t>vaš</a:t>
          </a:r>
          <a:r>
            <a:rPr lang="hr-HR" sz="2000" b="1" dirty="0">
              <a:effectLst/>
            </a:rPr>
            <a:t>e</a:t>
          </a:r>
          <a:r>
            <a:rPr lang="en-US" sz="2000" b="1" dirty="0">
              <a:effectLst/>
            </a:rPr>
            <a:t>m </a:t>
          </a:r>
          <a:r>
            <a:rPr lang="hr-HR" sz="2000" b="1" dirty="0">
              <a:effectLst/>
            </a:rPr>
            <a:t>proučavanju.</a:t>
          </a:r>
          <a:endParaRPr lang="en" sz="2000" b="1" dirty="0">
            <a:effectLst/>
          </a:endParaRP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dirty="0" err="1">
              <a:effectLst/>
            </a:rPr>
            <a:t>Odaberite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stih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ili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odlomak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iz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Biblije</a:t>
          </a:r>
          <a:r>
            <a:rPr lang="hr-HR" sz="2000" b="1" dirty="0">
              <a:effectLst/>
            </a:rPr>
            <a:t>.</a:t>
          </a:r>
          <a:endParaRPr lang="en" sz="2000" b="1" dirty="0">
            <a:effectLst/>
          </a:endParaRP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/>
            </a:rPr>
            <a:t>He will touch your heart and mind so that you understand what you read</a:t>
          </a:r>
          <a:endParaRPr lang="es-ES" sz="20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Zapiši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to da </a:t>
          </a:r>
          <a:r>
            <a:rPr lang="en-US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ti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pomogne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hr-H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u</a:t>
          </a:r>
          <a:r>
            <a:rPr lang="en-US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rezati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to u </a:t>
          </a:r>
          <a:r>
            <a:rPr lang="hr-H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</a:t>
          </a:r>
          <a:r>
            <a:rPr lang="en-US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voj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um</a:t>
          </a:r>
          <a:r>
            <a:rPr lang="hr-H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.</a:t>
          </a:r>
          <a:endParaRPr lang="en" sz="2000" b="1" kern="1200" dirty="0">
            <a:effectLst/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Podvuci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ite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ključne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ideje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.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Zapišite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misli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koje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vas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inspiriraju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za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te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ključne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ideje</a:t>
          </a:r>
          <a:r>
            <a: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it-IT" sz="2000" b="1" kern="1200" dirty="0">
              <a:effectLst/>
            </a:rPr>
            <a:t>Zamoli Boga da ti pomogne primijeniti ideje</a:t>
          </a:r>
          <a:r>
            <a:rPr lang="hr-HR" sz="2000" b="1" kern="1200" dirty="0">
              <a:effectLst/>
            </a:rPr>
            <a:t>.</a:t>
          </a:r>
          <a:r>
            <a:rPr lang="it-IT" sz="2000" b="1" kern="1200" dirty="0">
              <a:effectLst/>
            </a:rPr>
            <a:t> koje imaš</a:t>
          </a:r>
          <a:r>
            <a:rPr lang="en" sz="2000" b="1" kern="1200" dirty="0">
              <a:effectLst/>
            </a:rPr>
            <a:t>learned</a:t>
          </a: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kern="1200" dirty="0" err="1">
              <a:effectLst/>
            </a:rPr>
            <a:t>Razmis</a:t>
          </a:r>
          <a:r>
            <a:rPr lang="hr-HR" sz="2000" b="1" kern="1200" dirty="0">
              <a:effectLst/>
            </a:rPr>
            <a:t>li</a:t>
          </a:r>
          <a:r>
            <a:rPr lang="en-US" sz="2000" b="1" kern="1200" dirty="0">
              <a:effectLst/>
            </a:rPr>
            <a:t> s </a:t>
          </a:r>
          <a:r>
            <a:rPr lang="en-US" sz="2000" b="1" kern="1200" dirty="0" err="1">
              <a:effectLst/>
            </a:rPr>
            <a:t>kim</a:t>
          </a:r>
          <a:r>
            <a:rPr lang="en-US" sz="2000" b="1" kern="1200" dirty="0">
              <a:effectLst/>
            </a:rPr>
            <a:t> bi mog</a:t>
          </a:r>
          <a:r>
            <a:rPr lang="hr-HR" sz="2000" b="1" kern="1200" dirty="0">
              <a:effectLst/>
            </a:rPr>
            <a:t>ao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podijeliti</a:t>
          </a:r>
          <a:r>
            <a:rPr lang="en-US" sz="2000" b="1" kern="1200" dirty="0">
              <a:effectLst/>
            </a:rPr>
            <a:t> ono </a:t>
          </a:r>
          <a:r>
            <a:rPr lang="en-US" sz="2000" b="1" kern="1200" dirty="0" err="1">
              <a:effectLst/>
            </a:rPr>
            <a:t>što</a:t>
          </a:r>
          <a:r>
            <a:rPr lang="en-US" sz="2000" b="1" kern="1200" dirty="0">
              <a:effectLst/>
            </a:rPr>
            <a:t> s</a:t>
          </a:r>
          <a:r>
            <a:rPr lang="hr-HR" sz="2000" b="1" kern="1200" dirty="0">
              <a:effectLst/>
            </a:rPr>
            <a:t>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nauči</a:t>
          </a:r>
          <a:r>
            <a:rPr lang="hr-HR" sz="2000" b="1" kern="1200" dirty="0">
              <a:effectLst/>
            </a:rPr>
            <a:t>o.</a:t>
          </a:r>
          <a:endParaRPr lang="en" sz="2000" b="1" kern="1200" dirty="0">
            <a:effectLst/>
          </a:endParaRP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 custLinFactNeighborX="14917" custLinFactNeighborY="-1496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87E11445-84E5-4790-ABAC-E073B8837569}" type="pres">
      <dgm:prSet presAssocID="{566B7759-8404-4C03-9ABD-E43DEE6B9AB8}" presName="Name37" presStyleLbl="parChTrans1D2" presStyleIdx="0" presStyleCnt="4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2" presStyleIdx="0" presStyleCnt="4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2" presStyleIdx="0" presStyleCnt="4"/>
      <dgm:spPr/>
    </dgm:pt>
    <dgm:pt modelId="{73E5E234-5968-4B91-AE12-CAA3943605DB}" type="pres">
      <dgm:prSet presAssocID="{4452D78F-07D2-4C09-98DA-8B2069C3D515}" presName="hierChild4" presStyleCnt="0"/>
      <dgm:spPr/>
    </dgm:pt>
    <dgm:pt modelId="{454F7BB4-9A0C-405D-96FE-16BFF2C738E5}" type="pres">
      <dgm:prSet presAssocID="{B3D322AB-7C2C-4462-A730-A4D99C7EE57F}" presName="Name37" presStyleLbl="parChTrans1D3" presStyleIdx="0" presStyleCnt="6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0" presStyleCnt="6" custScaleX="149004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0" presStyleCnt="6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2ABE35A9-7719-4DD8-A294-26D03B142083}" type="pres">
      <dgm:prSet presAssocID="{B262B7E7-6180-42DC-83AF-5CBA66B63E65}" presName="Name37" presStyleLbl="parChTrans1D2" presStyleIdx="1" presStyleCnt="4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2" presStyleIdx="1" presStyleCnt="4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2" presStyleIdx="1" presStyleCnt="4"/>
      <dgm:spPr/>
    </dgm:pt>
    <dgm:pt modelId="{D39190DD-8863-4F54-8492-51517B4493A3}" type="pres">
      <dgm:prSet presAssocID="{3863A1D1-9756-458A-B1D2-A98F6BDDD524}" presName="hierChild4" presStyleCnt="0"/>
      <dgm:spPr/>
    </dgm:pt>
    <dgm:pt modelId="{03CEDE70-69DD-4EAB-B62C-36855871E613}" type="pres">
      <dgm:prSet presAssocID="{7146504A-6B81-41A4-AC87-32251D9BCCD4}" presName="Name37" presStyleLbl="parChTrans1D3" presStyleIdx="1" presStyleCnt="6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1" presStyleCnt="6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1" presStyleCnt="6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2" presStyleCnt="6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2" presStyleCnt="6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2" presStyleCnt="6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3" presStyleCnt="6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3" presStyleCnt="6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3" presStyleCnt="6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4" presStyleCnt="6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4" presStyleCnt="6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4" presStyleCnt="6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5" presStyleCnt="6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5" presStyleCnt="6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5" presStyleCnt="6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103EE00A-BE51-486F-B3A4-C85C950AFDFF}" type="presOf" srcId="{1165FE29-3298-4BC1-BB16-AE0DE8F7BED0}" destId="{9DC9FD9A-75FF-4940-B8BF-59E4BBD9991B}" srcOrd="1" destOrd="0" presId="urn:microsoft.com/office/officeart/2005/8/layout/orgChart1"/>
    <dgm:cxn modelId="{20B52612-0F6C-41E6-84CF-0E9DBB2EDDF1}" type="presOf" srcId="{61EB1F1B-55DA-436C-89D6-32B3CA0252B3}" destId="{5B30709B-5FD3-4A1C-8634-E305882DC6EB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FD3FB91A-03E9-4F9D-AE79-E691D1FCC3C7}" type="presOf" srcId="{4452D78F-07D2-4C09-98DA-8B2069C3D515}" destId="{581F876A-5E78-460A-8BA8-059CBD9F8CF3}" srcOrd="0" destOrd="0" presId="urn:microsoft.com/office/officeart/2005/8/layout/orgChart1"/>
    <dgm:cxn modelId="{EE608D25-A91B-4D66-B5C0-FA035B50C026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3863A1D1-9756-458A-B1D2-A98F6BDDD524}" destId="{7A11635B-8EE7-43A1-9D39-713F0E5DF6E5}" srcOrd="2" destOrd="0" parTransId="{61EB1F1B-55DA-436C-89D6-32B3CA0252B3}" sibTransId="{CAE545FF-3DB8-4F7E-B517-64DAA8799648}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B29EC74A-80CE-42BA-B4BA-6834EE29810A}" type="presOf" srcId="{3C300D10-9DA9-4430-B787-8D40E1D5DB7C}" destId="{E9A2B961-0D76-43C7-898F-1FBA133E7C1B}" srcOrd="0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493CB484-67CF-4063-8D72-975F5951C672}" destId="{4452D78F-07D2-4C09-98DA-8B2069C3D515}" srcOrd="0" destOrd="0" parTransId="{566B7759-8404-4C03-9ABD-E43DEE6B9AB8}" sibTransId="{C66C9F30-501D-4F8D-B67E-D84DBEF49B6B}"/>
    <dgm:cxn modelId="{D8D16B55-91D9-4011-992E-982297AFAA86}" srcId="{3863A1D1-9756-458A-B1D2-A98F6BDDD524}" destId="{F4ABB4BD-FA8B-45EC-A61B-9A64F965A123}" srcOrd="0" destOrd="0" parTransId="{7146504A-6B81-41A4-AC87-32251D9BCCD4}" sibTransId="{3D359738-6DB4-4675-846C-1BF2B1D43FE4}"/>
    <dgm:cxn modelId="{A5EA2B7D-5701-4D66-9604-0F61A494D978}" type="presOf" srcId="{7146504A-6B81-41A4-AC87-32251D9BCCD4}" destId="{03CEDE70-69DD-4EAB-B62C-36855871E613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E814C284-CCB1-44F7-9A9E-C3651E1A587B}" type="presOf" srcId="{3863A1D1-9756-458A-B1D2-A98F6BDDD524}" destId="{994F54E2-AE64-44AE-BA55-562ABA4B5042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31B75897-7291-4E63-9EFC-8BA5E79442C8}" type="presOf" srcId="{2F9342B2-4764-4BFB-8FAD-1305E6FB5C14}" destId="{939FF73F-7112-4DC2-99DF-A60AE88A3F9E}" srcOrd="0" destOrd="0" presId="urn:microsoft.com/office/officeart/2005/8/layout/orgChart1"/>
    <dgm:cxn modelId="{3D2A3D9B-65E7-495A-8AAC-9F90C7B91C23}" type="presOf" srcId="{566B7759-8404-4C03-9ABD-E43DEE6B9AB8}" destId="{87E11445-84E5-4790-ABAC-E073B8837569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4452D78F-07D2-4C09-98DA-8B2069C3D515}" destId="{3C300D10-9DA9-4430-B787-8D40E1D5DB7C}" srcOrd="0" destOrd="0" parTransId="{B3D322AB-7C2C-4462-A730-A4D99C7EE57F}" sibTransId="{3684F363-53E4-4B32-9C9A-A59E70EA8579}"/>
    <dgm:cxn modelId="{17C42BA9-3B2F-4511-AC31-1FB8EB0684FA}" srcId="{493CB484-67CF-4063-8D72-975F5951C672}" destId="{3863A1D1-9756-458A-B1D2-A98F6BDDD524}" srcOrd="1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8864E1AB-ABD5-4956-B0FC-E40B0A5F71F1}" type="presOf" srcId="{7A11635B-8EE7-43A1-9D39-713F0E5DF6E5}" destId="{EFAB4D20-F384-44DF-9D95-96DD516309D7}" srcOrd="0" destOrd="0" presId="urn:microsoft.com/office/officeart/2005/8/layout/orgChart1"/>
    <dgm:cxn modelId="{D0E936B0-C3A2-4175-8EE9-C8FE46EF850E}" type="presOf" srcId="{3C300D10-9DA9-4430-B787-8D40E1D5DB7C}" destId="{DDFB2E1C-D418-451C-8C3C-E9076ED7FE07}" srcOrd="1" destOrd="0" presId="urn:microsoft.com/office/officeart/2005/8/layout/orgChart1"/>
    <dgm:cxn modelId="{3FEF36B2-E9AE-41CD-BCF7-A7585F53D767}" srcId="{3863A1D1-9756-458A-B1D2-A98F6BDDD524}" destId="{1165FE29-3298-4BC1-BB16-AE0DE8F7BED0}" srcOrd="1" destOrd="0" parTransId="{2F9342B2-4764-4BFB-8FAD-1305E6FB5C14}" sibTransId="{20F8C0D8-A4AE-4922-A4EB-AAFD60BA94EF}"/>
    <dgm:cxn modelId="{AFC819C0-60FA-4A52-8CEE-C31D2DF5F8BB}" type="presOf" srcId="{4452D78F-07D2-4C09-98DA-8B2069C3D515}" destId="{ABD43102-E705-43B4-A716-91DB497E4515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3FE707D2-7106-4575-9269-5A3E225C194B}" type="presOf" srcId="{1165FE29-3298-4BC1-BB16-AE0DE8F7BED0}" destId="{7C618FE8-14FE-4ED3-889A-F0EB7DAC9545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37EDA6DC-ED81-4592-9EF4-53F092A3F5E6}" type="presOf" srcId="{F4ABB4BD-FA8B-45EC-A61B-9A64F965A123}" destId="{1245CB32-9DCF-41A4-B086-A270C8A50DB5}" srcOrd="1" destOrd="0" presId="urn:microsoft.com/office/officeart/2005/8/layout/orgChart1"/>
    <dgm:cxn modelId="{49DBCDE0-54DF-4071-9D2E-37FC68CCCB42}" type="presOf" srcId="{F4ABB4BD-FA8B-45EC-A61B-9A64F965A123}" destId="{46ABF043-736E-42FD-8322-B00CAF308F8C}" srcOrd="0" destOrd="0" presId="urn:microsoft.com/office/officeart/2005/8/layout/orgChart1"/>
    <dgm:cxn modelId="{095AF2E6-58DE-49EB-B0B0-2ED51BFFEDFD}" type="presOf" srcId="{B262B7E7-6180-42DC-83AF-5CBA66B63E65}" destId="{2ABE35A9-7719-4DD8-A294-26D03B142083}" srcOrd="0" destOrd="0" presId="urn:microsoft.com/office/officeart/2005/8/layout/orgChart1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534864F5-9493-4B9E-AA53-1E67B2FD565D}" type="presOf" srcId="{7A11635B-8EE7-43A1-9D39-713F0E5DF6E5}" destId="{CEC4429F-0E98-4419-9C81-11587CD0FE05}" srcOrd="1" destOrd="0" presId="urn:microsoft.com/office/officeart/2005/8/layout/orgChart1"/>
    <dgm:cxn modelId="{D26E44FD-09E4-4FBE-B156-B1552BFA15CC}" type="presOf" srcId="{B3D322AB-7C2C-4462-A730-A4D99C7EE57F}" destId="{454F7BB4-9A0C-405D-96FE-16BFF2C738E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7BDEB565-497C-4B82-88A3-EB6D7B094892}" type="presParOf" srcId="{7D922091-427F-4AB0-9669-B17C08DE20FF}" destId="{87E11445-84E5-4790-ABAC-E073B8837569}" srcOrd="0" destOrd="0" presId="urn:microsoft.com/office/officeart/2005/8/layout/orgChart1"/>
    <dgm:cxn modelId="{9CF09776-204B-4CF3-B2F3-A01159EBF1EC}" type="presParOf" srcId="{7D922091-427F-4AB0-9669-B17C08DE20FF}" destId="{73A9C88E-6B1A-4DC6-BC2F-1F2AF673CE3E}" srcOrd="1" destOrd="0" presId="urn:microsoft.com/office/officeart/2005/8/layout/orgChart1"/>
    <dgm:cxn modelId="{ACB78D18-9D24-4EE5-B3FC-05FEBF0F451A}" type="presParOf" srcId="{73A9C88E-6B1A-4DC6-BC2F-1F2AF673CE3E}" destId="{7EAD5920-14DE-4D0F-9C00-3A42CF91B446}" srcOrd="0" destOrd="0" presId="urn:microsoft.com/office/officeart/2005/8/layout/orgChart1"/>
    <dgm:cxn modelId="{53361ACC-3B00-4610-9AD1-8CDC8F1CCA28}" type="presParOf" srcId="{7EAD5920-14DE-4D0F-9C00-3A42CF91B446}" destId="{581F876A-5E78-460A-8BA8-059CBD9F8CF3}" srcOrd="0" destOrd="0" presId="urn:microsoft.com/office/officeart/2005/8/layout/orgChart1"/>
    <dgm:cxn modelId="{2638D25A-9723-4BFD-A47D-6ED9864E3F76}" type="presParOf" srcId="{7EAD5920-14DE-4D0F-9C00-3A42CF91B446}" destId="{ABD43102-E705-43B4-A716-91DB497E4515}" srcOrd="1" destOrd="0" presId="urn:microsoft.com/office/officeart/2005/8/layout/orgChart1"/>
    <dgm:cxn modelId="{7EAC1261-4DCA-4378-9C49-DC0B5BF1AFFE}" type="presParOf" srcId="{73A9C88E-6B1A-4DC6-BC2F-1F2AF673CE3E}" destId="{73E5E234-5968-4B91-AE12-CAA3943605DB}" srcOrd="1" destOrd="0" presId="urn:microsoft.com/office/officeart/2005/8/layout/orgChart1"/>
    <dgm:cxn modelId="{E4AC9349-6BEE-485D-A7AC-BACAC8989376}" type="presParOf" srcId="{73E5E234-5968-4B91-AE12-CAA3943605DB}" destId="{454F7BB4-9A0C-405D-96FE-16BFF2C738E5}" srcOrd="0" destOrd="0" presId="urn:microsoft.com/office/officeart/2005/8/layout/orgChart1"/>
    <dgm:cxn modelId="{3C7E6185-448A-4B82-8E14-C56771745647}" type="presParOf" srcId="{73E5E234-5968-4B91-AE12-CAA3943605DB}" destId="{5E473560-27A8-4084-AD34-792A382F9F09}" srcOrd="1" destOrd="0" presId="urn:microsoft.com/office/officeart/2005/8/layout/orgChart1"/>
    <dgm:cxn modelId="{C2F6F61A-C8FD-4E55-B573-727C7D82291A}" type="presParOf" srcId="{5E473560-27A8-4084-AD34-792A382F9F09}" destId="{1113F3D1-8D4C-4E97-84B4-EC3F5374FDA5}" srcOrd="0" destOrd="0" presId="urn:microsoft.com/office/officeart/2005/8/layout/orgChart1"/>
    <dgm:cxn modelId="{5107733E-B906-4FFB-B9D2-D7AACA34A5EE}" type="presParOf" srcId="{1113F3D1-8D4C-4E97-84B4-EC3F5374FDA5}" destId="{E9A2B961-0D76-43C7-898F-1FBA133E7C1B}" srcOrd="0" destOrd="0" presId="urn:microsoft.com/office/officeart/2005/8/layout/orgChart1"/>
    <dgm:cxn modelId="{0AD143EF-195F-44DB-A376-0678119F655F}" type="presParOf" srcId="{1113F3D1-8D4C-4E97-84B4-EC3F5374FDA5}" destId="{DDFB2E1C-D418-451C-8C3C-E9076ED7FE07}" srcOrd="1" destOrd="0" presId="urn:microsoft.com/office/officeart/2005/8/layout/orgChart1"/>
    <dgm:cxn modelId="{32FA1673-F69D-42DF-9484-4017D1D6A520}" type="presParOf" srcId="{5E473560-27A8-4084-AD34-792A382F9F09}" destId="{BC0AC297-ADBB-4B43-869C-50A5F2B00906}" srcOrd="1" destOrd="0" presId="urn:microsoft.com/office/officeart/2005/8/layout/orgChart1"/>
    <dgm:cxn modelId="{240D424A-B4F7-47C5-91FC-EDA294C548B9}" type="presParOf" srcId="{5E473560-27A8-4084-AD34-792A382F9F09}" destId="{EC2059C5-E4C1-4581-A011-6398AB6E0A82}" srcOrd="2" destOrd="0" presId="urn:microsoft.com/office/officeart/2005/8/layout/orgChart1"/>
    <dgm:cxn modelId="{A21D36DB-9A83-45F4-AFC8-FA621D99C7B6}" type="presParOf" srcId="{73A9C88E-6B1A-4DC6-BC2F-1F2AF673CE3E}" destId="{13F7A220-451A-4BDA-9DA3-0084280C3837}" srcOrd="2" destOrd="0" presId="urn:microsoft.com/office/officeart/2005/8/layout/orgChart1"/>
    <dgm:cxn modelId="{191D7B91-9499-404D-9CA2-A977299C23CA}" type="presParOf" srcId="{7D922091-427F-4AB0-9669-B17C08DE20FF}" destId="{2ABE35A9-7719-4DD8-A294-26D03B142083}" srcOrd="2" destOrd="0" presId="urn:microsoft.com/office/officeart/2005/8/layout/orgChart1"/>
    <dgm:cxn modelId="{E4CB42C7-9139-4796-92B4-A480FAF6D454}" type="presParOf" srcId="{7D922091-427F-4AB0-9669-B17C08DE20FF}" destId="{49C1A9F8-7CF8-44BC-A4CA-AD72904CADF8}" srcOrd="3" destOrd="0" presId="urn:microsoft.com/office/officeart/2005/8/layout/orgChart1"/>
    <dgm:cxn modelId="{9CD53805-F263-4704-90A4-559557653CF8}" type="presParOf" srcId="{49C1A9F8-7CF8-44BC-A4CA-AD72904CADF8}" destId="{0E76863D-6376-4D92-AC90-8CE225A89991}" srcOrd="0" destOrd="0" presId="urn:microsoft.com/office/officeart/2005/8/layout/orgChart1"/>
    <dgm:cxn modelId="{BB5FB3D1-86F5-4905-B1B6-CD90C47F7A92}" type="presParOf" srcId="{0E76863D-6376-4D92-AC90-8CE225A89991}" destId="{994F54E2-AE64-44AE-BA55-562ABA4B5042}" srcOrd="0" destOrd="0" presId="urn:microsoft.com/office/officeart/2005/8/layout/orgChart1"/>
    <dgm:cxn modelId="{295A20BC-A2B0-466D-992F-423A98D3EF86}" type="presParOf" srcId="{0E76863D-6376-4D92-AC90-8CE225A89991}" destId="{C61238CF-2B72-49BB-865A-D987644FF069}" srcOrd="1" destOrd="0" presId="urn:microsoft.com/office/officeart/2005/8/layout/orgChart1"/>
    <dgm:cxn modelId="{91647ACC-0874-40DF-9079-678071E42C8F}" type="presParOf" srcId="{49C1A9F8-7CF8-44BC-A4CA-AD72904CADF8}" destId="{D39190DD-8863-4F54-8492-51517B4493A3}" srcOrd="1" destOrd="0" presId="urn:microsoft.com/office/officeart/2005/8/layout/orgChart1"/>
    <dgm:cxn modelId="{09CA53CE-0821-433E-9ED5-0667E685BA5E}" type="presParOf" srcId="{D39190DD-8863-4F54-8492-51517B4493A3}" destId="{03CEDE70-69DD-4EAB-B62C-36855871E613}" srcOrd="0" destOrd="0" presId="urn:microsoft.com/office/officeart/2005/8/layout/orgChart1"/>
    <dgm:cxn modelId="{612920E4-24D4-44FA-BB7F-8ECF574E968C}" type="presParOf" srcId="{D39190DD-8863-4F54-8492-51517B4493A3}" destId="{8A07F2BC-6825-4048-AE58-F70EECAA1276}" srcOrd="1" destOrd="0" presId="urn:microsoft.com/office/officeart/2005/8/layout/orgChart1"/>
    <dgm:cxn modelId="{D3940C05-4185-49B3-8C48-E45CB976E543}" type="presParOf" srcId="{8A07F2BC-6825-4048-AE58-F70EECAA1276}" destId="{6450ABF7-289E-45EA-8A5C-5285027BBBFD}" srcOrd="0" destOrd="0" presId="urn:microsoft.com/office/officeart/2005/8/layout/orgChart1"/>
    <dgm:cxn modelId="{FED58E3E-9D74-452C-B3D0-1CDEA1AF1B39}" type="presParOf" srcId="{6450ABF7-289E-45EA-8A5C-5285027BBBFD}" destId="{46ABF043-736E-42FD-8322-B00CAF308F8C}" srcOrd="0" destOrd="0" presId="urn:microsoft.com/office/officeart/2005/8/layout/orgChart1"/>
    <dgm:cxn modelId="{D25BFB65-C5DD-4FD2-9817-47E12674DAEE}" type="presParOf" srcId="{6450ABF7-289E-45EA-8A5C-5285027BBBFD}" destId="{1245CB32-9DCF-41A4-B086-A270C8A50DB5}" srcOrd="1" destOrd="0" presId="urn:microsoft.com/office/officeart/2005/8/layout/orgChart1"/>
    <dgm:cxn modelId="{85F0133B-8529-4523-87E9-45DE8F66FBFB}" type="presParOf" srcId="{8A07F2BC-6825-4048-AE58-F70EECAA1276}" destId="{8D0705AE-E239-4124-A7E1-27279E279D73}" srcOrd="1" destOrd="0" presId="urn:microsoft.com/office/officeart/2005/8/layout/orgChart1"/>
    <dgm:cxn modelId="{F6C2B357-F533-4AA8-A97F-3976ED026F94}" type="presParOf" srcId="{8A07F2BC-6825-4048-AE58-F70EECAA1276}" destId="{11B9A472-C903-41FD-B655-9F32441699DF}" srcOrd="2" destOrd="0" presId="urn:microsoft.com/office/officeart/2005/8/layout/orgChart1"/>
    <dgm:cxn modelId="{9853BC9D-18E6-4F86-B25A-2355F64B7C01}" type="presParOf" srcId="{D39190DD-8863-4F54-8492-51517B4493A3}" destId="{939FF73F-7112-4DC2-99DF-A60AE88A3F9E}" srcOrd="2" destOrd="0" presId="urn:microsoft.com/office/officeart/2005/8/layout/orgChart1"/>
    <dgm:cxn modelId="{D55F6A19-7314-4E01-8879-4C4211FE8F50}" type="presParOf" srcId="{D39190DD-8863-4F54-8492-51517B4493A3}" destId="{7845D685-8045-494D-9AFA-D5F5FFBC4819}" srcOrd="3" destOrd="0" presId="urn:microsoft.com/office/officeart/2005/8/layout/orgChart1"/>
    <dgm:cxn modelId="{D230CDAC-E536-4FE1-9B64-69EBA60DDB69}" type="presParOf" srcId="{7845D685-8045-494D-9AFA-D5F5FFBC4819}" destId="{FD1A294D-4708-4F1D-99B5-F77AE64CE206}" srcOrd="0" destOrd="0" presId="urn:microsoft.com/office/officeart/2005/8/layout/orgChart1"/>
    <dgm:cxn modelId="{4B0F2AB8-410F-4648-A2D0-4D26C75809D4}" type="presParOf" srcId="{FD1A294D-4708-4F1D-99B5-F77AE64CE206}" destId="{7C618FE8-14FE-4ED3-889A-F0EB7DAC9545}" srcOrd="0" destOrd="0" presId="urn:microsoft.com/office/officeart/2005/8/layout/orgChart1"/>
    <dgm:cxn modelId="{094B3620-30A7-46F4-B28D-B00AECF5837F}" type="presParOf" srcId="{FD1A294D-4708-4F1D-99B5-F77AE64CE206}" destId="{9DC9FD9A-75FF-4940-B8BF-59E4BBD9991B}" srcOrd="1" destOrd="0" presId="urn:microsoft.com/office/officeart/2005/8/layout/orgChart1"/>
    <dgm:cxn modelId="{50290EE0-5A6C-45AA-8E3A-83D82149E528}" type="presParOf" srcId="{7845D685-8045-494D-9AFA-D5F5FFBC4819}" destId="{BD081E45-BDC4-4EB7-8773-8B421FEF2A7C}" srcOrd="1" destOrd="0" presId="urn:microsoft.com/office/officeart/2005/8/layout/orgChart1"/>
    <dgm:cxn modelId="{B00779C3-6B84-4BD1-AD12-C61A31930C79}" type="presParOf" srcId="{7845D685-8045-494D-9AFA-D5F5FFBC4819}" destId="{7CAE5EB7-5C35-4992-B662-41542B9B15B7}" srcOrd="2" destOrd="0" presId="urn:microsoft.com/office/officeart/2005/8/layout/orgChart1"/>
    <dgm:cxn modelId="{EF6FE219-0265-4D11-8850-1B149E1BB357}" type="presParOf" srcId="{D39190DD-8863-4F54-8492-51517B4493A3}" destId="{5B30709B-5FD3-4A1C-8634-E305882DC6EB}" srcOrd="4" destOrd="0" presId="urn:microsoft.com/office/officeart/2005/8/layout/orgChart1"/>
    <dgm:cxn modelId="{AD3D67EB-6E3E-4B35-A5FD-ABE89301E3BD}" type="presParOf" srcId="{D39190DD-8863-4F54-8492-51517B4493A3}" destId="{AD2D25CE-0A34-49DB-B63D-26C356037F80}" srcOrd="5" destOrd="0" presId="urn:microsoft.com/office/officeart/2005/8/layout/orgChart1"/>
    <dgm:cxn modelId="{A20241DF-0D4D-4780-9373-F2008F1C5A76}" type="presParOf" srcId="{AD2D25CE-0A34-49DB-B63D-26C356037F80}" destId="{759BCAF8-DB26-4474-B17A-77804DD834F2}" srcOrd="0" destOrd="0" presId="urn:microsoft.com/office/officeart/2005/8/layout/orgChart1"/>
    <dgm:cxn modelId="{8EA1EFF4-8976-4392-93F2-A7DBC403DCD0}" type="presParOf" srcId="{759BCAF8-DB26-4474-B17A-77804DD834F2}" destId="{EFAB4D20-F384-44DF-9D95-96DD516309D7}" srcOrd="0" destOrd="0" presId="urn:microsoft.com/office/officeart/2005/8/layout/orgChart1"/>
    <dgm:cxn modelId="{3F0FE40C-8F2C-477B-84E8-F66CC9F6DF0E}" type="presParOf" srcId="{759BCAF8-DB26-4474-B17A-77804DD834F2}" destId="{CEC4429F-0E98-4419-9C81-11587CD0FE05}" srcOrd="1" destOrd="0" presId="urn:microsoft.com/office/officeart/2005/8/layout/orgChart1"/>
    <dgm:cxn modelId="{C7BE89D3-2375-4CA4-B88A-142DE5DB4B81}" type="presParOf" srcId="{AD2D25CE-0A34-49DB-B63D-26C356037F80}" destId="{328DD117-43C9-4BD2-B215-4FB3A3D67B9D}" srcOrd="1" destOrd="0" presId="urn:microsoft.com/office/officeart/2005/8/layout/orgChart1"/>
    <dgm:cxn modelId="{37191679-CB1E-416E-800B-FC6AC4DC4C3E}" type="presParOf" srcId="{AD2D25CE-0A34-49DB-B63D-26C356037F80}" destId="{A0DD3207-8A4F-4AF0-94B9-4E426AA8F472}" srcOrd="2" destOrd="0" presId="urn:microsoft.com/office/officeart/2005/8/layout/orgChart1"/>
    <dgm:cxn modelId="{1FFBCBCF-D19F-48AD-A39B-3816471A6D38}" type="presParOf" srcId="{49C1A9F8-7CF8-44BC-A4CA-AD72904CADF8}" destId="{B99DAAE6-5EE3-4F81-B99D-DC2B8884B74F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Ostale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tehnike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proučavanja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Biblije</a:t>
          </a:r>
          <a:r>
            <a:rPr lang="hr-H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: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t-IT" sz="2000" b="1" dirty="0">
              <a:solidFill>
                <a:schemeClr val="tx1"/>
              </a:solidFill>
              <a:effectLst/>
            </a:rPr>
            <a:t>Usporedite stihove sa stihovima (Iza</a:t>
          </a:r>
          <a:r>
            <a:rPr lang="hr-HR" sz="2000" b="1" dirty="0">
              <a:solidFill>
                <a:schemeClr val="tx1"/>
              </a:solidFill>
              <a:effectLst/>
            </a:rPr>
            <a:t>.</a:t>
          </a:r>
          <a:r>
            <a:rPr lang="it-IT" sz="2000" b="1" dirty="0">
              <a:solidFill>
                <a:schemeClr val="tx1"/>
              </a:solidFill>
              <a:effectLst/>
            </a:rPr>
            <a:t> 28</a:t>
          </a:r>
          <a:r>
            <a:rPr lang="hr-HR" sz="2000" b="1" dirty="0">
              <a:solidFill>
                <a:schemeClr val="tx1"/>
              </a:solidFill>
              <a:effectLst/>
            </a:rPr>
            <a:t>,</a:t>
          </a:r>
          <a:r>
            <a:rPr lang="it-IT" sz="2000" b="1" dirty="0">
              <a:solidFill>
                <a:schemeClr val="tx1"/>
              </a:solidFill>
              <a:effectLst/>
            </a:rPr>
            <a:t>10)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effectLst/>
            </a:rPr>
            <a:t>Učite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poglavlja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ili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cijele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knjige</a:t>
          </a:r>
          <a:r>
            <a:rPr lang="hr-HR" sz="2000" b="1" dirty="0">
              <a:solidFill>
                <a:schemeClr val="tx1"/>
              </a:solidFill>
              <a:effectLst/>
            </a:rPr>
            <a:t>.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effectLst/>
            </a:rPr>
            <a:t>Proučavanje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teme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ili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riječi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uz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pomoć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konkordan</a:t>
          </a:r>
          <a:r>
            <a:rPr lang="hr-HR" sz="2000" b="1" dirty="0">
              <a:solidFill>
                <a:schemeClr val="tx1"/>
              </a:solidFill>
              <a:effectLst/>
            </a:rPr>
            <a:t>sa.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effectLst/>
            </a:rPr>
            <a:t>Konzultirajte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biblijske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komentare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ili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rječnike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effectLst/>
            </a:rPr>
            <a:t>Čitajte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paralelno</a:t>
          </a:r>
          <a:r>
            <a:rPr lang="en-US" sz="2000" b="1" dirty="0">
              <a:solidFill>
                <a:schemeClr val="tx1"/>
              </a:solidFill>
              <a:effectLst/>
            </a:rPr>
            <a:t> s </a:t>
          </a:r>
          <a:r>
            <a:rPr lang="en-US" sz="2000" b="1" dirty="0" err="1">
              <a:solidFill>
                <a:schemeClr val="tx1"/>
              </a:solidFill>
              <a:effectLst/>
            </a:rPr>
            <a:t>odlomcima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iz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serijala</a:t>
          </a:r>
          <a:r>
            <a:rPr lang="en-US" sz="2000" b="1" dirty="0">
              <a:solidFill>
                <a:schemeClr val="tx1"/>
              </a:solidFill>
              <a:effectLst/>
            </a:rPr>
            <a:t> "</a:t>
          </a:r>
          <a:r>
            <a:rPr lang="en-US" sz="2000" b="1" dirty="0" err="1">
              <a:solidFill>
                <a:schemeClr val="tx1"/>
              </a:solidFill>
              <a:effectLst/>
            </a:rPr>
            <a:t>Sukob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vjekova</a:t>
          </a:r>
          <a:r>
            <a:rPr lang="en-US" sz="2000" b="1" dirty="0">
              <a:solidFill>
                <a:schemeClr val="tx1"/>
              </a:solidFill>
              <a:effectLst/>
            </a:rPr>
            <a:t>" </a:t>
          </a:r>
          <a:r>
            <a:rPr lang="en-US" sz="2000" b="1" dirty="0" err="1">
              <a:solidFill>
                <a:schemeClr val="tx1"/>
              </a:solidFill>
              <a:effectLst/>
            </a:rPr>
            <a:t>autorice</a:t>
          </a:r>
          <a:r>
            <a:rPr lang="en-US" sz="2000" b="1" dirty="0">
              <a:solidFill>
                <a:schemeClr val="tx1"/>
              </a:solidFill>
              <a:effectLst/>
            </a:rPr>
            <a:t> Ellen </a:t>
          </a:r>
          <a:r>
            <a:rPr lang="hr-HR" sz="2000" b="1" dirty="0">
              <a:solidFill>
                <a:schemeClr val="tx1"/>
              </a:solidFill>
              <a:effectLst/>
            </a:rPr>
            <a:t>G. </a:t>
          </a:r>
          <a:r>
            <a:rPr lang="en-US" sz="2000" b="1" dirty="0">
              <a:solidFill>
                <a:schemeClr val="tx1"/>
              </a:solidFill>
              <a:effectLst/>
            </a:rPr>
            <a:t>White</a:t>
          </a:r>
          <a:r>
            <a:rPr lang="hr-HR" sz="2000" b="1" dirty="0">
              <a:solidFill>
                <a:schemeClr val="tx1"/>
              </a:solidFill>
              <a:effectLst/>
            </a:rPr>
            <a:t>.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15635" custLinFactNeighborY="-2157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50000"/>
                </a:schemeClr>
              </a:solidFill>
            </a:rPr>
            <a:t>Kako </a:t>
          </a:r>
          <a:r>
            <a:rPr lang="en-US" sz="2000" b="1" kern="1200" dirty="0" err="1">
              <a:solidFill>
                <a:schemeClr val="tx2">
                  <a:lumMod val="50000"/>
                </a:schemeClr>
              </a:solidFill>
            </a:rPr>
            <a:t>proučavati</a:t>
          </a:r>
          <a:r>
            <a:rPr lang="en-US" sz="2000" b="1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50000"/>
                </a:schemeClr>
              </a:solidFill>
            </a:rPr>
            <a:t>Bibliju</a:t>
          </a:r>
          <a:r>
            <a:rPr lang="en-US" sz="2000" b="1" kern="1200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Vrijeme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Mjesto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Tehnika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2">
                  <a:lumMod val="50000"/>
                </a:schemeClr>
              </a:solidFill>
            </a:rPr>
            <a:t>Prednosti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2">
                  <a:lumMod val="50000"/>
                </a:schemeClr>
              </a:solidFill>
            </a:rPr>
            <a:t>proučavanja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2">
                  <a:lumMod val="50000"/>
                </a:schemeClr>
              </a:solidFill>
            </a:rPr>
            <a:t>Biblije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Prednost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dijeljenja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Prednost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jedenja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602545" y="1839716"/>
          <a:ext cx="174988" cy="985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753"/>
              </a:lnTo>
              <a:lnTo>
                <a:pt x="174988" y="985753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876920" y="865051"/>
          <a:ext cx="4563504" cy="295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799"/>
              </a:lnTo>
              <a:lnTo>
                <a:pt x="4563504" y="152799"/>
              </a:lnTo>
              <a:lnTo>
                <a:pt x="4563504" y="295437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051323" y="1839716"/>
          <a:ext cx="162397" cy="963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3444"/>
              </a:lnTo>
              <a:lnTo>
                <a:pt x="162397" y="963444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876920" y="865051"/>
          <a:ext cx="2012283" cy="295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799"/>
              </a:lnTo>
              <a:lnTo>
                <a:pt x="2012283" y="152799"/>
              </a:lnTo>
              <a:lnTo>
                <a:pt x="2012283" y="295437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2449352" y="1983855"/>
          <a:ext cx="568558" cy="2770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0106"/>
              </a:lnTo>
              <a:lnTo>
                <a:pt x="568558" y="2770106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2449352" y="1983855"/>
          <a:ext cx="568558" cy="1733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532"/>
              </a:lnTo>
              <a:lnTo>
                <a:pt x="568558" y="173353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2449352" y="1983855"/>
          <a:ext cx="568558" cy="696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959"/>
              </a:lnTo>
              <a:lnTo>
                <a:pt x="568558" y="69695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965509" y="865051"/>
          <a:ext cx="1911410" cy="295437"/>
        </a:xfrm>
        <a:custGeom>
          <a:avLst/>
          <a:gdLst/>
          <a:ahLst/>
          <a:cxnLst/>
          <a:rect l="0" t="0" r="0" b="0"/>
          <a:pathLst>
            <a:path>
              <a:moveTo>
                <a:pt x="1911410" y="0"/>
              </a:moveTo>
              <a:lnTo>
                <a:pt x="1911410" y="152799"/>
              </a:lnTo>
              <a:lnTo>
                <a:pt x="0" y="152799"/>
              </a:lnTo>
              <a:lnTo>
                <a:pt x="0" y="295437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204886" y="2824020"/>
          <a:ext cx="303623" cy="1117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041"/>
              </a:lnTo>
              <a:lnTo>
                <a:pt x="303623" y="111704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1014548" y="865051"/>
          <a:ext cx="4862371" cy="295437"/>
        </a:xfrm>
        <a:custGeom>
          <a:avLst/>
          <a:gdLst/>
          <a:ahLst/>
          <a:cxnLst/>
          <a:rect l="0" t="0" r="0" b="0"/>
          <a:pathLst>
            <a:path>
              <a:moveTo>
                <a:pt x="4862371" y="0"/>
              </a:moveTo>
              <a:lnTo>
                <a:pt x="4862371" y="152799"/>
              </a:lnTo>
              <a:lnTo>
                <a:pt x="0" y="152799"/>
              </a:lnTo>
              <a:lnTo>
                <a:pt x="0" y="295437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210642" y="301067"/>
          <a:ext cx="11332555" cy="563983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Detaljno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proučavanje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Biblije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sastoji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se od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četiri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dijela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: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10642" y="301067"/>
        <a:ext cx="11332555" cy="563983"/>
      </dsp:txXfrm>
    </dsp:sp>
    <dsp:sp modelId="{581F876A-5E78-460A-8BA8-059CBD9F8CF3}">
      <dsp:nvSpPr>
        <dsp:cNvPr id="0" name=""/>
        <dsp:cNvSpPr/>
      </dsp:nvSpPr>
      <dsp:spPr>
        <a:xfrm>
          <a:off x="2470" y="1160488"/>
          <a:ext cx="2024154" cy="1663531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/>
            </a:rPr>
            <a:t>Pozovite</a:t>
          </a:r>
          <a:r>
            <a:rPr lang="en-US" sz="2000" b="1" kern="1200" dirty="0">
              <a:effectLst/>
            </a:rPr>
            <a:t> Duha </a:t>
          </a:r>
          <a:r>
            <a:rPr lang="en-US" sz="2000" b="1" kern="1200" dirty="0" err="1">
              <a:effectLst/>
            </a:rPr>
            <a:t>Svetoga</a:t>
          </a:r>
          <a:r>
            <a:rPr lang="en-US" sz="2000" b="1" kern="1200" dirty="0">
              <a:effectLst/>
            </a:rPr>
            <a:t> da </a:t>
          </a:r>
          <a:r>
            <a:rPr lang="en-US" sz="2000" b="1" kern="1200" dirty="0" err="1">
              <a:effectLst/>
            </a:rPr>
            <a:t>vam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bude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vodič</a:t>
          </a:r>
          <a:r>
            <a:rPr lang="en-US" sz="2000" b="1" kern="1200" dirty="0">
              <a:effectLst/>
            </a:rPr>
            <a:t> u </a:t>
          </a:r>
          <a:r>
            <a:rPr lang="en-US" sz="2000" b="1" kern="1200" dirty="0" err="1">
              <a:effectLst/>
            </a:rPr>
            <a:t>vaš</a:t>
          </a:r>
          <a:r>
            <a:rPr lang="hr-HR" sz="2000" b="1" kern="1200" dirty="0">
              <a:effectLst/>
            </a:rPr>
            <a:t>e</a:t>
          </a:r>
          <a:r>
            <a:rPr lang="en-US" sz="2000" b="1" kern="1200" dirty="0">
              <a:effectLst/>
            </a:rPr>
            <a:t>m </a:t>
          </a:r>
          <a:r>
            <a:rPr lang="hr-HR" sz="2000" b="1" kern="1200" dirty="0">
              <a:effectLst/>
            </a:rPr>
            <a:t>proučavanju.</a:t>
          </a:r>
          <a:endParaRPr lang="en" sz="2000" b="1" kern="1200" dirty="0">
            <a:effectLst/>
          </a:endParaRPr>
        </a:p>
      </dsp:txBody>
      <dsp:txXfrm>
        <a:off x="2470" y="1160488"/>
        <a:ext cx="2024154" cy="1663531"/>
      </dsp:txXfrm>
    </dsp:sp>
    <dsp:sp modelId="{E9A2B961-0D76-43C7-898F-1FBA133E7C1B}">
      <dsp:nvSpPr>
        <dsp:cNvPr id="0" name=""/>
        <dsp:cNvSpPr/>
      </dsp:nvSpPr>
      <dsp:spPr>
        <a:xfrm>
          <a:off x="508509" y="3109296"/>
          <a:ext cx="2024154" cy="1663531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He will touch your heart and mind so that you understand what you read</a:t>
          </a:r>
          <a:endParaRPr lang="es-ES" sz="2000" b="1" kern="1200" dirty="0">
            <a:effectLst/>
          </a:endParaRPr>
        </a:p>
      </dsp:txBody>
      <dsp:txXfrm>
        <a:off x="508509" y="3109296"/>
        <a:ext cx="2024154" cy="1663531"/>
      </dsp:txXfrm>
    </dsp:sp>
    <dsp:sp modelId="{994F54E2-AE64-44AE-BA55-562ABA4B5042}">
      <dsp:nvSpPr>
        <dsp:cNvPr id="0" name=""/>
        <dsp:cNvSpPr/>
      </dsp:nvSpPr>
      <dsp:spPr>
        <a:xfrm>
          <a:off x="2070313" y="1160488"/>
          <a:ext cx="3790392" cy="82336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/>
            </a:rPr>
            <a:t>Odaberite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stih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ili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odlomak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iz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Biblije</a:t>
          </a:r>
          <a:r>
            <a:rPr lang="hr-HR" sz="2000" b="1" kern="1200" dirty="0">
              <a:effectLst/>
            </a:rPr>
            <a:t>.</a:t>
          </a:r>
          <a:endParaRPr lang="en" sz="2000" b="1" kern="1200" dirty="0">
            <a:effectLst/>
          </a:endParaRPr>
        </a:p>
      </dsp:txBody>
      <dsp:txXfrm>
        <a:off x="2070313" y="1160488"/>
        <a:ext cx="3790392" cy="823367"/>
      </dsp:txXfrm>
    </dsp:sp>
    <dsp:sp modelId="{46ABF043-736E-42FD-8322-B00CAF308F8C}">
      <dsp:nvSpPr>
        <dsp:cNvPr id="0" name=""/>
        <dsp:cNvSpPr/>
      </dsp:nvSpPr>
      <dsp:spPr>
        <a:xfrm>
          <a:off x="3017911" y="2269131"/>
          <a:ext cx="3790392" cy="82336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Zapiši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to da </a:t>
          </a:r>
          <a:r>
            <a:rPr lang="en-US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ti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pomogne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hr-H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u</a:t>
          </a:r>
          <a:r>
            <a:rPr lang="en-US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rezati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to u </a:t>
          </a:r>
          <a:r>
            <a:rPr lang="hr-H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</a:t>
          </a:r>
          <a:r>
            <a:rPr lang="en-US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voj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um</a:t>
          </a:r>
          <a:r>
            <a:rPr lang="hr-H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.</a:t>
          </a:r>
          <a:endParaRPr lang="en" sz="2000" b="1" kern="1200" dirty="0">
            <a:effectLst/>
          </a:endParaRPr>
        </a:p>
      </dsp:txBody>
      <dsp:txXfrm>
        <a:off x="3017911" y="2269131"/>
        <a:ext cx="3790392" cy="823367"/>
      </dsp:txXfrm>
    </dsp:sp>
    <dsp:sp modelId="{7C618FE8-14FE-4ED3-889A-F0EB7DAC9545}">
      <dsp:nvSpPr>
        <dsp:cNvPr id="0" name=""/>
        <dsp:cNvSpPr/>
      </dsp:nvSpPr>
      <dsp:spPr>
        <a:xfrm>
          <a:off x="3017911" y="3377774"/>
          <a:ext cx="3790392" cy="67922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Podvuci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ite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ključne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ideje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.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17911" y="3377774"/>
        <a:ext cx="3790392" cy="679228"/>
      </dsp:txXfrm>
    </dsp:sp>
    <dsp:sp modelId="{EFAB4D20-F384-44DF-9D95-96DD516309D7}">
      <dsp:nvSpPr>
        <dsp:cNvPr id="0" name=""/>
        <dsp:cNvSpPr/>
      </dsp:nvSpPr>
      <dsp:spPr>
        <a:xfrm>
          <a:off x="3017911" y="4342278"/>
          <a:ext cx="3790392" cy="82336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Zapišite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misli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koje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vas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inspiriraju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za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te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ključne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ideje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17911" y="4342278"/>
        <a:ext cx="3790392" cy="823367"/>
      </dsp:txXfrm>
    </dsp:sp>
    <dsp:sp modelId="{9CBE719F-D12F-4ABD-B52B-46803A37B44B}">
      <dsp:nvSpPr>
        <dsp:cNvPr id="0" name=""/>
        <dsp:cNvSpPr/>
      </dsp:nvSpPr>
      <dsp:spPr>
        <a:xfrm>
          <a:off x="6841853" y="1160488"/>
          <a:ext cx="2094698" cy="67922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Molite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se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841853" y="1160488"/>
        <a:ext cx="2094698" cy="679228"/>
      </dsp:txXfrm>
    </dsp:sp>
    <dsp:sp modelId="{BEAE7541-50F8-44FE-B4E4-5C0BD16B6740}">
      <dsp:nvSpPr>
        <dsp:cNvPr id="0" name=""/>
        <dsp:cNvSpPr/>
      </dsp:nvSpPr>
      <dsp:spPr>
        <a:xfrm>
          <a:off x="7213720" y="2124992"/>
          <a:ext cx="2154620" cy="1356337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/>
            </a:rPr>
            <a:t>Zamoli Boga da ti pomogne primijeniti ideje</a:t>
          </a:r>
          <a:r>
            <a:rPr lang="hr-HR" sz="2000" b="1" kern="1200" dirty="0">
              <a:effectLst/>
            </a:rPr>
            <a:t>.</a:t>
          </a:r>
          <a:r>
            <a:rPr lang="it-IT" sz="2000" b="1" kern="1200" dirty="0">
              <a:effectLst/>
            </a:rPr>
            <a:t> koje imaš</a:t>
          </a:r>
          <a:r>
            <a:rPr lang="en" sz="2000" b="1" kern="1200" dirty="0">
              <a:effectLst/>
            </a:rPr>
            <a:t>learned</a:t>
          </a:r>
        </a:p>
      </dsp:txBody>
      <dsp:txXfrm>
        <a:off x="7213720" y="2124992"/>
        <a:ext cx="2154620" cy="1356337"/>
      </dsp:txXfrm>
    </dsp:sp>
    <dsp:sp modelId="{F06D3B0D-33F3-4E4F-9FD7-EEDCCDABD356}">
      <dsp:nvSpPr>
        <dsp:cNvPr id="0" name=""/>
        <dsp:cNvSpPr/>
      </dsp:nvSpPr>
      <dsp:spPr>
        <a:xfrm>
          <a:off x="9393075" y="1160488"/>
          <a:ext cx="2094698" cy="67922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Podijeli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: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393075" y="1160488"/>
        <a:ext cx="2094698" cy="679228"/>
      </dsp:txXfrm>
    </dsp:sp>
    <dsp:sp modelId="{CFA922AC-43B1-4C81-A717-6122794DD71F}">
      <dsp:nvSpPr>
        <dsp:cNvPr id="0" name=""/>
        <dsp:cNvSpPr/>
      </dsp:nvSpPr>
      <dsp:spPr>
        <a:xfrm>
          <a:off x="9777534" y="2124992"/>
          <a:ext cx="1890590" cy="140095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/>
            </a:rPr>
            <a:t>Razmis</a:t>
          </a:r>
          <a:r>
            <a:rPr lang="hr-HR" sz="2000" b="1" kern="1200" dirty="0">
              <a:effectLst/>
            </a:rPr>
            <a:t>li</a:t>
          </a:r>
          <a:r>
            <a:rPr lang="en-US" sz="2000" b="1" kern="1200" dirty="0">
              <a:effectLst/>
            </a:rPr>
            <a:t> s </a:t>
          </a:r>
          <a:r>
            <a:rPr lang="en-US" sz="2000" b="1" kern="1200" dirty="0" err="1">
              <a:effectLst/>
            </a:rPr>
            <a:t>kim</a:t>
          </a:r>
          <a:r>
            <a:rPr lang="en-US" sz="2000" b="1" kern="1200" dirty="0">
              <a:effectLst/>
            </a:rPr>
            <a:t> bi mog</a:t>
          </a:r>
          <a:r>
            <a:rPr lang="hr-HR" sz="2000" b="1" kern="1200" dirty="0">
              <a:effectLst/>
            </a:rPr>
            <a:t>ao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podijeliti</a:t>
          </a:r>
          <a:r>
            <a:rPr lang="en-US" sz="2000" b="1" kern="1200" dirty="0">
              <a:effectLst/>
            </a:rPr>
            <a:t> ono </a:t>
          </a:r>
          <a:r>
            <a:rPr lang="en-US" sz="2000" b="1" kern="1200" dirty="0" err="1">
              <a:effectLst/>
            </a:rPr>
            <a:t>što</a:t>
          </a:r>
          <a:r>
            <a:rPr lang="en-US" sz="2000" b="1" kern="1200" dirty="0">
              <a:effectLst/>
            </a:rPr>
            <a:t> s</a:t>
          </a:r>
          <a:r>
            <a:rPr lang="hr-HR" sz="2000" b="1" kern="1200" dirty="0">
              <a:effectLst/>
            </a:rPr>
            <a:t>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nauči</a:t>
          </a:r>
          <a:r>
            <a:rPr lang="hr-HR" sz="2000" b="1" kern="1200" dirty="0">
              <a:effectLst/>
            </a:rPr>
            <a:t>o.</a:t>
          </a:r>
          <a:endParaRPr lang="en" sz="2000" b="1" kern="1200" dirty="0">
            <a:effectLst/>
          </a:endParaRPr>
        </a:p>
      </dsp:txBody>
      <dsp:txXfrm>
        <a:off x="9777534" y="2124992"/>
        <a:ext cx="1890590" cy="1400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Ostale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tehnike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proučavanja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Biblije</a:t>
          </a:r>
          <a:r>
            <a:rPr lang="hr-H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: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  <a:effectLst/>
            </a:rPr>
            <a:t>Usporedite stihove sa stihovima (Iza</a:t>
          </a:r>
          <a:r>
            <a:rPr lang="hr-HR" sz="2000" b="1" kern="1200" dirty="0">
              <a:solidFill>
                <a:schemeClr val="tx1"/>
              </a:solidFill>
              <a:effectLst/>
            </a:rPr>
            <a:t>.</a:t>
          </a:r>
          <a:r>
            <a:rPr lang="it-IT" sz="2000" b="1" kern="1200" dirty="0">
              <a:solidFill>
                <a:schemeClr val="tx1"/>
              </a:solidFill>
              <a:effectLst/>
            </a:rPr>
            <a:t> 28</a:t>
          </a:r>
          <a:r>
            <a:rPr lang="hr-HR" sz="2000" b="1" kern="1200" dirty="0">
              <a:solidFill>
                <a:schemeClr val="tx1"/>
              </a:solidFill>
              <a:effectLst/>
            </a:rPr>
            <a:t>,</a:t>
          </a:r>
          <a:r>
            <a:rPr lang="it-IT" sz="2000" b="1" kern="1200" dirty="0">
              <a:solidFill>
                <a:schemeClr val="tx1"/>
              </a:solidFill>
              <a:effectLst/>
            </a:rPr>
            <a:t>10)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77" y="184985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effectLst/>
            </a:rPr>
            <a:t>Učite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poglavlja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ili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cijele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knjige</a:t>
          </a:r>
          <a:r>
            <a:rPr lang="hr-HR" sz="2000" b="1" kern="1200" dirty="0">
              <a:solidFill>
                <a:schemeClr val="tx1"/>
              </a:solidFill>
              <a:effectLst/>
            </a:rPr>
            <a:t>.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17" y="1891692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effectLst/>
            </a:rPr>
            <a:t>Proučavanje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teme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ili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riječi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uz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pomoć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konkordan</a:t>
          </a:r>
          <a:r>
            <a:rPr lang="hr-HR" sz="2000" b="1" kern="1200" dirty="0">
              <a:solidFill>
                <a:schemeClr val="tx1"/>
              </a:solidFill>
              <a:effectLst/>
            </a:rPr>
            <a:t>sa.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effectLst/>
            </a:rPr>
            <a:t>Konzultirajte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biblijske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komentare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ili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rječnike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effectLst/>
            </a:rPr>
            <a:t>Čitajte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paralelno</a:t>
          </a:r>
          <a:r>
            <a:rPr lang="en-US" sz="2000" b="1" kern="1200" dirty="0">
              <a:solidFill>
                <a:schemeClr val="tx1"/>
              </a:solidFill>
              <a:effectLst/>
            </a:rPr>
            <a:t> s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odlomcima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iz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serijala</a:t>
          </a:r>
          <a:r>
            <a:rPr lang="en-US" sz="2000" b="1" kern="1200" dirty="0">
              <a:solidFill>
                <a:schemeClr val="tx1"/>
              </a:solidFill>
              <a:effectLst/>
            </a:rPr>
            <a:t> "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Sukob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vjekova</a:t>
          </a:r>
          <a:r>
            <a:rPr lang="en-US" sz="2000" b="1" kern="1200" dirty="0">
              <a:solidFill>
                <a:schemeClr val="tx1"/>
              </a:solidFill>
              <a:effectLst/>
            </a:rPr>
            <a:t>"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autorice</a:t>
          </a:r>
          <a:r>
            <a:rPr lang="en-US" sz="2000" b="1" kern="1200" dirty="0">
              <a:solidFill>
                <a:schemeClr val="tx1"/>
              </a:solidFill>
              <a:effectLst/>
            </a:rPr>
            <a:t> Ellen </a:t>
          </a:r>
          <a:r>
            <a:rPr lang="hr-HR" sz="2000" b="1" kern="1200" dirty="0">
              <a:solidFill>
                <a:schemeClr val="tx1"/>
              </a:solidFill>
              <a:effectLst/>
            </a:rPr>
            <a:t>G. </a:t>
          </a:r>
          <a:r>
            <a:rPr lang="en-US" sz="2000" b="1" kern="1200" dirty="0">
              <a:solidFill>
                <a:schemeClr val="tx1"/>
              </a:solidFill>
              <a:effectLst/>
            </a:rPr>
            <a:t>White</a:t>
          </a:r>
          <a:r>
            <a:rPr lang="hr-HR" sz="2000" b="1" kern="1200" dirty="0">
              <a:solidFill>
                <a:schemeClr val="tx1"/>
              </a:solidFill>
              <a:effectLst/>
            </a:rPr>
            <a:t>.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9F51D-97EB-471F-81F3-30C00C23A691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0F7FA-8030-4EC2-BE41-E9347173BA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5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0F7FA-8030-4EC2-BE41-E9347173BA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6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057650"/>
            <a:ext cx="50055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200" b="1" i="0" u="none" strike="noStrike" kern="1200" cap="none" spc="600" normalizeH="0" baseline="0" noProof="0" dirty="0">
                <a:ln w="12700" cmpd="sng">
                  <a:solidFill>
                    <a:srgbClr val="FFFF66"/>
                  </a:solidFill>
                  <a:prstDash val="solid"/>
                </a:ln>
                <a:gradFill>
                  <a:gsLst>
                    <a:gs pos="0">
                      <a:srgbClr val="FFFF66"/>
                    </a:gs>
                    <a:gs pos="4000">
                      <a:srgbClr val="FFFF66">
                        <a:lumMod val="60000"/>
                        <a:lumOff val="40000"/>
                      </a:srgbClr>
                    </a:gs>
                    <a:gs pos="87000">
                      <a:srgbClr val="FFFF6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KAKO </a:t>
            </a:r>
            <a:r>
              <a:rPr kumimoji="0" lang="es-ES" sz="5200" b="1" i="0" u="none" strike="noStrike" kern="1200" cap="none" spc="600" normalizeH="0" baseline="0" noProof="0" dirty="0" err="1">
                <a:ln w="12700" cmpd="sng">
                  <a:solidFill>
                    <a:srgbClr val="FFFF66"/>
                  </a:solidFill>
                  <a:prstDash val="solid"/>
                </a:ln>
                <a:gradFill>
                  <a:gsLst>
                    <a:gs pos="0">
                      <a:srgbClr val="FFFF66"/>
                    </a:gs>
                    <a:gs pos="4000">
                      <a:srgbClr val="FFFF66">
                        <a:lumMod val="60000"/>
                        <a:lumOff val="40000"/>
                      </a:srgbClr>
                    </a:gs>
                    <a:gs pos="87000">
                      <a:srgbClr val="FFFF6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PROUČAVATI</a:t>
            </a:r>
            <a:r>
              <a:rPr kumimoji="0" lang="es-ES" sz="5200" b="1" i="0" u="none" strike="noStrike" kern="1200" cap="none" spc="600" normalizeH="0" baseline="0" noProof="0" dirty="0">
                <a:ln w="12700" cmpd="sng">
                  <a:solidFill>
                    <a:srgbClr val="FFFF66"/>
                  </a:solidFill>
                  <a:prstDash val="solid"/>
                </a:ln>
                <a:gradFill>
                  <a:gsLst>
                    <a:gs pos="0">
                      <a:srgbClr val="FFFF66"/>
                    </a:gs>
                    <a:gs pos="4000">
                      <a:srgbClr val="FFFF66">
                        <a:lumMod val="60000"/>
                        <a:lumOff val="40000"/>
                      </a:srgbClr>
                    </a:gs>
                    <a:gs pos="87000">
                      <a:srgbClr val="FFFF6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5200" b="1" i="0" u="none" strike="noStrike" kern="1200" cap="none" spc="600" normalizeH="0" baseline="0" noProof="0" dirty="0" err="1">
                <a:ln w="12700" cmpd="sng">
                  <a:solidFill>
                    <a:srgbClr val="FFFF66"/>
                  </a:solidFill>
                  <a:prstDash val="solid"/>
                </a:ln>
                <a:gradFill>
                  <a:gsLst>
                    <a:gs pos="0">
                      <a:srgbClr val="FFFF66"/>
                    </a:gs>
                    <a:gs pos="4000">
                      <a:srgbClr val="FFFF66">
                        <a:lumMod val="60000"/>
                        <a:lumOff val="40000"/>
                      </a:srgbClr>
                    </a:gs>
                    <a:gs pos="87000">
                      <a:srgbClr val="FFFF6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BIBLIJU</a:t>
            </a:r>
            <a:endParaRPr kumimoji="0" lang="es-ES" sz="5200" b="1" i="0" u="none" strike="noStrike" kern="1200" cap="none" spc="600" normalizeH="0" baseline="0" noProof="0" dirty="0">
              <a:ln w="12700" cmpd="sng">
                <a:solidFill>
                  <a:srgbClr val="FFFF66"/>
                </a:solidFill>
                <a:prstDash val="solid"/>
              </a:ln>
              <a:gradFill>
                <a:gsLst>
                  <a:gs pos="0">
                    <a:srgbClr val="FFFF66"/>
                  </a:gs>
                  <a:gs pos="4000">
                    <a:srgbClr val="FFFF66">
                      <a:lumMod val="60000"/>
                      <a:lumOff val="40000"/>
                    </a:srgbClr>
                  </a:gs>
                  <a:gs pos="87000">
                    <a:srgbClr val="FFFF66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CC66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5. Pouka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C66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CC66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2.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C66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svibnja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CC66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2026.</a:t>
            </a: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PREDNOST DIJELJENJA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0" y="691397"/>
            <a:ext cx="119227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gospod Jahve da znam riječju krijepiti umorna. Svako jutro on mi uho budi da ga slušam kao učenici.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</a:t>
            </a:r>
            <a:r>
              <a:rPr lang="hr-HR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ai</a:t>
            </a:r>
            <a:r>
              <a:rPr lang="hr-HR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50</a:t>
            </a:r>
            <a:r>
              <a:rPr lang="hr-HR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4) 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/>
              <a:t>Recimo da se o</a:t>
            </a:r>
            <a:r>
              <a:rPr lang="en-US" sz="2000" b="1" dirty="0"/>
              <a:t>d vas </a:t>
            </a:r>
            <a:r>
              <a:rPr lang="en-US" sz="2000" b="1" dirty="0" err="1"/>
              <a:t>traži</a:t>
            </a:r>
            <a:r>
              <a:rPr lang="en-US" sz="2000" b="1" dirty="0"/>
              <a:t> da </a:t>
            </a:r>
            <a:r>
              <a:rPr lang="en-US" sz="2000" b="1" dirty="0" err="1"/>
              <a:t>pripremite</a:t>
            </a:r>
            <a:r>
              <a:rPr lang="en-US" sz="2000" b="1" dirty="0"/>
              <a:t> p</a:t>
            </a:r>
            <a:r>
              <a:rPr lang="hr-HR" sz="2000" b="1" dirty="0"/>
              <a:t>ropovijed</a:t>
            </a:r>
            <a:r>
              <a:rPr lang="en-US" sz="2000" b="1" dirty="0"/>
              <a:t> za </a:t>
            </a:r>
            <a:r>
              <a:rPr lang="en-US" sz="2000" b="1" dirty="0" err="1"/>
              <a:t>subotnj</a:t>
            </a:r>
            <a:r>
              <a:rPr lang="hr-HR" sz="2000" b="1" dirty="0"/>
              <a:t>e</a:t>
            </a:r>
            <a:r>
              <a:rPr lang="en-US" sz="2000" b="1" dirty="0"/>
              <a:t> </a:t>
            </a:r>
            <a:r>
              <a:rPr lang="hr-HR" sz="2000" b="1" dirty="0"/>
              <a:t>bogoslužje</a:t>
            </a:r>
            <a:r>
              <a:rPr lang="en-US" sz="2000" b="1" dirty="0"/>
              <a:t>. </a:t>
            </a:r>
            <a:r>
              <a:rPr lang="en-US" sz="2000" b="1" dirty="0" err="1"/>
              <a:t>Posvećujete</a:t>
            </a:r>
            <a:r>
              <a:rPr lang="en-US" sz="2000" b="1" dirty="0"/>
              <a:t> </a:t>
            </a:r>
            <a:r>
              <a:rPr lang="en-US" sz="2000" b="1" dirty="0" err="1"/>
              <a:t>posebno</a:t>
            </a:r>
            <a:r>
              <a:rPr lang="en-US" sz="2000" b="1" dirty="0"/>
              <a:t> </a:t>
            </a:r>
            <a:r>
              <a:rPr lang="en-US" sz="2000" b="1" dirty="0" err="1"/>
              <a:t>vrijeme</a:t>
            </a:r>
            <a:r>
              <a:rPr lang="en-US" sz="2000" b="1" dirty="0"/>
              <a:t> </a:t>
            </a:r>
            <a:r>
              <a:rPr lang="en-US" sz="2000" b="1" dirty="0" err="1"/>
              <a:t>molitvenom</a:t>
            </a:r>
            <a:r>
              <a:rPr lang="en-US" sz="2000" b="1" dirty="0"/>
              <a:t> </a:t>
            </a:r>
            <a:r>
              <a:rPr lang="en-US" sz="2000" b="1" dirty="0" err="1"/>
              <a:t>proučavanju</a:t>
            </a:r>
            <a:r>
              <a:rPr lang="en-US" sz="2000" b="1" dirty="0"/>
              <a:t> </a:t>
            </a:r>
            <a:r>
              <a:rPr lang="en-US" sz="2000" b="1" dirty="0" err="1"/>
              <a:t>teme</a:t>
            </a:r>
            <a:r>
              <a:rPr lang="en-US" sz="2000" b="1" dirty="0"/>
              <a:t> </a:t>
            </a:r>
            <a:r>
              <a:rPr lang="en-US" sz="2000" b="1" dirty="0" err="1"/>
              <a:t>koju</a:t>
            </a:r>
            <a:r>
              <a:rPr lang="en-US" sz="2000" b="1" dirty="0"/>
              <a:t> </a:t>
            </a:r>
            <a:r>
              <a:rPr lang="en-US" sz="2000" b="1" dirty="0" err="1"/>
              <a:t>vam</a:t>
            </a:r>
            <a:r>
              <a:rPr lang="en-US" sz="2000" b="1" dirty="0"/>
              <a:t> je Duh Sveti </a:t>
            </a:r>
            <a:r>
              <a:rPr lang="en-US" sz="2000" b="1" dirty="0" err="1"/>
              <a:t>nadahnuo</a:t>
            </a:r>
            <a:r>
              <a:rPr lang="en-US" sz="2000" b="1" dirty="0"/>
              <a:t> da </a:t>
            </a:r>
            <a:r>
              <a:rPr lang="en-US" sz="2000" b="1" dirty="0" err="1"/>
              <a:t>odaberete</a:t>
            </a:r>
            <a:r>
              <a:rPr lang="en-US" sz="2000" b="1" dirty="0"/>
              <a:t>. U </a:t>
            </a:r>
            <a:r>
              <a:rPr lang="en-US" sz="2000" b="1" dirty="0" err="1"/>
              <a:t>subotu</a:t>
            </a:r>
            <a:r>
              <a:rPr lang="en-US" sz="2000" b="1" dirty="0"/>
              <a:t> </a:t>
            </a:r>
            <a:r>
              <a:rPr lang="en-US" sz="2000" b="1" dirty="0" err="1"/>
              <a:t>propovijedate</a:t>
            </a:r>
            <a:r>
              <a:rPr lang="en-US" sz="2000" b="1" dirty="0"/>
              <a:t> </a:t>
            </a:r>
            <a:r>
              <a:rPr lang="hr-HR" sz="2000" b="1" dirty="0"/>
              <a:t>u</a:t>
            </a:r>
            <a:r>
              <a:rPr lang="en-US" sz="2000" b="1" dirty="0"/>
              <a:t> </a:t>
            </a:r>
            <a:r>
              <a:rPr lang="hr-HR" sz="2000" b="1" dirty="0"/>
              <a:t>sil</a:t>
            </a:r>
            <a:r>
              <a:rPr lang="en-US" sz="2000" b="1" dirty="0" err="1"/>
              <a:t>i</a:t>
            </a:r>
            <a:r>
              <a:rPr lang="en-US" sz="2000" b="1" dirty="0"/>
              <a:t>. </a:t>
            </a:r>
            <a:r>
              <a:rPr lang="en-US" sz="2000" b="1" dirty="0" err="1"/>
              <a:t>Tko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najviše</a:t>
            </a:r>
            <a:r>
              <a:rPr lang="en-US" sz="2000" b="1" dirty="0"/>
              <a:t> </a:t>
            </a:r>
            <a:r>
              <a:rPr lang="en-US" sz="2000" b="1" dirty="0" err="1"/>
              <a:t>imati</a:t>
            </a:r>
            <a:r>
              <a:rPr lang="en-US" sz="2000" b="1" dirty="0"/>
              <a:t> </a:t>
            </a:r>
            <a:r>
              <a:rPr lang="en-US" sz="2000" b="1" dirty="0" err="1"/>
              <a:t>koristi</a:t>
            </a:r>
            <a:r>
              <a:rPr lang="en-US" sz="2000" b="1" dirty="0"/>
              <a:t> od </a:t>
            </a:r>
            <a:r>
              <a:rPr lang="en-US" sz="2000" b="1" dirty="0" err="1"/>
              <a:t>ove</a:t>
            </a:r>
            <a:r>
              <a:rPr lang="en-US" sz="2000" b="1" dirty="0"/>
              <a:t> </a:t>
            </a:r>
            <a:r>
              <a:rPr lang="en-US" sz="2000" b="1" dirty="0" err="1"/>
              <a:t>propovijedi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18625" y="2840765"/>
            <a:ext cx="609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Proučavanje</a:t>
            </a:r>
            <a:r>
              <a:rPr lang="en-US" sz="2000" b="1" dirty="0"/>
              <a:t> </a:t>
            </a:r>
            <a:r>
              <a:rPr lang="en-US" sz="2000" b="1" dirty="0" err="1"/>
              <a:t>Biblije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</a:t>
            </a:r>
            <a:r>
              <a:rPr lang="en-US" sz="2000" b="1" dirty="0" err="1"/>
              <a:t>dijelimo</a:t>
            </a:r>
            <a:r>
              <a:rPr lang="en-US" sz="2000" b="1" dirty="0"/>
              <a:t> s </a:t>
            </a:r>
            <a:r>
              <a:rPr lang="en-US" sz="2000" b="1" dirty="0" err="1"/>
              <a:t>drugima</a:t>
            </a:r>
            <a:r>
              <a:rPr lang="en-US" sz="2000" b="1" dirty="0"/>
              <a:t> – </a:t>
            </a:r>
            <a:r>
              <a:rPr lang="en-US" sz="2000" b="1" dirty="0" err="1"/>
              <a:t>bilo</a:t>
            </a:r>
            <a:r>
              <a:rPr lang="en-US" sz="2000" b="1" dirty="0"/>
              <a:t> u </a:t>
            </a:r>
            <a:r>
              <a:rPr lang="en-US" sz="2000" b="1" dirty="0" err="1"/>
              <a:t>propovijedi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osobnoj</a:t>
            </a:r>
            <a:r>
              <a:rPr lang="en-US" sz="2000" b="1" dirty="0"/>
              <a:t> </a:t>
            </a:r>
            <a:r>
              <a:rPr lang="en-US" sz="2000" b="1" dirty="0" err="1"/>
              <a:t>razini</a:t>
            </a:r>
            <a:r>
              <a:rPr lang="en-US" sz="2000" b="1" dirty="0"/>
              <a:t> – </a:t>
            </a:r>
            <a:r>
              <a:rPr lang="en-US" sz="2000" b="1" dirty="0" err="1"/>
              <a:t>ima</a:t>
            </a:r>
            <a:r>
              <a:rPr lang="en-US" sz="2000" b="1" dirty="0"/>
              <a:t> </a:t>
            </a:r>
            <a:r>
              <a:rPr lang="en-US" sz="2000" b="1" dirty="0" err="1"/>
              <a:t>dvostruku</a:t>
            </a:r>
            <a:r>
              <a:rPr lang="en-US" sz="2000" b="1" dirty="0"/>
              <a:t> </a:t>
            </a:r>
            <a:r>
              <a:rPr lang="en-US" sz="2000" b="1" dirty="0" err="1"/>
              <a:t>korist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36578" y="5251056"/>
            <a:ext cx="60796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oba </a:t>
            </a:r>
            <a:r>
              <a:rPr lang="en-US" sz="2000" b="1" dirty="0" err="1"/>
              <a:t>slučaja</a:t>
            </a:r>
            <a:r>
              <a:rPr lang="en-US" sz="2000" b="1" dirty="0"/>
              <a:t>, </a:t>
            </a:r>
            <a:r>
              <a:rPr lang="en-US" sz="2000" b="1" dirty="0" err="1"/>
              <a:t>odnos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 se </a:t>
            </a:r>
            <a:r>
              <a:rPr lang="en-US" sz="2000" b="1" dirty="0" err="1"/>
              <a:t>jača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produbljuje</a:t>
            </a:r>
            <a:r>
              <a:rPr lang="en-US" sz="2000" b="1" dirty="0"/>
              <a:t>. </a:t>
            </a:r>
            <a:r>
              <a:rPr lang="en-US" sz="2000" b="1" dirty="0" err="1"/>
              <a:t>Takva</a:t>
            </a:r>
            <a:r>
              <a:rPr lang="en-US" sz="2000" b="1" dirty="0"/>
              <a:t> je </a:t>
            </a:r>
            <a:r>
              <a:rPr lang="en-US" sz="2000" b="1" dirty="0" err="1"/>
              <a:t>moć</a:t>
            </a:r>
            <a:r>
              <a:rPr lang="en-US" sz="2000" b="1" dirty="0"/>
              <a:t> </a:t>
            </a:r>
            <a:r>
              <a:rPr lang="en-US" sz="2000" b="1" dirty="0" err="1"/>
              <a:t>Božje</a:t>
            </a:r>
            <a:r>
              <a:rPr lang="en-US" sz="2000" b="1" dirty="0"/>
              <a:t> </a:t>
            </a:r>
            <a:r>
              <a:rPr lang="en-US" sz="2000" b="1" dirty="0" err="1"/>
              <a:t>Riječi</a:t>
            </a:r>
            <a:r>
              <a:rPr lang="en-US" sz="2000" b="1" dirty="0"/>
              <a:t>, </a:t>
            </a:r>
            <a:r>
              <a:rPr lang="en-US" sz="2000" b="1" dirty="0" err="1"/>
              <a:t>koja</a:t>
            </a:r>
            <a:r>
              <a:rPr lang="en-US" sz="2000" b="1" dirty="0"/>
              <a:t> "mi se </a:t>
            </a:r>
            <a:r>
              <a:rPr lang="en-US" sz="2000" b="1" dirty="0" err="1"/>
              <a:t>neće</a:t>
            </a:r>
            <a:r>
              <a:rPr lang="en-US" sz="2000" b="1" dirty="0"/>
              <a:t> </a:t>
            </a:r>
            <a:r>
              <a:rPr lang="en-US" sz="2000" b="1" dirty="0" err="1"/>
              <a:t>vratiti</a:t>
            </a:r>
            <a:r>
              <a:rPr lang="en-US" sz="2000" b="1" dirty="0"/>
              <a:t> </a:t>
            </a:r>
            <a:r>
              <a:rPr lang="en-US" sz="2000" b="1" dirty="0" err="1"/>
              <a:t>prazna</a:t>
            </a:r>
            <a:r>
              <a:rPr lang="en-US" sz="2000" b="1" dirty="0"/>
              <a:t>" (</a:t>
            </a:r>
            <a:r>
              <a:rPr lang="en-US" sz="2000" b="1" dirty="0" err="1"/>
              <a:t>Izaija</a:t>
            </a:r>
            <a:r>
              <a:rPr lang="en-US" sz="2000" b="1" dirty="0"/>
              <a:t> 55</a:t>
            </a:r>
            <a:r>
              <a:rPr lang="hr-HR" sz="2000" b="1" dirty="0"/>
              <a:t>,</a:t>
            </a:r>
            <a:r>
              <a:rPr lang="en-US" sz="2000" b="1" dirty="0"/>
              <a:t>11).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0673" y="3892022"/>
            <a:ext cx="61155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Prvo</a:t>
            </a:r>
            <a:r>
              <a:rPr lang="en-US" sz="2000" b="1" dirty="0"/>
              <a:t>, </a:t>
            </a:r>
            <a:r>
              <a:rPr lang="en-US" sz="2000" b="1" dirty="0" err="1"/>
              <a:t>imamo</a:t>
            </a:r>
            <a:r>
              <a:rPr lang="en-US" sz="2000" b="1" dirty="0"/>
              <a:t> </a:t>
            </a:r>
            <a:r>
              <a:rPr lang="en-US" sz="2000" b="1" dirty="0" err="1"/>
              <a:t>koristi</a:t>
            </a:r>
            <a:r>
              <a:rPr lang="en-US" sz="2000" b="1" dirty="0"/>
              <a:t> od </a:t>
            </a:r>
            <a:r>
              <a:rPr lang="en-US" sz="2000" b="1" dirty="0" err="1"/>
              <a:t>onoga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naučili</a:t>
            </a:r>
            <a:r>
              <a:rPr lang="en-US" sz="2000" b="1" dirty="0"/>
              <a:t>. </a:t>
            </a:r>
            <a:r>
              <a:rPr lang="en-US" sz="2000" b="1" dirty="0" err="1"/>
              <a:t>Drugo</a:t>
            </a:r>
            <a:r>
              <a:rPr lang="en-US" sz="2000" b="1" dirty="0"/>
              <a:t>, </a:t>
            </a:r>
            <a:r>
              <a:rPr lang="en-US" sz="2000" b="1" dirty="0" err="1"/>
              <a:t>ljudi</a:t>
            </a:r>
            <a:r>
              <a:rPr lang="en-US" sz="2000" b="1" dirty="0"/>
              <a:t> s </a:t>
            </a:r>
            <a:r>
              <a:rPr lang="en-US" sz="2000" b="1" dirty="0" err="1"/>
              <a:t>kojima</a:t>
            </a:r>
            <a:r>
              <a:rPr lang="en-US" sz="2000" b="1" dirty="0"/>
              <a:t> </a:t>
            </a:r>
            <a:r>
              <a:rPr lang="en-US" sz="2000" b="1" dirty="0" err="1"/>
              <a:t>dijelimo</a:t>
            </a:r>
            <a:r>
              <a:rPr lang="en-US" sz="2000" b="1" dirty="0"/>
              <a:t> to </a:t>
            </a:r>
            <a:r>
              <a:rPr lang="en-US" sz="2000" b="1" dirty="0" err="1"/>
              <a:t>znanje</a:t>
            </a:r>
            <a:r>
              <a:rPr lang="en-US" sz="2000" b="1" dirty="0"/>
              <a:t> </a:t>
            </a:r>
            <a:r>
              <a:rPr lang="en-US" sz="2000" b="1" dirty="0" err="1"/>
              <a:t>imaju</a:t>
            </a:r>
            <a:r>
              <a:rPr lang="en-US" sz="2000" b="1" dirty="0"/>
              <a:t> </a:t>
            </a:r>
            <a:r>
              <a:rPr lang="en-US" sz="2000" b="1" dirty="0" err="1"/>
              <a:t>koristi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potiču</a:t>
            </a:r>
            <a:r>
              <a:rPr lang="en-US" sz="2000" b="1" dirty="0"/>
              <a:t> se da </a:t>
            </a:r>
            <a:r>
              <a:rPr lang="en-US" sz="2000" b="1" dirty="0" err="1"/>
              <a:t>dublje</a:t>
            </a:r>
            <a:r>
              <a:rPr lang="en-US" sz="2000" b="1" dirty="0"/>
              <a:t> </a:t>
            </a:r>
            <a:r>
              <a:rPr lang="en-US" sz="2000" b="1" dirty="0" err="1"/>
              <a:t>istraže</a:t>
            </a:r>
            <a:r>
              <a:rPr lang="en-US" sz="2000" b="1" dirty="0"/>
              <a:t> to </a:t>
            </a:r>
            <a:r>
              <a:rPr lang="en-US" sz="2000" b="1" dirty="0" err="1"/>
              <a:t>znanje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PREDNOST JEDENJA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781050" y="673884"/>
            <a:ext cx="10629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Tvoja je riječ nozi mojoj svjetiljka i svjetlo mojoj stazi.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 119</a:t>
            </a:r>
            <a:r>
              <a:rPr lang="hr-HR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190625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Moramo </a:t>
            </a:r>
            <a:r>
              <a:rPr lang="en-US" sz="2000" b="1" dirty="0" err="1"/>
              <a:t>jesti</a:t>
            </a:r>
            <a:r>
              <a:rPr lang="en-US" sz="2000" b="1" dirty="0"/>
              <a:t> </a:t>
            </a:r>
            <a:r>
              <a:rPr lang="en-US" sz="2000" b="1" dirty="0" err="1"/>
              <a:t>Božju</a:t>
            </a:r>
            <a:r>
              <a:rPr lang="en-US" sz="2000" b="1" dirty="0"/>
              <a:t> </a:t>
            </a:r>
            <a:r>
              <a:rPr lang="en-US" sz="2000" b="1" dirty="0" err="1"/>
              <a:t>Riječ</a:t>
            </a:r>
            <a:r>
              <a:rPr lang="en-US" sz="2000" b="1" dirty="0"/>
              <a:t> (Jer. 15</a:t>
            </a:r>
            <a:r>
              <a:rPr lang="hr-HR" sz="2000" b="1" dirty="0"/>
              <a:t>,</a:t>
            </a:r>
            <a:r>
              <a:rPr lang="en-US" sz="2000" b="1" dirty="0"/>
              <a:t>16)!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074" y="1284340"/>
            <a:ext cx="4130229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08696" y="4538461"/>
            <a:ext cx="53923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"</a:t>
            </a:r>
            <a:r>
              <a:rPr lang="en-US" sz="2000" b="1" dirty="0"/>
              <a:t>Bez </a:t>
            </a:r>
            <a:r>
              <a:rPr lang="en-US" sz="2000" b="1" dirty="0" err="1"/>
              <a:t>obzira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intelektualni</a:t>
            </a:r>
            <a:r>
              <a:rPr lang="en-US" sz="2000" b="1" dirty="0"/>
              <a:t> </a:t>
            </a:r>
            <a:r>
              <a:rPr lang="en-US" sz="2000" b="1" dirty="0" err="1"/>
              <a:t>napredak</a:t>
            </a:r>
            <a:r>
              <a:rPr lang="en-US" sz="2000" b="1" dirty="0"/>
              <a:t> </a:t>
            </a:r>
            <a:r>
              <a:rPr lang="en-US" sz="2000" b="1" dirty="0" err="1"/>
              <a:t>čovjeka</a:t>
            </a:r>
            <a:r>
              <a:rPr lang="en-US" sz="2000" b="1" dirty="0"/>
              <a:t>, ne</a:t>
            </a:r>
            <a:r>
              <a:rPr lang="hr-HR" sz="2000" b="1" dirty="0"/>
              <a:t>mojte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trenutak</a:t>
            </a:r>
            <a:r>
              <a:rPr lang="en-US" sz="2000" b="1" dirty="0"/>
              <a:t> </a:t>
            </a:r>
            <a:r>
              <a:rPr lang="en-US" sz="2000" b="1" dirty="0" err="1"/>
              <a:t>pomisli</a:t>
            </a:r>
            <a:r>
              <a:rPr lang="hr-HR" sz="2000" b="1" dirty="0"/>
              <a:t>ti</a:t>
            </a:r>
            <a:r>
              <a:rPr lang="en-US" sz="2000" b="1" dirty="0"/>
              <a:t> da </a:t>
            </a:r>
            <a:r>
              <a:rPr lang="en-US" sz="2000" b="1" dirty="0" err="1"/>
              <a:t>nema</a:t>
            </a:r>
            <a:r>
              <a:rPr lang="en-US" sz="2000" b="1" dirty="0"/>
              <a:t> </a:t>
            </a:r>
            <a:r>
              <a:rPr lang="en-US" sz="2000" b="1" dirty="0" err="1"/>
              <a:t>potrebe</a:t>
            </a:r>
            <a:r>
              <a:rPr lang="en-US" sz="2000" b="1" dirty="0"/>
              <a:t> za </a:t>
            </a:r>
            <a:r>
              <a:rPr lang="en-US" sz="2000" b="1" dirty="0" err="1"/>
              <a:t>temeljitim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neprekidnim</a:t>
            </a:r>
            <a:r>
              <a:rPr lang="en-US" sz="2000" b="1" dirty="0"/>
              <a:t> </a:t>
            </a:r>
            <a:r>
              <a:rPr lang="en-US" sz="2000" b="1" dirty="0" err="1"/>
              <a:t>traženjem</a:t>
            </a:r>
            <a:r>
              <a:rPr lang="en-US" sz="2000" b="1" dirty="0"/>
              <a:t> </a:t>
            </a:r>
            <a:r>
              <a:rPr lang="en-US" sz="2000" b="1" dirty="0" err="1"/>
              <a:t>većeg</a:t>
            </a:r>
            <a:r>
              <a:rPr lang="en-US" sz="2000" b="1" dirty="0"/>
              <a:t> </a:t>
            </a:r>
            <a:r>
              <a:rPr lang="en-US" sz="2000" b="1" dirty="0" err="1"/>
              <a:t>svjetla</a:t>
            </a:r>
            <a:r>
              <a:rPr lang="en-US" sz="2000" b="1" dirty="0"/>
              <a:t> u </a:t>
            </a:r>
            <a:r>
              <a:rPr lang="en-US" sz="2000" b="1" dirty="0" err="1"/>
              <a:t>Svetom</a:t>
            </a:r>
            <a:r>
              <a:rPr lang="en-US" sz="2000" b="1" dirty="0"/>
              <a:t> </a:t>
            </a:r>
            <a:r>
              <a:rPr lang="en-US" sz="2000" b="1" dirty="0" err="1"/>
              <a:t>pismu</a:t>
            </a:r>
            <a:r>
              <a:rPr lang="en-US" sz="2000" b="1" dirty="0"/>
              <a:t>. Kao </a:t>
            </a:r>
            <a:r>
              <a:rPr lang="en-US" sz="2000" b="1" dirty="0" err="1"/>
              <a:t>narod</a:t>
            </a:r>
            <a:r>
              <a:rPr lang="en-US" sz="2000" b="1" dirty="0"/>
              <a:t>, </a:t>
            </a:r>
            <a:r>
              <a:rPr lang="en-US" sz="2000" b="1" dirty="0" err="1"/>
              <a:t>pozvani</a:t>
            </a:r>
            <a:r>
              <a:rPr lang="en-US" sz="2000" b="1" dirty="0"/>
              <a:t>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pojedinačno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učenici</a:t>
            </a:r>
            <a:r>
              <a:rPr lang="en-US" sz="2000" b="1" dirty="0"/>
              <a:t> </a:t>
            </a:r>
            <a:r>
              <a:rPr lang="en-US" sz="2000" b="1" dirty="0" err="1"/>
              <a:t>proročanstava</a:t>
            </a:r>
            <a:r>
              <a:rPr lang="en-US" sz="2000" b="1" dirty="0"/>
              <a:t>."  </a:t>
            </a:r>
            <a:r>
              <a:rPr lang="hr-HR" sz="2000" b="1" dirty="0"/>
              <a:t>(</a:t>
            </a:r>
            <a:r>
              <a:rPr lang="en-US" sz="2000" b="1" dirty="0"/>
              <a:t>Ellen G. White, </a:t>
            </a:r>
            <a:r>
              <a:rPr lang="en-US" sz="2000" b="1" dirty="0" err="1"/>
              <a:t>Savjeti</a:t>
            </a:r>
            <a:r>
              <a:rPr lang="en-US" sz="2000" b="1" dirty="0"/>
              <a:t> </a:t>
            </a:r>
            <a:r>
              <a:rPr lang="en-US" sz="2000" b="1" dirty="0" err="1"/>
              <a:t>piscima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urednicima</a:t>
            </a:r>
            <a:r>
              <a:rPr lang="en-US" sz="2000" b="1" dirty="0"/>
              <a:t>, str. 41</a:t>
            </a:r>
            <a:r>
              <a:rPr lang="hr-HR" sz="2000" b="1" dirty="0"/>
              <a:t>).</a:t>
            </a:r>
            <a:endParaRPr lang="en" sz="16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6225" y="3162895"/>
            <a:ext cx="746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Samo se </a:t>
            </a:r>
            <a:r>
              <a:rPr lang="en-US" sz="2000" b="1" dirty="0" err="1"/>
              <a:t>trebamo</a:t>
            </a:r>
            <a:r>
              <a:rPr lang="en-US" sz="2000" b="1" dirty="0"/>
              <a:t> </a:t>
            </a:r>
            <a:r>
              <a:rPr lang="en-US" sz="2000" b="1" dirty="0" err="1"/>
              <a:t>približiti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poslušati</a:t>
            </a:r>
            <a:r>
              <a:rPr lang="en-US" sz="2000" b="1" dirty="0"/>
              <a:t> ono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Bog </a:t>
            </a:r>
            <a:r>
              <a:rPr lang="en-US" sz="2000" b="1" dirty="0" err="1"/>
              <a:t>govori</a:t>
            </a:r>
            <a:r>
              <a:rPr lang="en-US" sz="2000" b="1" dirty="0"/>
              <a:t>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err="1"/>
              <a:t>Bibliju</a:t>
            </a:r>
            <a:r>
              <a:rPr lang="en-US" sz="2000" b="1" dirty="0"/>
              <a:t> (Iza</a:t>
            </a:r>
            <a:r>
              <a:rPr lang="hr-HR" sz="2000" b="1" dirty="0"/>
              <a:t>.</a:t>
            </a:r>
            <a:r>
              <a:rPr lang="en-US" sz="2000" b="1" dirty="0"/>
              <a:t> 55</a:t>
            </a:r>
            <a:r>
              <a:rPr lang="hr-HR" sz="2000" b="1" dirty="0"/>
              <a:t>,</a:t>
            </a:r>
            <a:r>
              <a:rPr lang="en-US" sz="2000" b="1" dirty="0"/>
              <a:t>3).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</a:t>
            </a:r>
            <a:r>
              <a:rPr lang="en-US" sz="2000" b="1" dirty="0" err="1"/>
              <a:t>vremena</a:t>
            </a:r>
            <a:r>
              <a:rPr lang="en-US" sz="2000" b="1" dirty="0"/>
              <a:t> </a:t>
            </a:r>
            <a:r>
              <a:rPr lang="en-US" sz="2000" b="1" dirty="0" err="1"/>
              <a:t>provedemo</a:t>
            </a:r>
            <a:r>
              <a:rPr lang="en-US" sz="2000" b="1" dirty="0"/>
              <a:t> </a:t>
            </a:r>
            <a:r>
              <a:rPr lang="en-US" sz="2000" b="1" dirty="0" err="1"/>
              <a:t>uranjajući</a:t>
            </a:r>
            <a:r>
              <a:rPr lang="en-US" sz="2000" b="1" dirty="0"/>
              <a:t> u </a:t>
            </a:r>
            <a:r>
              <a:rPr lang="en-US" sz="2000" b="1" dirty="0" err="1"/>
              <a:t>nje</a:t>
            </a:r>
            <a:r>
              <a:rPr lang="hr-HR" sz="2000" b="1" dirty="0"/>
              <a:t>n</a:t>
            </a:r>
            <a:r>
              <a:rPr lang="en-US" sz="2000" b="1" dirty="0"/>
              <a:t>e </a:t>
            </a:r>
            <a:r>
              <a:rPr lang="en-US" sz="2000" b="1" dirty="0" err="1"/>
              <a:t>stranice</a:t>
            </a:r>
            <a:r>
              <a:rPr lang="en-US" sz="2000" b="1" dirty="0"/>
              <a:t>, to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</a:t>
            </a:r>
            <a:r>
              <a:rPr lang="en-US" sz="2000" b="1" dirty="0" err="1"/>
              <a:t>hranjivih</a:t>
            </a:r>
            <a:r>
              <a:rPr lang="en-US" sz="2000" b="1" dirty="0"/>
              <a:t> </a:t>
            </a:r>
            <a:r>
              <a:rPr lang="en-US" sz="2000" b="1" dirty="0" err="1"/>
              <a:t>tvari</a:t>
            </a:r>
            <a:r>
              <a:rPr lang="en-US" sz="2000" b="1" dirty="0"/>
              <a:t> </a:t>
            </a:r>
            <a:r>
              <a:rPr lang="en-US" sz="2000" b="1" dirty="0" err="1"/>
              <a:t>primiti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</a:t>
            </a:r>
            <a:r>
              <a:rPr lang="en-US" sz="2000" b="1" dirty="0" err="1"/>
              <a:t>blagoslova</a:t>
            </a:r>
            <a:r>
              <a:rPr lang="en-US" sz="2000" b="1" dirty="0"/>
              <a:t> </a:t>
            </a:r>
            <a:r>
              <a:rPr lang="en-US" sz="2000" b="1" dirty="0" err="1"/>
              <a:t>dobiti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315553" y="2710656"/>
            <a:ext cx="746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 </a:t>
            </a:r>
            <a:r>
              <a:rPr lang="en-US" sz="2000" b="1" dirty="0" err="1">
                <a:solidFill>
                  <a:prstClr val="black"/>
                </a:solidFill>
              </a:rPr>
              <a:t>što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još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važnije</a:t>
            </a:r>
            <a:r>
              <a:rPr lang="en-US" sz="2000" b="1" dirty="0">
                <a:solidFill>
                  <a:prstClr val="black"/>
                </a:solidFill>
              </a:rPr>
              <a:t>, ova </a:t>
            </a:r>
            <a:r>
              <a:rPr lang="en-US" sz="2000" b="1" dirty="0" err="1">
                <a:solidFill>
                  <a:prstClr val="black"/>
                </a:solidFill>
              </a:rPr>
              <a:t>hrana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besplatna</a:t>
            </a:r>
            <a:r>
              <a:rPr lang="en-US" sz="2000" b="1" dirty="0">
                <a:solidFill>
                  <a:prstClr val="black"/>
                </a:solidFill>
              </a:rPr>
              <a:t> (Iza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55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1)!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5" y="1642864"/>
            <a:ext cx="7467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hr-HR" sz="2000" b="1" dirty="0">
                <a:solidFill>
                  <a:prstClr val="black"/>
                </a:solidFill>
              </a:rPr>
              <a:t>Pošt</a:t>
            </a:r>
            <a:r>
              <a:rPr lang="en-US" sz="2000" b="1" dirty="0">
                <a:solidFill>
                  <a:prstClr val="black"/>
                </a:solidFill>
              </a:rPr>
              <a:t>o je </a:t>
            </a:r>
            <a:r>
              <a:rPr lang="en-US" sz="2000" b="1" dirty="0" err="1">
                <a:solidFill>
                  <a:prstClr val="black"/>
                </a:solidFill>
              </a:rPr>
              <a:t>slađ</a:t>
            </a:r>
            <a:r>
              <a:rPr lang="hr-HR" sz="2000" b="1" dirty="0">
                <a:solidFill>
                  <a:prstClr val="black"/>
                </a:solidFill>
              </a:rPr>
              <a:t>a</a:t>
            </a:r>
            <a:r>
              <a:rPr lang="en-US" sz="2000" b="1" dirty="0">
                <a:solidFill>
                  <a:prstClr val="black"/>
                </a:solidFill>
              </a:rPr>
              <a:t> od </a:t>
            </a:r>
            <a:r>
              <a:rPr lang="en-US" sz="2000" b="1" dirty="0" err="1">
                <a:solidFill>
                  <a:prstClr val="black"/>
                </a:solidFill>
              </a:rPr>
              <a:t>meda</a:t>
            </a:r>
            <a:r>
              <a:rPr lang="en-US" sz="2000" b="1" dirty="0">
                <a:solidFill>
                  <a:prstClr val="black"/>
                </a:solidFill>
              </a:rPr>
              <a:t>, ne </a:t>
            </a:r>
            <a:r>
              <a:rPr lang="en-US" sz="2000" b="1" dirty="0" err="1">
                <a:solidFill>
                  <a:prstClr val="black"/>
                </a:solidFill>
              </a:rPr>
              <a:t>bismo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doslovno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trebali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jesti</a:t>
            </a:r>
            <a:r>
              <a:rPr lang="en-US" sz="2000" b="1" dirty="0">
                <a:solidFill>
                  <a:prstClr val="black"/>
                </a:solidFill>
              </a:rPr>
              <a:t> (Ps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119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103). </a:t>
            </a:r>
            <a:r>
              <a:rPr lang="en-US" sz="2000" b="1" dirty="0" err="1">
                <a:solidFill>
                  <a:prstClr val="black"/>
                </a:solidFill>
              </a:rPr>
              <a:t>Čitanje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Biblije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hrana</a:t>
            </a:r>
            <a:r>
              <a:rPr lang="en-US" sz="2000" b="1" dirty="0">
                <a:solidFill>
                  <a:prstClr val="black"/>
                </a:solidFill>
              </a:rPr>
              <a:t> je za </a:t>
            </a:r>
            <a:r>
              <a:rPr lang="en-US" sz="2000" b="1" dirty="0" err="1">
                <a:solidFill>
                  <a:prstClr val="black"/>
                </a:solidFill>
              </a:rPr>
              <a:t>dušu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pravo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osvježenje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liječi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naš</a:t>
            </a:r>
            <a:r>
              <a:rPr lang="en-US" sz="2000" b="1" dirty="0">
                <a:solidFill>
                  <a:prstClr val="black"/>
                </a:solidFill>
              </a:rPr>
              <a:t> duh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mijenja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naš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karakter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457200" y="1473200"/>
            <a:ext cx="10029825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Samo </a:t>
            </a:r>
            <a:r>
              <a:rPr lang="en-US" sz="2400" b="1" dirty="0" err="1">
                <a:latin typeface="Constantia" panose="02030602050306030303" pitchFamily="18" charset="0"/>
              </a:rPr>
              <a:t>čitanje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Riječi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neće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postići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rezultat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predviđen</a:t>
            </a:r>
            <a:r>
              <a:rPr lang="en-US" sz="2400" b="1" dirty="0">
                <a:latin typeface="Constantia" panose="02030602050306030303" pitchFamily="18" charset="0"/>
              </a:rPr>
              <a:t> za Nebo; mora se </a:t>
            </a:r>
            <a:r>
              <a:rPr lang="en-US" sz="2400" b="1" dirty="0" err="1">
                <a:latin typeface="Constantia" panose="02030602050306030303" pitchFamily="18" charset="0"/>
              </a:rPr>
              <a:t>proučavati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čuvati</a:t>
            </a:r>
            <a:r>
              <a:rPr lang="en-US" sz="2400" b="1" dirty="0">
                <a:latin typeface="Constantia" panose="02030602050306030303" pitchFamily="18" charset="0"/>
              </a:rPr>
              <a:t> u </a:t>
            </a:r>
            <a:r>
              <a:rPr lang="en-US" sz="2400" b="1" dirty="0" err="1">
                <a:latin typeface="Constantia" panose="02030602050306030303" pitchFamily="18" charset="0"/>
              </a:rPr>
              <a:t>srcu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Znanje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Bogu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stječe</a:t>
            </a:r>
            <a:r>
              <a:rPr lang="en-US" sz="2400" b="1" dirty="0">
                <a:latin typeface="Constantia" panose="02030602050306030303" pitchFamily="18" charset="0"/>
              </a:rPr>
              <a:t> se bez </a:t>
            </a:r>
            <a:r>
              <a:rPr lang="en-US" sz="2400" b="1" dirty="0" err="1">
                <a:latin typeface="Constantia" panose="02030602050306030303" pitchFamily="18" charset="0"/>
              </a:rPr>
              <a:t>mentalnog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napora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Trebali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bismo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marljivo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proučavati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Bibliju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moleći</a:t>
            </a:r>
            <a:r>
              <a:rPr lang="en-US" sz="2400" b="1" dirty="0">
                <a:latin typeface="Constantia" panose="02030602050306030303" pitchFamily="18" charset="0"/>
              </a:rPr>
              <a:t> Boga za </a:t>
            </a:r>
            <a:r>
              <a:rPr lang="en-US" sz="2400" b="1" dirty="0" err="1">
                <a:latin typeface="Constantia" panose="02030602050306030303" pitchFamily="18" charset="0"/>
              </a:rPr>
              <a:t>pomoć</a:t>
            </a:r>
            <a:r>
              <a:rPr lang="en-US" sz="2400" b="1" dirty="0">
                <a:latin typeface="Constantia" panose="02030602050306030303" pitchFamily="18" charset="0"/>
              </a:rPr>
              <a:t> Duha </a:t>
            </a:r>
            <a:r>
              <a:rPr lang="en-US" sz="2400" b="1" dirty="0" err="1">
                <a:latin typeface="Constantia" panose="02030602050306030303" pitchFamily="18" charset="0"/>
              </a:rPr>
              <a:t>Svetoga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bismo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razumjeli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Njegovu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Riječ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Trebali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bismo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uzeti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jedan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stih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usmjeriti</a:t>
            </a:r>
            <a:r>
              <a:rPr lang="en-US" sz="2400" b="1" dirty="0">
                <a:latin typeface="Constantia" panose="02030602050306030303" pitchFamily="18" charset="0"/>
              </a:rPr>
              <a:t> um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zadatak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utvrđivanja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misli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koju</a:t>
            </a:r>
            <a:r>
              <a:rPr lang="en-US" sz="2400" b="1" dirty="0">
                <a:latin typeface="Constantia" panose="02030602050306030303" pitchFamily="18" charset="0"/>
              </a:rPr>
              <a:t> je Bog </a:t>
            </a:r>
            <a:r>
              <a:rPr lang="en-US" sz="2400" b="1" dirty="0" err="1">
                <a:latin typeface="Constantia" panose="02030602050306030303" pitchFamily="18" charset="0"/>
              </a:rPr>
              <a:t>stavio</a:t>
            </a:r>
            <a:r>
              <a:rPr lang="en-US" sz="2400" b="1" dirty="0">
                <a:latin typeface="Constantia" panose="02030602050306030303" pitchFamily="18" charset="0"/>
              </a:rPr>
              <a:t> u taj </a:t>
            </a:r>
            <a:r>
              <a:rPr lang="en-US" sz="2400" b="1" dirty="0" err="1">
                <a:latin typeface="Constantia" panose="02030602050306030303" pitchFamily="18" charset="0"/>
              </a:rPr>
              <a:t>stih</a:t>
            </a:r>
            <a:r>
              <a:rPr lang="en-US" sz="2400" b="1" dirty="0">
                <a:latin typeface="Constantia" panose="02030602050306030303" pitchFamily="18" charset="0"/>
              </a:rPr>
              <a:t> za </a:t>
            </a:r>
            <a:r>
              <a:rPr lang="en-US" sz="2400" b="1" dirty="0" err="1">
                <a:latin typeface="Constantia" panose="02030602050306030303" pitchFamily="18" charset="0"/>
              </a:rPr>
              <a:t>nas</a:t>
            </a:r>
            <a:r>
              <a:rPr lang="en-US" sz="2400" b="1" dirty="0">
                <a:latin typeface="Constantia" panose="02030602050306030303" pitchFamily="18" charset="0"/>
              </a:rPr>
              <a:t>. […]
</a:t>
            </a:r>
            <a:r>
              <a:rPr lang="en-US" sz="2400" b="1" dirty="0" err="1">
                <a:latin typeface="Constantia" panose="02030602050306030303" pitchFamily="18" charset="0"/>
              </a:rPr>
              <a:t>Riječ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Božja</a:t>
            </a:r>
            <a:r>
              <a:rPr lang="en-US" sz="2400" b="1" dirty="0">
                <a:latin typeface="Constantia" panose="02030602050306030303" pitchFamily="18" charset="0"/>
              </a:rPr>
              <a:t> je </a:t>
            </a:r>
            <a:r>
              <a:rPr lang="en-US" sz="2400" b="1" dirty="0" err="1">
                <a:latin typeface="Constantia" panose="02030602050306030303" pitchFamily="18" charset="0"/>
              </a:rPr>
              <a:t>kruh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života</a:t>
            </a:r>
            <a:r>
              <a:rPr lang="en-US" sz="2400" b="1" dirty="0">
                <a:latin typeface="Constantia" panose="02030602050306030303" pitchFamily="18" charset="0"/>
              </a:rPr>
              <a:t>. Oni koji </a:t>
            </a:r>
            <a:r>
              <a:rPr lang="en-US" sz="2400" b="1" dirty="0" err="1">
                <a:latin typeface="Constantia" panose="02030602050306030303" pitchFamily="18" charset="0"/>
              </a:rPr>
              <a:t>jedu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probavljaju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ovu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Riječ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čineći</a:t>
            </a:r>
            <a:r>
              <a:rPr lang="en-US" sz="2400" b="1" dirty="0">
                <a:latin typeface="Constantia" panose="02030602050306030303" pitchFamily="18" charset="0"/>
              </a:rPr>
              <a:t> je </a:t>
            </a:r>
            <a:r>
              <a:rPr lang="en-US" sz="2400" b="1" dirty="0" err="1">
                <a:latin typeface="Constantia" panose="02030602050306030303" pitchFamily="18" charset="0"/>
              </a:rPr>
              <a:t>dijelom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svakog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posl</a:t>
            </a:r>
            <a:r>
              <a:rPr lang="en-US" sz="2400" b="1" dirty="0">
                <a:latin typeface="Constantia" panose="02030602050306030303" pitchFamily="18" charset="0"/>
              </a:rPr>
              <a:t>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svake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osobine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karaktera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jačaju</a:t>
            </a:r>
            <a:r>
              <a:rPr lang="en-US" sz="2400" b="1" dirty="0">
                <a:latin typeface="Constantia" panose="02030602050306030303" pitchFamily="18" charset="0"/>
              </a:rPr>
              <a:t> u </a:t>
            </a:r>
            <a:r>
              <a:rPr lang="en-US" sz="2400" b="1" dirty="0" err="1">
                <a:latin typeface="Constantia" panose="02030602050306030303" pitchFamily="18" charset="0"/>
              </a:rPr>
              <a:t>Božjoj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snazi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hr-HR" sz="2400" b="1" dirty="0">
                <a:latin typeface="Constantia" panose="02030602050306030303" pitchFamily="18" charset="0"/>
              </a:rPr>
              <a:t>Ona d</a:t>
            </a:r>
            <a:r>
              <a:rPr lang="en-US" sz="2400" b="1" dirty="0" err="1">
                <a:latin typeface="Constantia" panose="02030602050306030303" pitchFamily="18" charset="0"/>
              </a:rPr>
              <a:t>aje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besmrtnu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snagu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duši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usavršavajući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iskustvo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donoseći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radosti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koj</a:t>
            </a:r>
            <a:r>
              <a:rPr lang="hr-HR" sz="2400" b="1" dirty="0">
                <a:latin typeface="Constantia" panose="02030602050306030303" pitchFamily="18" charset="0"/>
              </a:rPr>
              <a:t>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će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trajati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zauvijek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6839802" y="5617876"/>
            <a:ext cx="3897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hr-HR" sz="1600" b="1" dirty="0"/>
              <a:t>llen G. White</a:t>
            </a:r>
            <a:r>
              <a:rPr lang="hr-HR" sz="1600" i="1" dirty="0"/>
              <a:t>, Uz</a:t>
            </a:r>
            <a:r>
              <a:rPr lang="en-US" sz="1600" i="1" dirty="0" err="1"/>
              <a:t>digni</a:t>
            </a:r>
            <a:r>
              <a:rPr lang="hr-HR" sz="1600" i="1" dirty="0"/>
              <a:t>te</a:t>
            </a:r>
            <a:r>
              <a:rPr lang="en-US" sz="1600" i="1" dirty="0"/>
              <a:t> </a:t>
            </a:r>
            <a:r>
              <a:rPr lang="hr-HR" sz="1600" i="1" dirty="0"/>
              <a:t>G</a:t>
            </a:r>
            <a:r>
              <a:rPr lang="en-US" sz="1600" i="1" dirty="0"/>
              <a:t>a</a:t>
            </a:r>
            <a:r>
              <a:rPr lang="en-US" sz="1600" b="1" dirty="0"/>
              <a:t>,  7</a:t>
            </a:r>
            <a:r>
              <a:rPr lang="hr-HR" sz="1600" b="1" dirty="0"/>
              <a:t>. travnja.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233660"/>
            <a:ext cx="7077075" cy="184665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hr-HR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I tako će biti s mojom riječi koja izlazi iz usta mojih: neće se k meni vratiti prazna nego će izvršiti ono što se meni svidjelo i uspjeti u oinome zbog čega sam je poslao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(I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zaija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55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E58B41-5B2D-9B72-7DC8-2591A3D81734}"/>
              </a:ext>
            </a:extLst>
          </p:cNvPr>
          <p:cNvSpPr/>
          <p:nvPr/>
        </p:nvSpPr>
        <p:spPr>
          <a:xfrm rot="19713718">
            <a:off x="5135212" y="2717141"/>
            <a:ext cx="983376" cy="65578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348D2-9977-912C-1BF3-354B49241FE3}"/>
              </a:ext>
            </a:extLst>
          </p:cNvPr>
          <p:cNvSpPr txBox="1"/>
          <p:nvPr/>
        </p:nvSpPr>
        <p:spPr>
          <a:xfrm rot="19754686">
            <a:off x="5208548" y="2591490"/>
            <a:ext cx="1484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C000"/>
                </a:solidFill>
              </a:rPr>
              <a:t>SVETO PISMO</a:t>
            </a:r>
            <a:r>
              <a:rPr lang="hr-HR" dirty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87884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2" y="132402"/>
            <a:ext cx="6331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"Sveti </a:t>
            </a:r>
            <a:r>
              <a:rPr lang="en-US" sz="2000" b="1" dirty="0" err="1"/>
              <a:t>ljudi</a:t>
            </a:r>
            <a:r>
              <a:rPr lang="en-US" sz="2000" b="1" dirty="0"/>
              <a:t> </a:t>
            </a:r>
            <a:r>
              <a:rPr lang="en-US" sz="2000" b="1" dirty="0" err="1"/>
              <a:t>Božji</a:t>
            </a:r>
            <a:r>
              <a:rPr lang="en-US" sz="2000" b="1" dirty="0"/>
              <a:t> </a:t>
            </a:r>
            <a:r>
              <a:rPr lang="en-US" sz="2000" b="1" dirty="0" err="1"/>
              <a:t>govorili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Duh Sveti </a:t>
            </a:r>
            <a:r>
              <a:rPr lang="en-US" sz="2000" b="1" dirty="0" err="1"/>
              <a:t>pokreće</a:t>
            </a:r>
            <a:r>
              <a:rPr lang="en-US" sz="2000" b="1" dirty="0"/>
              <a:t>" </a:t>
            </a:r>
            <a:r>
              <a:rPr lang="hr-HR" sz="2000" b="1" dirty="0"/>
              <a:t>(2. </a:t>
            </a:r>
            <a:r>
              <a:rPr lang="en-US" sz="2000" b="1" dirty="0"/>
              <a:t>Pet. 1</a:t>
            </a:r>
            <a:r>
              <a:rPr lang="hr-HR" sz="2000" b="1" dirty="0"/>
              <a:t>,</a:t>
            </a:r>
            <a:r>
              <a:rPr lang="en-US" sz="2000" b="1" dirty="0"/>
              <a:t>21),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zabilježili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svoju</a:t>
            </a:r>
            <a:r>
              <a:rPr lang="en-US" sz="2000" b="1" dirty="0"/>
              <a:t> </a:t>
            </a:r>
            <a:r>
              <a:rPr lang="en-US" sz="2000" b="1" dirty="0" err="1"/>
              <a:t>poruku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stranice</a:t>
            </a:r>
            <a:r>
              <a:rPr lang="en-US" sz="2000" b="1" dirty="0"/>
              <a:t> </a:t>
            </a:r>
            <a:r>
              <a:rPr lang="en-US" sz="2000" b="1" dirty="0" err="1"/>
              <a:t>Biblije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2" y="2144487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Kako </a:t>
            </a:r>
            <a:r>
              <a:rPr lang="en-US" sz="2000" b="1" dirty="0" err="1">
                <a:solidFill>
                  <a:prstClr val="black"/>
                </a:solidFill>
              </a:rPr>
              <a:t>možemo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izvući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dragulje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je Bog </a:t>
            </a:r>
            <a:r>
              <a:rPr lang="en-US" sz="2000" b="1" dirty="0" err="1">
                <a:solidFill>
                  <a:prstClr val="black"/>
                </a:solidFill>
              </a:rPr>
              <a:t>pripremio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Bibliji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koristi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imamo</a:t>
            </a:r>
            <a:r>
              <a:rPr lang="en-US" sz="2000" b="1" dirty="0">
                <a:solidFill>
                  <a:prstClr val="black"/>
                </a:solidFill>
              </a:rPr>
              <a:t> od </a:t>
            </a:r>
            <a:r>
              <a:rPr lang="en-US" sz="2000" b="1" dirty="0" err="1">
                <a:solidFill>
                  <a:prstClr val="black"/>
                </a:solidFill>
              </a:rPr>
              <a:t>njenog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proučavanja</a:t>
            </a:r>
            <a:r>
              <a:rPr lang="en-US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54622" y="1138445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U </a:t>
            </a:r>
            <a:r>
              <a:rPr lang="en-US" sz="2000" b="1" dirty="0" err="1">
                <a:solidFill>
                  <a:prstClr val="black"/>
                </a:solidFill>
              </a:rPr>
              <a:t>nj</a:t>
            </a:r>
            <a:r>
              <a:rPr lang="hr-HR" sz="2000" b="1" dirty="0">
                <a:solidFill>
                  <a:prstClr val="black"/>
                </a:solidFill>
              </a:rPr>
              <a:t>oj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nalazimo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dragulje</a:t>
            </a:r>
            <a:r>
              <a:rPr lang="en-US" sz="2000" b="1" dirty="0">
                <a:solidFill>
                  <a:prstClr val="black"/>
                </a:solidFill>
              </a:rPr>
              <a:t> koji </a:t>
            </a:r>
            <a:r>
              <a:rPr lang="en-US" sz="2000" b="1" dirty="0" err="1">
                <a:solidFill>
                  <a:prstClr val="black"/>
                </a:solidFill>
              </a:rPr>
              <a:t>daju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život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nadu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ohrabrenje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utjehu</a:t>
            </a:r>
            <a:r>
              <a:rPr lang="en-US" sz="2000" b="1" dirty="0">
                <a:solidFill>
                  <a:prstClr val="black"/>
                </a:solidFill>
              </a:rPr>
              <a:t>, ... Nek</a:t>
            </a:r>
            <a:r>
              <a:rPr lang="hr-HR" sz="2000" b="1" dirty="0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vidljiv</a:t>
            </a:r>
            <a:r>
              <a:rPr lang="hr-HR" sz="2000" b="1" dirty="0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prvi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pogled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druge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treba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pažljivije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tražiti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3474720" y="851750"/>
            <a:ext cx="6725919" cy="49185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KAKO PROUČAVATI BIBLIJU</a:t>
            </a:r>
            <a:endParaRPr lang="en" sz="7200" b="1" spc="600" dirty="0">
              <a:ln/>
              <a:solidFill>
                <a:srgbClr val="A32F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VRIJEME</a:t>
            </a:r>
            <a:endParaRPr lang="en" sz="5400" b="1" spc="2000" dirty="0">
              <a:ln/>
              <a:solidFill>
                <a:srgbClr val="FFE24F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81967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</a:t>
            </a:r>
            <a:r>
              <a:rPr lang="hr-HR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tražit ćete me i naći me jer ćete me tražiti svim srcem svojim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(Jeremi</a:t>
            </a:r>
            <a:r>
              <a:rPr lang="hr-HR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29</a:t>
            </a:r>
            <a:r>
              <a:rPr lang="hr-HR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13)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Koje je najbolje vrijeme za proučavanje Biblije?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89208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902659"/>
            <a:ext cx="5151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Moramo </a:t>
            </a:r>
            <a:r>
              <a:rPr lang="en-US" sz="2000" b="1" dirty="0" err="1"/>
              <a:t>analizirati</a:t>
            </a:r>
            <a:r>
              <a:rPr lang="en-US" sz="2000" b="1" dirty="0"/>
              <a:t> </a:t>
            </a: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odgovor</a:t>
            </a:r>
            <a:r>
              <a:rPr lang="en-US" sz="2000" b="1" dirty="0"/>
              <a:t> </a:t>
            </a:r>
            <a:r>
              <a:rPr lang="en-US" sz="2000" b="1" dirty="0" err="1"/>
              <a:t>uzimajući</a:t>
            </a:r>
            <a:r>
              <a:rPr lang="en-US" sz="2000" b="1" dirty="0"/>
              <a:t> u </a:t>
            </a:r>
            <a:r>
              <a:rPr lang="en-US" sz="2000" b="1" dirty="0" err="1"/>
              <a:t>obzir</a:t>
            </a:r>
            <a:r>
              <a:rPr lang="en-US" sz="2000" b="1" dirty="0"/>
              <a:t> </a:t>
            </a:r>
            <a:r>
              <a:rPr lang="en-US" sz="2000" b="1" dirty="0" err="1"/>
              <a:t>dva</a:t>
            </a:r>
            <a:r>
              <a:rPr lang="en-US" sz="2000" b="1" dirty="0"/>
              <a:t> </a:t>
            </a:r>
            <a:r>
              <a:rPr lang="en-US" sz="2000" b="1" dirty="0" err="1"/>
              <a:t>čimbenika</a:t>
            </a:r>
            <a:r>
              <a:rPr lang="en-US" sz="2000" b="1" dirty="0"/>
              <a:t>: </a:t>
            </a:r>
            <a:r>
              <a:rPr lang="en-US" sz="2000" b="1" dirty="0" err="1"/>
              <a:t>vremenski</a:t>
            </a:r>
            <a:r>
              <a:rPr lang="en-US" sz="2000" b="1" dirty="0"/>
              <a:t> </a:t>
            </a:r>
            <a:r>
              <a:rPr lang="en-US" sz="2000" b="1" dirty="0" err="1"/>
              <a:t>faktor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kvalitetni</a:t>
            </a:r>
            <a:r>
              <a:rPr lang="en-US" sz="2000" b="1" dirty="0"/>
              <a:t> </a:t>
            </a:r>
            <a:r>
              <a:rPr lang="en-US" sz="2000" b="1" dirty="0" err="1"/>
              <a:t>faktor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548039"/>
            <a:ext cx="88663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Međutim</a:t>
            </a:r>
            <a:r>
              <a:rPr lang="en-US" sz="2000" b="1" dirty="0"/>
              <a:t>, </a:t>
            </a:r>
            <a:r>
              <a:rPr lang="en-US" sz="2000" b="1" dirty="0" err="1"/>
              <a:t>vrijeme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</a:t>
            </a:r>
            <a:r>
              <a:rPr lang="en-US" sz="2000" b="1" dirty="0" err="1"/>
              <a:t>posvećujemo</a:t>
            </a:r>
            <a:r>
              <a:rPr lang="en-US" sz="2000" b="1" dirty="0"/>
              <a:t> </a:t>
            </a:r>
            <a:r>
              <a:rPr lang="en-US" sz="2000" b="1" dirty="0" err="1"/>
              <a:t>učenju</a:t>
            </a:r>
            <a:r>
              <a:rPr lang="en-US" sz="2000" b="1" dirty="0"/>
              <a:t> ne </a:t>
            </a:r>
            <a:r>
              <a:rPr lang="en-US" sz="2000" b="1" dirty="0" err="1"/>
              <a:t>može</a:t>
            </a:r>
            <a:r>
              <a:rPr lang="en-US" sz="2000" b="1" dirty="0"/>
              <a:t> se </a:t>
            </a:r>
            <a:r>
              <a:rPr lang="en-US" sz="2000" b="1" dirty="0" err="1"/>
              <a:t>ograničiti</a:t>
            </a:r>
            <a:r>
              <a:rPr lang="en-US" sz="2000" b="1" dirty="0"/>
              <a:t> </a:t>
            </a:r>
            <a:r>
              <a:rPr lang="en-US" sz="2000" b="1" dirty="0" err="1"/>
              <a:t>samo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površno</a:t>
            </a:r>
            <a:r>
              <a:rPr lang="en-US" sz="2000" b="1" dirty="0"/>
              <a:t> </a:t>
            </a:r>
            <a:r>
              <a:rPr lang="en-US" sz="2000" b="1" dirty="0" err="1"/>
              <a:t>čitanje</a:t>
            </a:r>
            <a:r>
              <a:rPr lang="en-US" sz="2000" b="1" dirty="0"/>
              <a:t>. Tu </a:t>
            </a:r>
            <a:r>
              <a:rPr lang="en-US" sz="2000" b="1" dirty="0" err="1"/>
              <a:t>dolazi</a:t>
            </a:r>
            <a:r>
              <a:rPr lang="en-US" sz="2000" b="1" dirty="0"/>
              <a:t> do </a:t>
            </a:r>
            <a:r>
              <a:rPr lang="en-US" sz="2000" b="1" dirty="0" err="1"/>
              <a:t>izražaja</a:t>
            </a:r>
            <a:r>
              <a:rPr lang="en-US" sz="2000" b="1" dirty="0"/>
              <a:t> </a:t>
            </a:r>
            <a:r>
              <a:rPr lang="en-US" sz="2000" b="1" dirty="0" err="1"/>
              <a:t>naša</a:t>
            </a:r>
            <a:r>
              <a:rPr lang="en-US" sz="2000" b="1" dirty="0"/>
              <a:t> </a:t>
            </a:r>
            <a:r>
              <a:rPr lang="en-US" sz="2000" b="1" dirty="0" err="1"/>
              <a:t>motivacija</a:t>
            </a:r>
            <a:r>
              <a:rPr lang="en-US" sz="2000" b="1" dirty="0"/>
              <a:t>. </a:t>
            </a:r>
            <a:r>
              <a:rPr lang="en-US" sz="2000" b="1" dirty="0" err="1"/>
              <a:t>Zašto</a:t>
            </a:r>
            <a:r>
              <a:rPr lang="en-US" sz="2000" b="1" dirty="0"/>
              <a:t> </a:t>
            </a:r>
            <a:r>
              <a:rPr lang="en-US" sz="2000" b="1" dirty="0" err="1"/>
              <a:t>čitam</a:t>
            </a:r>
            <a:r>
              <a:rPr lang="en-US" sz="2000" b="1" dirty="0"/>
              <a:t> </a:t>
            </a:r>
            <a:r>
              <a:rPr lang="en-US" sz="2000" b="1" dirty="0" err="1"/>
              <a:t>Bibliju</a:t>
            </a:r>
            <a:r>
              <a:rPr lang="en-US" sz="2000" b="1" dirty="0"/>
              <a:t>? </a:t>
            </a:r>
            <a:r>
              <a:rPr lang="en-US" sz="2000" b="1" dirty="0" err="1"/>
              <a:t>Tražim</a:t>
            </a:r>
            <a:r>
              <a:rPr lang="en-US" sz="2000" b="1" dirty="0"/>
              <a:t> li </a:t>
            </a:r>
            <a:r>
              <a:rPr lang="en-US" sz="2000" b="1" dirty="0" err="1"/>
              <a:t>samo</a:t>
            </a:r>
            <a:r>
              <a:rPr lang="en-US" sz="2000" b="1" dirty="0"/>
              <a:t> </a:t>
            </a:r>
            <a:r>
              <a:rPr lang="en-US" sz="2000" b="1" dirty="0" err="1"/>
              <a:t>znanje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imam </a:t>
            </a:r>
            <a:r>
              <a:rPr lang="en-US" sz="2000" b="1" dirty="0" err="1"/>
              <a:t>duboku</a:t>
            </a:r>
            <a:r>
              <a:rPr lang="en-US" sz="2000" b="1" dirty="0"/>
              <a:t> </a:t>
            </a:r>
            <a:r>
              <a:rPr lang="en-US" sz="2000" b="1" dirty="0" err="1"/>
              <a:t>želju</a:t>
            </a:r>
            <a:r>
              <a:rPr lang="en-US" sz="2000" b="1" dirty="0"/>
              <a:t> da </a:t>
            </a:r>
            <a:r>
              <a:rPr lang="en-US" sz="2000" b="1" dirty="0" err="1"/>
              <a:t>saznam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o </a:t>
            </a:r>
            <a:r>
              <a:rPr lang="en-US" sz="2000" b="1" dirty="0" err="1"/>
              <a:t>Bogu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3071461"/>
            <a:ext cx="5151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Očito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ćemo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imati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više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koristi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odvojimo</a:t>
            </a:r>
            <a:r>
              <a:rPr lang="en-US" sz="2000" b="1" dirty="0">
                <a:solidFill>
                  <a:prstClr val="black"/>
                </a:solidFill>
              </a:rPr>
              <a:t> sat </a:t>
            </a:r>
            <a:r>
              <a:rPr lang="en-US" sz="2000" b="1" dirty="0" err="1">
                <a:solidFill>
                  <a:prstClr val="black"/>
                </a:solidFill>
              </a:rPr>
              <a:t>vremena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rasporedu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proučavanje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Biblije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čitanju </a:t>
            </a:r>
            <a:r>
              <a:rPr lang="en-US" sz="2000" b="1" dirty="0" err="1">
                <a:solidFill>
                  <a:prstClr val="black"/>
                </a:solidFill>
              </a:rPr>
              <a:t>posvetimo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samo</a:t>
            </a:r>
            <a:r>
              <a:rPr lang="en-US" sz="2000" b="1" dirty="0">
                <a:solidFill>
                  <a:prstClr val="black"/>
                </a:solidFill>
              </a:rPr>
              <a:t> pet </a:t>
            </a:r>
            <a:r>
              <a:rPr lang="en-US" sz="2000" b="1" dirty="0" err="1">
                <a:solidFill>
                  <a:prstClr val="black"/>
                </a:solidFill>
              </a:rPr>
              <a:t>minuta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2" y="5716839"/>
            <a:ext cx="8866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Najviše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ćemo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izvući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našeg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proučavanja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Biblije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dođe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vrijeme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d</a:t>
            </a:r>
            <a:r>
              <a:rPr lang="en-US" sz="2000" b="1" dirty="0">
                <a:solidFill>
                  <a:prstClr val="black"/>
                </a:solidFill>
              </a:rPr>
              <a:t>a b</a:t>
            </a:r>
            <a:r>
              <a:rPr lang="hr-HR" sz="2000" b="1" dirty="0">
                <a:solidFill>
                  <a:prstClr val="black"/>
                </a:solidFill>
              </a:rPr>
              <a:t>udemo s,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Bogom</a:t>
            </a:r>
            <a:r>
              <a:rPr lang="en-US" sz="2000" b="1" dirty="0">
                <a:solidFill>
                  <a:prstClr val="black"/>
                </a:solidFill>
              </a:rPr>
              <a:t> (Jer. 29:13)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radovati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Njemu</a:t>
            </a:r>
            <a:r>
              <a:rPr lang="en-US" sz="2000" b="1" dirty="0">
                <a:solidFill>
                  <a:prstClr val="black"/>
                </a:solidFill>
              </a:rPr>
              <a:t> (Ps. 37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4); </a:t>
            </a:r>
            <a:r>
              <a:rPr lang="en-US" sz="2000" b="1" dirty="0" err="1">
                <a:solidFill>
                  <a:prstClr val="black"/>
                </a:solidFill>
              </a:rPr>
              <a:t>kada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n</a:t>
            </a:r>
            <a:r>
              <a:rPr lang="en-US" sz="2000" b="1" dirty="0">
                <a:solidFill>
                  <a:prstClr val="black"/>
                </a:solidFill>
              </a:rPr>
              <a:t>je</a:t>
            </a:r>
            <a:r>
              <a:rPr lang="hr-HR" sz="2000" b="1" dirty="0">
                <a:solidFill>
                  <a:prstClr val="black"/>
                </a:solidFill>
              </a:rPr>
              <a:t>n</a:t>
            </a:r>
            <a:r>
              <a:rPr lang="en-US" sz="2000" b="1" dirty="0" err="1">
                <a:solidFill>
                  <a:prstClr val="black"/>
                </a:solidFill>
              </a:rPr>
              <a:t>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stranicama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tražimo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Božju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posebnu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poruku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nas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>
                <a:solidFill>
                  <a:schemeClr val="accent5"/>
                </a:solidFill>
              </a:rPr>
              <a:t>MJESTO</a:t>
            </a:r>
            <a:endParaRPr lang="en" dirty="0">
              <a:solidFill>
                <a:schemeClr val="accent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386080" y="731189"/>
            <a:ext cx="10815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Rano ujutro, dok je još bio mrak, iziđe te ode na samotno mjesto, i tu se molio</a:t>
            </a:r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(Mark</a:t>
            </a:r>
            <a:r>
              <a:rPr lang="hr-HR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o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1</a:t>
            </a:r>
            <a:r>
              <a:rPr lang="hr-HR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03538"/>
            <a:ext cx="8371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Kad je Isus </a:t>
            </a:r>
            <a:r>
              <a:rPr lang="en-US" sz="2000" b="1" dirty="0" err="1"/>
              <a:t>želio</a:t>
            </a:r>
            <a:r>
              <a:rPr lang="en-US" sz="2000" b="1" dirty="0"/>
              <a:t> </a:t>
            </a:r>
            <a:r>
              <a:rPr lang="en-US" sz="2000" b="1" dirty="0" err="1"/>
              <a:t>poseban</a:t>
            </a:r>
            <a:r>
              <a:rPr lang="en-US" sz="2000" b="1" dirty="0"/>
              <a:t> </a:t>
            </a:r>
            <a:r>
              <a:rPr lang="en-US" sz="2000" b="1" dirty="0" err="1"/>
              <a:t>trenutak</a:t>
            </a:r>
            <a:r>
              <a:rPr lang="en-US" sz="2000" b="1" dirty="0"/>
              <a:t> </a:t>
            </a:r>
            <a:r>
              <a:rPr lang="en-US" sz="2000" b="1" dirty="0" err="1"/>
              <a:t>zajedništva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, </a:t>
            </a:r>
            <a:r>
              <a:rPr lang="en-US" sz="2000" b="1" dirty="0" err="1"/>
              <a:t>ustajao</a:t>
            </a:r>
            <a:r>
              <a:rPr lang="en-US" sz="2000" b="1" dirty="0"/>
              <a:t> bi </a:t>
            </a:r>
            <a:r>
              <a:rPr lang="en-US" sz="2000" b="1" dirty="0" err="1"/>
              <a:t>rano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tražio</a:t>
            </a:r>
            <a:r>
              <a:rPr lang="en-US" sz="2000" b="1" dirty="0"/>
              <a:t> </a:t>
            </a:r>
            <a:r>
              <a:rPr lang="en-US" sz="2000" b="1" dirty="0" err="1"/>
              <a:t>mirno</a:t>
            </a:r>
            <a:r>
              <a:rPr lang="en-US" sz="2000" b="1" dirty="0"/>
              <a:t> </a:t>
            </a:r>
            <a:r>
              <a:rPr lang="en-US" sz="2000" b="1" dirty="0" err="1"/>
              <a:t>mjesto</a:t>
            </a:r>
            <a:r>
              <a:rPr lang="en-US" sz="2000" b="1" dirty="0"/>
              <a:t> (Marko 1</a:t>
            </a:r>
            <a:r>
              <a:rPr lang="hr-HR" sz="2000" b="1" dirty="0"/>
              <a:t>,</a:t>
            </a:r>
            <a:r>
              <a:rPr lang="en-US" sz="2000" b="1" dirty="0"/>
              <a:t>35). To se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primijeniti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molitvu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proučavanje</a:t>
            </a:r>
            <a:r>
              <a:rPr lang="en-US" sz="2000" b="1" dirty="0"/>
              <a:t> </a:t>
            </a:r>
            <a:r>
              <a:rPr lang="en-US" sz="2000" b="1" dirty="0" err="1"/>
              <a:t>Biblije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33369" y="2602388"/>
            <a:ext cx="58391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Teško</a:t>
            </a:r>
            <a:r>
              <a:rPr lang="en-US" sz="2000" b="1" dirty="0"/>
              <a:t> je </a:t>
            </a:r>
            <a:r>
              <a:rPr lang="en-US" sz="2000" b="1" dirty="0" err="1"/>
              <a:t>koncentrirati</a:t>
            </a:r>
            <a:r>
              <a:rPr lang="en-US" sz="2000" b="1" dirty="0"/>
              <a:t> se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učenje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bučnom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užurbanom</a:t>
            </a:r>
            <a:r>
              <a:rPr lang="en-US" sz="2000" b="1" dirty="0"/>
              <a:t> </a:t>
            </a:r>
            <a:r>
              <a:rPr lang="en-US" sz="2000" b="1" dirty="0" err="1"/>
              <a:t>mjestu</a:t>
            </a:r>
            <a:r>
              <a:rPr lang="en-US" sz="2000" b="1" dirty="0"/>
              <a:t>. </a:t>
            </a:r>
            <a:r>
              <a:rPr lang="en-US" sz="2000" b="1" dirty="0" err="1"/>
              <a:t>Lakše</a:t>
            </a:r>
            <a:r>
              <a:rPr lang="en-US" sz="2000" b="1" dirty="0"/>
              <a:t> je to </a:t>
            </a:r>
            <a:r>
              <a:rPr lang="en-US" sz="2000" b="1" dirty="0" err="1"/>
              <a:t>učiniti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udobnom</a:t>
            </a:r>
            <a:r>
              <a:rPr lang="en-US" sz="2000" b="1" dirty="0"/>
              <a:t>, </a:t>
            </a:r>
            <a:r>
              <a:rPr lang="en-US" sz="2000" b="1" dirty="0" err="1"/>
              <a:t>tihom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skrovitom</a:t>
            </a:r>
            <a:r>
              <a:rPr lang="en-US" sz="2000" b="1" dirty="0"/>
              <a:t> </a:t>
            </a:r>
            <a:r>
              <a:rPr lang="en-US" sz="2000" b="1" dirty="0" err="1"/>
              <a:t>mjestu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33365" y="4816901"/>
            <a:ext cx="58861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Kad </a:t>
            </a:r>
            <a:r>
              <a:rPr lang="en-US" sz="2000" b="1" dirty="0" err="1">
                <a:solidFill>
                  <a:prstClr val="black"/>
                </a:solidFill>
              </a:rPr>
              <a:t>pronađemo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pravo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vrijeme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mjesto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pretvorimo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ovo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redovitu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aktivnost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Možda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će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posebna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okolnost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uzrokovati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propustimo</a:t>
            </a:r>
            <a:r>
              <a:rPr lang="en-US" sz="2000" b="1" dirty="0">
                <a:solidFill>
                  <a:prstClr val="black"/>
                </a:solidFill>
              </a:rPr>
              <a:t> to </a:t>
            </a:r>
            <a:r>
              <a:rPr lang="en-US" sz="2000" b="1" dirty="0" err="1">
                <a:solidFill>
                  <a:prstClr val="black"/>
                </a:solidFill>
              </a:rPr>
              <a:t>vrijeme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nemojmo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dopustiti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prođe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previše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vremena</a:t>
            </a:r>
            <a:r>
              <a:rPr lang="en-US" sz="2000" b="1" dirty="0">
                <a:solidFill>
                  <a:prstClr val="black"/>
                </a:solidFill>
              </a:rPr>
              <a:t> bez </a:t>
            </a:r>
            <a:r>
              <a:rPr lang="en-US" sz="2000" b="1" dirty="0" err="1">
                <a:solidFill>
                  <a:prstClr val="black"/>
                </a:solidFill>
              </a:rPr>
              <a:t>našeg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svakodnevnog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proučavanja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Biblije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33365" y="3801238"/>
            <a:ext cx="58391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Prvi </a:t>
            </a:r>
            <a:r>
              <a:rPr lang="en-US" sz="2000" b="1" dirty="0" err="1">
                <a:solidFill>
                  <a:prstClr val="black"/>
                </a:solidFill>
              </a:rPr>
              <a:t>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posljednji</a:t>
            </a:r>
            <a:r>
              <a:rPr lang="en-US" sz="2000" b="1" dirty="0">
                <a:solidFill>
                  <a:prstClr val="black"/>
                </a:solidFill>
              </a:rPr>
              <a:t> sati dana, </a:t>
            </a:r>
            <a:r>
              <a:rPr lang="en-US" sz="2000" b="1" dirty="0" err="1">
                <a:solidFill>
                  <a:prstClr val="black"/>
                </a:solidFill>
              </a:rPr>
              <a:t>kada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više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tišine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mogu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trenuci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lakše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možemo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usmjeriti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svoje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misli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Boga.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103119" y="-148386"/>
            <a:ext cx="1008887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TEHNIKA (1)</a:t>
            </a:r>
            <a:endParaRPr lang="en" spc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1940560" y="599440"/>
            <a:ext cx="10251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Tako se riječ koja izlazi iz usta mojihne vraća k meni bez ploda, nego čini ono što sam htio          i obistinjuje ono zbog čega je poslah.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</a:t>
            </a:r>
            <a:r>
              <a:rPr lang="hr-HR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ai</a:t>
            </a:r>
            <a:r>
              <a:rPr lang="hr-HR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55</a:t>
            </a:r>
            <a:r>
              <a:rPr lang="hr-HR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339587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937760"/>
            <a:ext cx="4640826" cy="1808397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451591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1930400" y="-165359"/>
            <a:ext cx="102615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TEHNIKA (2)</a:t>
            </a:r>
            <a:endParaRPr lang="en" spc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1930400" y="680720"/>
            <a:ext cx="10261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Umjesto trnja rast će ćempresi, umjesto koprive mirta će nicatii bit će to Jahvi na slavu; kao znak vječan, neprolazan,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</a:t>
            </a:r>
            <a:r>
              <a:rPr lang="hr-HR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ai</a:t>
            </a:r>
            <a:r>
              <a:rPr lang="hr-HR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55</a:t>
            </a:r>
            <a:r>
              <a:rPr lang="hr-HR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291840" y="1967709"/>
            <a:ext cx="6827520" cy="31267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en-US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PREDNOSTI PROUČAVANJA BIBLIJE</a:t>
            </a:r>
            <a:endParaRPr lang="en" sz="6000" b="1" spc="600" dirty="0">
              <a:ln/>
              <a:solidFill>
                <a:srgbClr val="FF0000"/>
              </a:solidFill>
              <a:effectLst>
                <a:reflection blurRad="6350" stA="55000" endA="300" endPos="30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1186</Words>
  <Application>Microsoft Office PowerPoint</Application>
  <PresentationFormat>Panorámica</PresentationFormat>
  <Paragraphs>66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2026-03-21T15:43:08Z</dcterms:created>
  <dcterms:modified xsi:type="dcterms:W3CDTF">2026-04-26T15:03:21Z</dcterms:modified>
</cp:coreProperties>
</file>