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23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4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pl-PL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Oče naš koji jesi na nebesima.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pl-PL" sz="1800" b="1" dirty="0"/>
            <a:t>Moramo prepoznati naš osobni odnos s Ocem svih ljudi.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Sveti se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ime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tvoje</a:t>
          </a:r>
          <a:r>
            <a:rPr lang="sr-Latn-R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-US" sz="1800" b="1" dirty="0" err="1"/>
            <a:t>Prepoznavanje</a:t>
          </a:r>
          <a:r>
            <a:rPr lang="en-US" sz="1800" b="1" dirty="0"/>
            <a:t> </a:t>
          </a:r>
          <a:r>
            <a:rPr lang="en-US" sz="1800" b="1" dirty="0" err="1"/>
            <a:t>Božje</a:t>
          </a:r>
          <a:r>
            <a:rPr lang="en-US" sz="1800" b="1" dirty="0"/>
            <a:t> </a:t>
          </a:r>
          <a:r>
            <a:rPr lang="en-US" sz="1800" b="1" dirty="0" err="1"/>
            <a:t>svetosti</a:t>
          </a:r>
          <a:r>
            <a:rPr lang="en-US" sz="1800" b="1" dirty="0"/>
            <a:t> </a:t>
          </a:r>
          <a:r>
            <a:rPr lang="en-US" sz="1800" b="1" dirty="0" err="1"/>
            <a:t>približava</a:t>
          </a:r>
          <a:r>
            <a:rPr lang="en-US" sz="1800" b="1" dirty="0"/>
            <a:t> </a:t>
          </a:r>
          <a:r>
            <a:rPr lang="en-US" sz="1800" b="1" dirty="0" err="1"/>
            <a:t>nas</a:t>
          </a:r>
          <a:r>
            <a:rPr lang="en-US" sz="1800" b="1" dirty="0"/>
            <a:t> Njemu s </a:t>
          </a:r>
          <a:r>
            <a:rPr lang="sr-Latn-RS" sz="1800" b="1" dirty="0"/>
            <a:t>naklonošću</a:t>
          </a:r>
          <a:r>
            <a:rPr lang="en-US" sz="1800" b="1" dirty="0"/>
            <a:t> </a:t>
          </a:r>
          <a:r>
            <a:rPr lang="en-US" sz="1800" b="1" dirty="0" err="1"/>
            <a:t>i</a:t>
          </a:r>
          <a:r>
            <a:rPr lang="en-US" sz="1800" b="1" dirty="0"/>
            <a:t> </a:t>
          </a:r>
          <a:r>
            <a:rPr lang="en-US" sz="1800" b="1" dirty="0" err="1"/>
            <a:t>poštovanjem</a:t>
          </a:r>
          <a:r>
            <a:rPr lang="sr-Latn-RS" sz="1800" b="1" dirty="0"/>
            <a:t>.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Dođi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kraljevstvo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tvoje</a:t>
          </a:r>
          <a:r>
            <a:rPr lang="sr-Latn-R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-US" sz="1800" b="1" dirty="0" err="1"/>
            <a:t>Čeznimo</a:t>
          </a:r>
          <a:r>
            <a:rPr lang="en-US" sz="1800" b="1" dirty="0"/>
            <a:t> za </a:t>
          </a:r>
          <a:r>
            <a:rPr lang="en-US" sz="1800" b="1" dirty="0" err="1"/>
            <a:t>Isusovim</a:t>
          </a:r>
          <a:r>
            <a:rPr lang="en-US" sz="1800" b="1" dirty="0"/>
            <a:t> </a:t>
          </a:r>
          <a:r>
            <a:rPr lang="en-US" sz="1800" b="1" dirty="0" err="1"/>
            <a:t>povratkom</a:t>
          </a:r>
          <a:r>
            <a:rPr lang="sr-Latn-RS" sz="1800" b="1" dirty="0"/>
            <a:t>.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pl-PL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Budi volja tvoja, kako na nebu tako i na zemlji.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en-US" sz="1800" b="1" dirty="0" err="1"/>
            <a:t>Prihvatimo</a:t>
          </a:r>
          <a:r>
            <a:rPr lang="en-US" sz="1800" b="1" dirty="0"/>
            <a:t> </a:t>
          </a:r>
          <a:r>
            <a:rPr lang="en-US" sz="1800" b="1" dirty="0" err="1"/>
            <a:t>božansku</a:t>
          </a:r>
          <a:r>
            <a:rPr lang="en-US" sz="1800" b="1" dirty="0"/>
            <a:t> </a:t>
          </a:r>
          <a:r>
            <a:rPr lang="en-US" sz="1800" b="1" dirty="0" err="1"/>
            <a:t>suverenost</a:t>
          </a:r>
          <a:r>
            <a:rPr lang="en-US" sz="1800" b="1" dirty="0"/>
            <a:t> </a:t>
          </a:r>
          <a:r>
            <a:rPr lang="en-US" sz="1800" b="1" dirty="0" err="1"/>
            <a:t>i</a:t>
          </a:r>
          <a:r>
            <a:rPr lang="en-US" sz="1800" b="1" dirty="0"/>
            <a:t> </a:t>
          </a:r>
          <a:r>
            <a:rPr lang="en-US" sz="1800" b="1" dirty="0" err="1"/>
            <a:t>molimo</a:t>
          </a:r>
          <a:r>
            <a:rPr lang="en-US" sz="1800" b="1" dirty="0"/>
            <a:t> da se </a:t>
          </a:r>
          <a:r>
            <a:rPr lang="en-US" sz="1800" b="1" dirty="0" err="1"/>
            <a:t>Božja</a:t>
          </a:r>
          <a:r>
            <a:rPr lang="en-US" sz="1800" b="1" dirty="0"/>
            <a:t> </a:t>
          </a:r>
          <a:r>
            <a:rPr lang="en-US" sz="1800" b="1" dirty="0" err="1"/>
            <a:t>volja</a:t>
          </a:r>
          <a:r>
            <a:rPr lang="en-US" sz="1800" b="1" dirty="0"/>
            <a:t> </a:t>
          </a:r>
          <a:r>
            <a:rPr lang="en-US" sz="1800" b="1" dirty="0" err="1"/>
            <a:t>ispuni</a:t>
          </a:r>
          <a:r>
            <a:rPr lang="en-US" sz="1800" b="1" dirty="0"/>
            <a:t> u </a:t>
          </a:r>
          <a:r>
            <a:rPr lang="en-US" sz="1800" b="1" dirty="0" err="1"/>
            <a:t>našim</a:t>
          </a:r>
          <a:r>
            <a:rPr lang="en-US" sz="1800" b="1" dirty="0"/>
            <a:t> </a:t>
          </a:r>
          <a:r>
            <a:rPr lang="en-US" sz="1800" b="1" dirty="0" err="1"/>
            <a:t>životima</a:t>
          </a:r>
          <a:r>
            <a:rPr lang="en-US" sz="1800" b="1" dirty="0"/>
            <a:t> </a:t>
          </a:r>
          <a:r>
            <a:rPr lang="en-US" sz="1800" b="1" dirty="0" err="1"/>
            <a:t>i</a:t>
          </a:r>
          <a:r>
            <a:rPr lang="en-US" sz="1800" b="1" dirty="0"/>
            <a:t> u </a:t>
          </a:r>
          <a:r>
            <a:rPr lang="en-US" sz="1800" b="1" dirty="0" err="1"/>
            <a:t>svijetu</a:t>
          </a:r>
          <a:r>
            <a:rPr lang="sr-Latn-RS" sz="1800" b="1" dirty="0"/>
            <a:t>!</a:t>
          </a:r>
          <a:endParaRPr lang="es-ES" sz="18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pl-PL" sz="1800" b="0" dirty="0">
              <a:effectLst>
                <a:outerShdw blurRad="38100" dist="38100" dir="2700000" algn="tl">
                  <a:srgbClr val="000000"/>
                </a:outerShdw>
              </a:effectLst>
            </a:rPr>
            <a:t>Kruh naš svagdašnji daj nam danas.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pl-PL" sz="1800" b="1" dirty="0"/>
            <a:t>Tražimo ono što nam je potrebno za život, i fizički i duhovni.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en-US" sz="1800" b="1" dirty="0"/>
            <a:t>Moramo se </a:t>
          </a:r>
          <a:r>
            <a:rPr lang="en-US" sz="1800" b="1" dirty="0" err="1"/>
            <a:t>pokajati</a:t>
          </a:r>
          <a:r>
            <a:rPr lang="en-US" sz="1800" b="1" dirty="0"/>
            <a:t>, </a:t>
          </a:r>
          <a:r>
            <a:rPr lang="en-US" sz="1800" b="1" dirty="0" err="1"/>
            <a:t>tražiti</a:t>
          </a:r>
          <a:r>
            <a:rPr lang="en-US" sz="1800" b="1" dirty="0"/>
            <a:t> </a:t>
          </a:r>
          <a:r>
            <a:rPr lang="en-US" sz="1800" b="1" dirty="0" err="1"/>
            <a:t>oprost</a:t>
          </a:r>
          <a:r>
            <a:rPr lang="en-US" sz="1800" b="1" dirty="0"/>
            <a:t> </a:t>
          </a:r>
          <a:r>
            <a:rPr lang="en-US" sz="1800" b="1" dirty="0" err="1"/>
            <a:t>i</a:t>
          </a:r>
          <a:r>
            <a:rPr lang="en-US" sz="1800" b="1" dirty="0"/>
            <a:t> </a:t>
          </a:r>
          <a:r>
            <a:rPr lang="en-US" sz="1800" b="1" dirty="0" err="1"/>
            <a:t>oprostiti</a:t>
          </a:r>
          <a:r>
            <a:rPr lang="en-US" sz="1800" b="1" dirty="0"/>
            <a:t> </a:t>
          </a:r>
          <a:r>
            <a:rPr lang="en-US" sz="1800" b="1" dirty="0" err="1"/>
            <a:t>onima</a:t>
          </a:r>
          <a:r>
            <a:rPr lang="en-US" sz="1800" b="1" dirty="0"/>
            <a:t> koji </a:t>
          </a:r>
          <a:r>
            <a:rPr lang="en-US" sz="1800" b="1" dirty="0" err="1"/>
            <a:t>su</a:t>
          </a:r>
          <a:r>
            <a:rPr lang="en-US" sz="1800" b="1" dirty="0"/>
            <a:t> </a:t>
          </a:r>
          <a:r>
            <a:rPr lang="en-US" sz="1800" b="1" dirty="0" err="1"/>
            <a:t>nas</a:t>
          </a:r>
          <a:r>
            <a:rPr lang="en-US" sz="1800" b="1" dirty="0"/>
            <a:t> </a:t>
          </a:r>
          <a:r>
            <a:rPr lang="en-US" sz="1800" b="1" dirty="0" err="1"/>
            <a:t>povrijedili</a:t>
          </a:r>
          <a:r>
            <a:rPr lang="en-US" sz="1800" b="1" dirty="0"/>
            <a:t>, </a:t>
          </a:r>
          <a:r>
            <a:rPr lang="en-US" sz="1800" b="1" dirty="0" err="1"/>
            <a:t>baš</a:t>
          </a:r>
          <a:r>
            <a:rPr lang="en-US" sz="1800" b="1" dirty="0"/>
            <a:t> </a:t>
          </a:r>
          <a:r>
            <a:rPr lang="en-US" sz="1800" b="1" dirty="0" err="1"/>
            <a:t>kao</a:t>
          </a:r>
          <a:r>
            <a:rPr lang="en-US" sz="1800" b="1" dirty="0"/>
            <a:t> </a:t>
          </a:r>
          <a:r>
            <a:rPr lang="en-US" sz="1800" b="1" dirty="0" err="1"/>
            <a:t>što</a:t>
          </a:r>
          <a:r>
            <a:rPr lang="en-US" sz="1800" b="1" dirty="0"/>
            <a:t> </a:t>
          </a:r>
          <a:r>
            <a:rPr lang="en-US" sz="1800" b="1" dirty="0" err="1"/>
            <a:t>nam</a:t>
          </a:r>
          <a:r>
            <a:rPr lang="en-US" sz="1800" b="1" dirty="0"/>
            <a:t> Bog </a:t>
          </a:r>
          <a:r>
            <a:rPr lang="en-US" sz="1800" b="1" dirty="0" err="1"/>
            <a:t>oprašta</a:t>
          </a:r>
          <a:r>
            <a:rPr lang="sr-Latn-RS" sz="1800" b="1" dirty="0"/>
            <a:t>.</a:t>
          </a:r>
          <a:endParaRPr lang="es-ES" sz="18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pl-PL" sz="1800" b="1" dirty="0"/>
            <a:t>Molimo za zaštitu i sklonište od zla koje je prisutno u ovom svijetu.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en-US" sz="1800" b="1" dirty="0" err="1"/>
            <a:t>Priznajmo</a:t>
          </a:r>
          <a:r>
            <a:rPr lang="en-US" sz="1800" b="1" dirty="0"/>
            <a:t> da </a:t>
          </a:r>
          <a:r>
            <a:rPr lang="en-US" sz="1800" b="1" dirty="0" err="1"/>
            <a:t>sve</a:t>
          </a:r>
          <a:r>
            <a:rPr lang="en-US" sz="1800" b="1" dirty="0"/>
            <a:t> </a:t>
          </a:r>
          <a:r>
            <a:rPr lang="en-US" sz="1800" b="1" dirty="0" err="1"/>
            <a:t>što</a:t>
          </a:r>
          <a:r>
            <a:rPr lang="en-US" sz="1800" b="1" dirty="0"/>
            <a:t> </a:t>
          </a:r>
          <a:r>
            <a:rPr lang="en-US" sz="1800" b="1" dirty="0" err="1"/>
            <a:t>jesmo</a:t>
          </a:r>
          <a:r>
            <a:rPr lang="en-US" sz="1800" b="1" dirty="0"/>
            <a:t>,</a:t>
          </a:r>
          <a:r>
            <a:rPr lang="sr-Latn-RS" sz="1800" b="1" dirty="0"/>
            <a:t> što </a:t>
          </a:r>
          <a:r>
            <a:rPr lang="en-US" sz="1800" b="1" dirty="0" err="1"/>
            <a:t>posjedujemo</a:t>
          </a:r>
          <a:r>
            <a:rPr lang="en-US" sz="1800" b="1" dirty="0"/>
            <a:t> </a:t>
          </a:r>
          <a:r>
            <a:rPr lang="en-US" sz="1800" b="1" dirty="0" err="1"/>
            <a:t>i</a:t>
          </a:r>
          <a:r>
            <a:rPr lang="en-US" sz="1800" b="1" dirty="0"/>
            <a:t> </a:t>
          </a:r>
          <a:r>
            <a:rPr lang="en-US" sz="1800" b="1" dirty="0" err="1"/>
            <a:t>činimo</a:t>
          </a:r>
          <a:r>
            <a:rPr lang="en-US" sz="1800" b="1" dirty="0"/>
            <a:t> </a:t>
          </a:r>
          <a:r>
            <a:rPr lang="en-US" sz="1800" b="1" dirty="0" err="1"/>
            <a:t>pripada</a:t>
          </a:r>
          <a:r>
            <a:rPr lang="en-US" sz="1800" b="1" dirty="0"/>
            <a:t> </a:t>
          </a:r>
          <a:r>
            <a:rPr lang="en-US" sz="1800" b="1" dirty="0" err="1"/>
            <a:t>Bogu</a:t>
          </a:r>
          <a:r>
            <a:rPr lang="en-US" sz="1800" b="1" dirty="0"/>
            <a:t>. Samo </a:t>
          </a:r>
          <a:r>
            <a:rPr lang="sr-Latn-RS" sz="1800" b="1" dirty="0"/>
            <a:t>O</a:t>
          </a:r>
          <a:r>
            <a:rPr lang="en-US" sz="1800" b="1" dirty="0"/>
            <a:t>n </a:t>
          </a:r>
          <a:r>
            <a:rPr lang="en-US" sz="1800" b="1" dirty="0" err="1"/>
            <a:t>zaslužuje</a:t>
          </a:r>
          <a:r>
            <a:rPr lang="en-US" sz="1800" b="1" dirty="0"/>
            <a:t> </a:t>
          </a:r>
          <a:r>
            <a:rPr lang="en-US" sz="1800" b="1" dirty="0" err="1"/>
            <a:t>slavu</a:t>
          </a:r>
          <a:r>
            <a:rPr lang="en-US" sz="1800" b="1" dirty="0"/>
            <a:t> </a:t>
          </a:r>
          <a:r>
            <a:rPr lang="en-US" sz="1800" b="1" dirty="0" err="1"/>
            <a:t>i</a:t>
          </a:r>
          <a:r>
            <a:rPr lang="en-US" sz="1800" b="1" dirty="0"/>
            <a:t> </a:t>
          </a:r>
          <a:r>
            <a:rPr lang="en-US" sz="1800" b="1" dirty="0" err="1"/>
            <a:t>pohvalu</a:t>
          </a:r>
          <a:r>
            <a:rPr lang="sr-Latn-RS" sz="1800" b="1" dirty="0"/>
            <a:t>!</a:t>
          </a:r>
          <a:endParaRPr lang="es-ES" sz="18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Jer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tvoje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je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kraljevstvo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moć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slava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dovijeka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 Amen"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pl-PL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 ne uvedi nas u napast, nego izbavi nas od zla.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oprosti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nam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dugove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naše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što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mi o</a:t>
          </a:r>
          <a:r>
            <a:rPr lang="sr-Latn-R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tpuštamo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dužnicima</a:t>
          </a:r>
          <a:r>
            <a:rPr lang="sr-Latn-R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svojim.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 custLinFactNeighborX="2318" custLinFactNeighborY="-2021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 custLinFactNeighborX="2318" custLinFactNeighborY="-703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sr-Latn-RS" sz="2000" b="1" dirty="0">
              <a:solidFill>
                <a:schemeClr val="tx1"/>
              </a:solidFill>
            </a:rPr>
            <a:t>Slava                   </a:t>
          </a:r>
          <a:r>
            <a:rPr lang="en-US" sz="2000" b="1" dirty="0">
              <a:solidFill>
                <a:schemeClr val="tx1"/>
              </a:solidFill>
            </a:rPr>
            <a:t> (Dan. 9</a:t>
          </a:r>
          <a:r>
            <a:rPr lang="sr-Latn-RS" sz="2000" b="1" dirty="0">
              <a:solidFill>
                <a:schemeClr val="tx1"/>
              </a:solidFill>
            </a:rPr>
            <a:t>,</a:t>
          </a:r>
          <a:r>
            <a:rPr lang="en-US" sz="2000" b="1" dirty="0">
              <a:solidFill>
                <a:schemeClr val="tx1"/>
              </a:solidFill>
            </a:rPr>
            <a:t>4)</a:t>
          </a:r>
          <a:r>
            <a:rPr lang="sr-Latn-RS" sz="2000" b="1" dirty="0">
              <a:solidFill>
                <a:schemeClr val="tx1"/>
              </a:solidFill>
            </a:rPr>
            <a:t>.</a:t>
          </a:r>
          <a:endParaRPr lang="en" sz="2000" b="1" dirty="0">
            <a:solidFill>
              <a:schemeClr val="tx1"/>
            </a:solidFill>
          </a:endParaRP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Ispovijed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oprost</a:t>
          </a:r>
          <a:r>
            <a:rPr lang="en-US" sz="2000" b="1" dirty="0">
              <a:solidFill>
                <a:schemeClr val="tx1"/>
              </a:solidFill>
            </a:rPr>
            <a:t> (Dan. 9,5-15)</a:t>
          </a:r>
          <a:r>
            <a:rPr lang="sr-Latn-RS" sz="2000" b="1" dirty="0">
              <a:solidFill>
                <a:schemeClr val="tx1"/>
              </a:solidFill>
            </a:rPr>
            <a:t>.</a:t>
          </a:r>
          <a:endParaRPr lang="en" sz="2000" b="1" dirty="0">
            <a:solidFill>
              <a:schemeClr val="tx1"/>
            </a:solidFill>
          </a:endParaRP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sr-Latn-RS" sz="2000" b="1" dirty="0">
              <a:solidFill>
                <a:schemeClr val="tx1"/>
              </a:solidFill>
            </a:rPr>
            <a:t>Peticije</a:t>
          </a:r>
          <a:r>
            <a:rPr lang="en-US" sz="2000" b="1" dirty="0">
              <a:solidFill>
                <a:schemeClr val="tx1"/>
              </a:solidFill>
            </a:rPr>
            <a:t>e</a:t>
          </a:r>
          <a:r>
            <a:rPr lang="sr-Latn-RS" sz="2000" b="1" dirty="0">
              <a:solidFill>
                <a:schemeClr val="tx1"/>
              </a:solidFill>
            </a:rPr>
            <a:t>           </a:t>
          </a:r>
          <a:r>
            <a:rPr lang="en-US" sz="2000" b="1" dirty="0">
              <a:solidFill>
                <a:schemeClr val="tx1"/>
              </a:solidFill>
            </a:rPr>
            <a:t> (Dan. 9</a:t>
          </a:r>
          <a:r>
            <a:rPr lang="sr-Latn-RS" sz="2000" b="1" dirty="0">
              <a:solidFill>
                <a:schemeClr val="tx1"/>
              </a:solidFill>
            </a:rPr>
            <a:t>,</a:t>
          </a:r>
          <a:r>
            <a:rPr lang="en-US" sz="2000" b="1" dirty="0">
              <a:solidFill>
                <a:schemeClr val="tx1"/>
              </a:solidFill>
            </a:rPr>
            <a:t>16-19)</a:t>
          </a:r>
          <a:r>
            <a:rPr lang="sr-Latn-RS" sz="2000" b="1" dirty="0">
              <a:solidFill>
                <a:schemeClr val="tx1"/>
              </a:solidFill>
            </a:rPr>
            <a:t>.</a:t>
          </a:r>
          <a:endParaRPr lang="en" sz="2000" b="1" dirty="0">
            <a:solidFill>
              <a:schemeClr val="tx1"/>
            </a:solidFill>
          </a:endParaRP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sr-Latn-RS" sz="2000" b="1" dirty="0">
              <a:solidFill>
                <a:schemeClr val="tx1"/>
              </a:solidFill>
            </a:rPr>
            <a:t>Z</a:t>
          </a:r>
          <a:r>
            <a:rPr lang="en-US" sz="2000" b="1" dirty="0" err="1">
              <a:solidFill>
                <a:schemeClr val="tx1"/>
              </a:solidFill>
            </a:rPr>
            <a:t>ahvalnost</a:t>
          </a:r>
          <a:r>
            <a:rPr lang="sr-Latn-RS" sz="2000" b="1" dirty="0">
              <a:solidFill>
                <a:schemeClr val="tx1"/>
              </a:solidFill>
            </a:rPr>
            <a:t>            </a:t>
          </a:r>
          <a:r>
            <a:rPr lang="en-US" sz="2000" b="1" dirty="0">
              <a:solidFill>
                <a:schemeClr val="tx1"/>
              </a:solidFill>
            </a:rPr>
            <a:t> (Fil</a:t>
          </a:r>
          <a:r>
            <a:rPr lang="sr-Latn-RS" sz="2000" b="1" dirty="0">
              <a:solidFill>
                <a:schemeClr val="tx1"/>
              </a:solidFill>
            </a:rPr>
            <a:t>.</a:t>
          </a:r>
          <a:r>
            <a:rPr lang="en-US" sz="2000" b="1" dirty="0">
              <a:solidFill>
                <a:schemeClr val="tx1"/>
              </a:solidFill>
            </a:rPr>
            <a:t> 4</a:t>
          </a:r>
          <a:r>
            <a:rPr lang="sr-Latn-RS" sz="2000" b="1" dirty="0">
              <a:solidFill>
                <a:schemeClr val="tx1"/>
              </a:solidFill>
            </a:rPr>
            <a:t>,</a:t>
          </a:r>
          <a:r>
            <a:rPr lang="en-US" sz="2000" b="1" dirty="0">
              <a:solidFill>
                <a:schemeClr val="tx1"/>
              </a:solidFill>
            </a:rPr>
            <a:t>6)</a:t>
          </a:r>
          <a:r>
            <a:rPr lang="sr-Latn-RS" sz="2000" b="1" dirty="0">
              <a:solidFill>
                <a:schemeClr val="tx1"/>
              </a:solidFill>
            </a:rPr>
            <a:t>.</a:t>
          </a:r>
          <a:endParaRPr lang="en" sz="2000" b="1" dirty="0">
            <a:solidFill>
              <a:schemeClr val="tx1"/>
            </a:solidFill>
          </a:endParaRP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800" b="1" kern="1200" dirty="0"/>
            <a:t>Moramo prepoznati naš osobni odnos s Ocem svih ljudi.</a:t>
          </a:r>
          <a:endParaRPr lang="es-ES" sz="18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pl-PL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Oče naš koji jesi na nebesima.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Prepoznavanje</a:t>
          </a:r>
          <a:r>
            <a:rPr lang="en-US" sz="1800" b="1" kern="1200" dirty="0"/>
            <a:t> </a:t>
          </a:r>
          <a:r>
            <a:rPr lang="en-US" sz="1800" b="1" kern="1200" dirty="0" err="1"/>
            <a:t>Božje</a:t>
          </a:r>
          <a:r>
            <a:rPr lang="en-US" sz="1800" b="1" kern="1200" dirty="0"/>
            <a:t> </a:t>
          </a:r>
          <a:r>
            <a:rPr lang="en-US" sz="1800" b="1" kern="1200" dirty="0" err="1"/>
            <a:t>svetosti</a:t>
          </a:r>
          <a:r>
            <a:rPr lang="en-US" sz="1800" b="1" kern="1200" dirty="0"/>
            <a:t> </a:t>
          </a:r>
          <a:r>
            <a:rPr lang="en-US" sz="1800" b="1" kern="1200" dirty="0" err="1"/>
            <a:t>približava</a:t>
          </a:r>
          <a:r>
            <a:rPr lang="en-US" sz="1800" b="1" kern="1200" dirty="0"/>
            <a:t> </a:t>
          </a:r>
          <a:r>
            <a:rPr lang="en-US" sz="1800" b="1" kern="1200" dirty="0" err="1"/>
            <a:t>nas</a:t>
          </a:r>
          <a:r>
            <a:rPr lang="en-US" sz="1800" b="1" kern="1200" dirty="0"/>
            <a:t> Njemu s </a:t>
          </a:r>
          <a:r>
            <a:rPr lang="sr-Latn-RS" sz="1800" b="1" kern="1200" dirty="0"/>
            <a:t>naklonošću</a:t>
          </a:r>
          <a:r>
            <a:rPr lang="en-US" sz="1800" b="1" kern="1200" dirty="0"/>
            <a:t> </a:t>
          </a:r>
          <a:r>
            <a:rPr lang="en-US" sz="1800" b="1" kern="1200" dirty="0" err="1"/>
            <a:t>i</a:t>
          </a:r>
          <a:r>
            <a:rPr lang="en-US" sz="1800" b="1" kern="1200" dirty="0"/>
            <a:t> </a:t>
          </a:r>
          <a:r>
            <a:rPr lang="en-US" sz="1800" b="1" kern="1200" dirty="0" err="1"/>
            <a:t>poštovanjem</a:t>
          </a:r>
          <a:r>
            <a:rPr lang="sr-Latn-RS" sz="1800" b="1" kern="1200" dirty="0"/>
            <a:t>.</a:t>
          </a:r>
          <a:endParaRPr lang="es-ES" sz="1800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Sveti se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ime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tvoje</a:t>
          </a:r>
          <a:r>
            <a:rPr lang="sr-Latn-R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Čeznimo</a:t>
          </a:r>
          <a:r>
            <a:rPr lang="en-US" sz="1800" b="1" kern="1200" dirty="0"/>
            <a:t> za </a:t>
          </a:r>
          <a:r>
            <a:rPr lang="en-US" sz="1800" b="1" kern="1200" dirty="0" err="1"/>
            <a:t>Isusovim</a:t>
          </a:r>
          <a:r>
            <a:rPr lang="en-US" sz="1800" b="1" kern="1200" dirty="0"/>
            <a:t> </a:t>
          </a:r>
          <a:r>
            <a:rPr lang="en-US" sz="1800" b="1" kern="1200" dirty="0" err="1"/>
            <a:t>povratkom</a:t>
          </a:r>
          <a:r>
            <a:rPr lang="sr-Latn-RS" sz="1800" b="1" kern="1200" dirty="0"/>
            <a:t>.</a:t>
          </a:r>
          <a:endParaRPr lang="es-ES" sz="1800" kern="1200" dirty="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Dođi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kraljevstvo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tvoje</a:t>
          </a:r>
          <a:r>
            <a:rPr lang="sr-Latn-R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4035" y="-1484157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Prihvatimo</a:t>
          </a:r>
          <a:r>
            <a:rPr lang="en-US" sz="1800" b="1" kern="1200" dirty="0"/>
            <a:t> </a:t>
          </a:r>
          <a:r>
            <a:rPr lang="en-US" sz="1800" b="1" kern="1200" dirty="0" err="1"/>
            <a:t>božansku</a:t>
          </a:r>
          <a:r>
            <a:rPr lang="en-US" sz="1800" b="1" kern="1200" dirty="0"/>
            <a:t> </a:t>
          </a:r>
          <a:r>
            <a:rPr lang="en-US" sz="1800" b="1" kern="1200" dirty="0" err="1"/>
            <a:t>suverenost</a:t>
          </a:r>
          <a:r>
            <a:rPr lang="en-US" sz="1800" b="1" kern="1200" dirty="0"/>
            <a:t> </a:t>
          </a:r>
          <a:r>
            <a:rPr lang="en-US" sz="1800" b="1" kern="1200" dirty="0" err="1"/>
            <a:t>i</a:t>
          </a:r>
          <a:r>
            <a:rPr lang="en-US" sz="1800" b="1" kern="1200" dirty="0"/>
            <a:t> </a:t>
          </a:r>
          <a:r>
            <a:rPr lang="en-US" sz="1800" b="1" kern="1200" dirty="0" err="1"/>
            <a:t>molimo</a:t>
          </a:r>
          <a:r>
            <a:rPr lang="en-US" sz="1800" b="1" kern="1200" dirty="0"/>
            <a:t> da se </a:t>
          </a:r>
          <a:r>
            <a:rPr lang="en-US" sz="1800" b="1" kern="1200" dirty="0" err="1"/>
            <a:t>Božja</a:t>
          </a:r>
          <a:r>
            <a:rPr lang="en-US" sz="1800" b="1" kern="1200" dirty="0"/>
            <a:t> </a:t>
          </a:r>
          <a:r>
            <a:rPr lang="en-US" sz="1800" b="1" kern="1200" dirty="0" err="1"/>
            <a:t>volja</a:t>
          </a:r>
          <a:r>
            <a:rPr lang="en-US" sz="1800" b="1" kern="1200" dirty="0"/>
            <a:t> </a:t>
          </a:r>
          <a:r>
            <a:rPr lang="en-US" sz="1800" b="1" kern="1200" dirty="0" err="1"/>
            <a:t>ispuni</a:t>
          </a:r>
          <a:r>
            <a:rPr lang="en-US" sz="1800" b="1" kern="1200" dirty="0"/>
            <a:t> u </a:t>
          </a:r>
          <a:r>
            <a:rPr lang="en-US" sz="1800" b="1" kern="1200" dirty="0" err="1"/>
            <a:t>našim</a:t>
          </a:r>
          <a:r>
            <a:rPr lang="en-US" sz="1800" b="1" kern="1200" dirty="0"/>
            <a:t> </a:t>
          </a:r>
          <a:r>
            <a:rPr lang="en-US" sz="1800" b="1" kern="1200" dirty="0" err="1"/>
            <a:t>životima</a:t>
          </a:r>
          <a:r>
            <a:rPr lang="en-US" sz="1800" b="1" kern="1200" dirty="0"/>
            <a:t> </a:t>
          </a:r>
          <a:r>
            <a:rPr lang="en-US" sz="1800" b="1" kern="1200" dirty="0" err="1"/>
            <a:t>i</a:t>
          </a:r>
          <a:r>
            <a:rPr lang="en-US" sz="1800" b="1" kern="1200" dirty="0"/>
            <a:t> u </a:t>
          </a:r>
          <a:r>
            <a:rPr lang="en-US" sz="1800" b="1" kern="1200" dirty="0" err="1"/>
            <a:t>svijetu</a:t>
          </a:r>
          <a:r>
            <a:rPr lang="sr-Latn-RS" sz="1800" b="1" kern="1200" dirty="0"/>
            <a:t>!</a:t>
          </a:r>
          <a:endParaRPr lang="es-ES" sz="1800" kern="1200" dirty="0"/>
        </a:p>
      </dsp:txBody>
      <dsp:txXfrm rot="-5400000">
        <a:off x="4613077" y="1990550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pl-PL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Budi volja tvoja, kako na nebu tako i na zemlji.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800" b="1" kern="1200" dirty="0"/>
            <a:t>Tražimo ono što nam je potrebno za život, i fizički i duhovni.</a:t>
          </a:r>
          <a:endParaRPr lang="es-ES" sz="1800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pl-PL" sz="1800" b="0" kern="1200" dirty="0">
              <a:effectLst>
                <a:outerShdw blurRad="38100" dist="38100" dir="2700000" algn="tl">
                  <a:srgbClr val="000000"/>
                </a:outerShdw>
              </a:effectLst>
            </a:rPr>
            <a:t>Kruh naš svagdašnji daj nam danas.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Moramo se </a:t>
          </a:r>
          <a:r>
            <a:rPr lang="en-US" sz="1800" b="1" kern="1200" dirty="0" err="1"/>
            <a:t>pokajati</a:t>
          </a:r>
          <a:r>
            <a:rPr lang="en-US" sz="1800" b="1" kern="1200" dirty="0"/>
            <a:t>, </a:t>
          </a:r>
          <a:r>
            <a:rPr lang="en-US" sz="1800" b="1" kern="1200" dirty="0" err="1"/>
            <a:t>tražiti</a:t>
          </a:r>
          <a:r>
            <a:rPr lang="en-US" sz="1800" b="1" kern="1200" dirty="0"/>
            <a:t> </a:t>
          </a:r>
          <a:r>
            <a:rPr lang="en-US" sz="1800" b="1" kern="1200" dirty="0" err="1"/>
            <a:t>oprost</a:t>
          </a:r>
          <a:r>
            <a:rPr lang="en-US" sz="1800" b="1" kern="1200" dirty="0"/>
            <a:t> </a:t>
          </a:r>
          <a:r>
            <a:rPr lang="en-US" sz="1800" b="1" kern="1200" dirty="0" err="1"/>
            <a:t>i</a:t>
          </a:r>
          <a:r>
            <a:rPr lang="en-US" sz="1800" b="1" kern="1200" dirty="0"/>
            <a:t> </a:t>
          </a:r>
          <a:r>
            <a:rPr lang="en-US" sz="1800" b="1" kern="1200" dirty="0" err="1"/>
            <a:t>oprostiti</a:t>
          </a:r>
          <a:r>
            <a:rPr lang="en-US" sz="1800" b="1" kern="1200" dirty="0"/>
            <a:t> </a:t>
          </a:r>
          <a:r>
            <a:rPr lang="en-US" sz="1800" b="1" kern="1200" dirty="0" err="1"/>
            <a:t>onima</a:t>
          </a:r>
          <a:r>
            <a:rPr lang="en-US" sz="1800" b="1" kern="1200" dirty="0"/>
            <a:t> koji </a:t>
          </a:r>
          <a:r>
            <a:rPr lang="en-US" sz="1800" b="1" kern="1200" dirty="0" err="1"/>
            <a:t>su</a:t>
          </a:r>
          <a:r>
            <a:rPr lang="en-US" sz="1800" b="1" kern="1200" dirty="0"/>
            <a:t> </a:t>
          </a:r>
          <a:r>
            <a:rPr lang="en-US" sz="1800" b="1" kern="1200" dirty="0" err="1"/>
            <a:t>nas</a:t>
          </a:r>
          <a:r>
            <a:rPr lang="en-US" sz="1800" b="1" kern="1200" dirty="0"/>
            <a:t> </a:t>
          </a:r>
          <a:r>
            <a:rPr lang="en-US" sz="1800" b="1" kern="1200" dirty="0" err="1"/>
            <a:t>povrijedili</a:t>
          </a:r>
          <a:r>
            <a:rPr lang="en-US" sz="1800" b="1" kern="1200" dirty="0"/>
            <a:t>, </a:t>
          </a:r>
          <a:r>
            <a:rPr lang="en-US" sz="1800" b="1" kern="1200" dirty="0" err="1"/>
            <a:t>baš</a:t>
          </a:r>
          <a:r>
            <a:rPr lang="en-US" sz="1800" b="1" kern="1200" dirty="0"/>
            <a:t> </a:t>
          </a:r>
          <a:r>
            <a:rPr lang="en-US" sz="1800" b="1" kern="1200" dirty="0" err="1"/>
            <a:t>kao</a:t>
          </a:r>
          <a:r>
            <a:rPr lang="en-US" sz="1800" b="1" kern="1200" dirty="0"/>
            <a:t> </a:t>
          </a:r>
          <a:r>
            <a:rPr lang="en-US" sz="1800" b="1" kern="1200" dirty="0" err="1"/>
            <a:t>što</a:t>
          </a:r>
          <a:r>
            <a:rPr lang="en-US" sz="1800" b="1" kern="1200" dirty="0"/>
            <a:t> </a:t>
          </a:r>
          <a:r>
            <a:rPr lang="en-US" sz="1800" b="1" kern="1200" dirty="0" err="1"/>
            <a:t>nam</a:t>
          </a:r>
          <a:r>
            <a:rPr lang="en-US" sz="1800" b="1" kern="1200" dirty="0"/>
            <a:t> Bog </a:t>
          </a:r>
          <a:r>
            <a:rPr lang="en-US" sz="1800" b="1" kern="1200" dirty="0" err="1"/>
            <a:t>oprašta</a:t>
          </a:r>
          <a:r>
            <a:rPr lang="sr-Latn-RS" sz="1800" b="1" kern="1200" dirty="0"/>
            <a:t>.</a:t>
          </a:r>
          <a:endParaRPr lang="es-ES" sz="1800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oprosti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nam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dugove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naše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što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mi o</a:t>
          </a:r>
          <a:r>
            <a:rPr lang="sr-Latn-R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tpuštamo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dužnicima</a:t>
          </a:r>
          <a:r>
            <a:rPr lang="sr-Latn-R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svojim.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4035" y="43787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800" b="1" kern="1200" dirty="0"/>
            <a:t>Molimo za zaštitu i sklonište od zla koje je prisutno u ovom svijetu.</a:t>
          </a:r>
          <a:endParaRPr lang="es-ES" sz="1800" kern="1200" dirty="0"/>
        </a:p>
      </dsp:txBody>
      <dsp:txXfrm rot="-5400000">
        <a:off x="4613077" y="391258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pl-PL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 ne uvedi nas u napast, nego izbavi nas od zla.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800" b="1" kern="1200" dirty="0" err="1"/>
            <a:t>Priznajmo</a:t>
          </a:r>
          <a:r>
            <a:rPr lang="en-US" sz="1800" b="1" kern="1200" dirty="0"/>
            <a:t> da </a:t>
          </a:r>
          <a:r>
            <a:rPr lang="en-US" sz="1800" b="1" kern="1200" dirty="0" err="1"/>
            <a:t>sve</a:t>
          </a:r>
          <a:r>
            <a:rPr lang="en-US" sz="1800" b="1" kern="1200" dirty="0"/>
            <a:t> </a:t>
          </a:r>
          <a:r>
            <a:rPr lang="en-US" sz="1800" b="1" kern="1200" dirty="0" err="1"/>
            <a:t>što</a:t>
          </a:r>
          <a:r>
            <a:rPr lang="en-US" sz="1800" b="1" kern="1200" dirty="0"/>
            <a:t> </a:t>
          </a:r>
          <a:r>
            <a:rPr lang="en-US" sz="1800" b="1" kern="1200" dirty="0" err="1"/>
            <a:t>jesmo</a:t>
          </a:r>
          <a:r>
            <a:rPr lang="en-US" sz="1800" b="1" kern="1200" dirty="0"/>
            <a:t>,</a:t>
          </a:r>
          <a:r>
            <a:rPr lang="sr-Latn-RS" sz="1800" b="1" kern="1200" dirty="0"/>
            <a:t> što </a:t>
          </a:r>
          <a:r>
            <a:rPr lang="en-US" sz="1800" b="1" kern="1200" dirty="0" err="1"/>
            <a:t>posjedujemo</a:t>
          </a:r>
          <a:r>
            <a:rPr lang="en-US" sz="1800" b="1" kern="1200" dirty="0"/>
            <a:t> </a:t>
          </a:r>
          <a:r>
            <a:rPr lang="en-US" sz="1800" b="1" kern="1200" dirty="0" err="1"/>
            <a:t>i</a:t>
          </a:r>
          <a:r>
            <a:rPr lang="en-US" sz="1800" b="1" kern="1200" dirty="0"/>
            <a:t> </a:t>
          </a:r>
          <a:r>
            <a:rPr lang="en-US" sz="1800" b="1" kern="1200" dirty="0" err="1"/>
            <a:t>činimo</a:t>
          </a:r>
          <a:r>
            <a:rPr lang="en-US" sz="1800" b="1" kern="1200" dirty="0"/>
            <a:t> </a:t>
          </a:r>
          <a:r>
            <a:rPr lang="en-US" sz="1800" b="1" kern="1200" dirty="0" err="1"/>
            <a:t>pripada</a:t>
          </a:r>
          <a:r>
            <a:rPr lang="en-US" sz="1800" b="1" kern="1200" dirty="0"/>
            <a:t> </a:t>
          </a:r>
          <a:r>
            <a:rPr lang="en-US" sz="1800" b="1" kern="1200" dirty="0" err="1"/>
            <a:t>Bogu</a:t>
          </a:r>
          <a:r>
            <a:rPr lang="en-US" sz="1800" b="1" kern="1200" dirty="0"/>
            <a:t>. Samo </a:t>
          </a:r>
          <a:r>
            <a:rPr lang="sr-Latn-RS" sz="1800" b="1" kern="1200" dirty="0"/>
            <a:t>O</a:t>
          </a:r>
          <a:r>
            <a:rPr lang="en-US" sz="1800" b="1" kern="1200" dirty="0"/>
            <a:t>n </a:t>
          </a:r>
          <a:r>
            <a:rPr lang="en-US" sz="1800" b="1" kern="1200" dirty="0" err="1"/>
            <a:t>zaslužuje</a:t>
          </a:r>
          <a:r>
            <a:rPr lang="en-US" sz="1800" b="1" kern="1200" dirty="0"/>
            <a:t> </a:t>
          </a:r>
          <a:r>
            <a:rPr lang="en-US" sz="1800" b="1" kern="1200" dirty="0" err="1"/>
            <a:t>slavu</a:t>
          </a:r>
          <a:r>
            <a:rPr lang="en-US" sz="1800" b="1" kern="1200" dirty="0"/>
            <a:t> </a:t>
          </a:r>
          <a:r>
            <a:rPr lang="en-US" sz="1800" b="1" kern="1200" dirty="0" err="1"/>
            <a:t>i</a:t>
          </a:r>
          <a:r>
            <a:rPr lang="en-US" sz="1800" b="1" kern="1200" dirty="0"/>
            <a:t> </a:t>
          </a:r>
          <a:r>
            <a:rPr lang="en-US" sz="1800" b="1" kern="1200" dirty="0" err="1"/>
            <a:t>pohvalu</a:t>
          </a:r>
          <a:r>
            <a:rPr lang="sr-Latn-RS" sz="1800" b="1" kern="1200" dirty="0"/>
            <a:t>!</a:t>
          </a:r>
          <a:endParaRPr lang="es-ES" sz="1800" kern="1200" dirty="0"/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Jer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tvoje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je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kraljevstvo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moć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slava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dovijeka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 Amen"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tx1"/>
              </a:solidFill>
            </a:rPr>
            <a:t>Slava                   </a:t>
          </a:r>
          <a:r>
            <a:rPr lang="en-US" sz="2000" b="1" kern="1200" dirty="0">
              <a:solidFill>
                <a:schemeClr val="tx1"/>
              </a:solidFill>
            </a:rPr>
            <a:t> (Dan. 9</a:t>
          </a:r>
          <a:r>
            <a:rPr lang="sr-Latn-RS" sz="2000" b="1" kern="1200" dirty="0">
              <a:solidFill>
                <a:schemeClr val="tx1"/>
              </a:solidFill>
            </a:rPr>
            <a:t>,</a:t>
          </a:r>
          <a:r>
            <a:rPr lang="en-US" sz="2000" b="1" kern="1200" dirty="0">
              <a:solidFill>
                <a:schemeClr val="tx1"/>
              </a:solidFill>
            </a:rPr>
            <a:t>4)</a:t>
          </a:r>
          <a:r>
            <a:rPr lang="sr-Latn-RS" sz="2000" b="1" kern="1200" dirty="0">
              <a:solidFill>
                <a:schemeClr val="tx1"/>
              </a:solidFill>
            </a:rPr>
            <a:t>.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Ispovijed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oprost</a:t>
          </a:r>
          <a:r>
            <a:rPr lang="en-US" sz="2000" b="1" kern="1200" dirty="0">
              <a:solidFill>
                <a:schemeClr val="tx1"/>
              </a:solidFill>
            </a:rPr>
            <a:t> (Dan. 9,5-15)</a:t>
          </a:r>
          <a:r>
            <a:rPr lang="sr-Latn-RS" sz="2000" b="1" kern="1200" dirty="0">
              <a:solidFill>
                <a:schemeClr val="tx1"/>
              </a:solidFill>
            </a:rPr>
            <a:t>.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tx1"/>
              </a:solidFill>
            </a:rPr>
            <a:t>Peticije</a:t>
          </a:r>
          <a:r>
            <a:rPr lang="en-US" sz="2000" b="1" kern="1200" dirty="0">
              <a:solidFill>
                <a:schemeClr val="tx1"/>
              </a:solidFill>
            </a:rPr>
            <a:t>e</a:t>
          </a:r>
          <a:r>
            <a:rPr lang="sr-Latn-RS" sz="2000" b="1" kern="1200" dirty="0">
              <a:solidFill>
                <a:schemeClr val="tx1"/>
              </a:solidFill>
            </a:rPr>
            <a:t>           </a:t>
          </a:r>
          <a:r>
            <a:rPr lang="en-US" sz="2000" b="1" kern="1200" dirty="0">
              <a:solidFill>
                <a:schemeClr val="tx1"/>
              </a:solidFill>
            </a:rPr>
            <a:t> (Dan. 9</a:t>
          </a:r>
          <a:r>
            <a:rPr lang="sr-Latn-RS" sz="2000" b="1" kern="1200" dirty="0">
              <a:solidFill>
                <a:schemeClr val="tx1"/>
              </a:solidFill>
            </a:rPr>
            <a:t>,</a:t>
          </a:r>
          <a:r>
            <a:rPr lang="en-US" sz="2000" b="1" kern="1200" dirty="0">
              <a:solidFill>
                <a:schemeClr val="tx1"/>
              </a:solidFill>
            </a:rPr>
            <a:t>16-19)</a:t>
          </a:r>
          <a:r>
            <a:rPr lang="sr-Latn-RS" sz="2000" b="1" kern="1200" dirty="0">
              <a:solidFill>
                <a:schemeClr val="tx1"/>
              </a:solidFill>
            </a:rPr>
            <a:t>.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tx1"/>
              </a:solidFill>
            </a:rPr>
            <a:t>Z</a:t>
          </a:r>
          <a:r>
            <a:rPr lang="en-US" sz="2000" b="1" kern="1200" dirty="0" err="1">
              <a:solidFill>
                <a:schemeClr val="tx1"/>
              </a:solidFill>
            </a:rPr>
            <a:t>ahvalnost</a:t>
          </a:r>
          <a:r>
            <a:rPr lang="sr-Latn-RS" sz="2000" b="1" kern="1200" dirty="0">
              <a:solidFill>
                <a:schemeClr val="tx1"/>
              </a:solidFill>
            </a:rPr>
            <a:t>            </a:t>
          </a:r>
          <a:r>
            <a:rPr lang="en-US" sz="2000" b="1" kern="1200" dirty="0">
              <a:solidFill>
                <a:schemeClr val="tx1"/>
              </a:solidFill>
            </a:rPr>
            <a:t> (Fil</a:t>
          </a:r>
          <a:r>
            <a:rPr lang="sr-Latn-RS" sz="2000" b="1" kern="1200" dirty="0">
              <a:solidFill>
                <a:schemeClr val="tx1"/>
              </a:solidFill>
            </a:rPr>
            <a:t>.</a:t>
          </a:r>
          <a:r>
            <a:rPr lang="en-US" sz="2000" b="1" kern="1200" dirty="0">
              <a:solidFill>
                <a:schemeClr val="tx1"/>
              </a:solidFill>
            </a:rPr>
            <a:t> 4</a:t>
          </a:r>
          <a:r>
            <a:rPr lang="sr-Latn-RS" sz="2000" b="1" kern="1200" dirty="0">
              <a:solidFill>
                <a:schemeClr val="tx1"/>
              </a:solidFill>
            </a:rPr>
            <a:t>,</a:t>
          </a:r>
          <a:r>
            <a:rPr lang="en-US" sz="2000" b="1" kern="1200" dirty="0">
              <a:solidFill>
                <a:schemeClr val="tx1"/>
              </a:solidFill>
            </a:rPr>
            <a:t>6)</a:t>
          </a:r>
          <a:r>
            <a:rPr lang="sr-Latn-RS" sz="2000" b="1" kern="1200" dirty="0">
              <a:solidFill>
                <a:schemeClr val="tx1"/>
              </a:solidFill>
            </a:rPr>
            <a:t>.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6DBF6-F59B-436C-A837-CA2C9A39DCD8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BC614-D840-4C65-86FE-AE83D2C115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4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BC614-D840-4C65-86FE-AE83D2C115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3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BC614-D840-4C65-86FE-AE83D2C115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26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BC614-D840-4C65-86FE-AE83D2C115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5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9.png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19672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MOLITVA</a:t>
            </a:r>
            <a:r>
              <a:rPr kumimoji="0" lang="es-ES" sz="5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U </a:t>
            </a:r>
            <a:r>
              <a:rPr kumimoji="0" lang="es-ES" sz="54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PRAKSI</a:t>
            </a:r>
            <a:endParaRPr kumimoji="0" lang="es-ES" sz="54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CC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988567" y="6273215"/>
            <a:ext cx="2850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7. 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Pouka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16.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svibnja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2026. 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DANIEL: STRUKTURA MOLITVE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603447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 obratih svoje lice prema Gospodinu Bogu nastojeći moliti se i zaklinjati u postu, kostrijeti i pepelu.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b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 9</a:t>
            </a:r>
            <a:r>
              <a:rPr lang="sr-Latn-R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3)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Molitva</a:t>
            </a:r>
            <a:r>
              <a:rPr lang="en-US" sz="2000" b="1" dirty="0"/>
              <a:t> </a:t>
            </a:r>
            <a:r>
              <a:rPr lang="en-US" sz="2000" b="1" dirty="0" err="1"/>
              <a:t>zabilježena</a:t>
            </a:r>
            <a:r>
              <a:rPr lang="en-US" sz="2000" b="1" dirty="0"/>
              <a:t> u </a:t>
            </a:r>
            <a:r>
              <a:rPr lang="en-US" sz="2000" b="1" dirty="0" err="1"/>
              <a:t>Danielu</a:t>
            </a:r>
            <a:r>
              <a:rPr lang="en-US" sz="2000" b="1" dirty="0"/>
              <a:t> 9</a:t>
            </a:r>
            <a:r>
              <a:rPr lang="sr-Latn-RS" sz="2000" b="1" dirty="0"/>
              <a:t>,</a:t>
            </a:r>
            <a:r>
              <a:rPr lang="en-US" sz="2000" b="1" dirty="0"/>
              <a:t>4-19 </a:t>
            </a:r>
            <a:r>
              <a:rPr lang="en-US" sz="2000" b="1" dirty="0" err="1"/>
              <a:t>prikazuje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četiri</a:t>
            </a:r>
            <a:r>
              <a:rPr lang="en-US" sz="2000" b="1" dirty="0"/>
              <a:t> </a:t>
            </a:r>
            <a:r>
              <a:rPr lang="en-US" sz="2000" b="1" dirty="0" err="1"/>
              <a:t>temeljna</a:t>
            </a:r>
            <a:r>
              <a:rPr lang="en-US" sz="2000" b="1" dirty="0"/>
              <a:t> </a:t>
            </a:r>
            <a:r>
              <a:rPr lang="en-US" sz="2000" b="1" dirty="0" err="1"/>
              <a:t>dijela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173518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4087491"/>
            <a:ext cx="686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Daniela je </a:t>
            </a:r>
            <a:r>
              <a:rPr lang="en-US" sz="2000" b="1" dirty="0" err="1"/>
              <a:t>prekinuo</a:t>
            </a:r>
            <a:r>
              <a:rPr lang="en-US" sz="2000" b="1" dirty="0"/>
              <a:t> </a:t>
            </a:r>
            <a:r>
              <a:rPr lang="sr-Latn-RS" sz="2000" b="1" dirty="0"/>
              <a:t>anđeo </a:t>
            </a:r>
            <a:r>
              <a:rPr lang="en-US" sz="2000" b="1" dirty="0"/>
              <a:t>Gabriel </a:t>
            </a:r>
            <a:r>
              <a:rPr lang="en-US" sz="2000" b="1" dirty="0" err="1"/>
              <a:t>prije</a:t>
            </a:r>
            <a:r>
              <a:rPr lang="en-US" sz="2000" b="1" dirty="0"/>
              <a:t> </a:t>
            </a:r>
            <a:r>
              <a:rPr lang="en-US" sz="2000" b="1" dirty="0" err="1"/>
              <a:t>nego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mogao</a:t>
            </a:r>
            <a:r>
              <a:rPr lang="en-US" sz="2000" b="1" dirty="0"/>
              <a:t> </a:t>
            </a:r>
            <a:r>
              <a:rPr lang="en-US" sz="2000" b="1" dirty="0" err="1"/>
              <a:t>završiti</a:t>
            </a:r>
            <a:r>
              <a:rPr lang="en-US" sz="2000" b="1" dirty="0"/>
              <a:t> </a:t>
            </a:r>
            <a:r>
              <a:rPr lang="en-US" sz="2000" b="1" dirty="0" err="1"/>
              <a:t>molitvu</a:t>
            </a:r>
            <a:r>
              <a:rPr lang="en-US" sz="2000" b="1" dirty="0"/>
              <a:t> (</a:t>
            </a:r>
            <a:r>
              <a:rPr lang="en-US" sz="2000" b="1" dirty="0" err="1"/>
              <a:t>zahvalnost</a:t>
            </a:r>
            <a:r>
              <a:rPr lang="en" sz="20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43788" y="4759775"/>
            <a:ext cx="69065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Ovaj</a:t>
            </a:r>
            <a:r>
              <a:rPr lang="en-US" sz="2000" b="1" dirty="0"/>
              <a:t> </a:t>
            </a:r>
            <a:r>
              <a:rPr lang="en-US" sz="2000" b="1" dirty="0" err="1"/>
              <a:t>obrazac</a:t>
            </a:r>
            <a:r>
              <a:rPr lang="en-US" sz="2000" b="1" dirty="0"/>
              <a:t> </a:t>
            </a:r>
            <a:r>
              <a:rPr lang="en-US" sz="2000" b="1" dirty="0" err="1"/>
              <a:t>odnosi</a:t>
            </a:r>
            <a:r>
              <a:rPr lang="en-US" sz="2000" b="1" dirty="0"/>
              <a:t> se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privatne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javne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. </a:t>
            </a:r>
            <a:r>
              <a:rPr lang="en-US" sz="2000" b="1" dirty="0" err="1"/>
              <a:t>Očito</a:t>
            </a:r>
            <a:r>
              <a:rPr lang="en-US" sz="2000" b="1" dirty="0"/>
              <a:t> je da bi se </a:t>
            </a:r>
            <a:r>
              <a:rPr lang="en-US" sz="2000" b="1" dirty="0" err="1"/>
              <a:t>odjeljak</a:t>
            </a:r>
            <a:r>
              <a:rPr lang="en-US" sz="2000" b="1" dirty="0"/>
              <a:t> o "</a:t>
            </a:r>
            <a:r>
              <a:rPr lang="en-US" sz="2000" b="1" dirty="0" err="1"/>
              <a:t>ispovijedi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oprostu</a:t>
            </a:r>
            <a:r>
              <a:rPr lang="en-US" sz="2000" b="1" dirty="0"/>
              <a:t>" </a:t>
            </a:r>
            <a:r>
              <a:rPr lang="en-US" sz="2000" b="1" dirty="0" err="1"/>
              <a:t>trebao</a:t>
            </a:r>
            <a:r>
              <a:rPr lang="en-US" sz="2000" b="1" dirty="0"/>
              <a:t> </a:t>
            </a:r>
            <a:r>
              <a:rPr lang="en-US" sz="2000" b="1" dirty="0" err="1"/>
              <a:t>prilagoditi</a:t>
            </a:r>
            <a:r>
              <a:rPr lang="en-US" sz="2000" b="1" dirty="0"/>
              <a:t> </a:t>
            </a:r>
            <a:r>
              <a:rPr lang="en-US" sz="2000" b="1" dirty="0" err="1"/>
              <a:t>kontekstu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43787" y="5750088"/>
            <a:ext cx="69494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Ova </a:t>
            </a:r>
            <a:r>
              <a:rPr lang="en-US" sz="2000" b="1" dirty="0" err="1">
                <a:solidFill>
                  <a:prstClr val="black"/>
                </a:solidFill>
              </a:rPr>
              <a:t>struktura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pomaže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usmjeriti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molitvu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Boga, </a:t>
            </a:r>
            <a:r>
              <a:rPr lang="en-US" sz="2000" b="1" dirty="0" err="1">
                <a:solidFill>
                  <a:prstClr val="black"/>
                </a:solidFill>
              </a:rPr>
              <a:t>sprječavajući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postane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svojevrsni</a:t>
            </a:r>
            <a:r>
              <a:rPr lang="en-US" sz="2000" b="1" dirty="0">
                <a:solidFill>
                  <a:prstClr val="black"/>
                </a:solidFill>
              </a:rPr>
              <a:t> "</a:t>
            </a:r>
            <a:r>
              <a:rPr lang="en-US" sz="2000" b="1" dirty="0" err="1">
                <a:solidFill>
                  <a:prstClr val="black"/>
                </a:solidFill>
              </a:rPr>
              <a:t>popis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kupovinu</a:t>
            </a:r>
            <a:r>
              <a:rPr lang="en-US" sz="2000" b="1" dirty="0">
                <a:solidFill>
                  <a:prstClr val="black"/>
                </a:solidFill>
              </a:rPr>
              <a:t>" </a:t>
            </a:r>
            <a:r>
              <a:rPr lang="en-US" sz="2000" b="1" dirty="0" err="1">
                <a:solidFill>
                  <a:prstClr val="black"/>
                </a:solidFill>
              </a:rPr>
              <a:t>iz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božanskog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skladišta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2459504"/>
            <a:ext cx="7203664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ČETIRI PITANJA O MOLITVI</a:t>
            </a:r>
            <a:endParaRPr lang="en" sz="6000" dirty="0">
              <a:ln w="0"/>
              <a:solidFill>
                <a:srgbClr val="09130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Zašto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bismo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molili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ako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Bog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već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sve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zna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1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Zašto moliti kad je sve u redu?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kim bih se trebao moliti?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Kako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trebao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slušati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87027" y="400110"/>
            <a:ext cx="3109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Molitva nas uzdiže na Božje prijestolje i potiče nas da svakodnevno preispitujemo sebe i preispitujemo svoj odnos s Njim.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9011754" y="400110"/>
            <a:ext cx="3104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Anđeli</a:t>
            </a:r>
            <a:r>
              <a:rPr lang="en-US" sz="2000" b="1" dirty="0"/>
              <a:t> koji </a:t>
            </a:r>
            <a:r>
              <a:rPr lang="en-US" sz="2000" b="1" dirty="0" err="1"/>
              <a:t>nisu</a:t>
            </a:r>
            <a:r>
              <a:rPr lang="en-US" sz="2000" b="1" dirty="0"/>
              <a:t> </a:t>
            </a:r>
            <a:r>
              <a:rPr lang="en-US" sz="2000" b="1" dirty="0" err="1"/>
              <a:t>sagriješili</a:t>
            </a:r>
            <a:r>
              <a:rPr lang="en-US" sz="2000" b="1" dirty="0"/>
              <a:t> </a:t>
            </a:r>
            <a:r>
              <a:rPr lang="en-US" sz="2000" b="1" dirty="0" err="1"/>
              <a:t>neprestano</a:t>
            </a:r>
            <a:r>
              <a:rPr lang="en-US" sz="2000" b="1" dirty="0"/>
              <a:t> </a:t>
            </a:r>
            <a:r>
              <a:rPr lang="en-US" sz="2000" b="1" dirty="0" err="1"/>
              <a:t>štuju</a:t>
            </a:r>
            <a:r>
              <a:rPr lang="en-US" sz="2000" b="1" dirty="0"/>
              <a:t> Boga. Koliko </a:t>
            </a:r>
            <a:r>
              <a:rPr lang="en-US" sz="2000" b="1" dirty="0" err="1"/>
              <a:t>još</a:t>
            </a:r>
            <a:r>
              <a:rPr lang="sr-Latn-RS" sz="2000" b="1" dirty="0"/>
              <a:t> više </a:t>
            </a:r>
            <a:r>
              <a:rPr lang="en-US" sz="2000" b="1" dirty="0"/>
              <a:t> </a:t>
            </a:r>
            <a:r>
              <a:rPr lang="en-US" sz="2000" b="1" dirty="0" err="1"/>
              <a:t>trebamo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81955" y="3888102"/>
            <a:ext cx="313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Ovisno</a:t>
            </a:r>
            <a:r>
              <a:rPr lang="en-US" sz="2000" b="1" dirty="0"/>
              <a:t> o </a:t>
            </a:r>
            <a:r>
              <a:rPr lang="en-US" sz="2000" b="1" dirty="0" err="1"/>
              <a:t>trenutku</a:t>
            </a:r>
            <a:r>
              <a:rPr lang="en-US" sz="2000" b="1" dirty="0"/>
              <a:t>: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9010650" y="3979007"/>
            <a:ext cx="29824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Najjasniji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najsigurniji</a:t>
            </a:r>
            <a:r>
              <a:rPr lang="en-US" sz="2000" b="1" dirty="0"/>
              <a:t> </a:t>
            </a:r>
            <a:r>
              <a:rPr lang="en-US" sz="2000" b="1" dirty="0" err="1"/>
              <a:t>način</a:t>
            </a:r>
            <a:r>
              <a:rPr lang="en-US" sz="2000" b="1" dirty="0"/>
              <a:t> za to jest </a:t>
            </a:r>
            <a:r>
              <a:rPr lang="en-US" sz="2000" b="1" dirty="0" err="1"/>
              <a:t>kombinirati</a:t>
            </a:r>
            <a:r>
              <a:rPr lang="en-US" sz="2000" b="1" dirty="0"/>
              <a:t> </a:t>
            </a:r>
            <a:r>
              <a:rPr lang="en-US" sz="2000" b="1" dirty="0" err="1"/>
              <a:t>molitvu</a:t>
            </a:r>
            <a:r>
              <a:rPr lang="en-US" sz="2000" b="1" dirty="0"/>
              <a:t> s </a:t>
            </a:r>
            <a:r>
              <a:rPr lang="en-US" sz="2000" b="1" dirty="0" err="1"/>
              <a:t>proučavanjem</a:t>
            </a:r>
            <a:r>
              <a:rPr lang="en-US" sz="2000" b="1" dirty="0"/>
              <a:t> </a:t>
            </a:r>
            <a:r>
              <a:rPr lang="en-US" sz="2000" b="1" dirty="0" err="1"/>
              <a:t>Biblije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dio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osobne</a:t>
            </a:r>
            <a:r>
              <a:rPr lang="en-US" sz="2000" b="1" dirty="0"/>
              <a:t> </a:t>
            </a:r>
            <a:r>
              <a:rPr lang="en-US" sz="2000" b="1" dirty="0" err="1"/>
              <a:t>pobožnosti</a:t>
            </a:r>
            <a:r>
              <a:rPr lang="en-US" sz="2000" b="1" dirty="0"/>
              <a:t>, </a:t>
            </a:r>
            <a:r>
              <a:rPr lang="en-US" sz="2000" b="1" dirty="0" err="1"/>
              <a:t>izbjegavajući</a:t>
            </a:r>
            <a:r>
              <a:rPr lang="en-US" sz="2000" b="1" dirty="0"/>
              <a:t> </a:t>
            </a:r>
            <a:r>
              <a:rPr lang="en-US" sz="2000" b="1" dirty="0" err="1"/>
              <a:t>pražnjenje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samo</a:t>
            </a:r>
            <a:r>
              <a:rPr lang="en-US" sz="2000" b="1" dirty="0"/>
              <a:t> </a:t>
            </a:r>
            <a:r>
              <a:rPr lang="en-US" sz="2000" b="1" dirty="0" err="1"/>
              <a:t>slušanje</a:t>
            </a:r>
            <a:r>
              <a:rPr lang="en-US" sz="2000" b="1" dirty="0"/>
              <a:t> </a:t>
            </a:r>
            <a:r>
              <a:rPr lang="en-US" sz="2000" b="1" dirty="0" err="1"/>
              <a:t>sebe</a:t>
            </a:r>
            <a:r>
              <a:rPr lang="en-US" sz="2000" b="1" dirty="0"/>
              <a:t>.</a:t>
            </a:r>
            <a:endParaRPr lang="en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200" y="2317547"/>
            <a:ext cx="3295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Čak i ako ne znamo što reći, Duh Sveti nam pomaže (Rim. 8,26).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10650" y="1794830"/>
            <a:ext cx="3105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Misliti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Bog ne </a:t>
            </a:r>
            <a:r>
              <a:rPr lang="en-US" sz="2000" b="1" dirty="0" err="1">
                <a:solidFill>
                  <a:prstClr val="black"/>
                </a:solidFill>
              </a:rPr>
              <a:t>treba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sve</a:t>
            </a:r>
            <a:r>
              <a:rPr lang="en-US" sz="2000" b="1" dirty="0">
                <a:solidFill>
                  <a:prstClr val="black"/>
                </a:solidFill>
              </a:rPr>
              <a:t> ide dobro </a:t>
            </a:r>
            <a:r>
              <a:rPr lang="en-US" sz="2000" b="1" dirty="0" err="1">
                <a:solidFill>
                  <a:prstClr val="black"/>
                </a:solidFill>
              </a:rPr>
              <a:t>znači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sr-Latn-RS" sz="2000" b="1" dirty="0">
                <a:solidFill>
                  <a:prstClr val="black"/>
                </a:solidFill>
              </a:rPr>
              <a:t>previše </a:t>
            </a:r>
            <a:r>
              <a:rPr lang="en-US" sz="2000" b="1" dirty="0" err="1">
                <a:solidFill>
                  <a:prstClr val="black"/>
                </a:solidFill>
              </a:rPr>
              <a:t>ponosan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44089" y="4632733"/>
            <a:ext cx="324002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b="1" dirty="0">
                <a:solidFill>
                  <a:prstClr val="black"/>
                </a:solidFill>
              </a:rPr>
              <a:t>U </a:t>
            </a:r>
            <a:r>
              <a:rPr lang="en-US" sz="2000" b="1" dirty="0" err="1">
                <a:solidFill>
                  <a:prstClr val="black"/>
                </a:solidFill>
              </a:rPr>
              <a:t>samoći</a:t>
            </a:r>
            <a:r>
              <a:rPr lang="en-US" sz="2000" b="1" dirty="0">
                <a:solidFill>
                  <a:prstClr val="black"/>
                </a:solidFill>
              </a:rPr>
              <a:t>. Tada </a:t>
            </a:r>
            <a:r>
              <a:rPr lang="en-US" sz="2000" b="1" dirty="0" err="1">
                <a:solidFill>
                  <a:prstClr val="black"/>
                </a:solidFill>
              </a:rPr>
              <a:t>naša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molitva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postaje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najintimnija</a:t>
            </a:r>
            <a:r>
              <a:rPr lang="en-US" sz="2000" b="1" dirty="0">
                <a:solidFill>
                  <a:prstClr val="black"/>
                </a:solidFill>
              </a:rPr>
              <a:t>.
S </a:t>
            </a:r>
            <a:r>
              <a:rPr lang="en-US" sz="2000" b="1" dirty="0" err="1">
                <a:solidFill>
                  <a:prstClr val="black"/>
                </a:solidFill>
              </a:rPr>
              <a:t>obitelji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ili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malim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grupama</a:t>
            </a:r>
            <a:r>
              <a:rPr lang="en-US" sz="2000" b="1" dirty="0">
                <a:solidFill>
                  <a:prstClr val="black"/>
                </a:solidFill>
              </a:rPr>
              <a:t>.
U </a:t>
            </a:r>
            <a:r>
              <a:rPr lang="en-US" sz="2000" b="1" dirty="0" err="1">
                <a:solidFill>
                  <a:prstClr val="black"/>
                </a:solidFill>
              </a:rPr>
              <a:t>crkvi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939885" y="2443698"/>
            <a:ext cx="111242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Dubok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osjećaj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naše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potrebe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velika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želja</a:t>
            </a:r>
            <a:r>
              <a:rPr lang="en-US" sz="2400" b="1" dirty="0">
                <a:latin typeface="Constantia" panose="02030602050306030303" pitchFamily="18" charset="0"/>
              </a:rPr>
              <a:t> za </a:t>
            </a:r>
            <a:r>
              <a:rPr lang="en-US" sz="2400" b="1" dirty="0" err="1">
                <a:latin typeface="Constantia" panose="02030602050306030303" pitchFamily="18" charset="0"/>
              </a:rPr>
              <a:t>stvarima</a:t>
            </a:r>
            <a:r>
              <a:rPr lang="en-US" sz="2400" b="1" dirty="0">
                <a:latin typeface="Constantia" panose="02030602050306030303" pitchFamily="18" charset="0"/>
              </a:rPr>
              <a:t> za </a:t>
            </a:r>
            <a:r>
              <a:rPr lang="en-US" sz="2400" b="1" dirty="0" err="1">
                <a:latin typeface="Constantia" panose="02030602050306030303" pitchFamily="18" charset="0"/>
              </a:rPr>
              <a:t>koje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molimo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moraju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obilježiti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naše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molitve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inače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neće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uslišene</a:t>
            </a:r>
            <a:r>
              <a:rPr lang="en-US" sz="2400" b="1" dirty="0">
                <a:latin typeface="Constantia" panose="02030602050306030303" pitchFamily="18" charset="0"/>
              </a:rPr>
              <a:t>. Ali ne </a:t>
            </a:r>
            <a:r>
              <a:rPr lang="en-US" sz="2400" b="1" dirty="0" err="1">
                <a:latin typeface="Constantia" panose="02030602050306030303" pitchFamily="18" charset="0"/>
              </a:rPr>
              <a:t>smijemo</a:t>
            </a:r>
            <a:r>
              <a:rPr lang="en-US" sz="2400" b="1" dirty="0"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latin typeface="Constantia" panose="02030602050306030303" pitchFamily="18" charset="0"/>
              </a:rPr>
              <a:t>umoriti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prestati</a:t>
            </a:r>
            <a:r>
              <a:rPr lang="en-US" sz="2400" b="1" dirty="0">
                <a:latin typeface="Constantia" panose="02030602050306030303" pitchFamily="18" charset="0"/>
              </a:rPr>
              <a:t> s </a:t>
            </a:r>
            <a:r>
              <a:rPr lang="en-US" sz="2400" b="1" dirty="0" err="1">
                <a:latin typeface="Constantia" panose="02030602050306030303" pitchFamily="18" charset="0"/>
              </a:rPr>
              <a:t>molbama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odgovor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dolazi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odmah</a:t>
            </a:r>
            <a:r>
              <a:rPr lang="en-US" sz="2400" b="1" dirty="0">
                <a:latin typeface="Constantia" panose="02030602050306030303" pitchFamily="18" charset="0"/>
              </a:rPr>
              <a:t>. "</a:t>
            </a:r>
            <a:r>
              <a:rPr lang="en-US" sz="2400" b="1" dirty="0" err="1">
                <a:latin typeface="Constantia" panose="02030602050306030303" pitchFamily="18" charset="0"/>
              </a:rPr>
              <a:t>Kraljevstvo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nebesko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trpi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nasilje</a:t>
            </a:r>
            <a:r>
              <a:rPr lang="en-US" sz="2400" b="1" dirty="0">
                <a:latin typeface="Constantia" panose="02030602050306030303" pitchFamily="18" charset="0"/>
              </a:rPr>
              <a:t>, a </a:t>
            </a:r>
            <a:r>
              <a:rPr lang="en-US" sz="2400" b="1" dirty="0" err="1">
                <a:latin typeface="Constantia" panose="02030602050306030303" pitchFamily="18" charset="0"/>
              </a:rPr>
              <a:t>nasilni</a:t>
            </a:r>
            <a:r>
              <a:rPr lang="en-US" sz="2400" b="1" dirty="0">
                <a:latin typeface="Constantia" panose="02030602050306030303" pitchFamily="18" charset="0"/>
              </a:rPr>
              <a:t> ga </a:t>
            </a:r>
            <a:r>
              <a:rPr lang="en-US" sz="2400" b="1" dirty="0" err="1">
                <a:latin typeface="Constantia" panose="02030602050306030303" pitchFamily="18" charset="0"/>
              </a:rPr>
              <a:t>uzimaju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silom</a:t>
            </a:r>
            <a:r>
              <a:rPr lang="en-US" sz="2400" b="1" dirty="0">
                <a:latin typeface="Constantia" panose="02030602050306030303" pitchFamily="18" charset="0"/>
              </a:rPr>
              <a:t>" (Matej 11,12). </a:t>
            </a:r>
            <a:r>
              <a:rPr lang="en-US" sz="2400" b="1" dirty="0" err="1">
                <a:latin typeface="Constantia" panose="02030602050306030303" pitchFamily="18" charset="0"/>
              </a:rPr>
              <a:t>Nasilje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ovdje</a:t>
            </a:r>
            <a:r>
              <a:rPr lang="en-US" sz="2400" b="1" dirty="0">
                <a:latin typeface="Constantia" panose="02030602050306030303" pitchFamily="18" charset="0"/>
              </a:rPr>
              <a:t> je </a:t>
            </a:r>
            <a:r>
              <a:rPr lang="en-US" sz="2400" b="1" dirty="0" err="1">
                <a:latin typeface="Constantia" panose="02030602050306030303" pitchFamily="18" charset="0"/>
              </a:rPr>
              <a:t>značilo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svetu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iskrenost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kakvu</a:t>
            </a:r>
            <a:r>
              <a:rPr lang="en-US" sz="2400" b="1" dirty="0">
                <a:latin typeface="Constantia" panose="02030602050306030303" pitchFamily="18" charset="0"/>
              </a:rPr>
              <a:t> je Jakov </a:t>
            </a:r>
            <a:r>
              <a:rPr lang="en-US" sz="2400" b="1" dirty="0" err="1">
                <a:latin typeface="Constantia" panose="02030602050306030303" pitchFamily="18" charset="0"/>
              </a:rPr>
              <a:t>manifestirao</a:t>
            </a:r>
            <a:r>
              <a:rPr lang="en-US" sz="2400" b="1" dirty="0">
                <a:latin typeface="Constantia" panose="02030602050306030303" pitchFamily="18" charset="0"/>
              </a:rPr>
              <a:t>. Ne </a:t>
            </a:r>
            <a:r>
              <a:rPr lang="en-US" sz="2400" b="1" dirty="0" err="1">
                <a:latin typeface="Constantia" panose="02030602050306030303" pitchFamily="18" charset="0"/>
              </a:rPr>
              <a:t>trebamo</a:t>
            </a:r>
            <a:r>
              <a:rPr lang="en-US" sz="2400" b="1" dirty="0"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latin typeface="Constantia" panose="02030602050306030303" pitchFamily="18" charset="0"/>
              </a:rPr>
              <a:t>truditi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dovesti</a:t>
            </a:r>
            <a:r>
              <a:rPr lang="en-US" sz="2400" b="1" dirty="0">
                <a:latin typeface="Constantia" panose="02030602050306030303" pitchFamily="18" charset="0"/>
              </a:rPr>
              <a:t> do </a:t>
            </a:r>
            <a:r>
              <a:rPr lang="en-US" sz="2400" b="1" dirty="0" err="1">
                <a:latin typeface="Constantia" panose="02030602050306030303" pitchFamily="18" charset="0"/>
              </a:rPr>
              <a:t>intenzivnog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osjećaja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već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smireno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uporno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trebamo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uputiti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svoje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molbe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prijestolju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milosti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Naš</a:t>
            </a:r>
            <a:r>
              <a:rPr lang="en-US" sz="2400" b="1" dirty="0">
                <a:latin typeface="Constantia" panose="02030602050306030303" pitchFamily="18" charset="0"/>
              </a:rPr>
              <a:t> je </a:t>
            </a:r>
            <a:r>
              <a:rPr lang="en-US" sz="2400" b="1" dirty="0" err="1">
                <a:latin typeface="Constantia" panose="02030602050306030303" pitchFamily="18" charset="0"/>
              </a:rPr>
              <a:t>zadatak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poniziti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svoje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duše</a:t>
            </a:r>
            <a:r>
              <a:rPr lang="en-US" sz="2400" b="1" dirty="0">
                <a:latin typeface="Constantia" panose="02030602050306030303" pitchFamily="18" charset="0"/>
              </a:rPr>
              <a:t> pred </a:t>
            </a:r>
            <a:r>
              <a:rPr lang="en-US" sz="2400" b="1" dirty="0" err="1">
                <a:latin typeface="Constantia" panose="02030602050306030303" pitchFamily="18" charset="0"/>
              </a:rPr>
              <a:t>Bogom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ispovijedati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svoje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grijehe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u </a:t>
            </a:r>
            <a:r>
              <a:rPr lang="en-US" sz="2400" b="1" dirty="0" err="1">
                <a:latin typeface="Constantia" panose="02030602050306030303" pitchFamily="18" charset="0"/>
              </a:rPr>
              <a:t>vjeri</a:t>
            </a:r>
            <a:r>
              <a:rPr lang="en-US" sz="2400" b="1" dirty="0"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latin typeface="Constantia" panose="02030602050306030303" pitchFamily="18" charset="0"/>
              </a:rPr>
              <a:t>približiti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Bogu</a:t>
            </a:r>
            <a:r>
              <a:rPr lang="en-US" sz="2400" b="1" dirty="0">
                <a:latin typeface="Constantia" panose="02030602050306030303" pitchFamily="18" charset="0"/>
              </a:rPr>
              <a:t>."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</a:t>
            </a:r>
            <a:r>
              <a:rPr lang="sr-Latn-RS" sz="1600" b="1" dirty="0"/>
              <a:t>llen G. White, </a:t>
            </a:r>
            <a:r>
              <a:rPr lang="sr-Latn-RS" sz="1600" i="1" dirty="0"/>
              <a:t>Naš Otac brine</a:t>
            </a:r>
            <a:r>
              <a:rPr lang="en-US" sz="1600" b="1" dirty="0"/>
              <a:t>, 25. </a:t>
            </a:r>
            <a:r>
              <a:rPr lang="en-US" sz="1600" b="1" dirty="0" err="1"/>
              <a:t>svibnja</a:t>
            </a:r>
            <a:r>
              <a:rPr lang="sr-Latn-RS" sz="1600" b="1" dirty="0"/>
              <a:t>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316018" y="720566"/>
            <a:ext cx="4679667" cy="541686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sr-Latn-R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Ljudi, u njega se uvijek pouzdajte, svoje srce pred njim izlijevajte. Bog je naše utočište.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(Psalm 62:8, </a:t>
            </a:r>
            <a:r>
              <a:rPr lang="sr-Latn-RS" sz="20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SHP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915150" y="3629025"/>
            <a:ext cx="5133974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sr-Latn-RS" sz="2000" b="1" dirty="0">
                <a:solidFill>
                  <a:srgbClr val="931A7C"/>
                </a:solidFill>
              </a:rPr>
              <a:t>Molitve u teškim vremenima:</a:t>
            </a:r>
            <a:endParaRPr lang="en" sz="2000" b="1" dirty="0">
              <a:solidFill>
                <a:srgbClr val="931A7C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rgbClr val="084A9C"/>
                </a:solidFill>
              </a:rPr>
              <a:t>Ilija: </a:t>
            </a:r>
            <a:r>
              <a:rPr lang="en-US" sz="2000" b="1" dirty="0" err="1">
                <a:solidFill>
                  <a:srgbClr val="084A9C"/>
                </a:solidFill>
              </a:rPr>
              <a:t>Molitva</a:t>
            </a:r>
            <a:r>
              <a:rPr lang="en-US" sz="2000" b="1" dirty="0">
                <a:solidFill>
                  <a:srgbClr val="084A9C"/>
                </a:solidFill>
              </a:rPr>
              <a:t> </a:t>
            </a:r>
            <a:r>
              <a:rPr lang="en-US" sz="2000" b="1" dirty="0" err="1">
                <a:solidFill>
                  <a:srgbClr val="084A9C"/>
                </a:solidFill>
              </a:rPr>
              <a:t>usred</a:t>
            </a:r>
            <a:r>
              <a:rPr lang="en-US" sz="2000" b="1" dirty="0">
                <a:solidFill>
                  <a:srgbClr val="084A9C"/>
                </a:solidFill>
              </a:rPr>
              <a:t> </a:t>
            </a:r>
            <a:r>
              <a:rPr lang="en-US" sz="2000" b="1" dirty="0" err="1">
                <a:solidFill>
                  <a:srgbClr val="084A9C"/>
                </a:solidFill>
              </a:rPr>
              <a:t>krize</a:t>
            </a:r>
            <a:r>
              <a:rPr lang="sr-Latn-RS" sz="2000" b="1" dirty="0">
                <a:solidFill>
                  <a:srgbClr val="084A9C"/>
                </a:solidFill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sr-Latn-RS" sz="2000" b="1" dirty="0">
                <a:solidFill>
                  <a:srgbClr val="B4366B"/>
                </a:solidFill>
              </a:rPr>
              <a:t>Ana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pl-PL" sz="2000" b="1" dirty="0"/>
              <a:t>Odgovor koji kao da ne dolazi.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A1982"/>
                </a:solidFill>
              </a:rPr>
              <a:t>Mode</a:t>
            </a:r>
            <a:r>
              <a:rPr lang="sr-Latn-RS" sz="2000" b="1" dirty="0">
                <a:solidFill>
                  <a:srgbClr val="4A1982"/>
                </a:solidFill>
              </a:rPr>
              <a:t>l molitava</a:t>
            </a:r>
            <a:r>
              <a:rPr lang="en" sz="2000" b="1" dirty="0">
                <a:solidFill>
                  <a:srgbClr val="4A198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sr-Latn-RS" sz="2000" b="1" dirty="0">
                <a:solidFill>
                  <a:srgbClr val="08665D"/>
                </a:solidFill>
              </a:rPr>
              <a:t>I</a:t>
            </a:r>
            <a:r>
              <a:rPr lang="en" sz="2000" b="1" dirty="0">
                <a:solidFill>
                  <a:srgbClr val="08665D"/>
                </a:solidFill>
              </a:rPr>
              <a:t>sus: </a:t>
            </a:r>
            <a:r>
              <a:rPr lang="sr-Latn-RS" sz="2000" b="1" dirty="0"/>
              <a:t>Sadržaj molitve.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82047D"/>
                </a:solidFill>
              </a:rPr>
              <a:t>Danil</a:t>
            </a:r>
            <a:r>
              <a:rPr lang="sr-Latn-RS" sz="2000" b="1" dirty="0">
                <a:solidFill>
                  <a:srgbClr val="82047D"/>
                </a:solidFill>
              </a:rPr>
              <a:t>o</a:t>
            </a:r>
            <a:r>
              <a:rPr lang="en" sz="2000" b="1" dirty="0">
                <a:solidFill>
                  <a:srgbClr val="82047D"/>
                </a:solidFill>
              </a:rPr>
              <a:t>: </a:t>
            </a:r>
            <a:r>
              <a:rPr lang="en-US" sz="2000" b="1" dirty="0" err="1"/>
              <a:t>Struktura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sr-Latn-RS" sz="2000" b="1" dirty="0"/>
              <a:t>.</a:t>
            </a:r>
            <a:endParaRPr lang="es-ES" sz="2000" b="1" dirty="0"/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000" b="1" dirty="0" err="1">
                <a:solidFill>
                  <a:srgbClr val="415F00"/>
                </a:solidFill>
              </a:rPr>
              <a:t>Četiri</a:t>
            </a:r>
            <a:r>
              <a:rPr lang="en-US" sz="2000" b="1" dirty="0">
                <a:solidFill>
                  <a:srgbClr val="415F00"/>
                </a:solidFill>
              </a:rPr>
              <a:t> </a:t>
            </a:r>
            <a:r>
              <a:rPr lang="en-US" sz="2000" b="1" dirty="0" err="1">
                <a:solidFill>
                  <a:srgbClr val="415F00"/>
                </a:solidFill>
              </a:rPr>
              <a:t>pitanja</a:t>
            </a:r>
            <a:r>
              <a:rPr lang="en-US" sz="2000" b="1" dirty="0">
                <a:solidFill>
                  <a:srgbClr val="415F00"/>
                </a:solidFill>
              </a:rPr>
              <a:t> o </a:t>
            </a:r>
            <a:r>
              <a:rPr lang="en-US" sz="2000" b="1" dirty="0" err="1">
                <a:solidFill>
                  <a:srgbClr val="415F00"/>
                </a:solidFill>
              </a:rPr>
              <a:t>molitvi</a:t>
            </a:r>
            <a:r>
              <a:rPr lang="sr-Latn-RS" sz="2000" b="1" dirty="0">
                <a:solidFill>
                  <a:srgbClr val="415F00"/>
                </a:solidFill>
              </a:rPr>
              <a:t>.</a:t>
            </a:r>
            <a:endParaRPr lang="en" sz="2000" b="1" dirty="0">
              <a:solidFill>
                <a:srgbClr val="415F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95274" y="247100"/>
            <a:ext cx="6742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Pavao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opominje</a:t>
            </a:r>
            <a:r>
              <a:rPr lang="en-US" sz="2000" b="1" dirty="0"/>
              <a:t> da </a:t>
            </a:r>
            <a:r>
              <a:rPr lang="en-US" sz="2000" b="1" dirty="0" err="1"/>
              <a:t>nastavimo</a:t>
            </a:r>
            <a:r>
              <a:rPr lang="en-US" sz="2000" b="1" dirty="0"/>
              <a:t> "</a:t>
            </a:r>
            <a:r>
              <a:rPr lang="en-US" sz="2000" b="1" dirty="0" err="1"/>
              <a:t>moliti</a:t>
            </a:r>
            <a:r>
              <a:rPr lang="en-US" sz="2000" b="1" dirty="0"/>
              <a:t> </a:t>
            </a:r>
            <a:r>
              <a:rPr lang="en-US" sz="2000" b="1" dirty="0" err="1"/>
              <a:t>uvijek</a:t>
            </a:r>
            <a:r>
              <a:rPr lang="en-US" sz="2000" b="1" dirty="0"/>
              <a:t>"</a:t>
            </a:r>
            <a:br>
              <a:rPr lang="en-US" sz="2000" b="1" dirty="0"/>
            </a:br>
            <a:r>
              <a:rPr lang="en-US" sz="2000" b="1" dirty="0"/>
              <a:t>(Ef. 6,18), </a:t>
            </a:r>
            <a:r>
              <a:rPr lang="en-US" sz="2000" b="1" dirty="0" err="1"/>
              <a:t>čak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ako</a:t>
            </a:r>
            <a:r>
              <a:rPr lang="en-US" sz="2000" b="1" dirty="0"/>
              <a:t> se </a:t>
            </a:r>
            <a:r>
              <a:rPr lang="en-US" sz="2000" b="1" dirty="0" err="1"/>
              <a:t>naš</a:t>
            </a:r>
            <a:r>
              <a:rPr lang="en-US" sz="2000" b="1" dirty="0"/>
              <a:t> </a:t>
            </a:r>
            <a:r>
              <a:rPr lang="en-US" sz="2000" b="1" dirty="0" err="1"/>
              <a:t>svijet</a:t>
            </a:r>
            <a:r>
              <a:rPr lang="en-US" sz="2000" b="1" dirty="0"/>
              <a:t> </a:t>
            </a:r>
            <a:r>
              <a:rPr lang="en-US" sz="2000" b="1" dirty="0" err="1"/>
              <a:t>raspadne</a:t>
            </a:r>
            <a:r>
              <a:rPr lang="en-US" sz="2000" b="1" dirty="0"/>
              <a:t>; </a:t>
            </a:r>
            <a:r>
              <a:rPr lang="en-US" sz="2000" b="1" dirty="0" err="1"/>
              <a:t>čak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ako</a:t>
            </a:r>
            <a:r>
              <a:rPr lang="en-US" sz="2000" b="1" dirty="0"/>
              <a:t> </a:t>
            </a:r>
            <a:r>
              <a:rPr lang="en-US" sz="2000" b="1" dirty="0" err="1"/>
              <a:t>vrijeme</a:t>
            </a:r>
            <a:r>
              <a:rPr lang="en-US" sz="2000" b="1" dirty="0"/>
              <a:t> </a:t>
            </a:r>
            <a:r>
              <a:rPr lang="en-US" sz="2000" b="1" dirty="0" err="1"/>
              <a:t>prođe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ne </a:t>
            </a:r>
            <a:r>
              <a:rPr lang="en-US" sz="2000" b="1" dirty="0" err="1"/>
              <a:t>vidimo</a:t>
            </a:r>
            <a:r>
              <a:rPr lang="en-US" sz="2000" b="1" dirty="0"/>
              <a:t> </a:t>
            </a:r>
            <a:r>
              <a:rPr lang="en-US" sz="2000" b="1" dirty="0" err="1"/>
              <a:t>odgovor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7618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3862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5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4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6230422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308781" y="1984435"/>
            <a:ext cx="66690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Ali </a:t>
            </a:r>
            <a:r>
              <a:rPr lang="en-US" sz="2000" b="1" dirty="0" err="1">
                <a:solidFill>
                  <a:prstClr val="black"/>
                </a:solidFill>
              </a:rPr>
              <a:t>kako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bismo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trebali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moliti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Što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bismo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trebali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tražiti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Trebamo</a:t>
            </a:r>
            <a:r>
              <a:rPr lang="en-US" sz="2000" b="1" dirty="0">
                <a:solidFill>
                  <a:prstClr val="black"/>
                </a:solidFill>
              </a:rPr>
              <a:t> li </a:t>
            </a:r>
            <a:r>
              <a:rPr lang="en-US" sz="2000" b="1" dirty="0" err="1">
                <a:solidFill>
                  <a:prstClr val="black"/>
                </a:solidFill>
              </a:rPr>
              <a:t>moliti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sami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ili</a:t>
            </a:r>
            <a:r>
              <a:rPr lang="en-US" sz="2000" b="1" dirty="0">
                <a:solidFill>
                  <a:prstClr val="black"/>
                </a:solidFill>
              </a:rPr>
              <a:t> s </a:t>
            </a:r>
            <a:r>
              <a:rPr lang="en-US" sz="2000" b="1" dirty="0" err="1">
                <a:solidFill>
                  <a:prstClr val="black"/>
                </a:solidFill>
              </a:rPr>
              <a:t>drugima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Dopušta</a:t>
            </a:r>
            <a:r>
              <a:rPr lang="en-US" sz="2000" b="1" dirty="0">
                <a:solidFill>
                  <a:prstClr val="black"/>
                </a:solidFill>
              </a:rPr>
              <a:t> li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molitva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samo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govorimo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Bogu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također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dopušta</a:t>
            </a:r>
            <a:r>
              <a:rPr lang="en-US" sz="2000" b="1" dirty="0">
                <a:solidFill>
                  <a:prstClr val="black"/>
                </a:solidFill>
              </a:rPr>
              <a:t> da ga </a:t>
            </a:r>
            <a:r>
              <a:rPr lang="en-US" sz="2000" b="1" dirty="0" err="1">
                <a:solidFill>
                  <a:prstClr val="black"/>
                </a:solidFill>
              </a:rPr>
              <a:t>slušamo</a:t>
            </a:r>
            <a:r>
              <a:rPr lang="en-US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4" y="1269656"/>
            <a:ext cx="6669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U </a:t>
            </a:r>
            <a:r>
              <a:rPr lang="en-US" sz="2000" b="1" dirty="0" err="1">
                <a:solidFill>
                  <a:prstClr val="black"/>
                </a:solidFill>
              </a:rPr>
              <a:t>ovakvim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okolnostima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molitve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Ilije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sr-Latn-RS" sz="2000" b="1" dirty="0">
                <a:solidFill>
                  <a:prstClr val="black"/>
                </a:solidFill>
              </a:rPr>
              <a:t>A</a:t>
            </a:r>
            <a:r>
              <a:rPr lang="en-US" sz="2000" b="1" dirty="0">
                <a:solidFill>
                  <a:prstClr val="black"/>
                </a:solidFill>
              </a:rPr>
              <a:t>ne </a:t>
            </a:r>
            <a:r>
              <a:rPr lang="en-US" sz="2000" b="1" dirty="0" err="1">
                <a:solidFill>
                  <a:prstClr val="black"/>
                </a:solidFill>
              </a:rPr>
              <a:t>pomoći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će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ohrabriti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nas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952567" y="1821616"/>
            <a:ext cx="7125005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MOLITVE U TEŠKIM VREMENIMA</a:t>
            </a:r>
            <a:endParaRPr lang="en" sz="6600" spc="300" dirty="0">
              <a:ln w="0"/>
              <a:solidFill>
                <a:srgbClr val="7C28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ILIJA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MOLITVA USRED KRIZE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652462" y="675798"/>
            <a:ext cx="10887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 odgovori:’Revnovao sam gorljivo za Jahvu, Boga nad vojskama, jer su sinovi Izraelovi napustili tvoj Savez, srušili tvoje žrtvenike i pobili mačem tvoje proroke. Ostao sam sam, a oni traže da i meni oduzmu život</a:t>
            </a:r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.’ ”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</a:t>
            </a:r>
            <a:r>
              <a:rPr lang="sr-Latn-RS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O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kraljevima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19</a:t>
            </a:r>
            <a:r>
              <a:rPr lang="sr-Latn-RS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10)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644503"/>
            <a:ext cx="808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Kako Bog </a:t>
            </a:r>
            <a:r>
              <a:rPr lang="en-US" sz="2000" b="1" dirty="0" err="1"/>
              <a:t>odgovara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 </a:t>
            </a:r>
            <a:r>
              <a:rPr lang="en-US" sz="2000" b="1" dirty="0" err="1"/>
              <a:t>usred</a:t>
            </a:r>
            <a:r>
              <a:rPr lang="en-US" sz="2000" b="1" dirty="0"/>
              <a:t> </a:t>
            </a:r>
            <a:r>
              <a:rPr lang="en-US" sz="2000" b="1" dirty="0" err="1"/>
              <a:t>krize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53829" y="4923992"/>
            <a:ext cx="285401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6" y="2039116"/>
            <a:ext cx="6212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Nakon</a:t>
            </a:r>
            <a:r>
              <a:rPr lang="en-US" sz="2000" b="1" dirty="0"/>
              <a:t> </a:t>
            </a:r>
            <a:r>
              <a:rPr lang="en-US" sz="2000" b="1" dirty="0" err="1"/>
              <a:t>jednostavne</a:t>
            </a:r>
            <a:r>
              <a:rPr lang="en-US" sz="2000" b="1" dirty="0"/>
              <a:t> </a:t>
            </a:r>
            <a:r>
              <a:rPr lang="en-US" sz="2000" b="1" dirty="0" err="1"/>
              <a:t>Ilijine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, Bog je </a:t>
            </a:r>
            <a:r>
              <a:rPr lang="en-US" sz="2000" b="1" dirty="0" err="1"/>
              <a:t>odmah</a:t>
            </a:r>
            <a:r>
              <a:rPr lang="en-US" sz="2000" b="1" dirty="0"/>
              <a:t> </a:t>
            </a:r>
            <a:r>
              <a:rPr lang="en-US" sz="2000" b="1" dirty="0" err="1"/>
              <a:t>odgovorio</a:t>
            </a:r>
            <a:r>
              <a:rPr lang="en-US" sz="2000" b="1" dirty="0"/>
              <a:t> </a:t>
            </a:r>
            <a:r>
              <a:rPr lang="en-US" sz="2000" b="1" dirty="0" err="1"/>
              <a:t>vatrom</a:t>
            </a:r>
            <a:r>
              <a:rPr lang="en-US" sz="2000" b="1" dirty="0"/>
              <a:t> (1. </a:t>
            </a:r>
            <a:r>
              <a:rPr lang="sr-Latn-RS" sz="2000" b="1" dirty="0"/>
              <a:t>O k</a:t>
            </a:r>
            <a:r>
              <a:rPr lang="en-US" sz="2000" b="1" dirty="0" err="1"/>
              <a:t>ralj</a:t>
            </a:r>
            <a:r>
              <a:rPr lang="sr-Latn-RS" sz="2000" b="1" dirty="0"/>
              <a:t>.</a:t>
            </a:r>
            <a:r>
              <a:rPr lang="en-US" sz="2000" b="1" dirty="0"/>
              <a:t> 18</a:t>
            </a:r>
            <a:r>
              <a:rPr lang="sr-Latn-RS" sz="2000" b="1" dirty="0"/>
              <a:t>,</a:t>
            </a:r>
            <a:r>
              <a:rPr lang="en-US" sz="2000" b="1" dirty="0"/>
              <a:t>36-38).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67231" y="3751671"/>
            <a:ext cx="6318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Kad je Ilija </a:t>
            </a:r>
            <a:r>
              <a:rPr lang="en-US" sz="2000" b="1" dirty="0" err="1"/>
              <a:t>tražio</a:t>
            </a:r>
            <a:r>
              <a:rPr lang="en-US" sz="2000" b="1" dirty="0"/>
              <a:t> </a:t>
            </a:r>
            <a:r>
              <a:rPr lang="en-US" sz="2000" b="1" dirty="0" err="1"/>
              <a:t>smrt</a:t>
            </a:r>
            <a:r>
              <a:rPr lang="en-US" sz="2000" b="1" dirty="0"/>
              <a:t>, Bog je </a:t>
            </a:r>
            <a:r>
              <a:rPr lang="en-US" sz="2000" b="1" dirty="0" err="1"/>
              <a:t>šutio</a:t>
            </a:r>
            <a:r>
              <a:rPr lang="en-US" sz="2000" b="1" dirty="0"/>
              <a:t>, </a:t>
            </a:r>
            <a:r>
              <a:rPr lang="en-US" sz="2000" b="1" dirty="0" err="1"/>
              <a:t>ali</a:t>
            </a:r>
            <a:r>
              <a:rPr lang="en-US" sz="2000" b="1" dirty="0"/>
              <a:t> je </a:t>
            </a:r>
            <a:r>
              <a:rPr lang="en-US" sz="2000" b="1" dirty="0" err="1"/>
              <a:t>poslao</a:t>
            </a:r>
            <a:r>
              <a:rPr lang="en-US" sz="2000" b="1" dirty="0"/>
              <a:t> </a:t>
            </a:r>
            <a:r>
              <a:rPr lang="en-US" sz="2000" b="1" dirty="0" err="1"/>
              <a:t>svog</a:t>
            </a:r>
            <a:r>
              <a:rPr lang="en-US" sz="2000" b="1" dirty="0"/>
              <a:t> </a:t>
            </a:r>
            <a:r>
              <a:rPr lang="en-US" sz="2000" b="1" dirty="0" err="1"/>
              <a:t>anđela</a:t>
            </a:r>
            <a:r>
              <a:rPr lang="en-US" sz="2000" b="1" dirty="0"/>
              <a:t> da ga </a:t>
            </a:r>
            <a:r>
              <a:rPr lang="en-US" sz="2000" b="1" dirty="0" err="1"/>
              <a:t>nahrani</a:t>
            </a:r>
            <a:r>
              <a:rPr lang="en-US" sz="2000" b="1" dirty="0"/>
              <a:t> (1. </a:t>
            </a:r>
            <a:r>
              <a:rPr lang="sr-Latn-RS" sz="2000" b="1" dirty="0"/>
              <a:t>O k</a:t>
            </a:r>
            <a:r>
              <a:rPr lang="en-US" sz="2000" b="1" dirty="0" err="1"/>
              <a:t>ralj</a:t>
            </a:r>
            <a:r>
              <a:rPr lang="sr-Latn-RS" sz="2000" b="1" dirty="0"/>
              <a:t>.</a:t>
            </a:r>
            <a:r>
              <a:rPr lang="en-US" sz="2000" b="1" dirty="0"/>
              <a:t> 1</a:t>
            </a:r>
            <a:r>
              <a:rPr lang="sr-Latn-RS" sz="2000" b="1" dirty="0"/>
              <a:t>9,</a:t>
            </a:r>
            <a:r>
              <a:rPr lang="en-US" sz="2000" b="1" dirty="0"/>
              <a:t>4-8).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6" y="2741505"/>
            <a:ext cx="6212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Nakon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sedam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molit</a:t>
            </a:r>
            <a:r>
              <a:rPr lang="sr-Latn-RS" sz="2000" b="1" dirty="0">
                <a:solidFill>
                  <a:prstClr val="black"/>
                </a:solidFill>
              </a:rPr>
              <a:t>ava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kišu</a:t>
            </a:r>
            <a:r>
              <a:rPr lang="en-US" sz="2000" b="1" dirty="0">
                <a:solidFill>
                  <a:prstClr val="black"/>
                </a:solidFill>
              </a:rPr>
              <a:t>, Bog je </a:t>
            </a:r>
            <a:r>
              <a:rPr lang="en-US" sz="2000" b="1" dirty="0" err="1">
                <a:solidFill>
                  <a:prstClr val="black"/>
                </a:solidFill>
              </a:rPr>
              <a:t>poslao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oblak</a:t>
            </a:r>
            <a:r>
              <a:rPr lang="en-US" sz="2000" b="1" dirty="0">
                <a:solidFill>
                  <a:prstClr val="black"/>
                </a:solidFill>
              </a:rPr>
              <a:t> koji se </a:t>
            </a:r>
            <a:r>
              <a:rPr lang="en-US" sz="2000" b="1" dirty="0" err="1">
                <a:solidFill>
                  <a:prstClr val="black"/>
                </a:solidFill>
              </a:rPr>
              <a:t>pretvorio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snažnu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oluju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kralj.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42-45).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67229" y="5156448"/>
            <a:ext cx="67866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Jedan </a:t>
            </a:r>
            <a:r>
              <a:rPr lang="en-US" sz="2000" b="1" dirty="0" err="1">
                <a:solidFill>
                  <a:prstClr val="black"/>
                </a:solidFill>
              </a:rPr>
              <a:t>odgovor</a:t>
            </a:r>
            <a:r>
              <a:rPr lang="en-US" sz="2000" b="1" dirty="0">
                <a:solidFill>
                  <a:prstClr val="black"/>
                </a:solidFill>
              </a:rPr>
              <a:t> bio je </a:t>
            </a:r>
            <a:r>
              <a:rPr lang="en-US" sz="2000" b="1" dirty="0" err="1">
                <a:solidFill>
                  <a:prstClr val="black"/>
                </a:solidFill>
              </a:rPr>
              <a:t>trenutan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čudesan</a:t>
            </a:r>
            <a:r>
              <a:rPr lang="en-US" sz="2000" b="1" dirty="0">
                <a:solidFill>
                  <a:prstClr val="black"/>
                </a:solidFill>
              </a:rPr>
              <a:t>. Drugi je,</a:t>
            </a:r>
            <a:r>
              <a:rPr lang="sr-Latn-RS" sz="2000" b="1" dirty="0">
                <a:solidFill>
                  <a:prstClr val="black"/>
                </a:solidFill>
              </a:rPr>
              <a:t> nakon,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sedam</a:t>
            </a:r>
            <a:r>
              <a:rPr lang="en-US" sz="2000" b="1" dirty="0">
                <a:solidFill>
                  <a:prstClr val="black"/>
                </a:solidFill>
              </a:rPr>
              <a:t> sati </a:t>
            </a:r>
            <a:r>
              <a:rPr lang="en-US" sz="2000" b="1" dirty="0" err="1">
                <a:solidFill>
                  <a:prstClr val="black"/>
                </a:solidFill>
              </a:rPr>
              <a:t>molitve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poslao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traženu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kišu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Napokon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sr-Latn-R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nakon</a:t>
            </a:r>
            <a:r>
              <a:rPr lang="en-US" sz="2000" b="1" dirty="0">
                <a:solidFill>
                  <a:prstClr val="black"/>
                </a:solidFill>
              </a:rPr>
              <a:t> 40 dana, </a:t>
            </a:r>
            <a:r>
              <a:rPr lang="sr-Latn-RS" sz="2000" b="1" dirty="0">
                <a:solidFill>
                  <a:prstClr val="black"/>
                </a:solidFill>
              </a:rPr>
              <a:t>došao je </a:t>
            </a:r>
            <a:r>
              <a:rPr lang="en-US" sz="2000" b="1" dirty="0" err="1">
                <a:solidFill>
                  <a:prstClr val="black"/>
                </a:solidFill>
              </a:rPr>
              <a:t>usmeni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ohrabrujući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odgovor</a:t>
            </a:r>
            <a:r>
              <a:rPr lang="en-US" sz="2000" b="1" dirty="0">
                <a:solidFill>
                  <a:prstClr val="black"/>
                </a:solidFill>
              </a:rPr>
              <a:t>. Bog </a:t>
            </a:r>
            <a:r>
              <a:rPr lang="en-US" sz="2000" b="1" dirty="0" err="1">
                <a:solidFill>
                  <a:prstClr val="black"/>
                </a:solidFill>
              </a:rPr>
              <a:t>zna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odgovoriti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svakoj</a:t>
            </a:r>
            <a:r>
              <a:rPr lang="en-US" sz="2000" b="1" dirty="0">
                <a:solidFill>
                  <a:prstClr val="black"/>
                </a:solidFill>
              </a:rPr>
              <a:t> od </a:t>
            </a:r>
            <a:r>
              <a:rPr lang="en-US" sz="2000" b="1" dirty="0" err="1">
                <a:solidFill>
                  <a:prstClr val="black"/>
                </a:solidFill>
              </a:rPr>
              <a:t>naših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situacija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67230" y="4454060"/>
            <a:ext cx="6786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Potisnut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špilji</a:t>
            </a:r>
            <a:r>
              <a:rPr lang="en-US" sz="2000" b="1" dirty="0">
                <a:solidFill>
                  <a:prstClr val="black"/>
                </a:solidFill>
              </a:rPr>
              <a:t>, Ilija je </a:t>
            </a:r>
            <a:r>
              <a:rPr lang="en-US" sz="2000" b="1" dirty="0" err="1">
                <a:solidFill>
                  <a:prstClr val="black"/>
                </a:solidFill>
              </a:rPr>
              <a:t>napokon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čuo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Božji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glas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odgovara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njegovu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očajničku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molitvu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(1. </a:t>
            </a:r>
            <a:r>
              <a:rPr lang="sr-Latn-RS" b="1" dirty="0">
                <a:solidFill>
                  <a:prstClr val="black"/>
                </a:solidFill>
              </a:rPr>
              <a:t>O k</a:t>
            </a:r>
            <a:r>
              <a:rPr lang="en-US" b="1" dirty="0" err="1">
                <a:solidFill>
                  <a:prstClr val="black"/>
                </a:solidFill>
              </a:rPr>
              <a:t>ralj</a:t>
            </a:r>
            <a:r>
              <a:rPr lang="sr-Latn-RS" b="1" dirty="0">
                <a:solidFill>
                  <a:prstClr val="black"/>
                </a:solidFill>
              </a:rPr>
              <a:t>.</a:t>
            </a:r>
            <a:r>
              <a:rPr lang="en-US" b="1" dirty="0">
                <a:solidFill>
                  <a:prstClr val="black"/>
                </a:solidFill>
              </a:rPr>
              <a:t> 19</a:t>
            </a:r>
            <a:r>
              <a:rPr lang="sr-Latn-RS" b="1" dirty="0">
                <a:solidFill>
                  <a:prstClr val="black"/>
                </a:solidFill>
              </a:rPr>
              <a:t>,</a:t>
            </a:r>
            <a:r>
              <a:rPr lang="en-US" b="1" dirty="0">
                <a:solidFill>
                  <a:prstClr val="black"/>
                </a:solidFill>
              </a:rPr>
              <a:t>9-18).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ANA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: ODGOVOR KOJI </a:t>
            </a:r>
            <a:r>
              <a:rPr lang="sr-Latn-R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KAO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D</a:t>
            </a:r>
            <a:r>
              <a:rPr lang="sr-Latn-R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A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 NE DOLAZI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9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Molila sam za ovo dijete, i Jahve mi je uslišio prošnju kojom sam ga prosila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</a:t>
            </a:r>
            <a:r>
              <a:rPr lang="sr-Latn-R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Samuel</a:t>
            </a:r>
            <a:r>
              <a:rPr lang="sr-Latn-R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ova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</a:t>
            </a:r>
            <a:r>
              <a:rPr lang="sr-Latn-R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000" b="1" dirty="0"/>
              <a:t>Anina</a:t>
            </a:r>
            <a:r>
              <a:rPr lang="en-US" sz="2000" b="1" dirty="0"/>
              <a:t> </a:t>
            </a:r>
            <a:r>
              <a:rPr lang="en-US" sz="2000" b="1" dirty="0" err="1"/>
              <a:t>molitva</a:t>
            </a:r>
            <a:r>
              <a:rPr lang="en-US" sz="2000" b="1" dirty="0"/>
              <a:t> za </a:t>
            </a:r>
            <a:r>
              <a:rPr lang="en-US" sz="2000" b="1" dirty="0" err="1"/>
              <a:t>dijete</a:t>
            </a:r>
            <a:r>
              <a:rPr lang="en-US" sz="2000" b="1" dirty="0"/>
              <a:t> </a:t>
            </a:r>
            <a:r>
              <a:rPr lang="en-US" sz="2000" b="1" dirty="0" err="1"/>
              <a:t>čini</a:t>
            </a:r>
            <a:r>
              <a:rPr lang="en-US" sz="2000" b="1" dirty="0"/>
              <a:t> se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molitva</a:t>
            </a:r>
            <a:r>
              <a:rPr lang="en-US" sz="2000" b="1" dirty="0"/>
              <a:t>  </a:t>
            </a:r>
            <a:r>
              <a:rPr lang="en-US" sz="2000" b="1" dirty="0" err="1"/>
              <a:t>koju</a:t>
            </a:r>
            <a:r>
              <a:rPr lang="en-US" sz="2000" b="1" dirty="0"/>
              <a:t> Bog </a:t>
            </a:r>
            <a:r>
              <a:rPr lang="en-US" sz="2000" b="1" dirty="0" err="1"/>
              <a:t>brzo</a:t>
            </a:r>
            <a:r>
              <a:rPr lang="en-US" sz="2000" b="1" dirty="0"/>
              <a:t> </a:t>
            </a:r>
            <a:r>
              <a:rPr lang="en-US" sz="2000" b="1" dirty="0" err="1"/>
              <a:t>uslišava</a:t>
            </a:r>
            <a:r>
              <a:rPr lang="en-US" sz="2000" b="1" dirty="0"/>
              <a:t> (</a:t>
            </a:r>
            <a:r>
              <a:rPr lang="en-US" sz="2000" b="1" dirty="0" err="1"/>
              <a:t>naravno</a:t>
            </a:r>
            <a:r>
              <a:rPr lang="en-US" sz="2000" b="1" dirty="0"/>
              <a:t>, </a:t>
            </a:r>
            <a:r>
              <a:rPr lang="en-US" sz="2000" b="1" dirty="0" err="1"/>
              <a:t>nakon</a:t>
            </a:r>
            <a:r>
              <a:rPr lang="en-US" sz="2000" b="1" dirty="0"/>
              <a:t> </a:t>
            </a:r>
            <a:r>
              <a:rPr lang="en-US" sz="2000" b="1" dirty="0" err="1"/>
              <a:t>devet</a:t>
            </a:r>
            <a:r>
              <a:rPr lang="en-US" sz="2000" b="1" dirty="0"/>
              <a:t> </a:t>
            </a:r>
            <a:r>
              <a:rPr lang="en-US" sz="2000" b="1" dirty="0" err="1"/>
              <a:t>mjeseci</a:t>
            </a:r>
            <a:r>
              <a:rPr lang="en-US" sz="2000" b="1" dirty="0"/>
              <a:t> </a:t>
            </a:r>
            <a:r>
              <a:rPr lang="en-US" sz="2000" b="1" dirty="0" err="1"/>
              <a:t>radosnog</a:t>
            </a:r>
            <a:r>
              <a:rPr lang="en-US" sz="2000" b="1" dirty="0"/>
              <a:t> </a:t>
            </a:r>
            <a:r>
              <a:rPr lang="en-US" sz="2000" b="1" dirty="0" err="1"/>
              <a:t>iščekivanja</a:t>
            </a:r>
            <a:r>
              <a:rPr lang="en-US" sz="2000" b="1" dirty="0"/>
              <a:t>) (1. Sam. 1</a:t>
            </a:r>
            <a:r>
              <a:rPr lang="sr-Latn-RS" sz="2000" b="1" dirty="0"/>
              <a:t>,</a:t>
            </a:r>
            <a:r>
              <a:rPr lang="en-US" sz="2000" b="1" dirty="0"/>
              <a:t>9-20).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3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311" y="3977659"/>
            <a:ext cx="2708435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186990" y="1824167"/>
            <a:ext cx="6180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Međutim</a:t>
            </a:r>
            <a:r>
              <a:rPr lang="en-US" sz="2000" b="1" dirty="0"/>
              <a:t>, </a:t>
            </a:r>
            <a:r>
              <a:rPr lang="en-US" sz="2000" b="1" dirty="0" err="1"/>
              <a:t>kada</a:t>
            </a:r>
            <a:r>
              <a:rPr lang="en-US" sz="2000" b="1" dirty="0"/>
              <a:t> </a:t>
            </a:r>
            <a:r>
              <a:rPr lang="en-US" sz="2000" b="1" dirty="0" err="1"/>
              <a:t>čitamo</a:t>
            </a:r>
            <a:r>
              <a:rPr lang="en-US" sz="2000" b="1" dirty="0"/>
              <a:t> </a:t>
            </a:r>
            <a:r>
              <a:rPr lang="en-US" sz="2000" b="1" dirty="0" err="1"/>
              <a:t>prethodne</a:t>
            </a:r>
            <a:r>
              <a:rPr lang="en-US" sz="2000" b="1" dirty="0"/>
              <a:t> </a:t>
            </a:r>
            <a:r>
              <a:rPr lang="sr-Latn-RS" sz="2000" b="1" dirty="0"/>
              <a:t>redke</a:t>
            </a:r>
            <a:r>
              <a:rPr lang="en-US" sz="2000" b="1" dirty="0"/>
              <a:t>, </a:t>
            </a:r>
            <a:r>
              <a:rPr lang="en-US" sz="2000" b="1" dirty="0" err="1"/>
              <a:t>primjećujemo</a:t>
            </a:r>
            <a:r>
              <a:rPr lang="en-US" sz="2000" b="1" dirty="0"/>
              <a:t> da </a:t>
            </a:r>
            <a:r>
              <a:rPr lang="sr-Latn-RS" sz="2000" b="1" dirty="0"/>
              <a:t>s</a:t>
            </a:r>
            <a:r>
              <a:rPr lang="en-US" sz="2000" b="1" dirty="0"/>
              <a:t>e </a:t>
            </a:r>
            <a:r>
              <a:rPr lang="sr-Latn-RS" sz="2000" b="1" dirty="0"/>
              <a:t>na </a:t>
            </a:r>
            <a:r>
              <a:rPr lang="en-US" sz="2000" b="1" dirty="0" err="1"/>
              <a:t>ovaj</a:t>
            </a:r>
            <a:r>
              <a:rPr lang="en-US" sz="2000" b="1" dirty="0"/>
              <a:t> </a:t>
            </a:r>
            <a:r>
              <a:rPr lang="en-US" sz="2000" b="1" dirty="0" err="1"/>
              <a:t>odgovor</a:t>
            </a:r>
            <a:r>
              <a:rPr lang="en-US" sz="2000" b="1" dirty="0"/>
              <a:t> </a:t>
            </a:r>
            <a:r>
              <a:rPr lang="en-US" sz="2000" b="1" dirty="0" err="1"/>
              <a:t>jako</a:t>
            </a:r>
            <a:r>
              <a:rPr lang="en-US" sz="2000" b="1" dirty="0"/>
              <a:t> </a:t>
            </a:r>
            <a:r>
              <a:rPr lang="en-US" sz="2000" b="1" dirty="0" err="1"/>
              <a:t>dugo</a:t>
            </a:r>
            <a:r>
              <a:rPr lang="sr-Latn-RS" sz="2000" b="1" dirty="0"/>
              <a:t> čekalo </a:t>
            </a:r>
            <a:r>
              <a:rPr lang="en-US" sz="2000" b="1" dirty="0"/>
              <a:t> (1. Sam. 1</a:t>
            </a:r>
            <a:r>
              <a:rPr lang="sr-Latn-RS" sz="2000" b="1" dirty="0"/>
              <a:t>,</a:t>
            </a:r>
            <a:r>
              <a:rPr lang="en-US" sz="2000" b="1" dirty="0"/>
              <a:t>1-8).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83416" y="4680932"/>
            <a:ext cx="75303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Ponekad</a:t>
            </a:r>
            <a:r>
              <a:rPr lang="en-US" sz="2000" b="1" dirty="0"/>
              <a:t> </a:t>
            </a:r>
            <a:r>
              <a:rPr lang="en-US" sz="2000" b="1" dirty="0" err="1"/>
              <a:t>Božja</a:t>
            </a:r>
            <a:r>
              <a:rPr lang="en-US" sz="2000" b="1" dirty="0"/>
              <a:t> </a:t>
            </a:r>
            <a:r>
              <a:rPr lang="en-US" sz="2000" b="1" dirty="0" err="1"/>
              <a:t>šutnja</a:t>
            </a:r>
            <a:r>
              <a:rPr lang="en-US" sz="2000" b="1" dirty="0"/>
              <a:t>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posljedica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sebičnosti</a:t>
            </a:r>
            <a:r>
              <a:rPr lang="en-US" sz="2000" b="1" dirty="0"/>
              <a:t> (Jakov 4</a:t>
            </a:r>
            <a:r>
              <a:rPr lang="sr-Latn-RS" sz="2000" b="1" dirty="0"/>
              <a:t>,</a:t>
            </a:r>
            <a:r>
              <a:rPr lang="en-US" sz="2000" b="1" dirty="0"/>
              <a:t>3); </a:t>
            </a:r>
            <a:r>
              <a:rPr lang="en-US" sz="2000" b="1" dirty="0" err="1"/>
              <a:t>dragocjeni</a:t>
            </a:r>
            <a:r>
              <a:rPr lang="en-US" sz="2000" b="1" dirty="0"/>
              <a:t> </a:t>
            </a:r>
            <a:r>
              <a:rPr lang="en-US" sz="2000" b="1" dirty="0" err="1"/>
              <a:t>grijeh</a:t>
            </a:r>
            <a:r>
              <a:rPr lang="en-US" sz="2000" b="1" dirty="0"/>
              <a:t> (Ps</a:t>
            </a:r>
            <a:r>
              <a:rPr lang="sr-Latn-RS" sz="2000" b="1" dirty="0"/>
              <a:t>.</a:t>
            </a:r>
            <a:r>
              <a:rPr lang="en-US" sz="2000" b="1" dirty="0"/>
              <a:t> 66</a:t>
            </a:r>
            <a:r>
              <a:rPr lang="sr-Latn-RS" sz="2000" b="1" dirty="0"/>
              <a:t>,</a:t>
            </a:r>
            <a:r>
              <a:rPr lang="en-US" sz="2000" b="1" dirty="0"/>
              <a:t>18); </a:t>
            </a:r>
            <a:r>
              <a:rPr lang="sr-Latn-RS" sz="2000" b="1" dirty="0"/>
              <a:t>n</a:t>
            </a:r>
            <a:r>
              <a:rPr lang="en-US" sz="2000" b="1" dirty="0" err="1"/>
              <a:t>edostatak</a:t>
            </a:r>
            <a:r>
              <a:rPr lang="en-US" sz="2000" b="1" dirty="0"/>
              <a:t> </a:t>
            </a:r>
            <a:r>
              <a:rPr lang="en-US" sz="2000" b="1" dirty="0" err="1"/>
              <a:t>vjere</a:t>
            </a:r>
            <a:br>
              <a:rPr lang="en-US" sz="2000" b="1" dirty="0"/>
            </a:br>
            <a:r>
              <a:rPr lang="en-US" sz="2000" b="1" dirty="0"/>
              <a:t>(Jakov 1</a:t>
            </a:r>
            <a:r>
              <a:rPr lang="sr-Latn-RS" sz="2000" b="1" dirty="0"/>
              <a:t>,</a:t>
            </a:r>
            <a:r>
              <a:rPr lang="en-US" sz="2000" b="1" dirty="0"/>
              <a:t>6); </a:t>
            </a:r>
            <a:r>
              <a:rPr lang="sr-Latn-RS" sz="2000" b="1" dirty="0"/>
              <a:t>i</a:t>
            </a:r>
            <a:r>
              <a:rPr lang="en-US" sz="2000" b="1" dirty="0"/>
              <a:t>li, </a:t>
            </a:r>
            <a:r>
              <a:rPr lang="en-US" sz="2000" b="1" dirty="0" err="1"/>
              <a:t>jednostavno</a:t>
            </a:r>
            <a:r>
              <a:rPr lang="en-US" sz="2000" b="1" dirty="0"/>
              <a:t>, </a:t>
            </a:r>
            <a:r>
              <a:rPr lang="sr-Latn-RS" sz="2000" b="1" dirty="0"/>
              <a:t>još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sr-Latn-RS" sz="2000" b="1" dirty="0"/>
              <a:t>bilo </a:t>
            </a:r>
            <a:r>
              <a:rPr lang="en-US" sz="2000" b="1" dirty="0" err="1"/>
              <a:t>pravo</a:t>
            </a:r>
            <a:r>
              <a:rPr lang="en-US" sz="2000" b="1" dirty="0"/>
              <a:t> </a:t>
            </a:r>
            <a:r>
              <a:rPr lang="en-US" sz="2000" b="1" dirty="0" err="1"/>
              <a:t>vrijeme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186990" y="3889356"/>
            <a:ext cx="5134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ove</a:t>
            </a:r>
            <a:r>
              <a:rPr lang="en-US" sz="2000" b="1" dirty="0"/>
              <a:t> </a:t>
            </a:r>
            <a:r>
              <a:rPr lang="en-US" sz="2000" b="1" dirty="0" err="1"/>
              <a:t>perspektive</a:t>
            </a:r>
            <a:r>
              <a:rPr lang="en-US" sz="2000" b="1" dirty="0"/>
              <a:t>, </a:t>
            </a:r>
            <a:r>
              <a:rPr lang="en-US" sz="2000" b="1" dirty="0" err="1"/>
              <a:t>koliko</a:t>
            </a:r>
            <a:r>
              <a:rPr lang="en-US" sz="2000" b="1" dirty="0"/>
              <a:t> je </a:t>
            </a:r>
            <a:r>
              <a:rPr lang="en-US" sz="2000" b="1" dirty="0" err="1"/>
              <a:t>godina</a:t>
            </a:r>
            <a:r>
              <a:rPr lang="en-US" sz="2000" b="1" dirty="0"/>
              <a:t> Ana </a:t>
            </a:r>
            <a:r>
              <a:rPr lang="en-US" sz="2000" b="1" dirty="0" err="1"/>
              <a:t>tražila</a:t>
            </a:r>
            <a:r>
              <a:rPr lang="en-US" sz="2000" b="1" dirty="0"/>
              <a:t> </a:t>
            </a:r>
            <a:r>
              <a:rPr lang="en-US" sz="2000" b="1" dirty="0" err="1"/>
              <a:t>dijete</a:t>
            </a:r>
            <a:r>
              <a:rPr lang="en-US" sz="2000" b="1" dirty="0"/>
              <a:t> bez </a:t>
            </a:r>
            <a:r>
              <a:rPr lang="en-US" sz="2000" b="1" dirty="0" err="1"/>
              <a:t>odgovora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186990" y="2880341"/>
            <a:ext cx="6180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Penin</a:t>
            </a:r>
            <a:r>
              <a:rPr lang="sr-Latn-RS" sz="2000" b="1" dirty="0">
                <a:solidFill>
                  <a:prstClr val="black"/>
                </a:solidFill>
              </a:rPr>
              <a:t>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Elkanahova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druga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supruga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imala</a:t>
            </a:r>
            <a:r>
              <a:rPr lang="en-US" sz="2000" b="1" dirty="0">
                <a:solidFill>
                  <a:prstClr val="black"/>
                </a:solidFill>
              </a:rPr>
              <a:t> je "</a:t>
            </a:r>
            <a:r>
              <a:rPr lang="en-US" sz="2000" b="1" dirty="0" err="1">
                <a:solidFill>
                  <a:prstClr val="black"/>
                </a:solidFill>
              </a:rPr>
              <a:t>djecu</a:t>
            </a:r>
            <a:r>
              <a:rPr lang="en-US" sz="2000" b="1" dirty="0">
                <a:solidFill>
                  <a:prstClr val="black"/>
                </a:solidFill>
              </a:rPr>
              <a:t>"—to jest, </a:t>
            </a:r>
            <a:r>
              <a:rPr lang="en-US" sz="2000" b="1" dirty="0" err="1">
                <a:solidFill>
                  <a:prstClr val="black"/>
                </a:solidFill>
              </a:rPr>
              <a:t>više</a:t>
            </a:r>
            <a:r>
              <a:rPr lang="en-US" sz="2000" b="1" dirty="0">
                <a:solidFill>
                  <a:prstClr val="black"/>
                </a:solidFill>
              </a:rPr>
              <a:t> od </a:t>
            </a:r>
            <a:r>
              <a:rPr lang="en-US" sz="2000" b="1" dirty="0" err="1">
                <a:solidFill>
                  <a:prstClr val="black"/>
                </a:solidFill>
              </a:rPr>
              <a:t>jednog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sina</a:t>
            </a:r>
            <a:r>
              <a:rPr lang="en-US" sz="2000" b="1" dirty="0">
                <a:solidFill>
                  <a:prstClr val="black"/>
                </a:solidFill>
              </a:rPr>
              <a:t>—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"</a:t>
            </a:r>
            <a:r>
              <a:rPr lang="en-US" sz="2000" b="1" dirty="0" err="1">
                <a:solidFill>
                  <a:prstClr val="black"/>
                </a:solidFill>
              </a:rPr>
              <a:t>iz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godine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godinu</a:t>
            </a:r>
            <a:r>
              <a:rPr lang="en-US" sz="2000" b="1" dirty="0">
                <a:solidFill>
                  <a:prstClr val="black"/>
                </a:solidFill>
              </a:rPr>
              <a:t>" </a:t>
            </a:r>
            <a:r>
              <a:rPr lang="en-US" sz="2000" b="1" dirty="0" err="1">
                <a:solidFill>
                  <a:prstClr val="black"/>
                </a:solidFill>
              </a:rPr>
              <a:t>iritirala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sr-Latn-RS" sz="2000" b="1" dirty="0">
                <a:solidFill>
                  <a:prstClr val="black"/>
                </a:solidFill>
              </a:rPr>
              <a:t>Anu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joj</a:t>
            </a:r>
            <a:r>
              <a:rPr lang="en-US" sz="2000" b="1" dirty="0">
                <a:solidFill>
                  <a:prstClr val="black"/>
                </a:solidFill>
              </a:rPr>
              <a:t> Bog </a:t>
            </a:r>
            <a:r>
              <a:rPr lang="en-US" sz="2000" b="1" dirty="0" err="1">
                <a:solidFill>
                  <a:prstClr val="black"/>
                </a:solidFill>
              </a:rPr>
              <a:t>nije</a:t>
            </a:r>
            <a:r>
              <a:rPr lang="en-US" sz="2000" b="1" dirty="0">
                <a:solidFill>
                  <a:prstClr val="black"/>
                </a:solidFill>
              </a:rPr>
              <a:t> dao </a:t>
            </a:r>
            <a:r>
              <a:rPr lang="en-US" sz="2000" b="1" dirty="0" err="1">
                <a:solidFill>
                  <a:prstClr val="black"/>
                </a:solidFill>
              </a:rPr>
              <a:t>djecu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6" y="5737106"/>
            <a:ext cx="75303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U </a:t>
            </a:r>
            <a:r>
              <a:rPr lang="en-US" sz="2000" b="1" dirty="0" err="1">
                <a:solidFill>
                  <a:prstClr val="black"/>
                </a:solidFill>
              </a:rPr>
              <a:t>svakom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slučaju</a:t>
            </a:r>
            <a:r>
              <a:rPr lang="en-US" sz="2000" b="1" dirty="0">
                <a:solidFill>
                  <a:prstClr val="black"/>
                </a:solidFill>
              </a:rPr>
              <a:t>, Bog </a:t>
            </a:r>
            <a:r>
              <a:rPr lang="en-US" sz="2000" b="1" dirty="0" err="1">
                <a:solidFill>
                  <a:prstClr val="black"/>
                </a:solidFill>
              </a:rPr>
              <a:t>vidi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cijelu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sliku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što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najbolje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nas</a:t>
            </a:r>
            <a:r>
              <a:rPr lang="en-US" sz="2000" b="1" dirty="0">
                <a:solidFill>
                  <a:prstClr val="black"/>
                </a:solidFill>
              </a:rPr>
              <a:t> (Je</a:t>
            </a:r>
            <a:r>
              <a:rPr lang="sr-Latn-RS" sz="2000" b="1" dirty="0">
                <a:solidFill>
                  <a:prstClr val="black"/>
                </a:solidFill>
              </a:rPr>
              <a:t>r.</a:t>
            </a:r>
            <a:r>
              <a:rPr lang="en-US" sz="2000" b="1" dirty="0">
                <a:solidFill>
                  <a:prstClr val="black"/>
                </a:solidFill>
              </a:rPr>
              <a:t> 29</a:t>
            </a:r>
            <a:r>
              <a:rPr lang="sr-Latn-RS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11). </a:t>
            </a:r>
            <a:r>
              <a:rPr lang="en-US" sz="2000" b="1" dirty="0" err="1">
                <a:solidFill>
                  <a:prstClr val="black"/>
                </a:solidFill>
              </a:rPr>
              <a:t>Uvijek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će</a:t>
            </a:r>
            <a:r>
              <a:rPr lang="en-US" sz="2000" b="1" dirty="0">
                <a:solidFill>
                  <a:prstClr val="black"/>
                </a:solidFill>
              </a:rPr>
              <a:t>, u </a:t>
            </a:r>
            <a:r>
              <a:rPr lang="en-US" sz="2000" b="1" dirty="0" err="1">
                <a:solidFill>
                  <a:prstClr val="black"/>
                </a:solidFill>
              </a:rPr>
              <a:t>svoje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vrijeme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svoj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način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odgovoriti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molitvu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izgovorenu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vjeri</a:t>
            </a:r>
            <a:r>
              <a:rPr lang="en-US" sz="2000" b="1" dirty="0">
                <a:solidFill>
                  <a:prstClr val="black"/>
                </a:solidFill>
              </a:rPr>
              <a:t> (1. Ivan</a:t>
            </a:r>
            <a:r>
              <a:rPr lang="sr-Latn-RS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5</a:t>
            </a:r>
            <a:r>
              <a:rPr lang="sr-Latn-RS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14</a:t>
            </a:r>
            <a:r>
              <a:rPr lang="sr-Latn-RS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15).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101212" y="2274838"/>
            <a:ext cx="721687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UZORNE MOLITVE</a:t>
            </a:r>
            <a:endParaRPr lang="en" sz="7200" spc="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6"/>
                </a:solidFill>
              </a:rPr>
              <a:t>ISUS: SADRŽAJ MOLITVE</a:t>
            </a:r>
            <a:endParaRPr lang="en" sz="44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Stoga vi molite ovako: ’Oče naš, koji jesi na nebesima! Sveti se ime tvoje.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(Mat</a:t>
            </a:r>
            <a:r>
              <a:rPr lang="sr-Latn-R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ej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6</a:t>
            </a:r>
            <a:r>
              <a:rPr lang="sr-Latn-R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171337"/>
            <a:ext cx="33685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Duge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složene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</a:t>
            </a:r>
            <a:r>
              <a:rPr lang="en-US" sz="2000" b="1" dirty="0" err="1"/>
              <a:t>bismo</a:t>
            </a:r>
            <a:r>
              <a:rPr lang="en-US" sz="2000" b="1" dirty="0"/>
              <a:t> </a:t>
            </a:r>
            <a:r>
              <a:rPr lang="en-US" sz="2000" b="1" dirty="0" err="1"/>
              <a:t>impresionirali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bili</a:t>
            </a:r>
            <a:r>
              <a:rPr lang="en-US" sz="2000" b="1" dirty="0"/>
              <a:t> </a:t>
            </a:r>
            <a:r>
              <a:rPr lang="en-US" sz="2000" b="1" dirty="0" err="1"/>
              <a:t>hvaljeni</a:t>
            </a:r>
            <a:r>
              <a:rPr lang="en-US" sz="2000" b="1" dirty="0"/>
              <a:t> od </a:t>
            </a:r>
            <a:r>
              <a:rPr lang="en-US" sz="2000" b="1" dirty="0" err="1"/>
              <a:t>slušatelja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stil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 koji </a:t>
            </a:r>
            <a:r>
              <a:rPr lang="en-US" sz="2000" b="1" dirty="0" err="1"/>
              <a:t>nas</a:t>
            </a:r>
            <a:r>
              <a:rPr lang="en-US" sz="2000" b="1" dirty="0"/>
              <a:t> je Isus </a:t>
            </a:r>
            <a:r>
              <a:rPr lang="en-US" sz="2000" b="1" dirty="0" err="1"/>
              <a:t>učio</a:t>
            </a:r>
            <a:r>
              <a:rPr lang="en-US" sz="2000" b="1" dirty="0"/>
              <a:t> (M</a:t>
            </a:r>
            <a:r>
              <a:rPr lang="sr-Latn-RS" sz="2000" b="1" dirty="0"/>
              <a:t>a</a:t>
            </a:r>
            <a:r>
              <a:rPr lang="en-US" sz="2000" b="1" dirty="0"/>
              <a:t>t</a:t>
            </a:r>
            <a:r>
              <a:rPr lang="sr-Latn-RS" sz="2000" b="1" dirty="0"/>
              <a:t>ej</a:t>
            </a:r>
            <a:r>
              <a:rPr lang="en-US" sz="2000" b="1" dirty="0"/>
              <a:t> 6,5-8).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151566" y="5140893"/>
            <a:ext cx="68294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en-US" sz="2000" b="1" dirty="0" err="1"/>
              <a:t>Naučite</a:t>
            </a:r>
            <a:r>
              <a:rPr lang="en-US" sz="2000" b="1" dirty="0"/>
              <a:t> </a:t>
            </a:r>
            <a:r>
              <a:rPr lang="en-US" sz="2000" b="1" dirty="0" err="1"/>
              <a:t>moliti</a:t>
            </a:r>
            <a:r>
              <a:rPr lang="en-US" sz="2000" b="1" dirty="0"/>
              <a:t> </a:t>
            </a:r>
            <a:r>
              <a:rPr lang="en-US" sz="2000" b="1" dirty="0" err="1"/>
              <a:t>kratko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izravno</a:t>
            </a:r>
            <a:r>
              <a:rPr lang="en-US" sz="2000" b="1" dirty="0"/>
              <a:t>, </a:t>
            </a:r>
            <a:r>
              <a:rPr lang="en-US" sz="2000" b="1" dirty="0" err="1"/>
              <a:t>tražeći</a:t>
            </a:r>
            <a:r>
              <a:rPr lang="en-US" sz="2000" b="1" dirty="0"/>
              <a:t> </a:t>
            </a:r>
            <a:r>
              <a:rPr lang="en-US" sz="2000" b="1" dirty="0" err="1"/>
              <a:t>upravo</a:t>
            </a:r>
            <a:r>
              <a:rPr lang="en-US" sz="2000" b="1" dirty="0"/>
              <a:t> ono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vam</a:t>
            </a:r>
            <a:r>
              <a:rPr lang="en-US" sz="2000" b="1" dirty="0"/>
              <a:t> </a:t>
            </a:r>
            <a:r>
              <a:rPr lang="en-US" sz="2000" b="1" dirty="0" err="1"/>
              <a:t>treba</a:t>
            </a:r>
            <a:r>
              <a:rPr lang="en-US" sz="2000" b="1" dirty="0"/>
              <a:t>. </a:t>
            </a:r>
            <a:r>
              <a:rPr lang="en-US" sz="2000" b="1" dirty="0" err="1"/>
              <a:t>Nauči</a:t>
            </a:r>
            <a:r>
              <a:rPr lang="en-US" sz="2000" b="1" dirty="0"/>
              <a:t> </a:t>
            </a:r>
            <a:r>
              <a:rPr lang="en-US" sz="2000" b="1" dirty="0" err="1"/>
              <a:t>moliti</a:t>
            </a:r>
            <a:r>
              <a:rPr lang="en-US" sz="2000" b="1" dirty="0"/>
              <a:t> </a:t>
            </a:r>
            <a:r>
              <a:rPr lang="en-US" sz="2000" b="1" dirty="0" err="1"/>
              <a:t>naglas</a:t>
            </a:r>
            <a:r>
              <a:rPr lang="en-US" sz="2000" b="1" dirty="0"/>
              <a:t> </a:t>
            </a:r>
            <a:r>
              <a:rPr lang="en-US" sz="2000" b="1" dirty="0" err="1"/>
              <a:t>tamo</a:t>
            </a:r>
            <a:r>
              <a:rPr lang="en-US" sz="2000" b="1" dirty="0"/>
              <a:t> </a:t>
            </a:r>
            <a:r>
              <a:rPr lang="en-US" sz="2000" b="1" dirty="0" err="1"/>
              <a:t>gdje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samo</a:t>
            </a:r>
            <a:r>
              <a:rPr lang="en-US" sz="2000" b="1" dirty="0"/>
              <a:t> Bog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čuti</a:t>
            </a:r>
            <a:r>
              <a:rPr lang="en-US" sz="2000" b="1" dirty="0"/>
              <a:t>. Ne </a:t>
            </a:r>
            <a:r>
              <a:rPr lang="en-US" sz="2000" b="1" dirty="0" err="1"/>
              <a:t>iznosite</a:t>
            </a:r>
            <a:r>
              <a:rPr lang="en-US" sz="2000" b="1" dirty="0"/>
              <a:t> </a:t>
            </a:r>
            <a:r>
              <a:rPr lang="en-US" sz="2000" b="1" dirty="0" err="1"/>
              <a:t>izmišljene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</a:t>
            </a:r>
            <a:r>
              <a:rPr lang="en-US" sz="2000" b="1" dirty="0" err="1"/>
              <a:t>iskrene</a:t>
            </a:r>
            <a:r>
              <a:rPr lang="en-US" sz="2000" b="1" dirty="0"/>
              <a:t>, </a:t>
            </a:r>
            <a:r>
              <a:rPr lang="en-US" sz="2000" b="1" dirty="0" err="1"/>
              <a:t>osjećajne</a:t>
            </a:r>
            <a:r>
              <a:rPr lang="en-US" sz="2000" b="1" dirty="0"/>
              <a:t> </a:t>
            </a:r>
            <a:r>
              <a:rPr lang="en-US" sz="2000" b="1" dirty="0" err="1"/>
              <a:t>molbe</a:t>
            </a:r>
            <a:r>
              <a:rPr lang="en-US" sz="2000" b="1" dirty="0"/>
              <a:t>, </a:t>
            </a:r>
            <a:r>
              <a:rPr lang="en-US" sz="2000" b="1" dirty="0" err="1"/>
              <a:t>izražavajući</a:t>
            </a:r>
            <a:r>
              <a:rPr lang="en-US" sz="2000" b="1" dirty="0"/>
              <a:t> glad </a:t>
            </a:r>
            <a:r>
              <a:rPr lang="en-US" sz="2000" b="1" dirty="0" err="1"/>
              <a:t>duše</a:t>
            </a:r>
            <a:r>
              <a:rPr lang="en-US" sz="2000" b="1" dirty="0"/>
              <a:t> za Kruhom </a:t>
            </a:r>
            <a:r>
              <a:rPr lang="en-US" sz="2000" b="1" dirty="0" err="1"/>
              <a:t>života</a:t>
            </a:r>
            <a:r>
              <a:rPr lang="en-US" sz="2000" b="1" dirty="0"/>
              <a:t>." (E</a:t>
            </a:r>
            <a:r>
              <a:rPr lang="sr-Latn-RS" sz="2000" b="1" dirty="0"/>
              <a:t>llen G. White, </a:t>
            </a:r>
            <a:r>
              <a:rPr lang="en-US" sz="2000" i="1" dirty="0" err="1"/>
              <a:t>Naš</a:t>
            </a:r>
            <a:r>
              <a:rPr lang="en-US" sz="2000" i="1" dirty="0"/>
              <a:t> </a:t>
            </a:r>
            <a:r>
              <a:rPr lang="en-US" sz="2000" i="1" dirty="0" err="1"/>
              <a:t>visoki</a:t>
            </a:r>
            <a:r>
              <a:rPr lang="en-US" sz="2000" i="1" dirty="0"/>
              <a:t> </a:t>
            </a:r>
            <a:r>
              <a:rPr lang="en-US" sz="2000" i="1" dirty="0" err="1"/>
              <a:t>poziv</a:t>
            </a:r>
            <a:r>
              <a:rPr lang="en-US" sz="2000" b="1" dirty="0"/>
              <a:t>, 4. </a:t>
            </a:r>
            <a:r>
              <a:rPr lang="en-US" sz="2000" b="1" dirty="0" err="1"/>
              <a:t>svibnja</a:t>
            </a:r>
            <a:r>
              <a:rPr lang="sr-Latn-RS" sz="2000" b="1" dirty="0"/>
              <a:t>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51567" y="3463892"/>
            <a:ext cx="4017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 </a:t>
            </a:r>
            <a:r>
              <a:rPr lang="en-US" sz="2000" b="1" dirty="0" err="1"/>
              <a:t>trebaju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iskrene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jednostavne</a:t>
            </a:r>
            <a:r>
              <a:rPr lang="en-US" sz="2000" b="1" dirty="0"/>
              <a:t>,</a:t>
            </a:r>
            <a:r>
              <a:rPr lang="sr-Latn-RS" sz="2000" b="1" dirty="0"/>
              <a:t> izgovorene</a:t>
            </a:r>
            <a:r>
              <a:rPr lang="en-US" sz="2000" b="1" dirty="0"/>
              <a:t> </a:t>
            </a:r>
            <a:r>
              <a:rPr lang="en-US" sz="2000" b="1" dirty="0" err="1"/>
              <a:t>svakodnevnim</a:t>
            </a:r>
            <a:r>
              <a:rPr lang="en-US" sz="2000" b="1" dirty="0"/>
              <a:t> </a:t>
            </a:r>
            <a:r>
              <a:rPr lang="en-US" sz="2000" b="1" dirty="0" err="1"/>
              <a:t>jezikom</a:t>
            </a:r>
            <a:r>
              <a:rPr lang="en-US" sz="2000" b="1" dirty="0"/>
              <a:t>. </a:t>
            </a:r>
            <a:r>
              <a:rPr lang="en-US" sz="2000" b="1" dirty="0" err="1"/>
              <a:t>Molitva</a:t>
            </a:r>
            <a:r>
              <a:rPr lang="en-US" sz="2000" b="1" dirty="0"/>
              <a:t> je </a:t>
            </a:r>
            <a:r>
              <a:rPr lang="en-US" sz="2000" b="1" dirty="0" err="1"/>
              <a:t>vitalni</a:t>
            </a:r>
            <a:r>
              <a:rPr lang="en-US" sz="2000" b="1" dirty="0"/>
              <a:t> </a:t>
            </a:r>
            <a:r>
              <a:rPr lang="en-US" sz="2000" b="1" dirty="0" err="1"/>
              <a:t>dio</a:t>
            </a:r>
            <a:r>
              <a:rPr lang="en-US" sz="2000" b="1" dirty="0"/>
              <a:t> </a:t>
            </a:r>
            <a:r>
              <a:rPr lang="en-US" sz="2000" b="1" dirty="0" err="1"/>
              <a:t>naših</a:t>
            </a:r>
            <a:r>
              <a:rPr lang="en-US" sz="2000" b="1" dirty="0"/>
              <a:t> </a:t>
            </a:r>
            <a:r>
              <a:rPr lang="en-US" sz="2000" b="1" dirty="0" err="1"/>
              <a:t>života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3050106" y="-20454"/>
            <a:ext cx="60917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ISUS: SADRŽAJ MOLITVE</a:t>
            </a:r>
            <a:endParaRPr lang="en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837586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3097731" y="1265277"/>
            <a:ext cx="599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 je model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molitve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koji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Isus dao: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1411</Words>
  <Application>Microsoft Office PowerPoint</Application>
  <PresentationFormat>Panorámica</PresentationFormat>
  <Paragraphs>82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122</cp:revision>
  <dcterms:created xsi:type="dcterms:W3CDTF">2026-03-28T16:46:47Z</dcterms:created>
  <dcterms:modified xsi:type="dcterms:W3CDTF">2026-05-03T05:53:37Z</dcterms:modified>
</cp:coreProperties>
</file>