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0" r:id="rId5"/>
    <p:sldMasterId id="2147483724" r:id="rId6"/>
    <p:sldMasterId id="2147483738" r:id="rId7"/>
  </p:sldMasterIdLst>
  <p:notesMasterIdLst>
    <p:notesMasterId r:id="rId24"/>
  </p:notesMasterIdLst>
  <p:sldIdLst>
    <p:sldId id="398" r:id="rId8"/>
    <p:sldId id="400" r:id="rId9"/>
    <p:sldId id="480" r:id="rId10"/>
    <p:sldId id="272" r:id="rId11"/>
    <p:sldId id="259" r:id="rId12"/>
    <p:sldId id="260" r:id="rId13"/>
    <p:sldId id="261" r:id="rId14"/>
    <p:sldId id="262" r:id="rId15"/>
    <p:sldId id="263" r:id="rId16"/>
    <p:sldId id="264" r:id="rId17"/>
    <p:sldId id="265" r:id="rId18"/>
    <p:sldId id="481" r:id="rId19"/>
    <p:sldId id="482" r:id="rId20"/>
    <p:sldId id="483" r:id="rId21"/>
    <p:sldId id="486" r:id="rId22"/>
    <p:sldId id="489" r:id="rId23"/>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56" y="108"/>
      </p:cViewPr>
      <p:guideLst/>
    </p:cSldViewPr>
  </p:slideViewPr>
  <p:notesTextViewPr>
    <p:cViewPr>
      <p:scale>
        <a:sx n="3" d="2"/>
        <a:sy n="3" d="2"/>
      </p:scale>
      <p:origin x="0" y="0"/>
    </p:cViewPr>
  </p:notesTextViewPr>
  <p:sorterViewPr>
    <p:cViewPr varScale="1">
      <p:scale>
        <a:sx n="100" d="100"/>
        <a:sy n="100" d="100"/>
      </p:scale>
      <p:origin x="0" y="-19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es-ES" sz="2600" b="1" noProof="0">
              <a:effectLst>
                <a:outerShdw blurRad="38100" dist="38100" dir="2700000" algn="tl">
                  <a:srgbClr val="000000"/>
                </a:outerShdw>
              </a:effectLst>
            </a:rPr>
            <a:t>Poziv Pavla</a:t>
          </a:r>
          <a:r>
            <a:rPr lang="sr-Latn-RS" sz="2600" b="1" noProof="0">
              <a:effectLst>
                <a:outerShdw blurRad="38100" dist="38100" dir="2700000" algn="tl">
                  <a:srgbClr val="000000"/>
                </a:outerShdw>
              </a:effectLst>
            </a:rPr>
            <a:t>.</a:t>
          </a:r>
          <a:endParaRPr lang="en" sz="2600" b="1" noProof="0" dirty="0">
            <a:effectLst>
              <a:outerShdw blurRad="38100" dist="38100" dir="2700000" algn="tl">
                <a:srgbClr val="000000"/>
              </a:outerShdw>
            </a:effectLst>
          </a:endParaRP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n" sz="2600" b="1" noProof="0" dirty="0">
            <a:effectLst>
              <a:outerShdw blurRad="38100" dist="38100" dir="2700000" algn="tl">
                <a:srgbClr val="000000"/>
              </a:outerShdw>
            </a:effectLst>
          </a:endParaRPr>
        </a:p>
      </dgm:t>
    </dgm:pt>
    <dgm:pt modelId="{5B16BCE2-730E-45FF-8BAB-0ECA5A979999}">
      <dgm:prSet phldrT="[Texto]" phldr="0" custT="1"/>
      <dgm:spPr/>
      <dgm:t>
        <a:bodyPr/>
        <a:lstStyle/>
        <a:p>
          <a:r>
            <a:rPr lang="hr-HR" sz="2600" b="1" noProof="0">
              <a:effectLst>
                <a:outerShdw blurRad="38100" dist="38100" dir="2700000" algn="tl">
                  <a:srgbClr val="000000"/>
                </a:outerShdw>
              </a:effectLst>
            </a:rPr>
            <a:t>Putovanje do Korinta.</a:t>
          </a:r>
          <a:endParaRPr lang="en" sz="2600" b="1" noProof="0" dirty="0">
            <a:effectLst>
              <a:outerShdw blurRad="38100" dist="38100" dir="2700000" algn="tl">
                <a:srgbClr val="000000"/>
              </a:outerShdw>
            </a:effectLst>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n" sz="2600" b="1" noProof="0" dirty="0">
            <a:effectLst>
              <a:outerShdw blurRad="38100" dist="38100" dir="2700000" algn="tl">
                <a:srgbClr val="000000"/>
              </a:outerShdw>
            </a:effectLst>
          </a:endParaRPr>
        </a:p>
      </dgm:t>
    </dgm:pt>
    <dgm:pt modelId="{2A12D8B3-E34D-48DF-BC55-C72825D9FBA6}">
      <dgm:prSet phldrT="[Texto]" phldr="0" custT="1"/>
      <dgm:spPr/>
      <dgm:t>
        <a:bodyPr/>
        <a:lstStyle/>
        <a:p>
          <a:r>
            <a:rPr lang="hr-HR" sz="2600" b="1" noProof="0">
              <a:effectLst>
                <a:outerShdw blurRad="38100" dist="38100" dir="2700000" algn="tl">
                  <a:srgbClr val="000000"/>
                </a:outerShdw>
              </a:effectLst>
            </a:rPr>
            <a:t>Grad Korint.</a:t>
          </a:r>
          <a:endParaRPr lang="en" sz="2600" b="1" noProof="0" dirty="0">
            <a:effectLst>
              <a:outerShdw blurRad="38100" dist="38100" dir="2700000" algn="tl">
                <a:srgbClr val="000000"/>
              </a:outerShdw>
            </a:effectLst>
          </a:endParaRP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n" sz="2600" b="1" noProof="0" dirty="0">
            <a:effectLst>
              <a:outerShdw blurRad="38100" dist="38100" dir="2700000" algn="tl">
                <a:srgbClr val="000000"/>
              </a:outerShdw>
            </a:effectLst>
          </a:endParaRPr>
        </a:p>
      </dgm:t>
    </dgm:pt>
    <dgm:pt modelId="{0C0F3075-A77A-428D-8933-5B241659F799}">
      <dgm:prSet phldrT="[Texto]" phldr="0" custT="1"/>
      <dgm:spPr/>
      <dgm:t>
        <a:bodyPr/>
        <a:lstStyle/>
        <a:p>
          <a:r>
            <a:rPr lang="hr-HR" sz="2600" b="1" noProof="0">
              <a:effectLst>
                <a:outerShdw blurRad="38100" dist="38100" dir="2700000" algn="tl">
                  <a:srgbClr val="000000"/>
                </a:outerShdw>
              </a:effectLst>
            </a:rPr>
            <a:t>Korinćani.</a:t>
          </a:r>
          <a:endParaRPr lang="en" sz="2600" b="1" noProof="0" dirty="0">
            <a:effectLst>
              <a:outerShdw blurRad="38100" dist="38100" dir="2700000" algn="tl">
                <a:srgbClr val="000000"/>
              </a:outerShdw>
            </a:effectLst>
          </a:endParaRP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n" sz="2600" b="1" noProof="0" dirty="0">
            <a:effectLst>
              <a:outerShdw blurRad="38100" dist="38100" dir="2700000" algn="tl">
                <a:srgbClr val="000000"/>
              </a:outerShdw>
            </a:effectLst>
          </a:endParaRPr>
        </a:p>
      </dgm:t>
    </dgm:pt>
    <dgm:pt modelId="{65EB6C3F-ABD0-4183-8330-FD4AB89EA6D1}">
      <dgm:prSet phldrT="[Texto]" phldr="0" custT="1"/>
      <dgm:spPr/>
      <dgm:t>
        <a:bodyPr/>
        <a:lstStyle/>
        <a:p>
          <a:r>
            <a:rPr lang="hr-HR" sz="2600" b="1" noProof="0">
              <a:effectLst>
                <a:outerShdw blurRad="38100" dist="38100" dir="2700000" algn="tl">
                  <a:srgbClr val="000000"/>
                </a:outerShdw>
              </a:effectLst>
            </a:rPr>
            <a:t>Pisma Korinćanima.</a:t>
          </a:r>
          <a:endParaRPr lang="en" sz="2600" b="1" noProof="0" dirty="0">
            <a:effectLst>
              <a:outerShdw blurRad="38100" dist="38100" dir="2700000" algn="tl">
                <a:srgbClr val="000000"/>
              </a:outerShdw>
            </a:effectLst>
          </a:endParaRP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hr-HR" sz="2000" b="1" i="0" baseline="0" noProof="0">
              <a:effectLst>
                <a:outerShdw blurRad="38100" dist="38100" dir="2700000" algn="tl">
                  <a:srgbClr val="000000"/>
                </a:outerShdw>
              </a:effectLst>
            </a:rPr>
            <a:t>Kako je Pavao postao apostol?</a:t>
          </a:r>
          <a:endParaRPr lang="en" sz="2000" noProof="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hr-HR" sz="2000" b="1" noProof="0"/>
            <a:t>Po Isusovu izboru (Gal. 1,1).</a:t>
          </a:r>
          <a:endParaRPr lang="en" sz="2000" noProof="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hr-HR" sz="2000" b="1" noProof="0">
              <a:effectLst>
                <a:outerShdw blurRad="38100" dist="38100" dir="2700000" algn="tl">
                  <a:srgbClr val="000000"/>
                </a:outerShdw>
              </a:effectLst>
            </a:rPr>
            <a:t>Kada je izabran?</a:t>
          </a:r>
          <a:endParaRPr lang="en" sz="2000" noProof="0"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hr-HR" sz="2000" b="1" noProof="0"/>
            <a:t>Iz majčine utrobe (Gal. 1,15).</a:t>
          </a:r>
          <a:endParaRPr lang="en" sz="2000" noProof="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hr-HR" sz="2000" b="1" noProof="0">
              <a:effectLst>
                <a:outerShdw blurRad="38100" dist="38100" dir="2700000" algn="tl">
                  <a:srgbClr val="000000"/>
                </a:outerShdw>
              </a:effectLst>
            </a:rPr>
            <a:t>Kada je pozvan?</a:t>
          </a:r>
          <a:endParaRPr lang="en" sz="2000" noProof="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pl-PL" sz="2000" b="1" noProof="0"/>
            <a:t>Na putu za Damask (Djela 22,6.7).</a:t>
          </a:r>
          <a:endParaRPr lang="en" sz="2000" noProof="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hr-HR" sz="2000" b="1" noProof="0">
              <a:effectLst>
                <a:outerShdw blurRad="38100" dist="38100" dir="2700000" algn="tl">
                  <a:srgbClr val="000000"/>
                </a:outerShdw>
              </a:effectLst>
            </a:rPr>
            <a:t>Čiji je apostol bio?</a:t>
          </a:r>
          <a:endParaRPr lang="en" sz="2000" noProof="0" dirty="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hr-HR" sz="2000" b="1" noProof="0"/>
            <a:t>Od pogana (Gal. 2,9)</a:t>
          </a:r>
          <a:endParaRPr lang="en" sz="2000" noProof="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en" sz="2000" b="1" noProof="0">
              <a:effectLst>
                <a:outerShdw blurRad="38100" dist="38100" dir="2700000" algn="tl">
                  <a:srgbClr val="000000"/>
                </a:outerShdw>
              </a:effectLst>
            </a:rPr>
            <a:t>1</a:t>
          </a:r>
          <a:r>
            <a:rPr lang="sr-Latn-RS" sz="2000" b="1" noProof="0">
              <a:effectLst>
                <a:outerShdw blurRad="38100" dist="38100" dir="2700000" algn="tl">
                  <a:srgbClr val="000000"/>
                </a:outerShdw>
              </a:effectLst>
            </a:rPr>
            <a:t>. Korinćanima</a:t>
          </a:r>
          <a:r>
            <a:rPr lang="en" sz="2000" b="1" noProof="0">
              <a:effectLst>
                <a:outerShdw blurRad="38100" dist="38100" dir="2700000" algn="tl">
                  <a:srgbClr val="000000"/>
                </a:outerShdw>
              </a:effectLst>
            </a:rPr>
            <a:t> </a:t>
          </a:r>
          <a:r>
            <a:rPr lang="en" sz="2000" b="1" noProof="0" dirty="0">
              <a:effectLst>
                <a:outerShdw blurRad="38100" dist="38100" dir="2700000" algn="tl">
                  <a:srgbClr val="000000"/>
                </a:outerShdw>
              </a:effectLst>
            </a:rPr>
            <a:t>1-6</a:t>
          </a:r>
          <a:endParaRPr lang="en" sz="2000" noProof="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hr-HR" sz="1800" b="1" noProof="0"/>
            <a:t>Obaviješten od Chloe o nekoliko problema u crkvi, Pavao im prigovara radi frakcija; seksualne nemoralnost; sukoba; i prostitucije.</a:t>
          </a:r>
          <a:endParaRPr lang="en" sz="1800" noProof="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n" sz="2000" b="1" noProof="0">
              <a:effectLst>
                <a:outerShdw blurRad="38100" dist="38100" dir="2700000" algn="tl">
                  <a:srgbClr val="000000"/>
                </a:outerShdw>
              </a:effectLst>
            </a:rPr>
            <a:t>1</a:t>
          </a:r>
          <a:r>
            <a:rPr lang="sr-Latn-RS" sz="2000" b="1" noProof="0">
              <a:effectLst>
                <a:outerShdw blurRad="38100" dist="38100" dir="2700000" algn="tl">
                  <a:srgbClr val="000000"/>
                </a:outerShdw>
              </a:effectLst>
            </a:rPr>
            <a:t>.</a:t>
          </a:r>
          <a:r>
            <a:rPr lang="en" sz="2000" b="1" noProof="0">
              <a:effectLst>
                <a:outerShdw blurRad="38100" dist="38100" dir="2700000" algn="tl">
                  <a:srgbClr val="000000"/>
                </a:outerShdw>
              </a:effectLst>
            </a:rPr>
            <a:t> </a:t>
          </a:r>
          <a:r>
            <a:rPr lang="sr-Latn-RS" sz="2000" b="1" noProof="0">
              <a:effectLst>
                <a:outerShdw blurRad="38100" dist="38100" dir="2700000" algn="tl">
                  <a:srgbClr val="000000"/>
                </a:outerShdw>
              </a:effectLst>
            </a:rPr>
            <a:t>Korinćanima</a:t>
          </a:r>
          <a:r>
            <a:rPr lang="en" sz="2000" b="1" noProof="0">
              <a:effectLst>
                <a:outerShdw blurRad="38100" dist="38100" dir="2700000" algn="tl">
                  <a:srgbClr val="000000"/>
                </a:outerShdw>
              </a:effectLst>
            </a:rPr>
            <a:t> </a:t>
          </a:r>
          <a:r>
            <a:rPr lang="en" sz="2000" b="1" noProof="0" dirty="0">
              <a:effectLst>
                <a:outerShdw blurRad="38100" dist="38100" dir="2700000" algn="tl">
                  <a:srgbClr val="000000"/>
                </a:outerShdw>
              </a:effectLst>
            </a:rPr>
            <a:t>7-16</a:t>
          </a:r>
          <a:endParaRPr lang="en" sz="2000" noProof="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hr-HR" sz="1800" b="1" noProof="0"/>
            <a:t>Hlojina obitelj donijela mu je i pismo s nekoliko pitanja iz crkve o temama na koje je Pavao odgovorio: brak; razvod; celibat; hrana žrtvovana idolima; ponašanje u bogoslužju; korištenje duhovnih darova; i uskrsnuće.</a:t>
          </a:r>
          <a:endParaRPr lang="en" sz="1800" noProof="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en" sz="2000" b="1" noProof="0">
              <a:effectLst>
                <a:outerShdw blurRad="38100" dist="38100" dir="2700000" algn="tl">
                  <a:srgbClr val="000000"/>
                </a:outerShdw>
              </a:effectLst>
            </a:rPr>
            <a:t>2</a:t>
          </a:r>
          <a:r>
            <a:rPr lang="sr-Latn-RS" sz="2000" b="1" noProof="0">
              <a:effectLst>
                <a:outerShdw blurRad="38100" dist="38100" dir="2700000" algn="tl">
                  <a:srgbClr val="000000"/>
                </a:outerShdw>
              </a:effectLst>
            </a:rPr>
            <a:t>.</a:t>
          </a:r>
          <a:r>
            <a:rPr lang="en" sz="2000" b="1" noProof="0">
              <a:effectLst>
                <a:outerShdw blurRad="38100" dist="38100" dir="2700000" algn="tl">
                  <a:srgbClr val="000000"/>
                </a:outerShdw>
              </a:effectLst>
            </a:rPr>
            <a:t> </a:t>
          </a:r>
          <a:r>
            <a:rPr lang="sr-Latn-RS" sz="2000" b="1" noProof="0">
              <a:effectLst>
                <a:outerShdw blurRad="38100" dist="38100" dir="2700000" algn="tl">
                  <a:srgbClr val="000000"/>
                </a:outerShdw>
              </a:effectLst>
            </a:rPr>
            <a:t> Korinćanima</a:t>
          </a:r>
          <a:endParaRPr lang="en" sz="2000" noProof="0" dirty="0">
            <a:effectLst>
              <a:outerShdw blurRad="38100" dist="38100" dir="2700000" algn="tl">
                <a:srgbClr val="000000"/>
              </a:outerShdw>
            </a:effectLst>
          </a:endParaRP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hr-HR" sz="1800" b="1" noProof="0"/>
            <a:t>Ovo je druga poslanica koja je sačuvana, iako je Pavao napisao još nekoliko (možda prije dviju koja su sačuvana i/ili u razdoblju između njih). Pohvaljuje Korinćane zbog načina na koji su riješili neke probleme, ali ih potiče da svijet gledaju kroz prizmu evanđelja, izbjegavajući utjecaj okolne kulture.</a:t>
          </a:r>
          <a:endParaRPr lang="en" sz="1800" noProof="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5370827"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noProof="0">
              <a:effectLst>
                <a:outerShdw blurRad="38100" dist="38100" dir="2700000" algn="tl">
                  <a:srgbClr val="000000"/>
                </a:outerShdw>
              </a:effectLst>
            </a:rPr>
            <a:t>Poziv Pavla</a:t>
          </a:r>
          <a:r>
            <a:rPr lang="sr-Latn-RS" sz="2600" b="1" kern="1200" noProof="0">
              <a:effectLst>
                <a:outerShdw blurRad="38100" dist="38100" dir="2700000" algn="tl">
                  <a:srgbClr val="000000"/>
                </a:outerShdw>
              </a:effectLst>
            </a:rPr>
            <a:t>.</a:t>
          </a:r>
          <a:endParaRPr lang="en" sz="2600" b="1" kern="1200" noProof="0" dirty="0">
            <a:effectLst>
              <a:outerShdw blurRad="38100" dist="38100" dir="2700000" algn="tl">
                <a:srgbClr val="000000"/>
              </a:outerShdw>
            </a:effectLst>
          </a:endParaRPr>
        </a:p>
      </dsp:txBody>
      <dsp:txXfrm>
        <a:off x="16672" y="16672"/>
        <a:ext cx="4690002" cy="535870"/>
      </dsp:txXfrm>
    </dsp:sp>
    <dsp:sp modelId="{FAC792D5-4117-4527-BFFA-AD1E2C12CB7B}">
      <dsp:nvSpPr>
        <dsp:cNvPr id="0" name=""/>
        <dsp:cNvSpPr/>
      </dsp:nvSpPr>
      <dsp:spPr>
        <a:xfrm>
          <a:off x="401068" y="648271"/>
          <a:ext cx="5370827"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hr-HR" sz="2600" b="1" kern="1200" noProof="0">
              <a:effectLst>
                <a:outerShdw blurRad="38100" dist="38100" dir="2700000" algn="tl">
                  <a:srgbClr val="000000"/>
                </a:outerShdw>
              </a:effectLst>
            </a:rPr>
            <a:t>Putovanje do Korinta.</a:t>
          </a:r>
          <a:endParaRPr lang="en" sz="2600" b="1" kern="1200" noProof="0" dirty="0">
            <a:effectLst>
              <a:outerShdw blurRad="38100" dist="38100" dir="2700000" algn="tl">
                <a:srgbClr val="000000"/>
              </a:outerShdw>
            </a:effectLst>
          </a:endParaRPr>
        </a:p>
      </dsp:txBody>
      <dsp:txXfrm>
        <a:off x="417740" y="664943"/>
        <a:ext cx="4566426" cy="535870"/>
      </dsp:txXfrm>
    </dsp:sp>
    <dsp:sp modelId="{A4769B0C-11C2-47B7-A6A7-52579446E8B9}">
      <dsp:nvSpPr>
        <dsp:cNvPr id="0" name=""/>
        <dsp:cNvSpPr/>
      </dsp:nvSpPr>
      <dsp:spPr>
        <a:xfrm>
          <a:off x="802136" y="1296543"/>
          <a:ext cx="5370827"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hr-HR" sz="2600" b="1" kern="1200" noProof="0">
              <a:effectLst>
                <a:outerShdw blurRad="38100" dist="38100" dir="2700000" algn="tl">
                  <a:srgbClr val="000000"/>
                </a:outerShdw>
              </a:effectLst>
            </a:rPr>
            <a:t>Grad Korint.</a:t>
          </a:r>
          <a:endParaRPr lang="en" sz="2600" b="1" kern="1200" noProof="0" dirty="0">
            <a:effectLst>
              <a:outerShdw blurRad="38100" dist="38100" dir="2700000" algn="tl">
                <a:srgbClr val="000000"/>
              </a:outerShdw>
            </a:effectLst>
          </a:endParaRPr>
        </a:p>
      </dsp:txBody>
      <dsp:txXfrm>
        <a:off x="818808" y="1313215"/>
        <a:ext cx="4566426" cy="535869"/>
      </dsp:txXfrm>
    </dsp:sp>
    <dsp:sp modelId="{D16E78D5-F212-49D8-9C32-18EA073A8EB6}">
      <dsp:nvSpPr>
        <dsp:cNvPr id="0" name=""/>
        <dsp:cNvSpPr/>
      </dsp:nvSpPr>
      <dsp:spPr>
        <a:xfrm>
          <a:off x="1203204" y="1944814"/>
          <a:ext cx="5370827"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hr-HR" sz="2600" b="1" kern="1200" noProof="0">
              <a:effectLst>
                <a:outerShdw blurRad="38100" dist="38100" dir="2700000" algn="tl">
                  <a:srgbClr val="000000"/>
                </a:outerShdw>
              </a:effectLst>
            </a:rPr>
            <a:t>Korinćani.</a:t>
          </a:r>
          <a:endParaRPr lang="en" sz="2600" b="1" kern="1200" noProof="0" dirty="0">
            <a:effectLst>
              <a:outerShdw blurRad="38100" dist="38100" dir="2700000" algn="tl">
                <a:srgbClr val="000000"/>
              </a:outerShdw>
            </a:effectLst>
          </a:endParaRPr>
        </a:p>
      </dsp:txBody>
      <dsp:txXfrm>
        <a:off x="1219876" y="1961486"/>
        <a:ext cx="4566426" cy="535870"/>
      </dsp:txXfrm>
    </dsp:sp>
    <dsp:sp modelId="{C105352C-7085-4BFD-B463-B0F860E365EA}">
      <dsp:nvSpPr>
        <dsp:cNvPr id="0" name=""/>
        <dsp:cNvSpPr/>
      </dsp:nvSpPr>
      <dsp:spPr>
        <a:xfrm>
          <a:off x="1604273" y="2593086"/>
          <a:ext cx="5370827"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hr-HR" sz="2600" b="1" kern="1200" noProof="0">
              <a:effectLst>
                <a:outerShdw blurRad="38100" dist="38100" dir="2700000" algn="tl">
                  <a:srgbClr val="000000"/>
                </a:outerShdw>
              </a:effectLst>
            </a:rPr>
            <a:t>Pisma Korinćanima.</a:t>
          </a:r>
          <a:endParaRPr lang="en" sz="2600" b="1" kern="1200" noProof="0" dirty="0">
            <a:effectLst>
              <a:outerShdw blurRad="38100" dist="38100" dir="2700000" algn="tl">
                <a:srgbClr val="000000"/>
              </a:outerShdw>
            </a:effectLst>
          </a:endParaRPr>
        </a:p>
      </dsp:txBody>
      <dsp:txXfrm>
        <a:off x="1620945" y="2609758"/>
        <a:ext cx="4566426" cy="535869"/>
      </dsp:txXfrm>
    </dsp:sp>
    <dsp:sp modelId="{24C2F7A0-3B9B-4550-9C1B-0762B8A40C19}">
      <dsp:nvSpPr>
        <dsp:cNvPr id="0" name=""/>
        <dsp:cNvSpPr/>
      </dsp:nvSpPr>
      <dsp:spPr>
        <a:xfrm>
          <a:off x="5000838"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084086" y="415842"/>
        <a:ext cx="203493" cy="278417"/>
      </dsp:txXfrm>
    </dsp:sp>
    <dsp:sp modelId="{2D28A9E1-DAB2-4C81-AD5A-FAD7260FFD58}">
      <dsp:nvSpPr>
        <dsp:cNvPr id="0" name=""/>
        <dsp:cNvSpPr/>
      </dsp:nvSpPr>
      <dsp:spPr>
        <a:xfrm>
          <a:off x="5401906"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485154" y="1064113"/>
        <a:ext cx="203493" cy="278417"/>
      </dsp:txXfrm>
    </dsp:sp>
    <dsp:sp modelId="{FF3B14A5-C43A-4CBC-A2D0-4A8A0D2D65DA}">
      <dsp:nvSpPr>
        <dsp:cNvPr id="0" name=""/>
        <dsp:cNvSpPr/>
      </dsp:nvSpPr>
      <dsp:spPr>
        <a:xfrm>
          <a:off x="580297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5886223" y="1702898"/>
        <a:ext cx="203493" cy="278417"/>
      </dsp:txXfrm>
    </dsp:sp>
    <dsp:sp modelId="{40526A09-FFBA-45E1-9BE0-EC2AACD7D231}">
      <dsp:nvSpPr>
        <dsp:cNvPr id="0" name=""/>
        <dsp:cNvSpPr/>
      </dsp:nvSpPr>
      <dsp:spPr>
        <a:xfrm>
          <a:off x="6204043"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 sz="2600" b="1" kern="1200" noProof="0" dirty="0">
            <a:effectLst>
              <a:outerShdw blurRad="38100" dist="38100" dir="2700000" algn="tl">
                <a:srgbClr val="000000"/>
              </a:outerShdw>
            </a:effectLst>
          </a:endParaRPr>
        </a:p>
      </dsp:txBody>
      <dsp:txXfrm>
        <a:off x="6287291"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hr-HR" sz="2000" b="1" kern="1200" noProof="0"/>
            <a:t>Po Isusovu izboru (Gal. 1,1).</a:t>
          </a:r>
          <a:endParaRPr lang="en" sz="2000" kern="1200" noProof="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r-HR" sz="2000" b="1" i="0" kern="1200" baseline="0" noProof="0">
              <a:effectLst>
                <a:outerShdw blurRad="38100" dist="38100" dir="2700000" algn="tl">
                  <a:srgbClr val="000000"/>
                </a:outerShdw>
              </a:effectLst>
            </a:rPr>
            <a:t>Kako je Pavao postao apostol?</a:t>
          </a:r>
          <a:endParaRPr lang="en" sz="2000" kern="1200" noProof="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hr-HR" sz="2000" b="1" kern="1200" noProof="0"/>
            <a:t>Iz majčine utrobe (Gal. 1,15).</a:t>
          </a:r>
          <a:endParaRPr lang="en" sz="2000" kern="1200" noProof="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r-HR" sz="2000" b="1" kern="1200" noProof="0">
              <a:effectLst>
                <a:outerShdw blurRad="38100" dist="38100" dir="2700000" algn="tl">
                  <a:srgbClr val="000000"/>
                </a:outerShdw>
              </a:effectLst>
            </a:rPr>
            <a:t>Kada je izabran?</a:t>
          </a:r>
          <a:endParaRPr lang="en" sz="2000" kern="1200" noProof="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pl-PL" sz="2000" b="1" kern="1200" noProof="0"/>
            <a:t>Na putu za Damask (Djela 22,6.7).</a:t>
          </a:r>
          <a:endParaRPr lang="en" sz="2000" kern="1200" noProof="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r-HR" sz="2000" b="1" kern="1200" noProof="0">
              <a:effectLst>
                <a:outerShdw blurRad="38100" dist="38100" dir="2700000" algn="tl">
                  <a:srgbClr val="000000"/>
                </a:outerShdw>
              </a:effectLst>
            </a:rPr>
            <a:t>Kada je pozvan?</a:t>
          </a:r>
          <a:endParaRPr lang="en" sz="2000" kern="1200" noProof="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hr-HR" sz="2000" b="1" kern="1200" noProof="0"/>
            <a:t>Od pogana (Gal. 2,9)</a:t>
          </a:r>
          <a:endParaRPr lang="en" sz="2000" kern="1200" noProof="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hr-HR" sz="2000" b="1" kern="1200" noProof="0">
              <a:effectLst>
                <a:outerShdw blurRad="38100" dist="38100" dir="2700000" algn="tl">
                  <a:srgbClr val="000000"/>
                </a:outerShdw>
              </a:effectLst>
            </a:rPr>
            <a:t>Čiji je apostol bio?</a:t>
          </a:r>
          <a:endParaRPr lang="en" sz="2000" kern="1200" noProof="0" dirty="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334639"/>
          <a:ext cx="7980720" cy="10710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416560" rIns="180000" bIns="128016" numCol="1" spcCol="1270" anchor="t" anchorCtr="0">
          <a:noAutofit/>
        </a:bodyPr>
        <a:lstStyle/>
        <a:p>
          <a:pPr marL="0" lvl="1" indent="0" algn="l" defTabSz="800100">
            <a:lnSpc>
              <a:spcPct val="90000"/>
            </a:lnSpc>
            <a:spcBef>
              <a:spcPct val="0"/>
            </a:spcBef>
            <a:spcAft>
              <a:spcPct val="15000"/>
            </a:spcAft>
            <a:buNone/>
          </a:pPr>
          <a:r>
            <a:rPr lang="hr-HR" sz="1800" b="1" kern="1200" noProof="0"/>
            <a:t>Obaviješten od Chloe o nekoliko problema u crkvi, Pavao im prigovara radi frakcija; seksualne nemoralnost; sukoba; i prostitucije.</a:t>
          </a:r>
          <a:endParaRPr lang="en" sz="1800" kern="1200" noProof="0" dirty="0"/>
        </a:p>
      </dsp:txBody>
      <dsp:txXfrm>
        <a:off x="0" y="334639"/>
        <a:ext cx="7980720" cy="1071000"/>
      </dsp:txXfrm>
    </dsp:sp>
    <dsp:sp modelId="{4F3DFAC6-32B5-4FF7-80EC-1BCA53706CDB}">
      <dsp:nvSpPr>
        <dsp:cNvPr id="0" name=""/>
        <dsp:cNvSpPr/>
      </dsp:nvSpPr>
      <dsp:spPr>
        <a:xfrm>
          <a:off x="399036" y="39439"/>
          <a:ext cx="5586504" cy="59040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a:effectLst>
                <a:outerShdw blurRad="38100" dist="38100" dir="2700000" algn="tl">
                  <a:srgbClr val="000000"/>
                </a:outerShdw>
              </a:effectLst>
            </a:rPr>
            <a:t>1</a:t>
          </a:r>
          <a:r>
            <a:rPr lang="sr-Latn-RS" sz="2000" b="1" kern="1200" noProof="0">
              <a:effectLst>
                <a:outerShdw blurRad="38100" dist="38100" dir="2700000" algn="tl">
                  <a:srgbClr val="000000"/>
                </a:outerShdw>
              </a:effectLst>
            </a:rPr>
            <a:t>. Korinćanima</a:t>
          </a:r>
          <a:r>
            <a:rPr lang="en" sz="2000" b="1" kern="1200" noProof="0">
              <a:effectLst>
                <a:outerShdw blurRad="38100" dist="38100" dir="2700000" algn="tl">
                  <a:srgbClr val="000000"/>
                </a:outerShdw>
              </a:effectLst>
            </a:rPr>
            <a:t> </a:t>
          </a:r>
          <a:r>
            <a:rPr lang="en" sz="2000" b="1" kern="1200" noProof="0" dirty="0">
              <a:effectLst>
                <a:outerShdw blurRad="38100" dist="38100" dir="2700000" algn="tl">
                  <a:srgbClr val="000000"/>
                </a:outerShdw>
              </a:effectLst>
            </a:rPr>
            <a:t>1-6</a:t>
          </a:r>
          <a:endParaRPr lang="en" sz="2000" kern="1200" noProof="0" dirty="0">
            <a:effectLst>
              <a:outerShdw blurRad="38100" dist="38100" dir="2700000" algn="tl">
                <a:srgbClr val="000000"/>
              </a:outerShdw>
            </a:effectLst>
          </a:endParaRPr>
        </a:p>
      </dsp:txBody>
      <dsp:txXfrm>
        <a:off x="427857" y="68260"/>
        <a:ext cx="5528862" cy="532758"/>
      </dsp:txXfrm>
    </dsp:sp>
    <dsp:sp modelId="{4356964C-7D4C-4136-BFD4-003022A3A988}">
      <dsp:nvSpPr>
        <dsp:cNvPr id="0" name=""/>
        <dsp:cNvSpPr/>
      </dsp:nvSpPr>
      <dsp:spPr>
        <a:xfrm>
          <a:off x="0" y="1808839"/>
          <a:ext cx="7980720" cy="13230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416560" rIns="180000" bIns="128016" numCol="1" spcCol="1270" anchor="t" anchorCtr="0">
          <a:noAutofit/>
        </a:bodyPr>
        <a:lstStyle/>
        <a:p>
          <a:pPr marL="0" lvl="1" indent="0" algn="l" defTabSz="800100">
            <a:lnSpc>
              <a:spcPct val="90000"/>
            </a:lnSpc>
            <a:spcBef>
              <a:spcPct val="0"/>
            </a:spcBef>
            <a:spcAft>
              <a:spcPct val="15000"/>
            </a:spcAft>
            <a:buNone/>
          </a:pPr>
          <a:r>
            <a:rPr lang="hr-HR" sz="1800" b="1" kern="1200" noProof="0"/>
            <a:t>Hlojina obitelj donijela mu je i pismo s nekoliko pitanja iz crkve o temama na koje je Pavao odgovorio: brak; razvod; celibat; hrana žrtvovana idolima; ponašanje u bogoslužju; korištenje duhovnih darova; i uskrsnuće.</a:t>
          </a:r>
          <a:endParaRPr lang="en" sz="1800" kern="1200" noProof="0" dirty="0"/>
        </a:p>
      </dsp:txBody>
      <dsp:txXfrm>
        <a:off x="0" y="1808839"/>
        <a:ext cx="7980720" cy="1323000"/>
      </dsp:txXfrm>
    </dsp:sp>
    <dsp:sp modelId="{2F0E2FE6-2CF5-496B-BA7C-3E702B20CEB1}">
      <dsp:nvSpPr>
        <dsp:cNvPr id="0" name=""/>
        <dsp:cNvSpPr/>
      </dsp:nvSpPr>
      <dsp:spPr>
        <a:xfrm>
          <a:off x="399036" y="1513639"/>
          <a:ext cx="5586504" cy="59040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a:effectLst>
                <a:outerShdw blurRad="38100" dist="38100" dir="2700000" algn="tl">
                  <a:srgbClr val="000000"/>
                </a:outerShdw>
              </a:effectLst>
            </a:rPr>
            <a:t>1</a:t>
          </a:r>
          <a:r>
            <a:rPr lang="sr-Latn-RS" sz="2000" b="1" kern="1200" noProof="0">
              <a:effectLst>
                <a:outerShdw blurRad="38100" dist="38100" dir="2700000" algn="tl">
                  <a:srgbClr val="000000"/>
                </a:outerShdw>
              </a:effectLst>
            </a:rPr>
            <a:t>.</a:t>
          </a:r>
          <a:r>
            <a:rPr lang="en" sz="2000" b="1" kern="1200" noProof="0">
              <a:effectLst>
                <a:outerShdw blurRad="38100" dist="38100" dir="2700000" algn="tl">
                  <a:srgbClr val="000000"/>
                </a:outerShdw>
              </a:effectLst>
            </a:rPr>
            <a:t> </a:t>
          </a:r>
          <a:r>
            <a:rPr lang="sr-Latn-RS" sz="2000" b="1" kern="1200" noProof="0">
              <a:effectLst>
                <a:outerShdw blurRad="38100" dist="38100" dir="2700000" algn="tl">
                  <a:srgbClr val="000000"/>
                </a:outerShdw>
              </a:effectLst>
            </a:rPr>
            <a:t>Korinćanima</a:t>
          </a:r>
          <a:r>
            <a:rPr lang="en" sz="2000" b="1" kern="1200" noProof="0">
              <a:effectLst>
                <a:outerShdw blurRad="38100" dist="38100" dir="2700000" algn="tl">
                  <a:srgbClr val="000000"/>
                </a:outerShdw>
              </a:effectLst>
            </a:rPr>
            <a:t> </a:t>
          </a:r>
          <a:r>
            <a:rPr lang="en" sz="2000" b="1" kern="1200" noProof="0" dirty="0">
              <a:effectLst>
                <a:outerShdw blurRad="38100" dist="38100" dir="2700000" algn="tl">
                  <a:srgbClr val="000000"/>
                </a:outerShdw>
              </a:effectLst>
            </a:rPr>
            <a:t>7-16</a:t>
          </a:r>
          <a:endParaRPr lang="en" sz="2000" kern="1200" noProof="0" dirty="0">
            <a:effectLst>
              <a:outerShdw blurRad="38100" dist="38100" dir="2700000" algn="tl">
                <a:srgbClr val="000000"/>
              </a:outerShdw>
            </a:effectLst>
          </a:endParaRPr>
        </a:p>
      </dsp:txBody>
      <dsp:txXfrm>
        <a:off x="427857" y="1542460"/>
        <a:ext cx="5528862" cy="532758"/>
      </dsp:txXfrm>
    </dsp:sp>
    <dsp:sp modelId="{BF2165CA-3783-4C74-A25A-6E59360B8C21}">
      <dsp:nvSpPr>
        <dsp:cNvPr id="0" name=""/>
        <dsp:cNvSpPr/>
      </dsp:nvSpPr>
      <dsp:spPr>
        <a:xfrm>
          <a:off x="0" y="3535039"/>
          <a:ext cx="7980720" cy="18270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416560" rIns="180000" bIns="128016" numCol="1" spcCol="1270" anchor="t" anchorCtr="0">
          <a:noAutofit/>
        </a:bodyPr>
        <a:lstStyle/>
        <a:p>
          <a:pPr marL="0" lvl="1" indent="0" algn="l" defTabSz="800100">
            <a:lnSpc>
              <a:spcPct val="90000"/>
            </a:lnSpc>
            <a:spcBef>
              <a:spcPct val="0"/>
            </a:spcBef>
            <a:spcAft>
              <a:spcPct val="15000"/>
            </a:spcAft>
            <a:buNone/>
          </a:pPr>
          <a:r>
            <a:rPr lang="hr-HR" sz="1800" b="1" kern="1200" noProof="0"/>
            <a:t>Ovo je druga poslanica koja je sačuvana, iako je Pavao napisao još nekoliko (možda prije dviju koja su sačuvana i/ili u razdoblju između njih). Pohvaljuje Korinćane zbog načina na koji su riješili neke probleme, ali ih potiče da svijet gledaju kroz prizmu evanđelja, izbjegavajući utjecaj okolne kulture.</a:t>
          </a:r>
          <a:endParaRPr lang="en" sz="1800" kern="1200" noProof="0" dirty="0"/>
        </a:p>
      </dsp:txBody>
      <dsp:txXfrm>
        <a:off x="0" y="3535039"/>
        <a:ext cx="7980720" cy="1827000"/>
      </dsp:txXfrm>
    </dsp:sp>
    <dsp:sp modelId="{D60E5BAA-BA57-4680-A2E7-E8124F89EBA6}">
      <dsp:nvSpPr>
        <dsp:cNvPr id="0" name=""/>
        <dsp:cNvSpPr/>
      </dsp:nvSpPr>
      <dsp:spPr>
        <a:xfrm>
          <a:off x="399036" y="3239839"/>
          <a:ext cx="5586504" cy="59040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n" sz="2000" b="1" kern="1200" noProof="0">
              <a:effectLst>
                <a:outerShdw blurRad="38100" dist="38100" dir="2700000" algn="tl">
                  <a:srgbClr val="000000"/>
                </a:outerShdw>
              </a:effectLst>
            </a:rPr>
            <a:t>2</a:t>
          </a:r>
          <a:r>
            <a:rPr lang="sr-Latn-RS" sz="2000" b="1" kern="1200" noProof="0">
              <a:effectLst>
                <a:outerShdw blurRad="38100" dist="38100" dir="2700000" algn="tl">
                  <a:srgbClr val="000000"/>
                </a:outerShdw>
              </a:effectLst>
            </a:rPr>
            <a:t>.</a:t>
          </a:r>
          <a:r>
            <a:rPr lang="en" sz="2000" b="1" kern="1200" noProof="0">
              <a:effectLst>
                <a:outerShdw blurRad="38100" dist="38100" dir="2700000" algn="tl">
                  <a:srgbClr val="000000"/>
                </a:outerShdw>
              </a:effectLst>
            </a:rPr>
            <a:t> </a:t>
          </a:r>
          <a:r>
            <a:rPr lang="sr-Latn-RS" sz="2000" b="1" kern="1200" noProof="0">
              <a:effectLst>
                <a:outerShdw blurRad="38100" dist="38100" dir="2700000" algn="tl">
                  <a:srgbClr val="000000"/>
                </a:outerShdw>
              </a:effectLst>
            </a:rPr>
            <a:t> Korinćanima</a:t>
          </a:r>
          <a:endParaRPr lang="en" sz="2000" kern="1200" noProof="0" dirty="0">
            <a:effectLst>
              <a:outerShdw blurRad="38100" dist="38100" dir="2700000" algn="tl">
                <a:srgbClr val="000000"/>
              </a:outerShdw>
            </a:effectLst>
          </a:endParaRPr>
        </a:p>
      </dsp:txBody>
      <dsp:txXfrm>
        <a:off x="427857" y="3268660"/>
        <a:ext cx="5528862"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88477-BC35-4D85-AB6B-F475BD6BE463}" type="datetimeFigureOut">
              <a:rPr lang="hr-HR" smtClean="0"/>
              <a:t>26.6.2026.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FA3D2-AFB4-4FEB-8542-0252F545F3F3}" type="slidenum">
              <a:rPr lang="hr-HR" smtClean="0"/>
              <a:t>‹Nº›</a:t>
            </a:fld>
            <a:endParaRPr lang="hr-HR"/>
          </a:p>
        </p:txBody>
      </p:sp>
    </p:spTree>
    <p:extLst>
      <p:ext uri="{BB962C8B-B14F-4D97-AF65-F5344CB8AC3E}">
        <p14:creationId xmlns:p14="http://schemas.microsoft.com/office/powerpoint/2010/main" val="215953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F712-B0EF-1400-1B0F-620F38DEA181}"/>
            </a:ext>
          </a:extLst>
        </p:cNvPr>
        <p:cNvGrpSpPr/>
        <p:nvPr/>
      </p:nvGrpSpPr>
      <p:grpSpPr>
        <a:xfrm>
          <a:off x="0" y="0"/>
          <a:ext cx="0" cy="0"/>
          <a:chOff x="0" y="0"/>
          <a:chExt cx="0" cy="0"/>
        </a:xfrm>
      </p:grpSpPr>
    </p:spTree>
    <p:extLst>
      <p:ext uri="{BB962C8B-B14F-4D97-AF65-F5344CB8AC3E}">
        <p14:creationId xmlns:p14="http://schemas.microsoft.com/office/powerpoint/2010/main" val="422136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7070-CEA5-8628-B450-FEBCBBA39CB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33E290D-5B27-9DF1-15C8-3DC34AE037F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E16B7624-8158-4715-D79F-692B8A7BE430}"/>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EDBB2C9F-DA24-F01B-B1F0-77A374AEF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1154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12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8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7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4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793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84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35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131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145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57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49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48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37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54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9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174292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84897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82256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88052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47950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984680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9737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6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46651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76378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95076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377640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7635172"/>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35083859"/>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13898749"/>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82025199"/>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72454382"/>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3950849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9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23409242"/>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2227042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3899034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71392790"/>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4398791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4821612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6183326"/>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5656783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5290198"/>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85573582"/>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65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0104990"/>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65337329"/>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12635557"/>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7865443"/>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4759479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99379623"/>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86697155"/>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6376529"/>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52251920"/>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4725193"/>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03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29641848"/>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50830903"/>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85850659"/>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4874153"/>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09511212"/>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67563776"/>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40408695"/>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21395528"/>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2171465"/>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8962865"/>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605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74792259"/>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7827510"/>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00696253"/>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36361453"/>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6678027"/>
      </p:ext>
    </p:extLst>
  </p:cSld>
  <p:clrMapOvr>
    <a:masterClrMapping/>
  </p:clrMapOvr>
  <p:transition spd="med">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60576657"/>
      </p:ext>
    </p:extLst>
  </p:cSld>
  <p:clrMapOvr>
    <a:masterClrMapping/>
  </p:clrMapOvr>
  <p:transition spd="med">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1643003"/>
      </p:ext>
    </p:extLst>
  </p:cSld>
  <p:clrMapOvr>
    <a:masterClrMapping/>
  </p:clrMapOvr>
  <p:transition spd="med">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135896"/>
      </p:ext>
    </p:extLst>
  </p:cSld>
  <p:clrMapOvr>
    <a:masterClrMapping/>
  </p:clrMapOvr>
  <p:transition spd="med">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8322"/>
      </p:ext>
    </p:extLst>
  </p:cSld>
  <p:clrMapOvr>
    <a:masterClrMapping/>
  </p:clrMapOvr>
  <p:transition spd="med">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92438566"/>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9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58670851"/>
      </p:ext>
    </p:extLst>
  </p:cSld>
  <p:clrMapOvr>
    <a:masterClrMapping/>
  </p:clrMapOvr>
  <p:transition spd="med">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84085282"/>
      </p:ext>
    </p:extLst>
  </p:cSld>
  <p:clrMapOvr>
    <a:masterClrMapping/>
  </p:clrMapOvr>
  <p:transition spd="med">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6913519"/>
      </p:ext>
    </p:extLst>
  </p:cSld>
  <p:clrMapOvr>
    <a:masterClrMapping/>
  </p:clrMapOvr>
  <p:transition spd="med">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65942350"/>
      </p:ext>
    </p:extLst>
  </p:cSld>
  <p:clrMapOvr>
    <a:masterClrMapping/>
  </p:clrMapOvr>
  <p:transition spd="med">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99224136"/>
      </p:ext>
    </p:extLst>
  </p:cSld>
  <p:clrMapOvr>
    <a:masterClrMapping/>
  </p:clrMapOvr>
  <p:transition spd="med">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93766065"/>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838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4586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321EDA4-66DE-4267-9A3D-CF229155BBA7}"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26/06/2026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A140B5-6A8B-4929-B350-3E4A53FA89A2}"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1623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26/06/2026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7846766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90505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56575596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62654652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91151562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35.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34.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6.xml"/><Relationship Id="rId5" Type="http://schemas.openxmlformats.org/officeDocument/2006/relationships/image" Target="../media/image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2.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6.jpeg"/><Relationship Id="rId4" Type="http://schemas.openxmlformats.org/officeDocument/2006/relationships/diagramLayout" Target="../diagrams/layout2.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a:t>
            </a:r>
            <a:r>
              <a:rPr kumimoji="0" lang="sr-Latn-R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PRVA I DRUGA POSLANICA KORINĆANIMA</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895927" y="6366933"/>
            <a:ext cx="10473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lang="sr-Latn-RS" sz="2000" b="1" dirty="0">
                <a:solidFill>
                  <a:srgbClr val="DDDDDD"/>
                </a:solidFill>
                <a:latin typeface="Arial Narrow" panose="020B0606020202030204" pitchFamily="34"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tromjesečje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sr-Latn-RS" sz="2000" b="1">
                <a:solidFill>
                  <a:srgbClr val="DDDDDD"/>
                </a:solidFill>
                <a:effectLst>
                  <a:outerShdw blurRad="38100" dist="38100" dir="2700000" algn="tl">
                    <a:srgbClr val="000000">
                      <a:alpha val="43137"/>
                    </a:srgbClr>
                  </a:outerShdw>
                </a:effectLst>
              </a:rPr>
              <a:t>4</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a:solidFill>
                  <a:srgbClr val="DDDDDD"/>
                </a:solidFill>
                <a:effectLst>
                  <a:outerShdw blurRad="38100" dist="38100" dir="2700000" algn="tl">
                    <a:srgbClr val="000000">
                      <a:alpha val="43137"/>
                    </a:srgbClr>
                  </a:outerShdw>
                </a:effectLst>
              </a:rPr>
              <a:t>sr</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pnja</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2E86C10A-B338-3844-254D-3FB05638387A}"/>
              </a:ext>
            </a:extLst>
          </p:cNvPr>
          <p:cNvPicPr>
            <a:picLocks noChangeAspect="1"/>
          </p:cNvPicPr>
          <p:nvPr/>
        </p:nvPicPr>
        <p:blipFill>
          <a:blip r:embed="rId3"/>
          <a:stretch>
            <a:fillRect/>
          </a:stretch>
        </p:blipFill>
        <p:spPr>
          <a:xfrm>
            <a:off x="0" y="905165"/>
            <a:ext cx="12302836" cy="5375562"/>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07886"/>
          </a:xfrm>
          <a:prstGeom prst="rect">
            <a:avLst/>
          </a:prstGeom>
          <a:noFill/>
          <a:effectLst>
            <a:outerShdw blurRad="50800" dist="12700" dir="2700000" algn="tl" rotWithShape="0">
              <a:prstClr val="black"/>
            </a:outerShdw>
          </a:effectLst>
        </p:spPr>
        <p:txBody>
          <a:bodyPr wrap="square">
            <a:spAutoFit/>
          </a:bodyPr>
          <a:lstStyle/>
          <a:p>
            <a:pPr lvl="0" algn="ctr">
              <a:defRPr/>
            </a:pPr>
            <a:r>
              <a:rPr lang="hr-HR" sz="4000" b="1">
                <a:ln w="6600">
                  <a:solidFill>
                    <a:srgbClr val="FFCC00"/>
                  </a:solidFill>
                  <a:prstDash val="solid"/>
                </a:ln>
                <a:solidFill>
                  <a:srgbClr val="FFFFFF"/>
                </a:solidFill>
                <a:effectLst>
                  <a:outerShdw dist="38100" dir="2700000" algn="tl" rotWithShape="0">
                    <a:srgbClr val="FFCC00"/>
                  </a:outerShdw>
                </a:effectLst>
              </a:rPr>
              <a:t>PISMA KORINĆANIMA</a:t>
            </a:r>
            <a:endParaRPr kumimoji="0" lang="en" sz="4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sr-Latn-RS" b="1">
                <a:solidFill>
                  <a:srgbClr val="3399FF">
                    <a:lumMod val="20000"/>
                    <a:lumOff val="80000"/>
                  </a:srgbClr>
                </a:solidFill>
                <a:effectLst>
                  <a:outerShdw blurRad="38100" dist="38100" dir="2700000" algn="tl">
                    <a:srgbClr val="000000">
                      <a:alpha val="43137"/>
                    </a:srgbClr>
                  </a:outerShdw>
                </a:effectLst>
                <a:latin typeface="Comic Sans MS" panose="030F0702030302020204" pitchFamily="66" charset="0"/>
              </a:rPr>
              <a:t>Rekoše mi, braćo moja, Klojini ukućani, da među vama ima prepiranja.</a:t>
            </a:r>
            <a:r>
              <a:rPr kumimoji="0" lang="en" sz="18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(1</a:t>
            </a:r>
            <a:r>
              <a:rPr kumimoji="0" lang="sr-Latn-RS"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sr-Latn-RS"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Korinćanima</a:t>
            </a:r>
            <a:r>
              <a:rPr kumimoji="0" lang="en"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1</a:t>
            </a:r>
            <a:r>
              <a:rPr kumimoji="0" lang="sr-Latn-RS"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11</a:t>
            </a:r>
            <a:r>
              <a:rPr kumimoji="0" lang="en" sz="1400" b="1" i="0" u="none" strike="noStrike" kern="1200" cap="none" spc="0" normalizeH="0" baseline="0" noProof="0" dirty="0">
                <a:ln>
                  <a:noFill/>
                </a:ln>
                <a:solidFill>
                  <a:srgbClr val="3399FF">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2434860916"/>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431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4601260"/>
          </a:xfrm>
          <a:prstGeom prst="rect">
            <a:avLst/>
          </a:prstGeom>
          <a:noFill/>
        </p:spPr>
        <p:txBody>
          <a:bodyPr wrap="square">
            <a:spAutoFit/>
          </a:bodyPr>
          <a:lstStyle/>
          <a:p>
            <a:pPr lvl="0" algn="just">
              <a:spcBef>
                <a:spcPts val="600"/>
              </a:spcBef>
              <a:defRPr/>
            </a:pPr>
            <a:r>
              <a:rPr kumimoji="0" lang="en" sz="2400" b="1" i="0" u="none" strike="noStrike" kern="1200" cap="none" spc="0" normalizeH="0" baseline="0" noProof="0">
                <a:ln>
                  <a:noFill/>
                </a:ln>
                <a:solidFill>
                  <a:prstClr val="black"/>
                </a:solidFill>
                <a:effectLst/>
                <a:uLnTx/>
                <a:uFillTx/>
                <a:latin typeface="Constantia" panose="02030602050306030303" pitchFamily="18" charset="0"/>
              </a:rPr>
              <a:t>“</a:t>
            </a:r>
            <a:r>
              <a:rPr lang="hr-HR" sz="2400" b="1">
                <a:solidFill>
                  <a:prstClr val="black"/>
                </a:solidFill>
                <a:latin typeface="Constantia" panose="02030602050306030303" pitchFamily="18" charset="0"/>
              </a:rPr>
              <a:t>Božji glasnici u velikim gradovima ne smiju se obeshrabriti zbog zla, nepravde i pokvarenosti, s kojima su pozvani suočiti se dok nastoje objaviti Radosnu vijest spasenja. Gospodin bi bodrio svakog takvog radnika istom porukom koju je prenio apostol Pavao u zlom Korintu: "Ne boj se, nastavi govoriti, i da nisi ušutioi: jer ja sam s tobom, i nitko te neće napasti da ti naudi: jer imam mnogo ljudi u ovom gradu." Djela apostolska 18,9.10... […] U svakom gradu, koliko god bio ispunjen nasiljem i kriminalom, ima mnogo onih koji uz pravilno učenje mogu naučiti postati Isusovi sljedbenici. Tisuće se tako mogu dosegnuti spasonosnom istinom i biti vođene da prime Krista kao osobnog Spasitelja"</a:t>
            </a:r>
            <a:endParaRPr kumimoji="0" lang="en" sz="24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EE48D9C9-45EB-8498-138D-4C2BFF388872}"/>
              </a:ext>
            </a:extLst>
          </p:cNvPr>
          <p:cNvSpPr txBox="1"/>
          <p:nvPr/>
        </p:nvSpPr>
        <p:spPr>
          <a:xfrm>
            <a:off x="5531160" y="6000443"/>
            <a:ext cx="4925516" cy="338554"/>
          </a:xfrm>
          <a:prstGeom prst="rect">
            <a:avLst/>
          </a:prstGeom>
          <a:noFill/>
        </p:spPr>
        <p:txBody>
          <a:bodyPr wrap="none" rtlCol="0">
            <a:spAutoFit/>
          </a:bodyPr>
          <a:lstStyle/>
          <a:p>
            <a:pPr lvl="0" algn="r">
              <a:defRPr/>
            </a:pPr>
            <a:r>
              <a:rPr kumimoji="0" lang="en" sz="1600" b="1" i="0" u="none" strike="noStrike" kern="1200" cap="none" spc="0" normalizeH="0" baseline="0" noProof="0">
                <a:ln>
                  <a:noFill/>
                </a:ln>
                <a:solidFill>
                  <a:prstClr val="black"/>
                </a:solidFill>
                <a:effectLst/>
                <a:uLnTx/>
                <a:uFillTx/>
                <a:latin typeface="Aptos" panose="02110004020202020204"/>
                <a:ea typeface="+mn-ea"/>
                <a:cs typeface="+mn-cs"/>
              </a:rPr>
              <a:t>E</a:t>
            </a:r>
            <a:r>
              <a:rPr kumimoji="0" lang="sr-Latn-RS" sz="1600" b="1" i="0" u="none" strike="noStrike" kern="1200" cap="none" spc="0" normalizeH="0" baseline="0" noProof="0">
                <a:ln>
                  <a:noFill/>
                </a:ln>
                <a:solidFill>
                  <a:prstClr val="black"/>
                </a:solidFill>
                <a:effectLst/>
                <a:uLnTx/>
                <a:uFillTx/>
                <a:latin typeface="Aptos" panose="02110004020202020204"/>
                <a:ea typeface="+mn-ea"/>
                <a:cs typeface="+mn-cs"/>
              </a:rPr>
              <a:t>llen</a:t>
            </a:r>
            <a:r>
              <a:rPr kumimoji="0" lang="sr-Latn-RS" sz="1600" b="1" i="0" u="none" strike="noStrike" kern="1200" cap="none" spc="0" normalizeH="0" noProof="0">
                <a:ln>
                  <a:noFill/>
                </a:ln>
                <a:solidFill>
                  <a:prstClr val="black"/>
                </a:solidFill>
                <a:effectLst/>
                <a:uLnTx/>
                <a:uFillTx/>
                <a:latin typeface="Aptos" panose="02110004020202020204"/>
                <a:ea typeface="+mn-ea"/>
                <a:cs typeface="+mn-cs"/>
              </a:rPr>
              <a:t> G. White, </a:t>
            </a:r>
            <a:r>
              <a:rPr lang="hr-HR" sz="1600" i="1">
                <a:solidFill>
                  <a:prstClr val="black"/>
                </a:solidFill>
              </a:rPr>
              <a:t>Proroci i kraljevi</a:t>
            </a:r>
            <a:r>
              <a:rPr kumimoji="0" lang="en" sz="1600" b="1" i="0" u="none" strike="noStrike" kern="1200" cap="none" spc="0" normalizeH="0" baseline="0" noProof="0">
                <a:ln>
                  <a:noFill/>
                </a:ln>
                <a:solidFill>
                  <a:prstClr val="black"/>
                </a:solidFill>
                <a:effectLst/>
                <a:uLnTx/>
                <a:uFillTx/>
                <a:latin typeface="Aptos" panose="02110004020202020204"/>
                <a:ea typeface="+mn-ea"/>
                <a:cs typeface="+mn-cs"/>
              </a:rPr>
              <a:t>, </a:t>
            </a:r>
            <a:r>
              <a:rPr lang="sr-Latn-RS" sz="1600" b="1">
                <a:solidFill>
                  <a:prstClr val="black"/>
                </a:solidFill>
                <a:latin typeface="Aptos" panose="02110004020202020204"/>
              </a:rPr>
              <a:t>str</a:t>
            </a:r>
            <a:r>
              <a:rPr kumimoji="0" lang="en" sz="1600" b="1" i="0" u="none" strike="noStrike" kern="1200" cap="none" spc="0" normalizeH="0" baseline="0" noProof="0">
                <a:ln>
                  <a:noFill/>
                </a:ln>
                <a:solidFill>
                  <a:prstClr val="black"/>
                </a:solidFill>
                <a:effectLst/>
                <a:uLnTx/>
                <a:uFillTx/>
                <a:latin typeface="Aptos" panose="02110004020202020204"/>
                <a:ea typeface="+mn-ea"/>
                <a:cs typeface="+mn-cs"/>
              </a:rPr>
              <a:t>. 277</a:t>
            </a:r>
            <a:r>
              <a:rPr kumimoji="0" lang="sr-Latn-RS" sz="1600" b="1" i="0" u="none" strike="noStrike" kern="1200" cap="none" spc="0" normalizeH="0" baseline="0" noProof="0">
                <a:ln>
                  <a:noFill/>
                </a:ln>
                <a:solidFill>
                  <a:prstClr val="black"/>
                </a:solidFill>
                <a:effectLst/>
                <a:uLnTx/>
                <a:uFillTx/>
                <a:latin typeface="Aptos" panose="02110004020202020204"/>
                <a:ea typeface="+mn-ea"/>
                <a:cs typeface="+mn-cs"/>
              </a:rPr>
              <a:t>.</a:t>
            </a:r>
            <a:r>
              <a:rPr kumimoji="0" lang="sr-Latn-RS" sz="1600" b="1" i="0" u="none" strike="noStrike" kern="1200" cap="none" spc="0" normalizeH="0" noProof="0">
                <a:ln>
                  <a:noFill/>
                </a:ln>
                <a:solidFill>
                  <a:prstClr val="black"/>
                </a:solidFill>
                <a:effectLst/>
                <a:uLnTx/>
                <a:uFillTx/>
                <a:latin typeface="Aptos" panose="02110004020202020204"/>
                <a:ea typeface="+mn-ea"/>
                <a:cs typeface="+mn-cs"/>
              </a:rPr>
              <a:t> u izvorniku.</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43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193040" y="3810000"/>
            <a:ext cx="11900066" cy="28342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0" y="3485896"/>
            <a:ext cx="12292553" cy="3170099"/>
          </a:xfrm>
          <a:prstGeom prst="rect">
            <a:avLst/>
          </a:prstGeom>
          <a:noFill/>
        </p:spPr>
        <p:txBody>
          <a:bodyPr wrap="square" rtlCol="0">
            <a:spAutoFit/>
          </a:bodyPr>
          <a:lstStyle/>
          <a:p>
            <a:pPr lvl="0" algn="ctr" defTabSz="914377" fontAlgn="base">
              <a:spcBef>
                <a:spcPct val="0"/>
              </a:spcBef>
              <a:spcAft>
                <a:spcPct val="0"/>
              </a:spcAft>
              <a:defRPr/>
            </a:pPr>
            <a:endParaRPr lang="sr-Latn-RS" sz="2000" b="1" dirty="0">
              <a:solidFill>
                <a:srgbClr val="FFFFFF"/>
              </a:solidFill>
              <a:cs typeface="Arial" charset="0"/>
            </a:endParaRPr>
          </a:p>
          <a:p>
            <a:pPr lvl="0" algn="ctr" defTabSz="914377" fontAlgn="base">
              <a:spcBef>
                <a:spcPct val="0"/>
              </a:spcBef>
              <a:spcAft>
                <a:spcPct val="0"/>
              </a:spcAft>
              <a:defRPr/>
            </a:pPr>
            <a:r>
              <a:rPr lang="en-US" sz="2000" b="1" dirty="0">
                <a:solidFill>
                  <a:srgbClr val="FFFFFF"/>
                </a:solidFill>
                <a:cs typeface="Arial" charset="0"/>
              </a:rPr>
              <a:t>Osim </a:t>
            </a:r>
            <a:r>
              <a:rPr lang="en-US" sz="2000" b="1" dirty="0" err="1">
                <a:solidFill>
                  <a:srgbClr val="FFFFFF"/>
                </a:solidFill>
                <a:cs typeface="Arial" charset="0"/>
              </a:rPr>
              <a:t>uvoda</a:t>
            </a:r>
            <a:r>
              <a:rPr lang="en-US" sz="2000" b="1" dirty="0">
                <a:solidFill>
                  <a:srgbClr val="FFFFFF"/>
                </a:solidFill>
                <a:cs typeface="Arial" charset="0"/>
              </a:rPr>
              <a:t> u </a:t>
            </a:r>
            <a:r>
              <a:rPr lang="en-US" sz="2000" b="1" dirty="0" err="1">
                <a:solidFill>
                  <a:srgbClr val="FFFFFF"/>
                </a:solidFill>
                <a:cs typeface="Arial" charset="0"/>
              </a:rPr>
              <a:t>povijest</a:t>
            </a:r>
            <a:r>
              <a:rPr lang="en-US" sz="2000" b="1" dirty="0">
                <a:solidFill>
                  <a:srgbClr val="FFFFFF"/>
                </a:solidFill>
                <a:cs typeface="Arial" charset="0"/>
              </a:rPr>
              <a:t> </a:t>
            </a:r>
            <a:r>
              <a:rPr lang="en-US" sz="2000" b="1" dirty="0" err="1">
                <a:solidFill>
                  <a:srgbClr val="FFFFFF"/>
                </a:solidFill>
                <a:cs typeface="Arial" charset="0"/>
              </a:rPr>
              <a:t>crkve</a:t>
            </a:r>
            <a:r>
              <a:rPr lang="en-US" sz="2000" b="1" dirty="0">
                <a:solidFill>
                  <a:srgbClr val="FFFFFF"/>
                </a:solidFill>
                <a:cs typeface="Arial" charset="0"/>
              </a:rPr>
              <a:t> u </a:t>
            </a:r>
            <a:r>
              <a:rPr lang="en-US" sz="2000" b="1" dirty="0" err="1">
                <a:solidFill>
                  <a:srgbClr val="FFFFFF"/>
                </a:solidFill>
                <a:cs typeface="Arial" charset="0"/>
              </a:rPr>
              <a:t>Korintu</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kako</a:t>
            </a:r>
            <a:r>
              <a:rPr lang="en-US" sz="2000" b="1" dirty="0">
                <a:solidFill>
                  <a:srgbClr val="FFFFFF"/>
                </a:solidFill>
                <a:cs typeface="Arial" charset="0"/>
              </a:rPr>
              <a:t> je </a:t>
            </a:r>
            <a:r>
              <a:rPr lang="en-US" sz="2000" b="1" dirty="0" err="1">
                <a:solidFill>
                  <a:srgbClr val="FFFFFF"/>
                </a:solidFill>
                <a:cs typeface="Arial" charset="0"/>
              </a:rPr>
              <a:t>osnovana</a:t>
            </a:r>
            <a:r>
              <a:rPr lang="en-US" sz="2000" b="1" dirty="0">
                <a:solidFill>
                  <a:srgbClr val="FFFFFF"/>
                </a:solidFill>
                <a:cs typeface="Arial" charset="0"/>
              </a:rPr>
              <a:t>, </a:t>
            </a:r>
            <a:r>
              <a:rPr lang="sr-Latn-RS" sz="2000" b="1" dirty="0">
                <a:solidFill>
                  <a:srgbClr val="FFFFFF"/>
                </a:solidFill>
                <a:cs typeface="Arial" charset="0"/>
              </a:rPr>
              <a:t>pouk</a:t>
            </a:r>
            <a:r>
              <a:rPr lang="en-US" sz="2000" b="1" dirty="0">
                <a:solidFill>
                  <a:srgbClr val="FFFFFF"/>
                </a:solidFill>
                <a:cs typeface="Arial" charset="0"/>
              </a:rPr>
              <a:t>a </a:t>
            </a:r>
            <a:r>
              <a:rPr lang="en-US" sz="2000" b="1" dirty="0" err="1">
                <a:solidFill>
                  <a:srgbClr val="FFFFFF"/>
                </a:solidFill>
                <a:cs typeface="Arial" charset="0"/>
              </a:rPr>
              <a:t>će</a:t>
            </a:r>
            <a:r>
              <a:rPr lang="en-US" sz="2000" b="1" dirty="0">
                <a:solidFill>
                  <a:srgbClr val="FFFFFF"/>
                </a:solidFill>
                <a:cs typeface="Arial" charset="0"/>
              </a:rPr>
              <a:t> se </a:t>
            </a:r>
            <a:r>
              <a:rPr lang="en-US" sz="2000" b="1" dirty="0" err="1">
                <a:solidFill>
                  <a:srgbClr val="FFFFFF"/>
                </a:solidFill>
                <a:cs typeface="Arial" charset="0"/>
              </a:rPr>
              <a:t>usredotočiti</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a:t>
            </a:r>
            <a:r>
              <a:rPr lang="en-US" sz="2000" b="1" dirty="0" err="1">
                <a:solidFill>
                  <a:srgbClr val="FFFFFF"/>
                </a:solidFill>
                <a:cs typeface="Arial" charset="0"/>
              </a:rPr>
              <a:t>sljedeća</a:t>
            </a:r>
            <a:r>
              <a:rPr lang="en-US" sz="2000" b="1" dirty="0">
                <a:solidFill>
                  <a:srgbClr val="FFFFFF"/>
                </a:solidFill>
                <a:cs typeface="Arial" charset="0"/>
              </a:rPr>
              <a:t> </a:t>
            </a:r>
            <a:r>
              <a:rPr lang="en-US" sz="2000" b="1" dirty="0" err="1">
                <a:solidFill>
                  <a:srgbClr val="FFFFFF"/>
                </a:solidFill>
                <a:cs typeface="Arial" charset="0"/>
              </a:rPr>
              <a:t>pitanja</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teme</a:t>
            </a:r>
            <a:r>
              <a:rPr lang="en-US" sz="2000" b="1" dirty="0">
                <a:solidFill>
                  <a:srgbClr val="FFFFFF"/>
                </a:solidFill>
                <a:cs typeface="Arial" charset="0"/>
              </a:rPr>
              <a:t>:</a:t>
            </a:r>
            <a:r>
              <a:rPr lang="sr-Latn-RS" sz="2000" b="1" dirty="0">
                <a:solidFill>
                  <a:srgbClr val="FFFFFF"/>
                </a:solidFill>
                <a:cs typeface="Arial" charset="0"/>
              </a:rPr>
              <a:t> </a:t>
            </a:r>
            <a:r>
              <a:rPr lang="en-US" sz="2000" b="1" dirty="0" err="1">
                <a:solidFill>
                  <a:srgbClr val="FFFFFF"/>
                </a:solidFill>
                <a:cs typeface="Arial" charset="0"/>
              </a:rPr>
              <a:t>Kulturne</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povijesne</a:t>
            </a:r>
            <a:r>
              <a:rPr lang="en-US" sz="2000" b="1" dirty="0">
                <a:solidFill>
                  <a:srgbClr val="FFFFFF"/>
                </a:solidFill>
                <a:cs typeface="Arial" charset="0"/>
              </a:rPr>
              <a:t> </a:t>
            </a:r>
            <a:r>
              <a:rPr lang="en-US" sz="2000" b="1" dirty="0" err="1">
                <a:solidFill>
                  <a:srgbClr val="FFFFFF"/>
                </a:solidFill>
                <a:cs typeface="Arial" charset="0"/>
              </a:rPr>
              <a:t>pozadine</a:t>
            </a:r>
            <a:r>
              <a:rPr lang="en-US" sz="2000" b="1" dirty="0">
                <a:solidFill>
                  <a:srgbClr val="FFFFFF"/>
                </a:solidFill>
                <a:cs typeface="Arial" charset="0"/>
              </a:rPr>
              <a:t>. </a:t>
            </a:r>
            <a:r>
              <a:rPr lang="en-US" sz="2000" b="1" dirty="0" err="1">
                <a:solidFill>
                  <a:srgbClr val="FFFFFF"/>
                </a:solidFill>
                <a:cs typeface="Arial" charset="0"/>
              </a:rPr>
              <a:t>Razmotrit</a:t>
            </a:r>
            <a:r>
              <a:rPr lang="en-US" sz="2000" b="1" dirty="0">
                <a:solidFill>
                  <a:srgbClr val="FFFFFF"/>
                </a:solidFill>
                <a:cs typeface="Arial" charset="0"/>
              </a:rPr>
              <a:t> </a:t>
            </a:r>
            <a:r>
              <a:rPr lang="en-US" sz="2000" b="1" dirty="0" err="1">
                <a:solidFill>
                  <a:srgbClr val="FFFFFF"/>
                </a:solidFill>
                <a:cs typeface="Arial" charset="0"/>
              </a:rPr>
              <a:t>ćemo</a:t>
            </a:r>
            <a:r>
              <a:rPr lang="en-US" sz="2000" b="1" dirty="0">
                <a:solidFill>
                  <a:srgbClr val="FFFFFF"/>
                </a:solidFill>
                <a:cs typeface="Arial" charset="0"/>
              </a:rPr>
              <a:t> </a:t>
            </a:r>
            <a:r>
              <a:rPr lang="en-US" sz="2000" b="1" dirty="0" err="1">
                <a:solidFill>
                  <a:srgbClr val="FFFFFF"/>
                </a:solidFill>
                <a:cs typeface="Arial" charset="0"/>
              </a:rPr>
              <a:t>važne</a:t>
            </a:r>
            <a:r>
              <a:rPr lang="en-US" sz="2000" b="1" dirty="0">
                <a:solidFill>
                  <a:srgbClr val="FFFFFF"/>
                </a:solidFill>
                <a:cs typeface="Arial" charset="0"/>
              </a:rPr>
              <a:t> </a:t>
            </a:r>
            <a:r>
              <a:rPr lang="en-US" sz="2000" b="1" dirty="0" err="1">
                <a:solidFill>
                  <a:srgbClr val="FFFFFF"/>
                </a:solidFill>
                <a:cs typeface="Arial" charset="0"/>
              </a:rPr>
              <a:t>kulturne</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a:t>
            </a:r>
            <a:r>
              <a:rPr lang="en-US" sz="2000" b="1" dirty="0" err="1">
                <a:solidFill>
                  <a:srgbClr val="FFFFFF"/>
                </a:solidFill>
                <a:cs typeface="Arial" charset="0"/>
              </a:rPr>
              <a:t>povijesne</a:t>
            </a:r>
            <a:r>
              <a:rPr lang="en-US" sz="2000" b="1" dirty="0">
                <a:solidFill>
                  <a:srgbClr val="FFFFFF"/>
                </a:solidFill>
                <a:cs typeface="Arial" charset="0"/>
              </a:rPr>
              <a:t> </a:t>
            </a:r>
            <a:r>
              <a:rPr lang="en-US" sz="2000" b="1" dirty="0" err="1">
                <a:solidFill>
                  <a:srgbClr val="FFFFFF"/>
                </a:solidFill>
                <a:cs typeface="Arial" charset="0"/>
              </a:rPr>
              <a:t>pozadine</a:t>
            </a:r>
            <a:r>
              <a:rPr lang="en-US" sz="2000" b="1" dirty="0">
                <a:solidFill>
                  <a:srgbClr val="FFFFFF"/>
                </a:solidFill>
                <a:cs typeface="Arial" charset="0"/>
              </a:rPr>
              <a:t> </a:t>
            </a:r>
            <a:r>
              <a:rPr lang="en-US" sz="2000" b="1" dirty="0" err="1">
                <a:solidFill>
                  <a:srgbClr val="FFFFFF"/>
                </a:solidFill>
                <a:cs typeface="Arial" charset="0"/>
              </a:rPr>
              <a:t>relevantne</a:t>
            </a:r>
            <a:r>
              <a:rPr lang="en-US" sz="2000" b="1" dirty="0">
                <a:solidFill>
                  <a:srgbClr val="FFFFFF"/>
                </a:solidFill>
                <a:cs typeface="Arial" charset="0"/>
              </a:rPr>
              <a:t> za </a:t>
            </a:r>
            <a:r>
              <a:rPr lang="en-US" sz="2000" b="1" dirty="0" err="1">
                <a:solidFill>
                  <a:srgbClr val="FFFFFF"/>
                </a:solidFill>
                <a:cs typeface="Arial" charset="0"/>
              </a:rPr>
              <a:t>proučavanje</a:t>
            </a:r>
            <a:r>
              <a:rPr lang="en-US" sz="2000" b="1" dirty="0">
                <a:solidFill>
                  <a:srgbClr val="FFFFFF"/>
                </a:solidFill>
                <a:cs typeface="Arial" charset="0"/>
              </a:rPr>
              <a:t> </a:t>
            </a:r>
            <a:r>
              <a:rPr lang="en-US" sz="2000" b="1" dirty="0" err="1">
                <a:solidFill>
                  <a:srgbClr val="FFFFFF"/>
                </a:solidFill>
                <a:cs typeface="Arial" charset="0"/>
              </a:rPr>
              <a:t>poslanica</a:t>
            </a:r>
            <a:r>
              <a:rPr lang="sr-Latn-RS" sz="2000" b="1" dirty="0">
                <a:solidFill>
                  <a:srgbClr val="FFFFFF"/>
                </a:solidFill>
                <a:cs typeface="Arial" charset="0"/>
              </a:rPr>
              <a:t> </a:t>
            </a:r>
            <a:r>
              <a:rPr lang="en-US" sz="2000" b="1" dirty="0">
                <a:solidFill>
                  <a:srgbClr val="FFFFFF"/>
                </a:solidFill>
                <a:cs typeface="Arial" charset="0"/>
              </a:rPr>
              <a:t>Korin</a:t>
            </a:r>
            <a:r>
              <a:rPr lang="sr-Latn-RS" sz="2000" b="1" dirty="0">
                <a:solidFill>
                  <a:srgbClr val="FFFFFF"/>
                </a:solidFill>
                <a:cs typeface="Arial" charset="0"/>
              </a:rPr>
              <a:t>ćanima. </a:t>
            </a:r>
            <a:r>
              <a:rPr lang="en-US" sz="2000" b="1" dirty="0">
                <a:solidFill>
                  <a:srgbClr val="FFFFFF"/>
                </a:solidFill>
                <a:cs typeface="Arial" charset="0"/>
              </a:rPr>
              <a:t>Koja je </a:t>
            </a:r>
            <a:r>
              <a:rPr lang="en-US" sz="2000" b="1" dirty="0" err="1">
                <a:solidFill>
                  <a:srgbClr val="FFFFFF"/>
                </a:solidFill>
                <a:cs typeface="Arial" charset="0"/>
              </a:rPr>
              <a:t>bila</a:t>
            </a:r>
            <a:r>
              <a:rPr lang="en-US" sz="2000" b="1" dirty="0">
                <a:solidFill>
                  <a:srgbClr val="FFFFFF"/>
                </a:solidFill>
                <a:cs typeface="Arial" charset="0"/>
              </a:rPr>
              <a:t> Pavlova </a:t>
            </a:r>
            <a:r>
              <a:rPr lang="en-US" sz="2000" b="1" dirty="0" err="1">
                <a:solidFill>
                  <a:srgbClr val="FFFFFF"/>
                </a:solidFill>
                <a:cs typeface="Arial" charset="0"/>
              </a:rPr>
              <a:t>strategija</a:t>
            </a:r>
            <a:r>
              <a:rPr lang="en-US" sz="2000" b="1" dirty="0">
                <a:solidFill>
                  <a:srgbClr val="FFFFFF"/>
                </a:solidFill>
                <a:cs typeface="Arial" charset="0"/>
              </a:rPr>
              <a:t> za </a:t>
            </a:r>
            <a:r>
              <a:rPr lang="en-US" sz="2000" b="1" dirty="0" err="1">
                <a:solidFill>
                  <a:srgbClr val="FFFFFF"/>
                </a:solidFill>
                <a:cs typeface="Arial" charset="0"/>
              </a:rPr>
              <a:t>službu</a:t>
            </a:r>
            <a:r>
              <a:rPr lang="en-US" sz="2000" b="1" dirty="0">
                <a:solidFill>
                  <a:srgbClr val="FFFFFF"/>
                </a:solidFill>
                <a:cs typeface="Arial" charset="0"/>
              </a:rPr>
              <a:t> u </a:t>
            </a:r>
            <a:r>
              <a:rPr lang="en-US" sz="2000" b="1" dirty="0" err="1">
                <a:solidFill>
                  <a:srgbClr val="FFFFFF"/>
                </a:solidFill>
                <a:cs typeface="Arial" charset="0"/>
              </a:rPr>
              <a:t>Korintu</a:t>
            </a:r>
            <a:r>
              <a:rPr lang="en-US" sz="2000" b="1" dirty="0">
                <a:solidFill>
                  <a:srgbClr val="FFFFFF"/>
                </a:solidFill>
                <a:cs typeface="Arial" charset="0"/>
              </a:rPr>
              <a:t>? U </a:t>
            </a:r>
            <a:r>
              <a:rPr lang="en-US" sz="2000" b="1" dirty="0" err="1">
                <a:solidFill>
                  <a:srgbClr val="FFFFFF"/>
                </a:solidFill>
                <a:cs typeface="Arial" charset="0"/>
              </a:rPr>
              <a:t>potrazi</a:t>
            </a:r>
            <a:r>
              <a:rPr lang="en-US" sz="2000" b="1" dirty="0">
                <a:solidFill>
                  <a:srgbClr val="FFFFFF"/>
                </a:solidFill>
                <a:cs typeface="Arial" charset="0"/>
              </a:rPr>
              <a:t> za </a:t>
            </a:r>
            <a:r>
              <a:rPr lang="en-US" sz="2000" b="1" dirty="0" err="1">
                <a:solidFill>
                  <a:srgbClr val="FFFFFF"/>
                </a:solidFill>
                <a:cs typeface="Arial" charset="0"/>
              </a:rPr>
              <a:t>odgovorom</a:t>
            </a:r>
            <a:r>
              <a:rPr lang="en-US" sz="2000" b="1" dirty="0">
                <a:solidFill>
                  <a:srgbClr val="FFFFFF"/>
                </a:solidFill>
                <a:cs typeface="Arial" charset="0"/>
              </a:rPr>
              <a:t> </a:t>
            </a:r>
            <a:r>
              <a:rPr lang="en-US" sz="2000" b="1" dirty="0" err="1">
                <a:solidFill>
                  <a:srgbClr val="FFFFFF"/>
                </a:solidFill>
                <a:cs typeface="Arial" charset="0"/>
              </a:rPr>
              <a:t>na</a:t>
            </a:r>
            <a:r>
              <a:rPr lang="en-US" sz="2000" b="1" dirty="0">
                <a:solidFill>
                  <a:srgbClr val="FFFFFF"/>
                </a:solidFill>
                <a:cs typeface="Arial" charset="0"/>
              </a:rPr>
              <a:t> </a:t>
            </a:r>
            <a:r>
              <a:rPr lang="en-US" sz="2000" b="1" dirty="0" err="1">
                <a:solidFill>
                  <a:srgbClr val="FFFFFF"/>
                </a:solidFill>
                <a:cs typeface="Arial" charset="0"/>
              </a:rPr>
              <a:t>ovo</a:t>
            </a:r>
            <a:r>
              <a:rPr lang="en-US" sz="2000" b="1" dirty="0">
                <a:solidFill>
                  <a:srgbClr val="FFFFFF"/>
                </a:solidFill>
                <a:cs typeface="Arial" charset="0"/>
              </a:rPr>
              <a:t> </a:t>
            </a:r>
            <a:r>
              <a:rPr lang="en-US" sz="2000" b="1" dirty="0" err="1">
                <a:solidFill>
                  <a:srgbClr val="FFFFFF"/>
                </a:solidFill>
                <a:cs typeface="Arial" charset="0"/>
              </a:rPr>
              <a:t>pitanje</a:t>
            </a:r>
            <a:r>
              <a:rPr lang="en-US" sz="2000" b="1" dirty="0">
                <a:solidFill>
                  <a:srgbClr val="FFFFFF"/>
                </a:solidFill>
                <a:cs typeface="Arial" charset="0"/>
              </a:rPr>
              <a:t>, </a:t>
            </a:r>
            <a:r>
              <a:rPr lang="en-US" sz="2000" b="1" dirty="0" err="1">
                <a:solidFill>
                  <a:srgbClr val="FFFFFF"/>
                </a:solidFill>
                <a:cs typeface="Arial" charset="0"/>
              </a:rPr>
              <a:t>razmotrit</a:t>
            </a:r>
            <a:r>
              <a:rPr lang="en-US" sz="2000" b="1" dirty="0">
                <a:solidFill>
                  <a:srgbClr val="FFFFFF"/>
                </a:solidFill>
                <a:cs typeface="Arial" charset="0"/>
              </a:rPr>
              <a:t> </a:t>
            </a:r>
            <a:r>
              <a:rPr lang="en-US" sz="2000" b="1" dirty="0" err="1">
                <a:solidFill>
                  <a:srgbClr val="FFFFFF"/>
                </a:solidFill>
                <a:cs typeface="Arial" charset="0"/>
              </a:rPr>
              <a:t>ćemo</a:t>
            </a:r>
            <a:r>
              <a:rPr lang="en-US" sz="2000" b="1" dirty="0">
                <a:solidFill>
                  <a:srgbClr val="FFFFFF"/>
                </a:solidFill>
                <a:cs typeface="Arial" charset="0"/>
              </a:rPr>
              <a:t> </a:t>
            </a:r>
            <a:r>
              <a:rPr lang="en-US" sz="2000" b="1" dirty="0" err="1">
                <a:solidFill>
                  <a:srgbClr val="FFFFFF"/>
                </a:solidFill>
                <a:cs typeface="Arial" charset="0"/>
              </a:rPr>
              <a:t>Pavlovu</a:t>
            </a:r>
            <a:r>
              <a:rPr lang="en-US" sz="2000" b="1" dirty="0">
                <a:solidFill>
                  <a:srgbClr val="FFFFFF"/>
                </a:solidFill>
                <a:cs typeface="Arial" charset="0"/>
              </a:rPr>
              <a:t> </a:t>
            </a:r>
            <a:r>
              <a:rPr lang="en-US" sz="2000" b="1" dirty="0" err="1">
                <a:solidFill>
                  <a:srgbClr val="FFFFFF"/>
                </a:solidFill>
                <a:cs typeface="Arial" charset="0"/>
              </a:rPr>
              <a:t>misijsku</a:t>
            </a:r>
            <a:r>
              <a:rPr lang="en-US" sz="2000" b="1" dirty="0">
                <a:solidFill>
                  <a:srgbClr val="FFFFFF"/>
                </a:solidFill>
                <a:cs typeface="Arial" charset="0"/>
              </a:rPr>
              <a:t> </a:t>
            </a:r>
            <a:r>
              <a:rPr lang="en-US" sz="2000" b="1" dirty="0" err="1">
                <a:solidFill>
                  <a:srgbClr val="FFFFFF"/>
                </a:solidFill>
                <a:cs typeface="Arial" charset="0"/>
              </a:rPr>
              <a:t>strategiju</a:t>
            </a:r>
            <a:r>
              <a:rPr lang="en-US" sz="2000" b="1" dirty="0">
                <a:solidFill>
                  <a:srgbClr val="FFFFFF"/>
                </a:solidFill>
                <a:cs typeface="Arial" charset="0"/>
              </a:rPr>
              <a:t> u </a:t>
            </a:r>
            <a:r>
              <a:rPr lang="en-US" sz="2000" b="1" dirty="0" err="1">
                <a:solidFill>
                  <a:srgbClr val="FFFFFF"/>
                </a:solidFill>
                <a:cs typeface="Arial" charset="0"/>
              </a:rPr>
              <a:t>Korintu</a:t>
            </a:r>
            <a:r>
              <a:rPr lang="en-US" sz="2000" b="1" dirty="0">
                <a:solidFill>
                  <a:srgbClr val="FFFFFF"/>
                </a:solidFill>
                <a:cs typeface="Arial" charset="0"/>
              </a:rPr>
              <a:t> </a:t>
            </a:r>
            <a:r>
              <a:rPr lang="en-US" sz="2000" b="1" dirty="0" err="1">
                <a:solidFill>
                  <a:srgbClr val="FFFFFF"/>
                </a:solidFill>
                <a:cs typeface="Arial" charset="0"/>
              </a:rPr>
              <a:t>unutar</a:t>
            </a:r>
            <a:r>
              <a:rPr lang="en-US" sz="2000" b="1" dirty="0">
                <a:solidFill>
                  <a:srgbClr val="FFFFFF"/>
                </a:solidFill>
                <a:cs typeface="Arial" charset="0"/>
              </a:rPr>
              <a:t> </a:t>
            </a:r>
            <a:r>
              <a:rPr lang="en-US" sz="2000" b="1" dirty="0" err="1">
                <a:solidFill>
                  <a:srgbClr val="FFFFFF"/>
                </a:solidFill>
                <a:cs typeface="Arial" charset="0"/>
              </a:rPr>
              <a:t>okvira</a:t>
            </a:r>
            <a:r>
              <a:rPr lang="en-US" sz="2000" b="1" dirty="0">
                <a:solidFill>
                  <a:srgbClr val="FFFFFF"/>
                </a:solidFill>
                <a:cs typeface="Arial" charset="0"/>
              </a:rPr>
              <a:t> </a:t>
            </a:r>
            <a:r>
              <a:rPr lang="en-US" sz="2000" b="1" dirty="0" err="1">
                <a:solidFill>
                  <a:srgbClr val="FFFFFF"/>
                </a:solidFill>
                <a:cs typeface="Arial" charset="0"/>
              </a:rPr>
              <a:t>rane</a:t>
            </a:r>
            <a:r>
              <a:rPr lang="en-US" sz="2000" b="1" dirty="0">
                <a:solidFill>
                  <a:srgbClr val="FFFFFF"/>
                </a:solidFill>
                <a:cs typeface="Arial" charset="0"/>
              </a:rPr>
              <a:t> </a:t>
            </a:r>
            <a:r>
              <a:rPr lang="en-US" sz="2000" b="1" dirty="0" err="1">
                <a:solidFill>
                  <a:srgbClr val="FFFFFF"/>
                </a:solidFill>
                <a:cs typeface="Arial" charset="0"/>
              </a:rPr>
              <a:t>kršćanske</a:t>
            </a:r>
            <a:r>
              <a:rPr lang="en-US" sz="2000" b="1" dirty="0">
                <a:solidFill>
                  <a:srgbClr val="FFFFFF"/>
                </a:solidFill>
                <a:cs typeface="Arial" charset="0"/>
              </a:rPr>
              <a:t> </a:t>
            </a:r>
            <a:r>
              <a:rPr lang="en-US" sz="2000" b="1" dirty="0" err="1">
                <a:solidFill>
                  <a:srgbClr val="FFFFFF"/>
                </a:solidFill>
                <a:cs typeface="Arial" charset="0"/>
              </a:rPr>
              <a:t>crkve</a:t>
            </a:r>
            <a:r>
              <a:rPr lang="en-US" sz="2000" b="1" dirty="0">
                <a:solidFill>
                  <a:srgbClr val="FFFFFF"/>
                </a:solidFill>
                <a:cs typeface="Arial" charset="0"/>
              </a:rPr>
              <a:t>. </a:t>
            </a:r>
            <a:r>
              <a:rPr lang="en-US" sz="2000" b="1" dirty="0" err="1">
                <a:solidFill>
                  <a:srgbClr val="FFFFFF"/>
                </a:solidFill>
                <a:cs typeface="Arial" charset="0"/>
              </a:rPr>
              <a:t>Identitet</a:t>
            </a:r>
            <a:r>
              <a:rPr lang="en-US" sz="2000" b="1" dirty="0">
                <a:solidFill>
                  <a:srgbClr val="FFFFFF"/>
                </a:solidFill>
                <a:cs typeface="Arial" charset="0"/>
              </a:rPr>
              <a:t> je </a:t>
            </a:r>
            <a:r>
              <a:rPr lang="en-US" sz="2000" b="1" dirty="0" err="1">
                <a:solidFill>
                  <a:srgbClr val="FFFFFF"/>
                </a:solidFill>
                <a:cs typeface="Arial" charset="0"/>
              </a:rPr>
              <a:t>ključ</a:t>
            </a:r>
            <a:r>
              <a:rPr lang="en-US" sz="2000" b="1" dirty="0">
                <a:solidFill>
                  <a:srgbClr val="FFFFFF"/>
                </a:solidFill>
                <a:cs typeface="Arial" charset="0"/>
              </a:rPr>
              <a:t> </a:t>
            </a:r>
            <a:r>
              <a:rPr lang="en-US" sz="2000" b="1" dirty="0" err="1">
                <a:solidFill>
                  <a:srgbClr val="FFFFFF"/>
                </a:solidFill>
                <a:cs typeface="Arial" charset="0"/>
              </a:rPr>
              <a:t>misije</a:t>
            </a:r>
            <a:r>
              <a:rPr lang="en-US" sz="2000" b="1" dirty="0">
                <a:solidFill>
                  <a:srgbClr val="FFFFFF"/>
                </a:solidFill>
                <a:cs typeface="Arial" charset="0"/>
              </a:rPr>
              <a:t>. </a:t>
            </a:r>
            <a:r>
              <a:rPr lang="en-US" sz="2000" b="1" dirty="0" err="1">
                <a:solidFill>
                  <a:srgbClr val="FFFFFF"/>
                </a:solidFill>
                <a:cs typeface="Arial" charset="0"/>
              </a:rPr>
              <a:t>Vrijedi</a:t>
            </a:r>
            <a:r>
              <a:rPr lang="en-US" sz="2000" b="1" dirty="0">
                <a:solidFill>
                  <a:srgbClr val="FFFFFF"/>
                </a:solidFill>
                <a:cs typeface="Arial" charset="0"/>
              </a:rPr>
              <a:t> </a:t>
            </a:r>
            <a:r>
              <a:rPr lang="en-US" sz="2000" b="1" dirty="0" err="1">
                <a:solidFill>
                  <a:srgbClr val="FFFFFF"/>
                </a:solidFill>
                <a:cs typeface="Arial" charset="0"/>
              </a:rPr>
              <a:t>ponoviti</a:t>
            </a:r>
            <a:r>
              <a:rPr lang="en-US" sz="2000" b="1" dirty="0">
                <a:solidFill>
                  <a:srgbClr val="FFFFFF"/>
                </a:solidFill>
                <a:cs typeface="Arial" charset="0"/>
              </a:rPr>
              <a:t> da </a:t>
            </a:r>
            <a:r>
              <a:rPr lang="en-US" sz="2000" b="1" dirty="0" err="1">
                <a:solidFill>
                  <a:srgbClr val="FFFFFF"/>
                </a:solidFill>
                <a:cs typeface="Arial" charset="0"/>
              </a:rPr>
              <a:t>će</a:t>
            </a:r>
            <a:r>
              <a:rPr lang="en-US" sz="2000" b="1" dirty="0">
                <a:solidFill>
                  <a:srgbClr val="FFFFFF"/>
                </a:solidFill>
                <a:cs typeface="Arial" charset="0"/>
              </a:rPr>
              <a:t> </a:t>
            </a:r>
            <a:r>
              <a:rPr lang="en-US" sz="2000" b="1" dirty="0" err="1">
                <a:solidFill>
                  <a:srgbClr val="FFFFFF"/>
                </a:solidFill>
                <a:cs typeface="Arial" charset="0"/>
              </a:rPr>
              <a:t>entiteti</a:t>
            </a:r>
            <a:r>
              <a:rPr lang="en-US" sz="2000" b="1" dirty="0">
                <a:solidFill>
                  <a:srgbClr val="FFFFFF"/>
                </a:solidFill>
                <a:cs typeface="Arial" charset="0"/>
              </a:rPr>
              <a:t> koji se bore </a:t>
            </a:r>
            <a:r>
              <a:rPr lang="en-US" sz="2000" b="1" dirty="0" err="1">
                <a:solidFill>
                  <a:srgbClr val="FFFFFF"/>
                </a:solidFill>
                <a:cs typeface="Arial" charset="0"/>
              </a:rPr>
              <a:t>definirati</a:t>
            </a:r>
            <a:r>
              <a:rPr lang="en-US" sz="2000" b="1" dirty="0">
                <a:solidFill>
                  <a:srgbClr val="FFFFFF"/>
                </a:solidFill>
                <a:cs typeface="Arial" charset="0"/>
              </a:rPr>
              <a:t> </a:t>
            </a:r>
            <a:r>
              <a:rPr lang="en-US" sz="2000" b="1" dirty="0" err="1">
                <a:solidFill>
                  <a:srgbClr val="FFFFFF"/>
                </a:solidFill>
                <a:cs typeface="Arial" charset="0"/>
              </a:rPr>
              <a:t>svoj</a:t>
            </a:r>
            <a:r>
              <a:rPr lang="en-US" sz="2000" b="1" dirty="0">
                <a:solidFill>
                  <a:srgbClr val="FFFFFF"/>
                </a:solidFill>
                <a:cs typeface="Arial" charset="0"/>
              </a:rPr>
              <a:t> </a:t>
            </a:r>
            <a:r>
              <a:rPr lang="en-US" sz="2000" b="1" dirty="0" err="1">
                <a:solidFill>
                  <a:srgbClr val="FFFFFF"/>
                </a:solidFill>
                <a:cs typeface="Arial" charset="0"/>
              </a:rPr>
              <a:t>identitet</a:t>
            </a:r>
            <a:r>
              <a:rPr lang="sr-Latn-RS" sz="2000" b="1" dirty="0">
                <a:solidFill>
                  <a:srgbClr val="FFFFFF"/>
                </a:solidFill>
                <a:cs typeface="Arial" charset="0"/>
              </a:rPr>
              <a:t>,</a:t>
            </a:r>
            <a:r>
              <a:rPr lang="en-US" sz="2000" b="1" dirty="0">
                <a:solidFill>
                  <a:srgbClr val="FFFFFF"/>
                </a:solidFill>
                <a:cs typeface="Arial" charset="0"/>
              </a:rPr>
              <a:t> </a:t>
            </a:r>
            <a:r>
              <a:rPr lang="en-US" sz="2000" b="1" dirty="0" err="1">
                <a:solidFill>
                  <a:srgbClr val="FFFFFF"/>
                </a:solidFill>
                <a:cs typeface="Arial" charset="0"/>
              </a:rPr>
              <a:t>također</a:t>
            </a:r>
            <a:r>
              <a:rPr lang="sr-Latn-RS" sz="2000" b="1" dirty="0">
                <a:solidFill>
                  <a:srgbClr val="FFFFFF"/>
                </a:solidFill>
                <a:cs typeface="Arial" charset="0"/>
              </a:rPr>
              <a:t>,</a:t>
            </a:r>
            <a:r>
              <a:rPr lang="en-US" sz="2000" b="1" dirty="0">
                <a:solidFill>
                  <a:srgbClr val="FFFFFF"/>
                </a:solidFill>
                <a:cs typeface="Arial" charset="0"/>
              </a:rPr>
              <a:t> </a:t>
            </a:r>
            <a:r>
              <a:rPr lang="en-US" sz="2000" b="1" dirty="0" err="1">
                <a:solidFill>
                  <a:srgbClr val="FFFFFF"/>
                </a:solidFill>
                <a:cs typeface="Arial" charset="0"/>
              </a:rPr>
              <a:t>teško</a:t>
            </a:r>
            <a:r>
              <a:rPr lang="en-US" sz="2000" b="1" dirty="0">
                <a:solidFill>
                  <a:srgbClr val="FFFFFF"/>
                </a:solidFill>
                <a:cs typeface="Arial" charset="0"/>
              </a:rPr>
              <a:t> </a:t>
            </a:r>
            <a:r>
              <a:rPr lang="en-US" sz="2000" b="1" dirty="0" err="1">
                <a:solidFill>
                  <a:srgbClr val="FFFFFF"/>
                </a:solidFill>
                <a:cs typeface="Arial" charset="0"/>
              </a:rPr>
              <a:t>ostvariti</a:t>
            </a:r>
            <a:r>
              <a:rPr lang="en-US" sz="2000" b="1" dirty="0">
                <a:solidFill>
                  <a:srgbClr val="FFFFFF"/>
                </a:solidFill>
                <a:cs typeface="Arial" charset="0"/>
              </a:rPr>
              <a:t> </a:t>
            </a:r>
            <a:r>
              <a:rPr lang="en-US" sz="2000" b="1" dirty="0" err="1">
                <a:solidFill>
                  <a:srgbClr val="FFFFFF"/>
                </a:solidFill>
                <a:cs typeface="Arial" charset="0"/>
              </a:rPr>
              <a:t>svoju</a:t>
            </a:r>
            <a:r>
              <a:rPr lang="en-US" sz="2000" b="1" dirty="0">
                <a:solidFill>
                  <a:srgbClr val="FFFFFF"/>
                </a:solidFill>
                <a:cs typeface="Arial" charset="0"/>
              </a:rPr>
              <a:t> </a:t>
            </a:r>
            <a:r>
              <a:rPr lang="en-US" sz="2000" b="1" dirty="0" err="1">
                <a:solidFill>
                  <a:srgbClr val="FFFFFF"/>
                </a:solidFill>
                <a:cs typeface="Arial" charset="0"/>
              </a:rPr>
              <a:t>misiju</a:t>
            </a:r>
            <a:r>
              <a:rPr lang="en-US" sz="2000" b="1" dirty="0">
                <a:solidFill>
                  <a:srgbClr val="FFFFFF"/>
                </a:solidFill>
                <a:cs typeface="Arial" charset="0"/>
              </a:rPr>
              <a:t>. </a:t>
            </a:r>
            <a:r>
              <a:rPr lang="en-US" sz="2000" b="1" dirty="0" err="1">
                <a:solidFill>
                  <a:srgbClr val="FFFFFF"/>
                </a:solidFill>
                <a:cs typeface="Arial" charset="0"/>
              </a:rPr>
              <a:t>Naša</a:t>
            </a:r>
            <a:r>
              <a:rPr lang="en-US" sz="2000" b="1" dirty="0">
                <a:solidFill>
                  <a:srgbClr val="FFFFFF"/>
                </a:solidFill>
                <a:cs typeface="Arial" charset="0"/>
              </a:rPr>
              <a:t> </a:t>
            </a:r>
            <a:r>
              <a:rPr lang="en-US" sz="2000" b="1" dirty="0" err="1">
                <a:solidFill>
                  <a:srgbClr val="FFFFFF"/>
                </a:solidFill>
                <a:cs typeface="Arial" charset="0"/>
              </a:rPr>
              <a:t>rasprava</a:t>
            </a:r>
            <a:r>
              <a:rPr lang="en-US" sz="2000" b="1" dirty="0">
                <a:solidFill>
                  <a:srgbClr val="FFFFFF"/>
                </a:solidFill>
                <a:cs typeface="Arial" charset="0"/>
              </a:rPr>
              <a:t> o </a:t>
            </a:r>
            <a:r>
              <a:rPr lang="en-US" sz="2000" b="1" dirty="0" err="1">
                <a:solidFill>
                  <a:srgbClr val="FFFFFF"/>
                </a:solidFill>
                <a:cs typeface="Arial" charset="0"/>
              </a:rPr>
              <a:t>identitetu</a:t>
            </a:r>
            <a:r>
              <a:rPr lang="en-US" sz="2000" b="1" dirty="0">
                <a:solidFill>
                  <a:srgbClr val="FFFFFF"/>
                </a:solidFill>
                <a:cs typeface="Arial" charset="0"/>
              </a:rPr>
              <a:t> </a:t>
            </a:r>
            <a:r>
              <a:rPr lang="sr-Latn-RS" sz="2000" b="1" dirty="0">
                <a:solidFill>
                  <a:srgbClr val="FFFFFF"/>
                </a:solidFill>
                <a:cs typeface="Arial" charset="0"/>
              </a:rPr>
              <a:t>je </a:t>
            </a:r>
            <a:r>
              <a:rPr lang="en-US" sz="2000" b="1" dirty="0" err="1">
                <a:solidFill>
                  <a:srgbClr val="FFFFFF"/>
                </a:solidFill>
                <a:cs typeface="Arial" charset="0"/>
              </a:rPr>
              <a:t>sljedeća</a:t>
            </a:r>
            <a:r>
              <a:rPr lang="en-US" sz="2000" b="1" dirty="0">
                <a:solidFill>
                  <a:srgbClr val="FFFFFF"/>
                </a:solidFill>
                <a:cs typeface="Arial" charset="0"/>
              </a:rPr>
              <a:t>:</a:t>
            </a:r>
            <a:r>
              <a:rPr lang="sr-Latn-RS" sz="2000" b="1" dirty="0">
                <a:solidFill>
                  <a:srgbClr val="FFFFFF"/>
                </a:solidFill>
                <a:cs typeface="Arial" charset="0"/>
              </a:rPr>
              <a:t> </a:t>
            </a:r>
            <a:r>
              <a:rPr lang="en-US" sz="2000" b="1" dirty="0" err="1">
                <a:solidFill>
                  <a:srgbClr val="FFFFFF"/>
                </a:solidFill>
                <a:cs typeface="Arial" charset="0"/>
              </a:rPr>
              <a:t>Zašto</a:t>
            </a:r>
            <a:r>
              <a:rPr lang="en-US" sz="2000" b="1" dirty="0">
                <a:solidFill>
                  <a:srgbClr val="FFFFFF"/>
                </a:solidFill>
                <a:cs typeface="Arial" charset="0"/>
              </a:rPr>
              <a:t> se Pavao </a:t>
            </a:r>
            <a:r>
              <a:rPr lang="en-US" sz="2000" b="1" dirty="0" err="1">
                <a:solidFill>
                  <a:srgbClr val="FFFFFF"/>
                </a:solidFill>
                <a:cs typeface="Arial" charset="0"/>
              </a:rPr>
              <a:t>identificirao</a:t>
            </a:r>
            <a:r>
              <a:rPr lang="en-US" sz="2000" b="1" dirty="0">
                <a:solidFill>
                  <a:srgbClr val="FFFFFF"/>
                </a:solidFill>
                <a:cs typeface="Arial" charset="0"/>
              </a:rPr>
              <a:t> </a:t>
            </a:r>
            <a:r>
              <a:rPr lang="en-US" sz="2000" b="1" dirty="0" err="1">
                <a:solidFill>
                  <a:srgbClr val="FFFFFF"/>
                </a:solidFill>
                <a:cs typeface="Arial" charset="0"/>
              </a:rPr>
              <a:t>kao</a:t>
            </a:r>
            <a:r>
              <a:rPr lang="en-US" sz="2000" b="1" dirty="0">
                <a:solidFill>
                  <a:srgbClr val="FFFFFF"/>
                </a:solidFill>
                <a:cs typeface="Arial" charset="0"/>
              </a:rPr>
              <a:t> </a:t>
            </a:r>
            <a:r>
              <a:rPr lang="en-US" sz="2000" b="1" dirty="0" err="1">
                <a:solidFill>
                  <a:srgbClr val="FFFFFF"/>
                </a:solidFill>
                <a:cs typeface="Arial" charset="0"/>
              </a:rPr>
              <a:t>apostol</a:t>
            </a:r>
            <a:r>
              <a:rPr lang="en-US" sz="2000" b="1" dirty="0">
                <a:solidFill>
                  <a:srgbClr val="FFFFFF"/>
                </a:solidFill>
                <a:cs typeface="Arial" charset="0"/>
              </a:rPr>
              <a:t>? Koju </a:t>
            </a:r>
            <a:r>
              <a:rPr lang="en-US" sz="2000" b="1" dirty="0" err="1">
                <a:solidFill>
                  <a:srgbClr val="FFFFFF"/>
                </a:solidFill>
                <a:cs typeface="Arial" charset="0"/>
              </a:rPr>
              <a:t>ulogu</a:t>
            </a:r>
            <a:r>
              <a:rPr lang="en-US" sz="2000" b="1" dirty="0">
                <a:solidFill>
                  <a:srgbClr val="FFFFFF"/>
                </a:solidFill>
                <a:cs typeface="Arial" charset="0"/>
              </a:rPr>
              <a:t> </a:t>
            </a:r>
            <a:r>
              <a:rPr lang="en-US" sz="2000" b="1" dirty="0" err="1">
                <a:solidFill>
                  <a:srgbClr val="FFFFFF"/>
                </a:solidFill>
                <a:cs typeface="Arial" charset="0"/>
              </a:rPr>
              <a:t>identitet</a:t>
            </a:r>
            <a:r>
              <a:rPr lang="en-US" sz="2000" b="1" dirty="0">
                <a:solidFill>
                  <a:srgbClr val="FFFFFF"/>
                </a:solidFill>
                <a:cs typeface="Arial" charset="0"/>
              </a:rPr>
              <a:t> </a:t>
            </a:r>
            <a:r>
              <a:rPr lang="en-US" sz="2000" b="1" dirty="0" err="1">
                <a:solidFill>
                  <a:srgbClr val="FFFFFF"/>
                </a:solidFill>
                <a:cs typeface="Arial" charset="0"/>
              </a:rPr>
              <a:t>ima</a:t>
            </a:r>
            <a:r>
              <a:rPr lang="en-US" sz="2000" b="1" dirty="0">
                <a:solidFill>
                  <a:srgbClr val="FFFFFF"/>
                </a:solidFill>
                <a:cs typeface="Arial" charset="0"/>
              </a:rPr>
              <a:t> u </a:t>
            </a:r>
            <a:r>
              <a:rPr lang="en-US" sz="2000" b="1" dirty="0" err="1">
                <a:solidFill>
                  <a:srgbClr val="FFFFFF"/>
                </a:solidFill>
                <a:cs typeface="Arial" charset="0"/>
              </a:rPr>
              <a:t>misiji</a:t>
            </a:r>
            <a:r>
              <a:rPr lang="en-US" sz="2000" b="1" dirty="0">
                <a:solidFill>
                  <a:srgbClr val="FFFFFF"/>
                </a:solidFill>
                <a:cs typeface="Arial" charset="0"/>
              </a:rPr>
              <a:t>? </a:t>
            </a:r>
            <a:r>
              <a:rPr lang="en-US" sz="2000" b="1" dirty="0" err="1">
                <a:solidFill>
                  <a:srgbClr val="FFFFFF"/>
                </a:solidFill>
                <a:cs typeface="Arial" charset="0"/>
              </a:rPr>
              <a:t>Kakav</a:t>
            </a:r>
            <a:r>
              <a:rPr lang="en-US" sz="2000" b="1" dirty="0">
                <a:solidFill>
                  <a:srgbClr val="FFFFFF"/>
                </a:solidFill>
                <a:cs typeface="Arial" charset="0"/>
              </a:rPr>
              <a:t> je </a:t>
            </a:r>
            <a:r>
              <a:rPr lang="en-US" sz="2000" b="1" dirty="0" err="1">
                <a:solidFill>
                  <a:srgbClr val="FFFFFF"/>
                </a:solidFill>
                <a:cs typeface="Arial" charset="0"/>
              </a:rPr>
              <a:t>identitet</a:t>
            </a:r>
            <a:r>
              <a:rPr lang="en-US" sz="2000" b="1" dirty="0">
                <a:solidFill>
                  <a:srgbClr val="FFFFFF"/>
                </a:solidFill>
                <a:cs typeface="Arial" charset="0"/>
              </a:rPr>
              <a:t> </a:t>
            </a:r>
            <a:r>
              <a:rPr lang="en-US" sz="2000" b="1" dirty="0" err="1">
                <a:solidFill>
                  <a:srgbClr val="FFFFFF"/>
                </a:solidFill>
                <a:cs typeface="Arial" charset="0"/>
              </a:rPr>
              <a:t>imala</a:t>
            </a:r>
            <a:r>
              <a:rPr lang="en-US" sz="2000" b="1" dirty="0">
                <a:solidFill>
                  <a:srgbClr val="FFFFFF"/>
                </a:solidFill>
                <a:cs typeface="Arial" charset="0"/>
              </a:rPr>
              <a:t> </a:t>
            </a:r>
            <a:r>
              <a:rPr lang="en-US" sz="2000" b="1" dirty="0" err="1">
                <a:solidFill>
                  <a:srgbClr val="FFFFFF"/>
                </a:solidFill>
                <a:cs typeface="Arial" charset="0"/>
              </a:rPr>
              <a:t>crkva</a:t>
            </a:r>
            <a:r>
              <a:rPr lang="en-US" sz="2000" b="1" dirty="0">
                <a:solidFill>
                  <a:srgbClr val="FFFFFF"/>
                </a:solidFill>
                <a:cs typeface="Arial" charset="0"/>
              </a:rPr>
              <a:t> u </a:t>
            </a:r>
            <a:r>
              <a:rPr lang="en-US" sz="2000" b="1" dirty="0" err="1">
                <a:solidFill>
                  <a:srgbClr val="FFFFFF"/>
                </a:solidFill>
                <a:cs typeface="Arial" charset="0"/>
              </a:rPr>
              <a:t>Korintu</a:t>
            </a:r>
            <a:r>
              <a:rPr lang="en-US" sz="2000" b="1" dirty="0">
                <a:solidFill>
                  <a:srgbClr val="FFFFFF"/>
                </a:solidFill>
                <a:cs typeface="Arial" charset="0"/>
              </a:rPr>
              <a:t>? Kako </a:t>
            </a:r>
            <a:r>
              <a:rPr lang="en-US" sz="2000" b="1" dirty="0" err="1">
                <a:solidFill>
                  <a:srgbClr val="FFFFFF"/>
                </a:solidFill>
                <a:cs typeface="Arial" charset="0"/>
              </a:rPr>
              <a:t>možemo</a:t>
            </a:r>
            <a:r>
              <a:rPr lang="en-US" sz="2000" b="1" dirty="0">
                <a:solidFill>
                  <a:srgbClr val="FFFFFF"/>
                </a:solidFill>
                <a:cs typeface="Arial" charset="0"/>
              </a:rPr>
              <a:t> </a:t>
            </a:r>
            <a:r>
              <a:rPr lang="en-US" sz="2000" b="1" dirty="0" err="1">
                <a:solidFill>
                  <a:srgbClr val="FFFFFF"/>
                </a:solidFill>
                <a:cs typeface="Arial" charset="0"/>
              </a:rPr>
              <a:t>održati</a:t>
            </a:r>
            <a:r>
              <a:rPr lang="en-US" sz="2000" b="1" dirty="0">
                <a:solidFill>
                  <a:srgbClr val="FFFFFF"/>
                </a:solidFill>
                <a:cs typeface="Arial" charset="0"/>
              </a:rPr>
              <a:t> </a:t>
            </a:r>
            <a:r>
              <a:rPr lang="en-US" sz="2000" b="1" dirty="0" err="1">
                <a:solidFill>
                  <a:srgbClr val="FFFFFF"/>
                </a:solidFill>
                <a:cs typeface="Arial" charset="0"/>
              </a:rPr>
              <a:t>kršćanski</a:t>
            </a:r>
            <a:r>
              <a:rPr lang="en-US" sz="2000" b="1" dirty="0">
                <a:solidFill>
                  <a:srgbClr val="FFFFFF"/>
                </a:solidFill>
                <a:cs typeface="Arial" charset="0"/>
              </a:rPr>
              <a:t> </a:t>
            </a:r>
            <a:r>
              <a:rPr lang="en-US" sz="2000" b="1" dirty="0" err="1">
                <a:solidFill>
                  <a:srgbClr val="FFFFFF"/>
                </a:solidFill>
                <a:cs typeface="Arial" charset="0"/>
              </a:rPr>
              <a:t>identitet</a:t>
            </a:r>
            <a:r>
              <a:rPr lang="en-US" sz="2000" b="1" dirty="0">
                <a:solidFill>
                  <a:srgbClr val="FFFFFF"/>
                </a:solidFill>
                <a:cs typeface="Arial" charset="0"/>
              </a:rPr>
              <a:t> u </a:t>
            </a:r>
            <a:r>
              <a:rPr lang="en-US" sz="2000" b="1" dirty="0" err="1">
                <a:solidFill>
                  <a:srgbClr val="FFFFFF"/>
                </a:solidFill>
                <a:cs typeface="Arial" charset="0"/>
              </a:rPr>
              <a:t>svijetu</a:t>
            </a:r>
            <a:r>
              <a:rPr lang="en-US" sz="2000" b="1" dirty="0">
                <a:solidFill>
                  <a:srgbClr val="FFFFFF"/>
                </a:solidFill>
                <a:cs typeface="Arial" charset="0"/>
              </a:rPr>
              <a:t> </a:t>
            </a:r>
            <a:r>
              <a:rPr lang="en-US" sz="2000" b="1" dirty="0" err="1">
                <a:solidFill>
                  <a:srgbClr val="FFFFFF"/>
                </a:solidFill>
                <a:cs typeface="Arial" charset="0"/>
              </a:rPr>
              <a:t>različit</a:t>
            </a:r>
            <a:r>
              <a:rPr lang="sr-Latn-RS" sz="2000" b="1" dirty="0">
                <a:solidFill>
                  <a:srgbClr val="FFFFFF"/>
                </a:solidFill>
                <a:cs typeface="Arial" charset="0"/>
              </a:rPr>
              <a:t>ih</a:t>
            </a:r>
            <a:r>
              <a:rPr lang="en-US" sz="2000" b="1" dirty="0">
                <a:solidFill>
                  <a:srgbClr val="FFFFFF"/>
                </a:solidFill>
                <a:cs typeface="Arial" charset="0"/>
              </a:rPr>
              <a:t> </a:t>
            </a:r>
            <a:r>
              <a:rPr lang="en-US" sz="2000" b="1" dirty="0" err="1">
                <a:solidFill>
                  <a:srgbClr val="FFFFFF"/>
                </a:solidFill>
                <a:cs typeface="Arial" charset="0"/>
              </a:rPr>
              <a:t>vrijednosti</a:t>
            </a:r>
            <a:r>
              <a:rPr lang="en-US" sz="2000" b="1" dirty="0">
                <a:solidFill>
                  <a:srgbClr val="FFFFFF"/>
                </a:solidFill>
                <a:cs typeface="Arial" charset="0"/>
              </a:rPr>
              <a:t> </a:t>
            </a:r>
            <a:r>
              <a:rPr lang="en-US" sz="2000" b="1" dirty="0" err="1">
                <a:solidFill>
                  <a:srgbClr val="FFFFFF"/>
                </a:solidFill>
                <a:cs typeface="Arial" charset="0"/>
              </a:rPr>
              <a:t>i</a:t>
            </a:r>
            <a:r>
              <a:rPr lang="en-US" sz="2000" b="1" dirty="0">
                <a:solidFill>
                  <a:srgbClr val="FFFFFF"/>
                </a:solidFill>
                <a:cs typeface="Arial" charset="0"/>
              </a:rPr>
              <a:t> ideal</a:t>
            </a:r>
            <a:r>
              <a:rPr lang="sr-Latn-RS" sz="2000" b="1" dirty="0">
                <a:solidFill>
                  <a:srgbClr val="FFFFFF"/>
                </a:solidFill>
                <a:cs typeface="Arial" charset="0"/>
              </a:rPr>
              <a: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AEA1-C036-71BA-BD01-85C85C4EA679}"/>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83E7B18B-3170-5D63-C6B0-A140E4B96870}"/>
              </a:ext>
            </a:extLst>
          </p:cNvPr>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a:extLst>
              <a:ext uri="{FF2B5EF4-FFF2-40B4-BE49-F238E27FC236}">
                <a16:creationId xmlns:a16="http://schemas.microsoft.com/office/drawing/2014/main" id="{F5F95EC7-EEFC-2EE2-DBEB-849E9AD8404F}"/>
              </a:ext>
            </a:extLst>
          </p:cNvPr>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”Pavlova služba u Korintu”, </a:t>
            </a:r>
            <a:r>
              <a:rPr lang="hr-HR" sz="2800" dirty="0">
                <a:solidFill>
                  <a:srgbClr val="FFFF99"/>
                </a:solidFill>
              </a:rPr>
              <a:t>može pomoći danas</a:t>
            </a:r>
            <a:r>
              <a:rPr lang="en-US" sz="2800" dirty="0">
                <a:solidFill>
                  <a:srgbClr val="FFFF99"/>
                </a:solidFill>
              </a:rPr>
              <a:t>? </a:t>
            </a:r>
          </a:p>
        </p:txBody>
      </p:sp>
      <p:sp>
        <p:nvSpPr>
          <p:cNvPr id="16388" name="Rectangle 4">
            <a:extLst>
              <a:ext uri="{FF2B5EF4-FFF2-40B4-BE49-F238E27FC236}">
                <a16:creationId xmlns:a16="http://schemas.microsoft.com/office/drawing/2014/main" id="{4B2DDC42-1327-C61C-DF06-205D13A7AEC1}"/>
              </a:ext>
            </a:extLst>
          </p:cNvPr>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a:extLst>
              <a:ext uri="{FF2B5EF4-FFF2-40B4-BE49-F238E27FC236}">
                <a16:creationId xmlns:a16="http://schemas.microsoft.com/office/drawing/2014/main" id="{D7F6D55C-1B89-6AA7-C8DA-06983408C411}"/>
              </a:ext>
            </a:extLst>
          </p:cNvPr>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a:extLst>
              <a:ext uri="{FF2B5EF4-FFF2-40B4-BE49-F238E27FC236}">
                <a16:creationId xmlns:a16="http://schemas.microsoft.com/office/drawing/2014/main" id="{E5A0871E-9E69-6712-D81A-AC985113206F}"/>
              </a:ext>
            </a:extLst>
          </p:cNvPr>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a:extLst>
              <a:ext uri="{FF2B5EF4-FFF2-40B4-BE49-F238E27FC236}">
                <a16:creationId xmlns:a16="http://schemas.microsoft.com/office/drawing/2014/main" id="{4B2CA169-0EEF-5503-B0F0-F7ABCF9C9F2A}"/>
              </a:ext>
            </a:extLst>
          </p:cNvPr>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a:extLst>
              <a:ext uri="{FF2B5EF4-FFF2-40B4-BE49-F238E27FC236}">
                <a16:creationId xmlns:a16="http://schemas.microsoft.com/office/drawing/2014/main" id="{7C055A30-5F0D-A9C5-8B5B-5BBA0C54EA60}"/>
              </a:ext>
            </a:extLst>
          </p:cNvPr>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a:extLst>
              <a:ext uri="{FF2B5EF4-FFF2-40B4-BE49-F238E27FC236}">
                <a16:creationId xmlns:a16="http://schemas.microsoft.com/office/drawing/2014/main" id="{581F18DF-6DD6-3A83-4DB8-2585FB3FE171}"/>
              </a:ext>
            </a:extLst>
          </p:cNvPr>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a:extLst>
              <a:ext uri="{FF2B5EF4-FFF2-40B4-BE49-F238E27FC236}">
                <a16:creationId xmlns:a16="http://schemas.microsoft.com/office/drawing/2014/main" id="{2C66800C-5B0A-1121-FBFA-EB15CFD0FF74}"/>
              </a:ext>
            </a:extLst>
          </p:cNvPr>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a:extLst>
              <a:ext uri="{FF2B5EF4-FFF2-40B4-BE49-F238E27FC236}">
                <a16:creationId xmlns:a16="http://schemas.microsoft.com/office/drawing/2014/main" id="{1D0AAE59-62B3-9E01-B783-9DBB36774AD5}"/>
              </a:ext>
            </a:extLst>
          </p:cNvPr>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26702350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Pavlova služba u Korintu</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1,1; Rim. 1,1; Gal. </a:t>
            </a:r>
            <a:r>
              <a:rPr lang="sr-Latn-RS" sz="1200" i="1" dirty="0">
                <a:solidFill>
                  <a:srgbClr val="FFFFFF"/>
                </a:solidFill>
                <a:latin typeface="Arial"/>
                <a:cs typeface="Arial" charset="0"/>
              </a:rPr>
              <a:t>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Koja</a:t>
            </a:r>
            <a:r>
              <a:rPr kumimoji="0" lang="hr-HR" sz="1400" b="1" i="0" u="none" strike="noStrike" kern="1200" cap="none" spc="0" normalizeH="0" noProof="0" dirty="0">
                <a:ln>
                  <a:noFill/>
                </a:ln>
                <a:solidFill>
                  <a:srgbClr val="FFFFFF"/>
                </a:solidFill>
                <a:effectLst/>
                <a:uLnTx/>
                <a:uFillTx/>
                <a:latin typeface="Arial"/>
                <a:ea typeface="+mn-ea"/>
                <a:cs typeface="Arial" charset="0"/>
              </a:rPr>
              <a:t> se dva elementa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Pavlove službe </a:t>
            </a:r>
            <a:r>
              <a:rPr lang="hr-HR" sz="1400" b="1" dirty="0">
                <a:solidFill>
                  <a:srgbClr val="FFFFFF"/>
                </a:solidFill>
                <a:latin typeface="Arial"/>
                <a:cs typeface="Arial" charset="0"/>
              </a:rPr>
              <a:t>naglašavaju u tim redcima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Djela</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17,16</a:t>
            </a:r>
            <a:r>
              <a:rPr lang="sr-Latn-RS" sz="1200" i="1" dirty="0">
                <a:solidFill>
                  <a:srgbClr val="FFFFFF"/>
                </a:solidFill>
                <a:latin typeface="Arial"/>
                <a:cs typeface="Arial" charset="0"/>
              </a:rPr>
              <a:t>-34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Gd</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je je Pavao bio prije odlaska u Korint i što je tamo radio?</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Djela</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18,1.11. </a:t>
            </a:r>
            <a:r>
              <a:rPr lang="hr-HR" sz="1400" b="1" dirty="0">
                <a:solidFill>
                  <a:srgbClr val="FFFFFF"/>
                </a:solidFill>
                <a:latin typeface="Arial"/>
                <a:cs typeface="Arial" charset="0"/>
              </a:rPr>
              <a:t>Št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o je Pavao radio kad je stigao u Korint i tijekom čitavog boravka u tom gradu?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Djela</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18,4-</a:t>
            </a:r>
            <a:r>
              <a:rPr lang="hr-HR" sz="1200" i="1" dirty="0">
                <a:solidFill>
                  <a:srgbClr val="FFFFFF"/>
                </a:solidFill>
                <a:latin typeface="Arial"/>
                <a:cs typeface="Arial" charset="0"/>
              </a:rPr>
              <a:t>6</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Gdje Pavao započinje svoju misionarsku aktivnost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Djela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18</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,1-3; 1. Kor. 5,9-11; 8,4. </a:t>
            </a:r>
            <a:r>
              <a:rPr lang="hr-HR" sz="1400" b="1" dirty="0">
                <a:solidFill>
                  <a:srgbClr val="FFFFFF"/>
                </a:solidFill>
                <a:latin typeface="Arial"/>
                <a:cs typeface="Arial" charset="0"/>
              </a:rPr>
              <a:t>Što možemo zaključiti o gospodarstvu, moralu i vjerskom životu u Korintu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Djela</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18,4-</a:t>
            </a:r>
            <a:r>
              <a:rPr lang="hr-HR" sz="1200" i="1" dirty="0">
                <a:solidFill>
                  <a:srgbClr val="FFFFFF"/>
                </a:solidFill>
                <a:latin typeface="Arial"/>
                <a:cs typeface="Arial" charset="0"/>
              </a:rPr>
              <a:t>8</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Kakvi su bili rezultati Pavlovog propovijedanja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Djela 18,9.</a:t>
            </a:r>
            <a:r>
              <a:rPr lang="sr-Latn-ME" sz="1200" i="1" dirty="0">
                <a:solidFill>
                  <a:srgbClr val="FFFFFF"/>
                </a:solidFill>
                <a:latin typeface="Arial"/>
                <a:cs typeface="Arial" charset="0"/>
              </a:rPr>
              <a:t>10</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b="1" dirty="0">
                <a:solidFill>
                  <a:srgbClr val="FFFFFF"/>
                </a:solidFill>
                <a:latin typeface="Arial"/>
                <a:cs typeface="Arial" charset="0"/>
              </a:rPr>
              <a:t>Što je Pavao osjećao kad se suočio s izazovima u Korintu? Kako je Bog ohrabrio svojeg slugu</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1,11-13;</a:t>
            </a:r>
            <a:r>
              <a:rPr kumimoji="0" lang="sr-Latn-RS" sz="1200" b="0" i="1" u="none" strike="noStrike" kern="1200" cap="none" spc="0" normalizeH="0" noProof="0" dirty="0">
                <a:ln>
                  <a:noFill/>
                </a:ln>
                <a:solidFill>
                  <a:srgbClr val="FFFFFF"/>
                </a:solidFill>
                <a:effectLst/>
                <a:uLnTx/>
                <a:uFillTx/>
                <a:latin typeface="Arial"/>
                <a:ea typeface="+mn-ea"/>
                <a:cs typeface="Arial" charset="0"/>
              </a:rPr>
              <a:t> 4,14; 5,11; 7,1; 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4,37.</a:t>
            </a:r>
            <a:r>
              <a:rPr lang="sr-Latn-RS" sz="1200" i="1" dirty="0">
                <a:solidFill>
                  <a:srgbClr val="FFFFFF"/>
                </a:solidFill>
                <a:latin typeface="Arial"/>
                <a:cs typeface="Arial" charset="0"/>
              </a:rPr>
              <a:t>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9</a:t>
            </a:r>
            <a:r>
              <a:rPr lang="sr-Latn-RS" sz="1200" i="1" dirty="0">
                <a:solidFill>
                  <a:srgbClr val="FFFFFF"/>
                </a:solidFill>
                <a:latin typeface="Arial"/>
                <a:cs typeface="Arial" charset="0"/>
              </a:rPr>
              <a:t>; 2. Kor. 1,12; 2,9; 11,3; 13,10.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Zašto</a:t>
            </a:r>
            <a:r>
              <a:rPr kumimoji="0" lang="sr-Latn-RS" sz="1400" b="1" i="0" u="none" strike="noStrike" kern="1200" cap="none" spc="0" normalizeH="0" noProof="0" dirty="0">
                <a:ln>
                  <a:noFill/>
                </a:ln>
                <a:solidFill>
                  <a:srgbClr val="FFFFFF"/>
                </a:solidFill>
                <a:effectLst/>
                <a:uLnTx/>
                <a:uFillTx/>
                <a:latin typeface="Arial"/>
                <a:ea typeface="+mn-ea"/>
                <a:cs typeface="Arial" charset="0"/>
              </a:rPr>
              <a:t> je Pavao slao Poslanice Korinćanima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Ivan 17,11.15; 1. Ivan. 2</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,16.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a:t>
            </a:r>
            <a:r>
              <a:rPr kumimoji="0" lang="sr-Latn-RS" sz="1400" b="1" i="0" u="none" strike="noStrike" kern="1200" cap="none" spc="0" normalizeH="0" noProof="0" dirty="0">
                <a:ln>
                  <a:noFill/>
                </a:ln>
                <a:solidFill>
                  <a:srgbClr val="FFFFFF"/>
                </a:solidFill>
                <a:effectLst/>
                <a:uLnTx/>
                <a:uFillTx/>
                <a:latin typeface="Arial"/>
                <a:ea typeface="+mn-ea"/>
                <a:cs typeface="Arial" charset="0"/>
              </a:rPr>
              <a:t> biti u svijetu a da ono što je u svijetu ne utječe na nas? Na koje još načine </a:t>
            </a:r>
          </a:p>
          <a:p>
            <a:pPr marL="0" marR="0" lvl="0" indent="0" algn="l" defTabSz="914377" rtl="0" eaLnBrk="1" fontAlgn="base" latinLnBrk="0" hangingPunct="1">
              <a:lnSpc>
                <a:spcPct val="100000"/>
              </a:lnSpc>
              <a:spcBef>
                <a:spcPct val="20000"/>
              </a:spcBef>
              <a:spcAft>
                <a:spcPct val="0"/>
              </a:spcAft>
              <a:buClrTx/>
              <a:buSzTx/>
              <a:buFontTx/>
              <a:buNone/>
              <a:tabLst/>
              <a:defRPr/>
            </a:pPr>
            <a:r>
              <a:rPr lang="sr-Latn-RS" sz="1400" b="1" dirty="0">
                <a:solidFill>
                  <a:srgbClr val="FFFFFF"/>
                </a:solidFill>
                <a:latin typeface="Arial"/>
                <a:cs typeface="Arial" charset="0"/>
              </a:rPr>
              <a:t>                        negativna kultura utječe na nas</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94540791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532">
                                            <p:txEl>
                                              <p:pRg st="10" end="10"/>
                                            </p:txEl>
                                          </p:spTgt>
                                        </p:tgtEl>
                                        <p:attrNameLst>
                                          <p:attrName>style.visibility</p:attrName>
                                        </p:attrNameLst>
                                      </p:cBhvr>
                                      <p:to>
                                        <p:strVal val="visible"/>
                                      </p:to>
                                    </p:set>
                                    <p:anim calcmode="lin" valueType="num">
                                      <p:cBhvr additive="base">
                                        <p:cTn id="71"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D743-34BE-A6AC-65E1-4502CD0ED801}"/>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C12B0F6-30A0-D754-C647-08AD45A5DB5F}"/>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2338F220-296B-77B8-3891-9B2254160E97}"/>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4E20FE-4A60-1A48-A87D-81CFA556A2A4}"/>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F84BC942-20F4-A518-6CA8-D16DF01B6E0D}"/>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389086B1-DAD3-DB9F-E05D-1CA747362EF5}"/>
              </a:ext>
            </a:extLst>
          </p:cNvPr>
          <p:cNvGrpSpPr>
            <a:grpSpLocks/>
          </p:cNvGrpSpPr>
          <p:nvPr/>
        </p:nvGrpSpPr>
        <p:grpSpPr bwMode="auto">
          <a:xfrm>
            <a:off x="562332" y="3438780"/>
            <a:ext cx="3176028" cy="3034427"/>
            <a:chOff x="285" y="2227"/>
            <a:chExt cx="947" cy="1786"/>
          </a:xfrm>
        </p:grpSpPr>
        <p:sp>
          <p:nvSpPr>
            <p:cNvPr id="19484" name="Rectangle 5">
              <a:extLst>
                <a:ext uri="{FF2B5EF4-FFF2-40B4-BE49-F238E27FC236}">
                  <a16:creationId xmlns:a16="http://schemas.microsoft.com/office/drawing/2014/main" id="{D43C66C0-C9BA-0981-69E1-FAA91A2C22FF}"/>
                </a:ext>
              </a:extLst>
            </p:cNvPr>
            <p:cNvSpPr>
              <a:spLocks noChangeArrowheads="1"/>
            </p:cNvSpPr>
            <p:nvPr/>
          </p:nvSpPr>
          <p:spPr bwMode="auto">
            <a:xfrm>
              <a:off x="285" y="2227"/>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1E202D48-A19A-2864-004D-4029FDF5F424}"/>
                </a:ext>
              </a:extLst>
            </p:cNvPr>
            <p:cNvSpPr txBox="1">
              <a:spLocks noChangeArrowheads="1"/>
            </p:cNvSpPr>
            <p:nvPr/>
          </p:nvSpPr>
          <p:spPr bwMode="auto">
            <a:xfrm>
              <a:off x="315" y="2546"/>
              <a:ext cx="901"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Pisanje pisama drevni je običaj koji ni dan danas još uvijek nije zastario. Ono što je danas drugačije je način na koji pišemo svoja pisma. Istina, umjesto papira sada su tu društveni mediji. Po-što nije uvijek mogao biti s ljudima a želio im je nešto reći, Pavao je odlučio da im piše. Potičući vjernike da preis-pitaju sebe, svoje ponašanje i okolnu kulturu u svjetlu Evanđelja o Isusu Kristu , Pavao i piše poruku o križu. Obje Poslanice Korinćanima nas uče da se čvrsto držimo poruke križa.</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a:extLst>
              <a:ext uri="{FF2B5EF4-FFF2-40B4-BE49-F238E27FC236}">
                <a16:creationId xmlns:a16="http://schemas.microsoft.com/office/drawing/2014/main" id="{EAB1F5C4-42B7-5496-5BD5-389BC8136C62}"/>
              </a:ext>
            </a:extLst>
          </p:cNvPr>
          <p:cNvGrpSpPr>
            <a:grpSpLocks/>
          </p:cNvGrpSpPr>
          <p:nvPr/>
        </p:nvGrpSpPr>
        <p:grpSpPr bwMode="auto">
          <a:xfrm>
            <a:off x="5853505" y="3953103"/>
            <a:ext cx="1840386" cy="2530824"/>
            <a:chOff x="2639" y="2348"/>
            <a:chExt cx="966" cy="1684"/>
          </a:xfrm>
        </p:grpSpPr>
        <p:sp>
          <p:nvSpPr>
            <p:cNvPr id="19482" name="Rectangle 8">
              <a:extLst>
                <a:ext uri="{FF2B5EF4-FFF2-40B4-BE49-F238E27FC236}">
                  <a16:creationId xmlns:a16="http://schemas.microsoft.com/office/drawing/2014/main" id="{D9650F44-4461-698A-4126-41D7AC11AE9C}"/>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F6218E9C-F718-98FA-7329-F42043CD12BA}"/>
                </a:ext>
              </a:extLst>
            </p:cNvPr>
            <p:cNvSpPr txBox="1">
              <a:spLocks noChangeArrowheads="1"/>
            </p:cNvSpPr>
            <p:nvPr/>
          </p:nvSpPr>
          <p:spPr bwMode="auto">
            <a:xfrm>
              <a:off x="2713" y="2348"/>
              <a:ext cx="892" cy="167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Koliko god problemi u Korintu bili uznemiru- jući, Poslanice Korin-ćanima privlaće našu pozornost, ne radi nji-hovih problema, već radi izvanrednog naći-na na koji im Pavao prilazi. Potičući vjerni ke da preispitaju sebe i svoje ponašanje i oko- lnu kulturu u svjetlu primljenog Evanđe lja, Pavao kaže, širi li drugo neka je “prokleto“!?</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299F7CE3-BB48-DE34-E1EE-3E9FBE66913D}"/>
              </a:ext>
            </a:extLst>
          </p:cNvPr>
          <p:cNvGrpSpPr>
            <a:grpSpLocks/>
          </p:cNvGrpSpPr>
          <p:nvPr/>
        </p:nvGrpSpPr>
        <p:grpSpPr bwMode="auto">
          <a:xfrm>
            <a:off x="3618983" y="3576636"/>
            <a:ext cx="2400818" cy="2874082"/>
            <a:chOff x="1248" y="2437"/>
            <a:chExt cx="1392" cy="1538"/>
          </a:xfrm>
        </p:grpSpPr>
        <p:sp>
          <p:nvSpPr>
            <p:cNvPr id="19480" name="Rectangle 11">
              <a:extLst>
                <a:ext uri="{FF2B5EF4-FFF2-40B4-BE49-F238E27FC236}">
                  <a16:creationId xmlns:a16="http://schemas.microsoft.com/office/drawing/2014/main" id="{2A470950-15ED-7F4B-12DC-813744B7FADC}"/>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F63CED44-3AB6-5B7B-B529-F7A0570EC08F}"/>
                </a:ext>
              </a:extLst>
            </p:cNvPr>
            <p:cNvSpPr txBox="1">
              <a:spLocks noChangeArrowheads="1"/>
            </p:cNvSpPr>
            <p:nvPr/>
          </p:nvSpPr>
          <p:spPr bwMode="auto">
            <a:xfrm>
              <a:off x="1253" y="2657"/>
              <a:ext cx="1381" cy="131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U ovom tromjesečju proučavat ćemo Pavlove poslanice Korin- ćanima..U njima nam Pavao pri-kazuje evanđeosku poruku kao bit kršćanskog života i svjedoče-nja da sve kroz to promatramo.</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Idolopoklonstvo Korinta iden-tično je prilikama u kojima živi naš svijet danas. Bez obzira na izazove s kojima se suočavamo na putu za Nebo, našodgovor onima koji nas zapitaju isti je kao onaj koji je vrijedio za Korinća ne”Isus Krist i to razapeti!”</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a:extLst>
              <a:ext uri="{FF2B5EF4-FFF2-40B4-BE49-F238E27FC236}">
                <a16:creationId xmlns:a16="http://schemas.microsoft.com/office/drawing/2014/main" id="{7DDF3567-BD52-AB38-99DF-B313F65ADCFD}"/>
              </a:ext>
            </a:extLst>
          </p:cNvPr>
          <p:cNvGrpSpPr>
            <a:grpSpLocks/>
          </p:cNvGrpSpPr>
          <p:nvPr/>
        </p:nvGrpSpPr>
        <p:grpSpPr bwMode="auto">
          <a:xfrm>
            <a:off x="7693890" y="3782201"/>
            <a:ext cx="3213873" cy="2701726"/>
            <a:chOff x="3595" y="2256"/>
            <a:chExt cx="1733" cy="14247"/>
          </a:xfrm>
        </p:grpSpPr>
        <p:sp>
          <p:nvSpPr>
            <p:cNvPr id="19478" name="Rectangle 14">
              <a:extLst>
                <a:ext uri="{FF2B5EF4-FFF2-40B4-BE49-F238E27FC236}">
                  <a16:creationId xmlns:a16="http://schemas.microsoft.com/office/drawing/2014/main" id="{070AD7B9-09DF-11D2-06EE-24BBBA0FCFC0}"/>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1D1EF66E-B647-0A0F-012C-CC2E6C2338FF}"/>
                </a:ext>
              </a:extLst>
            </p:cNvPr>
            <p:cNvSpPr txBox="1">
              <a:spLocks noChangeArrowheads="1"/>
            </p:cNvSpPr>
            <p:nvPr/>
          </p:nvSpPr>
          <p:spPr bwMode="auto">
            <a:xfrm>
              <a:off x="3609" y="3012"/>
              <a:ext cx="1719" cy="134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toga rezultirat će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našim uništenjem.  Božanski poziv se upućuje i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tebi danas</a:t>
              </a:r>
              <a:r>
                <a:rPr lang="hr-HR" sz="1200" b="1">
                  <a:solidFill>
                    <a:srgbClr val="000000"/>
                  </a:solidFill>
                </a:rPr>
                <a:t>: Drži se čvrsto i budi vjeran poruci križa</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.!Što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23CBA308-AA71-A618-BB67-4FC17B28F772}"/>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DC5B3247-4591-12ED-E9BE-5D0DE3BA0A89}"/>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CBACED68-1F9F-734B-9FE1-EEC49C21D99C}"/>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126EF2BE-DA2B-8AEA-DAD6-C43FDBEFADDE}"/>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BCB26697-831D-FE49-AAB0-708706FC021A}"/>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73C9976F-7F09-9225-E856-348276F55E38}"/>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FA287F98-15A4-ECA4-32EA-617F5F9DD2C8}"/>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F36D5D8E-7010-F880-6E02-90EAE88FBBBE}"/>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34230F86-CDD6-6C6E-A0AE-5E40738909C1}"/>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9160B9D-63C6-85F4-CB1A-52EC300BBFC0}"/>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678B0FFF-33BE-EE96-5EE2-53CDD8D94215}"/>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9AE99398-3B8D-675F-70C7-4D450177685C}"/>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1CCD0C7C-A2A3-CCE7-9012-5513784757BF}"/>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84B0C5DE-EAE5-D63C-12B1-B950B1C5054A}"/>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56668485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stih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lang="hr-HR" sz="4800">
                <a:solidFill>
                  <a:srgbClr val="FFFF99"/>
                </a:solidFill>
                <a:latin typeface="Impact" pitchFamily="34" charset="0"/>
              </a:rPr>
              <a:t>Djela</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lang="sr-Latn-RS" sz="4800">
                <a:solidFill>
                  <a:srgbClr val="FFFF99"/>
                </a:solidFill>
                <a:latin typeface="Impact" pitchFamily="34" charset="0"/>
              </a:rPr>
              <a:t>18</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,9.10:</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2" y="2807017"/>
            <a:ext cx="6716140" cy="1243965"/>
          </a:xfrm>
        </p:spPr>
        <p:txBody>
          <a:bodyPr/>
          <a:lstStyle/>
          <a:p>
            <a:pPr marL="0" indent="0">
              <a:buNone/>
            </a:pPr>
            <a:r>
              <a:rPr lang="en-US"/>
              <a:t>“</a:t>
            </a:r>
            <a:r>
              <a:rPr lang="sr-Latn-RS"/>
              <a:t>Jedne noći Gospodin reče Pavlu u viđenju: ’Ne boj se! Nastsvi govoriti i da nisi ušutio! Ja sam   s tobom. Nitko te neće napasti  da ti učini zlo. Jer ja imam</a:t>
            </a:r>
            <a:r>
              <a:rPr lang="en-US"/>
              <a:t> </a:t>
            </a:r>
            <a:r>
              <a:rPr lang="sr-Latn-RS"/>
              <a:t> mnogo naroda u ovom gradu.</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6" name="Picture 5">
            <a:extLst>
              <a:ext uri="{FF2B5EF4-FFF2-40B4-BE49-F238E27FC236}">
                <a16:creationId xmlns:a16="http://schemas.microsoft.com/office/drawing/2014/main" id="{0562B1B9-5405-D00C-71AD-396526CD51F9}"/>
              </a:ext>
            </a:extLst>
          </p:cNvPr>
          <p:cNvPicPr>
            <a:picLocks noChangeAspect="1"/>
          </p:cNvPicPr>
          <p:nvPr/>
        </p:nvPicPr>
        <p:blipFill>
          <a:blip r:embed="rId4"/>
          <a:stretch>
            <a:fillRect/>
          </a:stretch>
        </p:blipFill>
        <p:spPr>
          <a:xfrm>
            <a:off x="7462983" y="63716"/>
            <a:ext cx="4812144" cy="6794284"/>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0" y="3498574"/>
            <a:ext cx="12191999" cy="3416320"/>
          </a:xfrm>
          <a:prstGeom prst="rect">
            <a:avLst/>
          </a:prstGeom>
          <a:noFill/>
        </p:spPr>
        <p:txBody>
          <a:bodyPr wrap="square" rtlCol="0">
            <a:spAutoFit/>
          </a:bodyPr>
          <a:lstStyle/>
          <a:p>
            <a:pPr lvl="0" algn="ctr" defTabSz="914354" fontAlgn="base">
              <a:spcBef>
                <a:spcPct val="0"/>
              </a:spcBef>
              <a:spcAft>
                <a:spcPct val="0"/>
              </a:spcAft>
              <a:defRPr/>
            </a:pPr>
            <a:r>
              <a:rPr lang="en-US" sz="2400" b="1" dirty="0" err="1">
                <a:solidFill>
                  <a:srgbClr val="FFFFFF"/>
                </a:solidFill>
                <a:cs typeface="Arial" charset="0"/>
              </a:rPr>
              <a:t>Nedavna</a:t>
            </a:r>
            <a:r>
              <a:rPr lang="en-US" sz="2400" b="1" dirty="0">
                <a:solidFill>
                  <a:srgbClr val="FFFFFF"/>
                </a:solidFill>
                <a:cs typeface="Arial" charset="0"/>
              </a:rPr>
              <a:t> </a:t>
            </a:r>
            <a:r>
              <a:rPr lang="en-US" sz="2400" b="1" dirty="0" err="1">
                <a:solidFill>
                  <a:srgbClr val="FFFFFF"/>
                </a:solidFill>
                <a:cs typeface="Arial" charset="0"/>
              </a:rPr>
              <a:t>karikatura</a:t>
            </a:r>
            <a:r>
              <a:rPr lang="en-US" sz="2400" b="1" dirty="0">
                <a:solidFill>
                  <a:srgbClr val="FFFFFF"/>
                </a:solidFill>
                <a:cs typeface="Arial" charset="0"/>
              </a:rPr>
              <a:t> </a:t>
            </a:r>
            <a:r>
              <a:rPr lang="en-US" sz="2400" b="1" dirty="0" err="1">
                <a:solidFill>
                  <a:srgbClr val="FFFFFF"/>
                </a:solidFill>
                <a:cs typeface="Arial" charset="0"/>
              </a:rPr>
              <a:t>prikazuje</a:t>
            </a:r>
            <a:r>
              <a:rPr lang="en-US" sz="2400" b="1" dirty="0">
                <a:solidFill>
                  <a:srgbClr val="FFFFFF"/>
                </a:solidFill>
                <a:cs typeface="Arial" charset="0"/>
              </a:rPr>
              <a:t> </a:t>
            </a:r>
            <a:r>
              <a:rPr lang="en-US" sz="2400" b="1" dirty="0" err="1">
                <a:solidFill>
                  <a:srgbClr val="FFFFFF"/>
                </a:solidFill>
                <a:cs typeface="Arial" charset="0"/>
              </a:rPr>
              <a:t>krupnu</a:t>
            </a:r>
            <a:r>
              <a:rPr lang="en-US" sz="2400" b="1" dirty="0">
                <a:solidFill>
                  <a:srgbClr val="FFFFFF"/>
                </a:solidFill>
                <a:cs typeface="Arial" charset="0"/>
              </a:rPr>
              <a:t> </a:t>
            </a:r>
            <a:r>
              <a:rPr lang="en-US" sz="2400" b="1" dirty="0" err="1">
                <a:solidFill>
                  <a:srgbClr val="FFFFFF"/>
                </a:solidFill>
                <a:cs typeface="Arial" charset="0"/>
              </a:rPr>
              <a:t>stariju</a:t>
            </a:r>
            <a:r>
              <a:rPr lang="en-US" sz="2400" b="1" dirty="0">
                <a:solidFill>
                  <a:srgbClr val="FFFFFF"/>
                </a:solidFill>
                <a:cs typeface="Arial" charset="0"/>
              </a:rPr>
              <a:t> </a:t>
            </a:r>
            <a:r>
              <a:rPr lang="en-US" sz="2400" b="1" dirty="0" err="1">
                <a:solidFill>
                  <a:srgbClr val="FFFFFF"/>
                </a:solidFill>
                <a:cs typeface="Arial" charset="0"/>
              </a:rPr>
              <a:t>ženu</a:t>
            </a:r>
            <a:r>
              <a:rPr lang="en-US" sz="2400" b="1" dirty="0">
                <a:solidFill>
                  <a:srgbClr val="FFFFFF"/>
                </a:solidFill>
                <a:cs typeface="Arial" charset="0"/>
              </a:rPr>
              <a:t> </a:t>
            </a:r>
            <a:r>
              <a:rPr lang="en-US" sz="2400" b="1" dirty="0" err="1">
                <a:solidFill>
                  <a:srgbClr val="FFFFFF"/>
                </a:solidFill>
                <a:cs typeface="Arial" charset="0"/>
              </a:rPr>
              <a:t>kako</a:t>
            </a:r>
            <a:r>
              <a:rPr lang="en-US" sz="2400" b="1" dirty="0">
                <a:solidFill>
                  <a:srgbClr val="FFFFFF"/>
                </a:solidFill>
                <a:cs typeface="Arial" charset="0"/>
              </a:rPr>
              <a:t> </a:t>
            </a:r>
            <a:r>
              <a:rPr lang="en-US" sz="2400" b="1" dirty="0" err="1">
                <a:solidFill>
                  <a:srgbClr val="FFFFFF"/>
                </a:solidFill>
                <a:cs typeface="Arial" charset="0"/>
              </a:rPr>
              <a:t>sjedi</a:t>
            </a:r>
            <a:r>
              <a:rPr lang="en-US" sz="2400" b="1" dirty="0">
                <a:solidFill>
                  <a:srgbClr val="FFFFFF"/>
                </a:solidFill>
                <a:cs typeface="Arial" charset="0"/>
              </a:rPr>
              <a:t> u </a:t>
            </a:r>
            <a:r>
              <a:rPr lang="en-US" sz="2400" b="1" dirty="0" err="1">
                <a:solidFill>
                  <a:srgbClr val="FFFFFF"/>
                </a:solidFill>
                <a:cs typeface="Arial" charset="0"/>
              </a:rPr>
              <a:t>ordinaciji</a:t>
            </a:r>
            <a:r>
              <a:rPr lang="en-US" sz="2400" b="1" dirty="0">
                <a:solidFill>
                  <a:srgbClr val="FFFFFF"/>
                </a:solidFill>
                <a:cs typeface="Arial" charset="0"/>
              </a:rPr>
              <a:t>. </a:t>
            </a:r>
            <a:r>
              <a:rPr lang="en-US" sz="2400" b="1" dirty="0" err="1">
                <a:solidFill>
                  <a:srgbClr val="FFFFFF"/>
                </a:solidFill>
                <a:cs typeface="Arial" charset="0"/>
              </a:rPr>
              <a:t>Doktor</a:t>
            </a:r>
            <a:r>
              <a:rPr lang="en-US" sz="2400" b="1" dirty="0">
                <a:solidFill>
                  <a:srgbClr val="FFFFFF"/>
                </a:solidFill>
                <a:cs typeface="Arial" charset="0"/>
              </a:rPr>
              <a:t> </a:t>
            </a:r>
            <a:r>
              <a:rPr lang="en-US" sz="2400" b="1" dirty="0" err="1">
                <a:solidFill>
                  <a:srgbClr val="FFFFFF"/>
                </a:solidFill>
                <a:cs typeface="Arial" charset="0"/>
              </a:rPr>
              <a:t>ima</a:t>
            </a:r>
            <a:r>
              <a:rPr lang="en-US" sz="2400" b="1" dirty="0">
                <a:solidFill>
                  <a:srgbClr val="FFFFFF"/>
                </a:solidFill>
                <a:cs typeface="Arial" charset="0"/>
              </a:rPr>
              <a:t> </a:t>
            </a:r>
            <a:r>
              <a:rPr lang="en-US" sz="2400" b="1" dirty="0" err="1">
                <a:solidFill>
                  <a:srgbClr val="FFFFFF"/>
                </a:solidFill>
                <a:cs typeface="Arial" charset="0"/>
              </a:rPr>
              <a:t>iznenađen</a:t>
            </a:r>
            <a:r>
              <a:rPr lang="en-US" sz="2400" b="1" dirty="0">
                <a:solidFill>
                  <a:srgbClr val="FFFFFF"/>
                </a:solidFill>
                <a:cs typeface="Arial" charset="0"/>
              </a:rPr>
              <a:t> </a:t>
            </a:r>
            <a:r>
              <a:rPr lang="en-US" sz="2400" b="1" dirty="0" err="1">
                <a:solidFill>
                  <a:srgbClr val="FFFFFF"/>
                </a:solidFill>
                <a:cs typeface="Arial" charset="0"/>
              </a:rPr>
              <a:t>izraz</a:t>
            </a:r>
            <a:r>
              <a:rPr lang="en-US" sz="2400" b="1" dirty="0">
                <a:solidFill>
                  <a:srgbClr val="FFFFFF"/>
                </a:solidFill>
                <a:cs typeface="Arial" charset="0"/>
              </a:rPr>
              <a:t> </a:t>
            </a:r>
            <a:r>
              <a:rPr lang="en-US" sz="2400" b="1" dirty="0" err="1">
                <a:solidFill>
                  <a:srgbClr val="FFFFFF"/>
                </a:solidFill>
                <a:cs typeface="Arial" charset="0"/>
              </a:rPr>
              <a:t>lica</a:t>
            </a:r>
            <a:r>
              <a:rPr lang="en-US" sz="2400" b="1" dirty="0">
                <a:solidFill>
                  <a:srgbClr val="FFFFFF"/>
                </a:solidFill>
                <a:cs typeface="Arial" charset="0"/>
              </a:rPr>
              <a:t>. </a:t>
            </a:r>
            <a:r>
              <a:rPr lang="en-US" sz="2400" b="1" dirty="0" err="1">
                <a:solidFill>
                  <a:srgbClr val="FFFFFF"/>
                </a:solidFill>
                <a:cs typeface="Arial" charset="0"/>
              </a:rPr>
              <a:t>Natpis</a:t>
            </a:r>
            <a:r>
              <a:rPr lang="en-US" sz="2400" b="1" dirty="0">
                <a:solidFill>
                  <a:srgbClr val="FFFFFF"/>
                </a:solidFill>
                <a:cs typeface="Arial" charset="0"/>
              </a:rPr>
              <a:t> </a:t>
            </a:r>
            <a:r>
              <a:rPr lang="en-US" sz="2400" b="1" dirty="0" err="1">
                <a:solidFill>
                  <a:srgbClr val="FFFFFF"/>
                </a:solidFill>
                <a:cs typeface="Arial" charset="0"/>
              </a:rPr>
              <a:t>ispod</a:t>
            </a:r>
            <a:r>
              <a:rPr lang="en-US" sz="2400" b="1" dirty="0">
                <a:solidFill>
                  <a:srgbClr val="FFFFFF"/>
                </a:solidFill>
                <a:cs typeface="Arial" charset="0"/>
              </a:rPr>
              <a:t> </a:t>
            </a:r>
            <a:r>
              <a:rPr lang="en-US" sz="2400" b="1" dirty="0" err="1">
                <a:solidFill>
                  <a:srgbClr val="FFFFFF"/>
                </a:solidFill>
                <a:cs typeface="Arial" charset="0"/>
              </a:rPr>
              <a:t>crtića</a:t>
            </a:r>
            <a:r>
              <a:rPr lang="en-US" sz="2400" b="1" dirty="0">
                <a:solidFill>
                  <a:srgbClr val="FFFFFF"/>
                </a:solidFill>
                <a:cs typeface="Arial" charset="0"/>
              </a:rPr>
              <a:t> </a:t>
            </a:r>
            <a:r>
              <a:rPr lang="en-US" sz="2400" b="1" dirty="0" err="1">
                <a:solidFill>
                  <a:srgbClr val="FFFFFF"/>
                </a:solidFill>
                <a:cs typeface="Arial" charset="0"/>
              </a:rPr>
              <a:t>glasi</a:t>
            </a:r>
            <a:r>
              <a:rPr lang="en-US" sz="2400" b="1" dirty="0">
                <a:solidFill>
                  <a:srgbClr val="FFFFFF"/>
                </a:solidFill>
                <a:cs typeface="Arial" charset="0"/>
              </a:rPr>
              <a:t>: "</a:t>
            </a:r>
            <a:r>
              <a:rPr lang="en-US" sz="2400" b="1" dirty="0" err="1">
                <a:solidFill>
                  <a:srgbClr val="FFFFFF"/>
                </a:solidFill>
                <a:cs typeface="Arial" charset="0"/>
              </a:rPr>
              <a:t>Doktore</a:t>
            </a:r>
            <a:r>
              <a:rPr lang="en-US" sz="2400" b="1" dirty="0">
                <a:solidFill>
                  <a:srgbClr val="FFFFFF"/>
                </a:solidFill>
                <a:cs typeface="Arial" charset="0"/>
              </a:rPr>
              <a:t>, </a:t>
            </a:r>
            <a:r>
              <a:rPr lang="en-US" sz="2400" b="1" dirty="0" err="1">
                <a:solidFill>
                  <a:srgbClr val="FFFFFF"/>
                </a:solidFill>
                <a:cs typeface="Arial" charset="0"/>
              </a:rPr>
              <a:t>identificiram</a:t>
            </a:r>
            <a:r>
              <a:rPr lang="en-US" sz="2400" b="1" dirty="0">
                <a:solidFill>
                  <a:srgbClr val="FFFFFF"/>
                </a:solidFill>
                <a:cs typeface="Arial" charset="0"/>
              </a:rPr>
              <a:t> se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vitka</a:t>
            </a:r>
            <a:r>
              <a:rPr lang="en-US" sz="2400" b="1" dirty="0">
                <a:solidFill>
                  <a:srgbClr val="FFFFFF"/>
                </a:solidFill>
                <a:cs typeface="Arial" charset="0"/>
              </a:rPr>
              <a:t> </a:t>
            </a:r>
            <a:r>
              <a:rPr lang="en-US" sz="2400" b="1" dirty="0" err="1">
                <a:solidFill>
                  <a:srgbClr val="FFFFFF"/>
                </a:solidFill>
                <a:cs typeface="Arial" charset="0"/>
              </a:rPr>
              <a:t>šesnaestogodišnjakinja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duboko</a:t>
            </a:r>
            <a:r>
              <a:rPr lang="en-US" sz="2400" b="1" dirty="0">
                <a:solidFill>
                  <a:srgbClr val="FFFFFF"/>
                </a:solidFill>
                <a:cs typeface="Arial" charset="0"/>
              </a:rPr>
              <a:t> me </a:t>
            </a:r>
            <a:r>
              <a:rPr lang="en-US" sz="2400" b="1" dirty="0" err="1">
                <a:solidFill>
                  <a:srgbClr val="FFFFFF"/>
                </a:solidFill>
                <a:cs typeface="Arial" charset="0"/>
              </a:rPr>
              <a:t>uvrijedi</a:t>
            </a:r>
            <a:r>
              <a:rPr lang="en-US" sz="2400" b="1" dirty="0">
                <a:solidFill>
                  <a:srgbClr val="FFFFFF"/>
                </a:solidFill>
                <a:cs typeface="Arial" charset="0"/>
              </a:rPr>
              <a:t>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kažete</a:t>
            </a:r>
            <a:r>
              <a:rPr lang="en-US" sz="2400" b="1" dirty="0">
                <a:solidFill>
                  <a:srgbClr val="FFFFFF"/>
                </a:solidFill>
                <a:cs typeface="Arial" charset="0"/>
              </a:rPr>
              <a:t> da </a:t>
            </a:r>
            <a:r>
              <a:rPr lang="en-US" sz="2400" b="1" dirty="0" err="1">
                <a:solidFill>
                  <a:srgbClr val="FFFFFF"/>
                </a:solidFill>
                <a:cs typeface="Arial" charset="0"/>
              </a:rPr>
              <a:t>moja</a:t>
            </a:r>
            <a:r>
              <a:rPr lang="en-US" sz="2400" b="1" dirty="0">
                <a:solidFill>
                  <a:srgbClr val="FFFFFF"/>
                </a:solidFill>
                <a:cs typeface="Arial" charset="0"/>
              </a:rPr>
              <a:t> </a:t>
            </a:r>
            <a:r>
              <a:rPr lang="en-US" sz="2400" b="1" dirty="0" err="1">
                <a:solidFill>
                  <a:srgbClr val="FFFFFF"/>
                </a:solidFill>
                <a:cs typeface="Arial" charset="0"/>
              </a:rPr>
              <a:t>težina</a:t>
            </a:r>
            <a:r>
              <a:rPr lang="en-US" sz="2400" b="1" dirty="0">
                <a:solidFill>
                  <a:srgbClr val="FFFFFF"/>
                </a:solidFill>
                <a:cs typeface="Arial" charset="0"/>
              </a:rPr>
              <a:t> u </a:t>
            </a:r>
            <a:r>
              <a:rPr lang="en-US" sz="2400" b="1" dirty="0" err="1">
                <a:solidFill>
                  <a:srgbClr val="FFFFFF"/>
                </a:solidFill>
                <a:cs typeface="Arial" charset="0"/>
              </a:rPr>
              <a:t>mojim</a:t>
            </a:r>
            <a:r>
              <a:rPr lang="en-US" sz="2400" b="1" dirty="0">
                <a:solidFill>
                  <a:srgbClr val="FFFFFF"/>
                </a:solidFill>
                <a:cs typeface="Arial" charset="0"/>
              </a:rPr>
              <a:t> </a:t>
            </a:r>
            <a:r>
              <a:rPr lang="en-US" sz="2400" b="1" dirty="0" err="1">
                <a:solidFill>
                  <a:srgbClr val="FFFFFF"/>
                </a:solidFill>
                <a:cs typeface="Arial" charset="0"/>
              </a:rPr>
              <a:t>godinama</a:t>
            </a:r>
            <a:r>
              <a:rPr lang="en-US" sz="2400" b="1" dirty="0">
                <a:solidFill>
                  <a:srgbClr val="FFFFFF"/>
                </a:solidFill>
                <a:cs typeface="Arial" charset="0"/>
              </a:rPr>
              <a:t> </a:t>
            </a:r>
            <a:r>
              <a:rPr lang="en-US" sz="2400" b="1" dirty="0" err="1">
                <a:solidFill>
                  <a:srgbClr val="FFFFFF"/>
                </a:solidFill>
                <a:cs typeface="Arial" charset="0"/>
              </a:rPr>
              <a:t>ugrožava</a:t>
            </a:r>
            <a:r>
              <a:rPr lang="en-US" sz="2400" b="1" dirty="0">
                <a:solidFill>
                  <a:srgbClr val="FFFFFF"/>
                </a:solidFill>
                <a:cs typeface="Arial" charset="0"/>
              </a:rPr>
              <a:t> </a:t>
            </a:r>
            <a:r>
              <a:rPr lang="en-US" sz="2400" b="1" dirty="0" err="1">
                <a:solidFill>
                  <a:srgbClr val="FFFFFF"/>
                </a:solidFill>
                <a:cs typeface="Arial" charset="0"/>
              </a:rPr>
              <a:t>moje</a:t>
            </a:r>
            <a:r>
              <a:rPr lang="en-US" sz="2400" b="1" dirty="0">
                <a:solidFill>
                  <a:srgbClr val="FFFFFF"/>
                </a:solidFill>
                <a:cs typeface="Arial" charset="0"/>
              </a:rPr>
              <a:t> </a:t>
            </a:r>
            <a:r>
              <a:rPr lang="en-US" sz="2400" b="1" dirty="0" err="1">
                <a:solidFill>
                  <a:srgbClr val="FFFFFF"/>
                </a:solidFill>
                <a:cs typeface="Arial" charset="0"/>
              </a:rPr>
              <a:t>zdravlje</a:t>
            </a:r>
            <a:r>
              <a:rPr lang="en-US" sz="2400" b="1" dirty="0">
                <a:solidFill>
                  <a:srgbClr val="FFFFFF"/>
                </a:solidFill>
                <a:cs typeface="Arial" charset="0"/>
              </a:rPr>
              <a:t>." Kao </a:t>
            </a:r>
            <a:r>
              <a:rPr lang="en-US" sz="2400" b="1" dirty="0" err="1">
                <a:solidFill>
                  <a:srgbClr val="FFFFFF"/>
                </a:solidFill>
                <a:cs typeface="Arial" charset="0"/>
              </a:rPr>
              <a:t>što</a:t>
            </a:r>
            <a:r>
              <a:rPr lang="en-US" sz="2400" b="1" dirty="0">
                <a:solidFill>
                  <a:srgbClr val="FFFFFF"/>
                </a:solidFill>
                <a:cs typeface="Arial" charset="0"/>
              </a:rPr>
              <a:t> </a:t>
            </a:r>
            <a:r>
              <a:rPr lang="en-US" sz="2400" b="1" dirty="0" err="1">
                <a:solidFill>
                  <a:srgbClr val="FFFFFF"/>
                </a:solidFill>
                <a:cs typeface="Arial" charset="0"/>
              </a:rPr>
              <a:t>ovaj</a:t>
            </a:r>
            <a:r>
              <a:rPr lang="en-US" sz="2400" b="1" dirty="0">
                <a:solidFill>
                  <a:srgbClr val="FFFFFF"/>
                </a:solidFill>
                <a:cs typeface="Arial" charset="0"/>
              </a:rPr>
              <a:t> </a:t>
            </a:r>
            <a:r>
              <a:rPr lang="en-US" sz="2400" b="1" dirty="0" err="1">
                <a:solidFill>
                  <a:srgbClr val="FFFFFF"/>
                </a:solidFill>
                <a:cs typeface="Arial" charset="0"/>
              </a:rPr>
              <a:t>crtić</a:t>
            </a:r>
            <a:r>
              <a:rPr lang="en-US" sz="2400" b="1" dirty="0">
                <a:solidFill>
                  <a:srgbClr val="FFFFFF"/>
                </a:solidFill>
                <a:cs typeface="Arial" charset="0"/>
              </a:rPr>
              <a:t> </a:t>
            </a:r>
            <a:r>
              <a:rPr lang="en-US" sz="2400" b="1" dirty="0" err="1">
                <a:solidFill>
                  <a:srgbClr val="FFFFFF"/>
                </a:solidFill>
                <a:cs typeface="Arial" charset="0"/>
              </a:rPr>
              <a:t>duhovito</a:t>
            </a:r>
            <a:r>
              <a:rPr lang="en-US" sz="2400" b="1" dirty="0">
                <a:solidFill>
                  <a:srgbClr val="FFFFFF"/>
                </a:solidFill>
                <a:cs typeface="Arial" charset="0"/>
              </a:rPr>
              <a:t> </a:t>
            </a:r>
            <a:r>
              <a:rPr lang="en-US" sz="2400" b="1" dirty="0" err="1">
                <a:solidFill>
                  <a:srgbClr val="FFFFFF"/>
                </a:solidFill>
                <a:cs typeface="Arial" charset="0"/>
              </a:rPr>
              <a:t>pokazuje</a:t>
            </a:r>
            <a:r>
              <a:rPr lang="en-US" sz="2400" b="1" dirty="0">
                <a:solidFill>
                  <a:srgbClr val="FFFFFF"/>
                </a:solidFill>
                <a:cs typeface="Arial" charset="0"/>
              </a:rPr>
              <a:t>, </a:t>
            </a:r>
            <a:r>
              <a:rPr lang="en-US" sz="2400" b="1" dirty="0" err="1">
                <a:solidFill>
                  <a:srgbClr val="FFFFFF"/>
                </a:solidFill>
                <a:cs typeface="Arial" charset="0"/>
              </a:rPr>
              <a:t>percepcija</a:t>
            </a:r>
            <a:r>
              <a:rPr lang="en-US" sz="2400" b="1" dirty="0">
                <a:solidFill>
                  <a:srgbClr val="FFFFFF"/>
                </a:solidFill>
                <a:cs typeface="Arial" charset="0"/>
              </a:rPr>
              <a:t> je </a:t>
            </a:r>
            <a:r>
              <a:rPr lang="en-US" sz="2400" b="1" dirty="0" err="1">
                <a:solidFill>
                  <a:srgbClr val="FFFFFF"/>
                </a:solidFill>
                <a:cs typeface="Arial" charset="0"/>
              </a:rPr>
              <a:t>ključni</a:t>
            </a:r>
            <a:r>
              <a:rPr lang="en-US" sz="2400" b="1" dirty="0">
                <a:solidFill>
                  <a:srgbClr val="FFFFFF"/>
                </a:solidFill>
                <a:cs typeface="Arial" charset="0"/>
              </a:rPr>
              <a:t> </a:t>
            </a:r>
            <a:r>
              <a:rPr lang="en-US" sz="2400" b="1" dirty="0" err="1">
                <a:solidFill>
                  <a:srgbClr val="FFFFFF"/>
                </a:solidFill>
                <a:cs typeface="Arial" charset="0"/>
              </a:rPr>
              <a:t>dio</a:t>
            </a:r>
            <a:r>
              <a:rPr lang="en-US" sz="2400" b="1" dirty="0">
                <a:solidFill>
                  <a:srgbClr val="FFFFFF"/>
                </a:solidFill>
                <a:cs typeface="Arial" charset="0"/>
              </a:rPr>
              <a:t> </a:t>
            </a:r>
            <a:r>
              <a:rPr lang="en-US" sz="2400" b="1" dirty="0" err="1">
                <a:solidFill>
                  <a:srgbClr val="FFFFFF"/>
                </a:solidFill>
                <a:cs typeface="Arial" charset="0"/>
              </a:rPr>
              <a:t>identiteta</a:t>
            </a:r>
            <a:r>
              <a:rPr lang="en-US" sz="2400" b="1" dirty="0">
                <a:solidFill>
                  <a:srgbClr val="FFFFFF"/>
                </a:solidFill>
                <a:cs typeface="Arial" charset="0"/>
              </a:rPr>
              <a:t>. </a:t>
            </a:r>
            <a:r>
              <a:rPr lang="en-US" sz="2400" b="1" dirty="0" err="1">
                <a:solidFill>
                  <a:srgbClr val="FFFFFF"/>
                </a:solidFill>
                <a:cs typeface="Arial" charset="0"/>
              </a:rPr>
              <a:t>Entiteti</a:t>
            </a:r>
            <a:r>
              <a:rPr lang="en-US" sz="2400" b="1" dirty="0">
                <a:solidFill>
                  <a:srgbClr val="FFFFFF"/>
                </a:solidFill>
                <a:cs typeface="Arial" charset="0"/>
              </a:rPr>
              <a:t> koji se bore </a:t>
            </a:r>
            <a:r>
              <a:rPr lang="en-US" sz="2400" b="1" dirty="0" err="1">
                <a:solidFill>
                  <a:srgbClr val="FFFFFF"/>
                </a:solidFill>
                <a:cs typeface="Arial" charset="0"/>
              </a:rPr>
              <a:t>definirati</a:t>
            </a:r>
            <a:r>
              <a:rPr lang="en-US" sz="2400" b="1" dirty="0">
                <a:solidFill>
                  <a:srgbClr val="FFFFFF"/>
                </a:solidFill>
                <a:cs typeface="Arial" charset="0"/>
              </a:rPr>
              <a:t> </a:t>
            </a:r>
            <a:r>
              <a:rPr lang="en-US" sz="2400" b="1" dirty="0" err="1">
                <a:solidFill>
                  <a:srgbClr val="FFFFFF"/>
                </a:solidFill>
                <a:cs typeface="Arial" charset="0"/>
              </a:rPr>
              <a:t>svoj</a:t>
            </a:r>
            <a:r>
              <a:rPr lang="en-US" sz="2400" b="1" dirty="0">
                <a:solidFill>
                  <a:srgbClr val="FFFFFF"/>
                </a:solidFill>
                <a:cs typeface="Arial" charset="0"/>
              </a:rPr>
              <a:t> </a:t>
            </a:r>
            <a:r>
              <a:rPr lang="en-US" sz="2400" b="1" dirty="0" err="1">
                <a:solidFill>
                  <a:srgbClr val="FFFFFF"/>
                </a:solidFill>
                <a:cs typeface="Arial" charset="0"/>
              </a:rPr>
              <a:t>identitet</a:t>
            </a:r>
            <a:r>
              <a:rPr lang="en-US" sz="2400" b="1" dirty="0">
                <a:solidFill>
                  <a:srgbClr val="FFFFFF"/>
                </a:solidFill>
                <a:cs typeface="Arial" charset="0"/>
              </a:rPr>
              <a:t> </a:t>
            </a:r>
            <a:r>
              <a:rPr lang="en-US" sz="2400" b="1" dirty="0" err="1">
                <a:solidFill>
                  <a:srgbClr val="FFFFFF"/>
                </a:solidFill>
                <a:cs typeface="Arial" charset="0"/>
              </a:rPr>
              <a:t>također</a:t>
            </a:r>
            <a:r>
              <a:rPr lang="en-US" sz="2400" b="1" dirty="0">
                <a:solidFill>
                  <a:srgbClr val="FFFFFF"/>
                </a:solidFill>
                <a:cs typeface="Arial" charset="0"/>
              </a:rPr>
              <a:t> </a:t>
            </a:r>
            <a:r>
              <a:rPr lang="en-US" sz="2400" b="1" dirty="0" err="1">
                <a:solidFill>
                  <a:srgbClr val="FFFFFF"/>
                </a:solidFill>
                <a:cs typeface="Arial" charset="0"/>
              </a:rPr>
              <a:t>će</a:t>
            </a:r>
            <a:r>
              <a:rPr lang="en-US" sz="2400" b="1" dirty="0">
                <a:solidFill>
                  <a:srgbClr val="FFFFFF"/>
                </a:solidFill>
                <a:cs typeface="Arial" charset="0"/>
              </a:rPr>
              <a:t> se </a:t>
            </a:r>
            <a:r>
              <a:rPr lang="en-US" sz="2400" b="1" dirty="0" err="1">
                <a:solidFill>
                  <a:srgbClr val="FFFFFF"/>
                </a:solidFill>
                <a:cs typeface="Arial" charset="0"/>
              </a:rPr>
              <a:t>boriti</a:t>
            </a:r>
            <a:r>
              <a:rPr lang="en-US" sz="2400" b="1" dirty="0">
                <a:solidFill>
                  <a:srgbClr val="FFFFFF"/>
                </a:solidFill>
                <a:cs typeface="Arial" charset="0"/>
              </a:rPr>
              <a:t> da </a:t>
            </a:r>
            <a:r>
              <a:rPr lang="en-US" sz="2400" b="1" dirty="0" err="1">
                <a:solidFill>
                  <a:srgbClr val="FFFFFF"/>
                </a:solidFill>
                <a:cs typeface="Arial" charset="0"/>
              </a:rPr>
              <a:t>ostvare</a:t>
            </a:r>
            <a:r>
              <a:rPr lang="en-US" sz="2400" b="1" dirty="0">
                <a:solidFill>
                  <a:srgbClr val="FFFFFF"/>
                </a:solidFill>
                <a:cs typeface="Arial" charset="0"/>
              </a:rPr>
              <a:t> </a:t>
            </a:r>
            <a:r>
              <a:rPr lang="en-US" sz="2400" b="1" dirty="0" err="1">
                <a:solidFill>
                  <a:srgbClr val="FFFFFF"/>
                </a:solidFill>
                <a:cs typeface="Arial" charset="0"/>
              </a:rPr>
              <a:t>svoju</a:t>
            </a:r>
            <a:r>
              <a:rPr lang="en-US" sz="2400" b="1" dirty="0">
                <a:solidFill>
                  <a:srgbClr val="FFFFFF"/>
                </a:solidFill>
                <a:cs typeface="Arial" charset="0"/>
              </a:rPr>
              <a:t> </a:t>
            </a:r>
            <a:r>
              <a:rPr lang="en-US" sz="2400" b="1" dirty="0" err="1">
                <a:solidFill>
                  <a:srgbClr val="FFFFFF"/>
                </a:solidFill>
                <a:cs typeface="Arial" charset="0"/>
              </a:rPr>
              <a:t>svrhu</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a:t>
            </a:r>
            <a:r>
              <a:rPr lang="en-US" sz="2400" b="1" dirty="0" err="1">
                <a:solidFill>
                  <a:srgbClr val="FFFFFF"/>
                </a:solidFill>
                <a:cs typeface="Arial" charset="0"/>
              </a:rPr>
              <a:t>misiju</a:t>
            </a:r>
            <a:r>
              <a:rPr lang="en-US" sz="2400" b="1" dirty="0">
                <a:solidFill>
                  <a:srgbClr val="FFFFFF"/>
                </a:solidFill>
                <a:cs typeface="Arial" charset="0"/>
              </a:rPr>
              <a:t> u </a:t>
            </a:r>
            <a:r>
              <a:rPr lang="en-US" sz="2400" b="1" dirty="0" err="1">
                <a:solidFill>
                  <a:srgbClr val="FFFFFF"/>
                </a:solidFill>
                <a:cs typeface="Arial" charset="0"/>
              </a:rPr>
              <a:t>životu</a:t>
            </a:r>
            <a:r>
              <a:rPr lang="en-US" sz="2400" b="1" dirty="0">
                <a:solidFill>
                  <a:srgbClr val="FFFFFF"/>
                </a:solidFill>
                <a:cs typeface="Arial" charset="0"/>
              </a:rPr>
              <a:t>. </a:t>
            </a:r>
            <a:r>
              <a:rPr lang="en-US" sz="2400" b="1" dirty="0" err="1">
                <a:solidFill>
                  <a:srgbClr val="FFFFFF"/>
                </a:solidFill>
                <a:cs typeface="Arial" charset="0"/>
              </a:rPr>
              <a:t>Ovotjedna</a:t>
            </a:r>
            <a:r>
              <a:rPr lang="en-US" sz="2400" b="1" dirty="0">
                <a:solidFill>
                  <a:srgbClr val="FFFFFF"/>
                </a:solidFill>
                <a:cs typeface="Arial" charset="0"/>
              </a:rPr>
              <a:t> </a:t>
            </a:r>
            <a:r>
              <a:rPr lang="sr-Latn-RS" sz="2400" b="1" dirty="0">
                <a:solidFill>
                  <a:srgbClr val="FFFFFF"/>
                </a:solidFill>
                <a:cs typeface="Arial" charset="0"/>
              </a:rPr>
              <a:t>pouk</a:t>
            </a:r>
            <a:r>
              <a:rPr lang="en-US" sz="2400" b="1" dirty="0">
                <a:solidFill>
                  <a:srgbClr val="FFFFFF"/>
                </a:solidFill>
                <a:cs typeface="Arial" charset="0"/>
              </a:rPr>
              <a:t>a </a:t>
            </a:r>
            <a:r>
              <a:rPr lang="en-US" sz="2400" b="1" dirty="0" err="1">
                <a:solidFill>
                  <a:srgbClr val="FFFFFF"/>
                </a:solidFill>
                <a:cs typeface="Arial" charset="0"/>
              </a:rPr>
              <a:t>uvodi</a:t>
            </a:r>
            <a:r>
              <a:rPr lang="en-US" sz="2400" b="1" dirty="0">
                <a:solidFill>
                  <a:srgbClr val="FFFFFF"/>
                </a:solidFill>
                <a:cs typeface="Arial" charset="0"/>
              </a:rPr>
              <a:t> </a:t>
            </a:r>
            <a:r>
              <a:rPr lang="en-US" sz="2400" b="1" dirty="0" err="1">
                <a:solidFill>
                  <a:srgbClr val="FFFFFF"/>
                </a:solidFill>
                <a:cs typeface="Arial" charset="0"/>
              </a:rPr>
              <a:t>dvije</a:t>
            </a:r>
            <a:r>
              <a:rPr lang="en-US" sz="2400" b="1" dirty="0">
                <a:solidFill>
                  <a:srgbClr val="FFFFFF"/>
                </a:solidFill>
                <a:cs typeface="Arial" charset="0"/>
              </a:rPr>
              <a:t> </a:t>
            </a:r>
            <a:r>
              <a:rPr lang="en-US" sz="2400" b="1" dirty="0" err="1">
                <a:solidFill>
                  <a:srgbClr val="FFFFFF"/>
                </a:solidFill>
                <a:cs typeface="Arial" charset="0"/>
              </a:rPr>
              <a:t>misijske</a:t>
            </a:r>
            <a:r>
              <a:rPr lang="en-US" sz="2400" b="1" dirty="0">
                <a:solidFill>
                  <a:srgbClr val="FFFFFF"/>
                </a:solidFill>
                <a:cs typeface="Arial" charset="0"/>
              </a:rPr>
              <a:t> </a:t>
            </a:r>
            <a:r>
              <a:rPr lang="en-US" sz="2400" b="1" dirty="0" err="1">
                <a:solidFill>
                  <a:srgbClr val="FFFFFF"/>
                </a:solidFill>
                <a:cs typeface="Arial" charset="0"/>
              </a:rPr>
              <a:t>knjige</a:t>
            </a:r>
            <a:r>
              <a:rPr lang="en-US" sz="2400" b="1" dirty="0">
                <a:solidFill>
                  <a:srgbClr val="FFFFFF"/>
                </a:solidFill>
                <a:cs typeface="Arial" charset="0"/>
              </a:rPr>
              <a:t> </a:t>
            </a:r>
            <a:r>
              <a:rPr lang="en-US" sz="2400" b="1" dirty="0" err="1">
                <a:solidFill>
                  <a:srgbClr val="FFFFFF"/>
                </a:solidFill>
                <a:cs typeface="Arial" charset="0"/>
              </a:rPr>
              <a:t>Novog</a:t>
            </a:r>
            <a:r>
              <a:rPr lang="en-US" sz="2400" b="1" dirty="0">
                <a:solidFill>
                  <a:srgbClr val="FFFFFF"/>
                </a:solidFill>
                <a:cs typeface="Arial" charset="0"/>
              </a:rPr>
              <a:t> </a:t>
            </a:r>
            <a:r>
              <a:rPr lang="en-US" sz="2400" b="1" dirty="0" err="1">
                <a:solidFill>
                  <a:srgbClr val="FFFFFF"/>
                </a:solidFill>
                <a:cs typeface="Arial" charset="0"/>
              </a:rPr>
              <a:t>zavjeta</a:t>
            </a:r>
            <a:r>
              <a:rPr lang="en-US" sz="2400" b="1" dirty="0">
                <a:solidFill>
                  <a:srgbClr val="FFFFFF"/>
                </a:solidFill>
                <a:cs typeface="Arial" charset="0"/>
              </a:rPr>
              <a:t>: 1. </a:t>
            </a:r>
            <a:r>
              <a:rPr lang="en-US" sz="2400" b="1" dirty="0" err="1">
                <a:solidFill>
                  <a:srgbClr val="FFFFFF"/>
                </a:solidFill>
                <a:cs typeface="Arial" charset="0"/>
              </a:rPr>
              <a:t>i</a:t>
            </a:r>
            <a:r>
              <a:rPr lang="en-US" sz="2400" b="1" dirty="0">
                <a:solidFill>
                  <a:srgbClr val="FFFFFF"/>
                </a:solidFill>
                <a:cs typeface="Arial" charset="0"/>
              </a:rPr>
              <a:t> 2. </a:t>
            </a:r>
            <a:r>
              <a:rPr lang="en-US" sz="2400" b="1" dirty="0" err="1">
                <a:solidFill>
                  <a:srgbClr val="FFFFFF"/>
                </a:solidFill>
                <a:cs typeface="Arial" charset="0"/>
              </a:rPr>
              <a:t>Korinćanima</a:t>
            </a:r>
            <a:r>
              <a:rPr lang="en-US" sz="2400" b="1" dirty="0">
                <a:solidFill>
                  <a:srgbClr val="FFFFFF"/>
                </a:solidFill>
                <a:cs typeface="Arial" charset="0"/>
              </a:rPr>
              <a:t>. </a:t>
            </a:r>
            <a:r>
              <a:rPr lang="en-US" sz="2400" b="1" dirty="0" err="1">
                <a:solidFill>
                  <a:srgbClr val="FFFFFF"/>
                </a:solidFill>
                <a:cs typeface="Arial" charset="0"/>
              </a:rPr>
              <a:t>Također</a:t>
            </a:r>
            <a:r>
              <a:rPr lang="en-US" sz="2400" b="1" dirty="0">
                <a:solidFill>
                  <a:srgbClr val="FFFFFF"/>
                </a:solidFill>
                <a:cs typeface="Arial" charset="0"/>
              </a:rPr>
              <a:t> </a:t>
            </a:r>
            <a:r>
              <a:rPr lang="en-US" sz="2400" b="1" dirty="0" err="1">
                <a:solidFill>
                  <a:srgbClr val="FFFFFF"/>
                </a:solidFill>
                <a:cs typeface="Arial" charset="0"/>
              </a:rPr>
              <a:t>upoznajemo</a:t>
            </a:r>
            <a:r>
              <a:rPr lang="en-US" sz="2400" b="1" dirty="0">
                <a:solidFill>
                  <a:srgbClr val="FFFFFF"/>
                </a:solidFill>
                <a:cs typeface="Arial" charset="0"/>
              </a:rPr>
              <a:t> </a:t>
            </a:r>
            <a:r>
              <a:rPr lang="en-US" sz="2400" b="1" dirty="0" err="1">
                <a:solidFill>
                  <a:srgbClr val="FFFFFF"/>
                </a:solidFill>
                <a:cs typeface="Arial" charset="0"/>
              </a:rPr>
              <a:t>autora</a:t>
            </a:r>
            <a:r>
              <a:rPr lang="en-US" sz="2400" b="1" dirty="0">
                <a:solidFill>
                  <a:srgbClr val="FFFFFF"/>
                </a:solidFill>
                <a:cs typeface="Arial" charset="0"/>
              </a:rPr>
              <a:t>, </a:t>
            </a:r>
            <a:r>
              <a:rPr lang="en-US" sz="2400" b="1" dirty="0" err="1">
                <a:solidFill>
                  <a:srgbClr val="FFFFFF"/>
                </a:solidFill>
                <a:cs typeface="Arial" charset="0"/>
              </a:rPr>
              <a:t>samog</a:t>
            </a:r>
            <a:r>
              <a:rPr lang="en-US" sz="2400" b="1" dirty="0">
                <a:solidFill>
                  <a:srgbClr val="FFFFFF"/>
                </a:solidFill>
                <a:cs typeface="Arial" charset="0"/>
              </a:rPr>
              <a:t> Pavla, </a:t>
            </a:r>
            <a:r>
              <a:rPr lang="en-US" sz="2400" b="1" dirty="0" err="1">
                <a:solidFill>
                  <a:srgbClr val="FFFFFF"/>
                </a:solidFill>
                <a:cs typeface="Arial" charset="0"/>
              </a:rPr>
              <a:t>osobito</a:t>
            </a:r>
            <a:r>
              <a:rPr lang="en-US" sz="2400" b="1" dirty="0">
                <a:solidFill>
                  <a:srgbClr val="FFFFFF"/>
                </a:solidFill>
                <a:cs typeface="Arial" charset="0"/>
              </a:rPr>
              <a:t> </a:t>
            </a:r>
            <a:r>
              <a:rPr lang="en-US" sz="2400" b="1" dirty="0" err="1">
                <a:solidFill>
                  <a:srgbClr val="FFFFFF"/>
                </a:solidFill>
                <a:cs typeface="Arial" charset="0"/>
              </a:rPr>
              <a:t>njegovu</a:t>
            </a:r>
            <a:r>
              <a:rPr lang="en-US" sz="2400" b="1" dirty="0">
                <a:solidFill>
                  <a:srgbClr val="FFFFFF"/>
                </a:solidFill>
                <a:cs typeface="Arial" charset="0"/>
              </a:rPr>
              <a:t> </a:t>
            </a:r>
            <a:r>
              <a:rPr lang="en-US" sz="2400" b="1" dirty="0" err="1">
                <a:solidFill>
                  <a:srgbClr val="FFFFFF"/>
                </a:solidFill>
                <a:cs typeface="Arial" charset="0"/>
              </a:rPr>
              <a:t>misiju</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svrhu</a:t>
            </a:r>
            <a:r>
              <a:rPr lang="en-US" sz="2400" b="1" dirty="0">
                <a:solidFill>
                  <a:srgbClr val="FFFFFF"/>
                </a:solidFill>
                <a:cs typeface="Arial" charset="0"/>
              </a:rPr>
              <a:t> da se </a:t>
            </a:r>
            <a:r>
              <a:rPr lang="en-US" sz="2400" b="1" dirty="0" err="1">
                <a:solidFill>
                  <a:srgbClr val="FFFFFF"/>
                </a:solidFill>
                <a:cs typeface="Arial" charset="0"/>
              </a:rPr>
              <a:t>približi</a:t>
            </a:r>
            <a:r>
              <a:rPr lang="en-US" sz="2400" b="1" dirty="0">
                <a:solidFill>
                  <a:srgbClr val="FFFFFF"/>
                </a:solidFill>
                <a:cs typeface="Arial" charset="0"/>
              </a:rPr>
              <a:t> </a:t>
            </a:r>
            <a:r>
              <a:rPr lang="en-US" sz="2400" b="1" dirty="0" err="1">
                <a:solidFill>
                  <a:srgbClr val="FFFFFF"/>
                </a:solidFill>
                <a:cs typeface="Arial" charset="0"/>
              </a:rPr>
              <a:t>Korinćanima</a:t>
            </a:r>
            <a:r>
              <a:rPr lang="en-US" sz="2400" b="1" dirty="0">
                <a:solidFill>
                  <a:srgbClr val="FFFFFF"/>
                </a:solidFill>
                <a:cs typeface="Arial" charset="0"/>
              </a:rPr>
              <a:t>.</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385235436"/>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71120" y="-91440"/>
            <a:ext cx="2842894" cy="70562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sr-Latn-RS" sz="2800" b="1">
                <a:solidFill>
                  <a:prstClr val="white"/>
                </a:solidFill>
                <a:effectLst>
                  <a:outerShdw blurRad="38100" dist="38100" dir="2700000" algn="tl">
                    <a:srgbClr val="000000">
                      <a:alpha val="43137"/>
                    </a:srgbClr>
                  </a:outerShdw>
                </a:effectLst>
                <a:latin typeface="Comic Sans MS" panose="030F0702030302020204" pitchFamily="66" charset="0"/>
              </a:rPr>
              <a:t>Jedne je noći Bog rekao Pavlu u viziji: </a:t>
            </a: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sr-Latn-R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Ne boj se, samo govori i nemoj prestati. Ja sam s tobom. Nitko te neće napasti i nanijeti ti zlo jer mnogi ljudi u ovom gradu pripadaju meni.’</a:t>
            </a: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br>
              <a:rPr kumimoji="0" lang="es-E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br>
            <a:r>
              <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sr-Latn-RS" sz="2000" b="1">
                <a:solidFill>
                  <a:prstClr val="white"/>
                </a:solidFill>
                <a:effectLst>
                  <a:outerShdw blurRad="38100" dist="38100" dir="2700000" algn="tl">
                    <a:srgbClr val="000000">
                      <a:alpha val="43137"/>
                    </a:srgbClr>
                  </a:outerShdw>
                </a:effectLst>
                <a:latin typeface="Comic Sans MS" panose="030F0702030302020204" pitchFamily="66" charset="0"/>
              </a:rPr>
              <a:t>Djela</a:t>
            </a:r>
            <a:r>
              <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18</a:t>
            </a:r>
            <a:r>
              <a:rPr kumimoji="0" lang="sr-Latn-R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9</a:t>
            </a:r>
            <a:r>
              <a:rPr kumimoji="0" lang="sr-Latn-R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10 </a:t>
            </a:r>
            <a:r>
              <a:rPr lang="sr-Latn-RS" sz="1600" b="1">
                <a:solidFill>
                  <a:prstClr val="white"/>
                </a:solidFill>
                <a:effectLst>
                  <a:outerShdw blurRad="38100" dist="38100" dir="2700000" algn="tl">
                    <a:srgbClr val="000000">
                      <a:alpha val="43137"/>
                    </a:srgbClr>
                  </a:outerShdw>
                </a:effectLst>
                <a:latin typeface="Comic Sans MS" panose="030F0702030302020204" pitchFamily="66" charset="0"/>
              </a:rPr>
              <a:t> SHP</a:t>
            </a:r>
            <a:r>
              <a:rPr kumimoji="0" lang="es-E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4125117581"/>
              </p:ext>
            </p:extLst>
          </p:nvPr>
        </p:nvGraphicFramePr>
        <p:xfrm>
          <a:off x="5109323" y="3505200"/>
          <a:ext cx="6975101"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121920" y="0"/>
            <a:ext cx="7317105" cy="830997"/>
          </a:xfrm>
          <a:prstGeom prst="rect">
            <a:avLst/>
          </a:prstGeom>
          <a:noFill/>
        </p:spPr>
        <p:txBody>
          <a:bodyPr wrap="square" rtlCol="0">
            <a:spAutoFit/>
          </a:bodyPr>
          <a:lstStyle/>
          <a:p>
            <a:pPr lvl="0">
              <a:spcBef>
                <a:spcPts val="600"/>
              </a:spcBef>
              <a:defRPr/>
            </a:pPr>
            <a:r>
              <a:rPr lang="hr-HR" sz="2400" b="1">
                <a:solidFill>
                  <a:prstClr val="black"/>
                </a:solidFill>
              </a:rPr>
              <a:t>Nakon Poslanice Rimljanima, Poslanice Korinćani- ma su najduže poslanice koje je napisao Pavao.</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884160" y="190500"/>
            <a:ext cx="4138293"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5947" r="3969"/>
          <a:stretch>
            <a:fillRect/>
          </a:stretch>
        </p:blipFill>
        <p:spPr>
          <a:xfrm>
            <a:off x="200026" y="3505200"/>
            <a:ext cx="4667809"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71120" y="2367280"/>
            <a:ext cx="7367901" cy="830997"/>
          </a:xfrm>
          <a:prstGeom prst="rect">
            <a:avLst/>
          </a:prstGeom>
          <a:noFill/>
        </p:spPr>
        <p:txBody>
          <a:bodyPr wrap="square">
            <a:spAutoFit/>
          </a:bodyPr>
          <a:lstStyle/>
          <a:p>
            <a:pPr lvl="0">
              <a:spcBef>
                <a:spcPts val="600"/>
              </a:spcBef>
              <a:defRPr/>
            </a:pPr>
            <a:r>
              <a:rPr lang="hr-HR" sz="2400" b="1">
                <a:solidFill>
                  <a:prstClr val="black"/>
                </a:solidFill>
              </a:rPr>
              <a:t>Da bismo pravilno razumjeli njihovu poruku, prvo moramo znati kontekst u kojem su napisani.</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59959C8E-7144-81EE-7A4E-7EAFA7B334A1}"/>
              </a:ext>
            </a:extLst>
          </p:cNvPr>
          <p:cNvSpPr txBox="1"/>
          <p:nvPr/>
        </p:nvSpPr>
        <p:spPr>
          <a:xfrm>
            <a:off x="71120" y="802640"/>
            <a:ext cx="7569201" cy="1569660"/>
          </a:xfrm>
          <a:prstGeom prst="rect">
            <a:avLst/>
          </a:prstGeom>
          <a:noFill/>
        </p:spPr>
        <p:txBody>
          <a:bodyPr wrap="square">
            <a:spAutoFit/>
          </a:bodyPr>
          <a:lstStyle/>
          <a:p>
            <a:pPr lvl="0">
              <a:spcBef>
                <a:spcPts val="600"/>
              </a:spcBef>
              <a:defRPr/>
            </a:pPr>
            <a:r>
              <a:rPr lang="hr-HR" sz="2400" b="1">
                <a:solidFill>
                  <a:prstClr val="black"/>
                </a:solidFill>
              </a:rPr>
              <a:t>Dva preživjela pisma napisana su u razmaku od samo nekoliko tjedana. U njima nalazimo praktične savjete za rješavanje teških situacija koje proizlaze iz sukoba među braćom.</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393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lang="hr-HR" sz="4400" b="1" spc="30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rPr>
              <a:t>POZIV PAVLA</a:t>
            </a:r>
            <a:endParaRPr kumimoji="0" lang="en" sz="4400" b="1" i="0" u="none" strike="noStrike" kern="1200" cap="none" spc="300" normalizeH="0" baseline="0" noProof="0" dirty="0">
              <a:ln w="12700" cmpd="sng">
                <a:solidFill>
                  <a:srgbClr val="00CC00"/>
                </a:solidFill>
                <a:prstDash val="solid"/>
              </a:ln>
              <a:gradFill>
                <a:gsLst>
                  <a:gs pos="0">
                    <a:srgbClr val="00CC00"/>
                  </a:gs>
                  <a:gs pos="4000">
                    <a:srgbClr val="00CC00">
                      <a:lumMod val="60000"/>
                      <a:lumOff val="40000"/>
                    </a:srgbClr>
                  </a:gs>
                  <a:gs pos="8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341A0C8-115E-3B7A-8A68-F4F5CBBD8B50}"/>
              </a:ext>
            </a:extLst>
          </p:cNvPr>
          <p:cNvSpPr txBox="1"/>
          <p:nvPr/>
        </p:nvSpPr>
        <p:spPr>
          <a:xfrm>
            <a:off x="4071937" y="579754"/>
            <a:ext cx="770572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a:ln>
                  <a:noFill/>
                </a:ln>
                <a:solidFill>
                  <a:srgbClr val="8D30F4">
                    <a:lumMod val="50000"/>
                  </a:srgbClr>
                </a:solidFill>
                <a:effectLst/>
                <a:uLnTx/>
                <a:uFillTx/>
                <a:latin typeface="Comic Sans MS" panose="030F0702030302020204" pitchFamily="66" charset="0"/>
                <a:ea typeface="+mn-ea"/>
                <a:cs typeface="+mn-cs"/>
              </a:rPr>
              <a:t>“</a:t>
            </a:r>
            <a:r>
              <a:rPr lang="sr-Latn-RS" b="1">
                <a:solidFill>
                  <a:srgbClr val="8D30F4">
                    <a:lumMod val="50000"/>
                  </a:srgbClr>
                </a:solidFill>
                <a:latin typeface="Comic Sans MS" panose="030F0702030302020204" pitchFamily="66" charset="0"/>
              </a:rPr>
              <a:t>Pavao, apostol, ne od ljudi ili po kojemu čovjeku, već po Isusu Kristu i Bogu Ocu, koji ga uskrsnu od mrtvih.</a:t>
            </a:r>
            <a:r>
              <a:rPr lang="en" b="1" noProof="0">
                <a:solidFill>
                  <a:srgbClr val="8D30F4">
                    <a:lumMod val="50000"/>
                  </a:srgbClr>
                </a:solidFill>
                <a:latin typeface="Comic Sans MS" panose="030F0702030302020204" pitchFamily="66" charset="0"/>
              </a:rPr>
              <a:t>” </a:t>
            </a:r>
            <a:r>
              <a:rPr lang="sr-Latn-RS" b="1" noProof="0">
                <a:solidFill>
                  <a:srgbClr val="8D30F4">
                    <a:lumMod val="50000"/>
                  </a:srgbClr>
                </a:solidFill>
                <a:latin typeface="Comic Sans MS" panose="030F0702030302020204" pitchFamily="66" charset="0"/>
              </a:rPr>
              <a:t>      </a:t>
            </a:r>
            <a:r>
              <a:rPr lang="sr-Latn-RS" sz="1400" b="1">
                <a:solidFill>
                  <a:srgbClr val="8D30F4">
                    <a:lumMod val="50000"/>
                  </a:srgbClr>
                </a:solidFill>
                <a:latin typeface="Comic Sans MS" panose="030F0702030302020204" pitchFamily="66" charset="0"/>
              </a:rPr>
              <a:t>(Galaćanima</a:t>
            </a:r>
            <a:r>
              <a:rPr kumimoji="0" lang="en" sz="1400" b="1" i="0" u="none" strike="noStrike" kern="1200" cap="none" spc="0" normalizeH="0" baseline="0" noProof="0">
                <a:ln>
                  <a:noFill/>
                </a:ln>
                <a:solidFill>
                  <a:srgbClr val="8D30F4">
                    <a:lumMod val="50000"/>
                  </a:srgbClr>
                </a:solidFill>
                <a:effectLst/>
                <a:uLnTx/>
                <a:uFillTx/>
                <a:latin typeface="Comic Sans MS" panose="030F0702030302020204" pitchFamily="66" charset="0"/>
                <a:ea typeface="+mn-ea"/>
                <a:cs typeface="+mn-cs"/>
              </a:rPr>
              <a:t> 1</a:t>
            </a:r>
            <a:r>
              <a:rPr kumimoji="0" lang="sr-Latn-RS" sz="1400" b="1" i="0" u="none" strike="noStrike" kern="1200" cap="none" spc="0" normalizeH="0" baseline="0" noProof="0">
                <a:ln>
                  <a:noFill/>
                </a:ln>
                <a:solidFill>
                  <a:srgbClr val="8D30F4">
                    <a:lumMod val="50000"/>
                  </a:srgbClr>
                </a:solidFill>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8D30F4">
                    <a:lumMod val="50000"/>
                  </a:srgbClr>
                </a:solidFill>
                <a:effectLst/>
                <a:uLnTx/>
                <a:uFillTx/>
                <a:latin typeface="Comic Sans MS" panose="030F0702030302020204" pitchFamily="66" charset="0"/>
                <a:ea typeface="+mn-ea"/>
                <a:cs typeface="+mn-cs"/>
              </a:rPr>
              <a:t>1</a:t>
            </a:r>
            <a:r>
              <a:rPr kumimoji="0" lang="en" sz="1400" b="1" i="0" u="none" strike="noStrike" kern="1200" cap="none" spc="0" normalizeH="0" baseline="0" noProof="0" dirty="0">
                <a:ln>
                  <a:noFill/>
                </a:ln>
                <a:solidFill>
                  <a:srgbClr val="8D30F4">
                    <a:lumMod val="50000"/>
                  </a:srgbClr>
                </a:solidFill>
                <a:effectLst/>
                <a:uLnTx/>
                <a:uFillTx/>
                <a:latin typeface="Comic Sans MS" panose="030F0702030302020204" pitchFamily="66" charset="0"/>
                <a:ea typeface="+mn-ea"/>
                <a:cs typeface="+mn-cs"/>
              </a:rPr>
              <a:t>)</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5" y="1462682"/>
            <a:ext cx="7151033" cy="1015663"/>
          </a:xfrm>
          <a:prstGeom prst="rect">
            <a:avLst/>
          </a:prstGeom>
          <a:noFill/>
        </p:spPr>
        <p:txBody>
          <a:bodyPr wrap="square" rtlCol="0">
            <a:spAutoFit/>
          </a:bodyPr>
          <a:lstStyle/>
          <a:p>
            <a:pPr lvl="0">
              <a:spcBef>
                <a:spcPts val="600"/>
              </a:spcBef>
              <a:defRPr/>
            </a:pPr>
            <a:r>
              <a:rPr lang="hr-HR" sz="2000" b="1">
                <a:solidFill>
                  <a:prstClr val="black"/>
                </a:solidFill>
              </a:rPr>
              <a:t>Osim dvanaestorice koje je Isus izabrao, Biblija spominje i druge apostole poput Matije (Djela 1,26), Barnabe (Djela 14,4), Jakova i Pavla (1. Kor. 15,7-9).</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2497494122"/>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5191124" y="5121379"/>
            <a:ext cx="7000876" cy="1015663"/>
          </a:xfrm>
          <a:prstGeom prst="rect">
            <a:avLst/>
          </a:prstGeom>
          <a:noFill/>
        </p:spPr>
        <p:txBody>
          <a:bodyPr wrap="square" rtlCol="0">
            <a:spAutoFit/>
          </a:bodyPr>
          <a:lstStyle/>
          <a:p>
            <a:pPr lvl="0">
              <a:spcBef>
                <a:spcPts val="600"/>
              </a:spcBef>
              <a:defRPr/>
            </a:pPr>
            <a:r>
              <a:rPr lang="hr-HR" sz="2000" b="1">
                <a:solidFill>
                  <a:prstClr val="black"/>
                </a:solidFill>
              </a:rPr>
              <a:t>Od trenutka svog poziva, Pavlov život bio je usredotočen na Isusa. Razmišljao je o Isusu, govorio o Njemu, dijelio Isusa sa svima.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7603816" y="1462681"/>
            <a:ext cx="4480029" cy="3622979"/>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5191124" y="6083174"/>
            <a:ext cx="7000875" cy="707886"/>
          </a:xfrm>
          <a:prstGeom prst="rect">
            <a:avLst/>
          </a:prstGeom>
          <a:noFill/>
        </p:spPr>
        <p:txBody>
          <a:bodyPr wrap="square">
            <a:spAutoFit/>
          </a:bodyPr>
          <a:lstStyle/>
          <a:p>
            <a:pPr lvl="0">
              <a:spcBef>
                <a:spcPts val="600"/>
              </a:spcBef>
              <a:defRPr/>
            </a:pPr>
            <a:r>
              <a:rPr lang="hr-HR" sz="2000" b="1">
                <a:solidFill>
                  <a:prstClr val="black"/>
                </a:solidFill>
              </a:rPr>
              <a:t>Zbog toga je od prvog trenutka dolaska u Korint, Isus bio središte njihove poruke (1. Kor. 2,2).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841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lvl="0" algn="ctr">
              <a:defRPr/>
            </a:pPr>
            <a:r>
              <a:rPr lang="hr-HR" sz="4400" b="1" spc="300">
                <a:ln w="9525">
                  <a:solidFill>
                    <a:prstClr val="white"/>
                  </a:solidFill>
                  <a:prstDash val="solid"/>
                </a:ln>
                <a:solidFill>
                  <a:srgbClr val="8D30F4"/>
                </a:solidFill>
                <a:effectLst>
                  <a:outerShdw blurRad="12700" dist="38100" dir="2700000" algn="tl" rotWithShape="0">
                    <a:srgbClr val="8D30F4">
                      <a:lumMod val="60000"/>
                      <a:lumOff val="40000"/>
                    </a:srgbClr>
                  </a:outerShdw>
                </a:effectLst>
              </a:rPr>
              <a:t>PUTOVANJE U KORINT</a:t>
            </a:r>
            <a:endParaRPr kumimoji="0" lang="en" sz="4400" b="1" i="0" u="none" strike="noStrike" kern="1200" cap="none" spc="300" normalizeH="0" baseline="0" noProof="0" dirty="0">
              <a:ln w="9525">
                <a:solidFill>
                  <a:prstClr val="white"/>
                </a:solidFill>
                <a:prstDash val="solid"/>
              </a:ln>
              <a:solidFill>
                <a:srgbClr val="8D30F4"/>
              </a:solidFill>
              <a:effectLst>
                <a:outerShdw blurRad="12700" dist="38100" dir="2700000" algn="tl" rotWithShape="0">
                  <a:srgbClr val="8D30F4">
                    <a:lumMod val="60000"/>
                    <a:lumOff val="40000"/>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36933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rgbClr val="00CC00">
                    <a:lumMod val="75000"/>
                  </a:srgbClr>
                </a:solidFill>
                <a:effectLst/>
                <a:uLnTx/>
                <a:uFillTx/>
                <a:latin typeface="Comic Sans MS" panose="030F0702030302020204" pitchFamily="66" charset="0"/>
                <a:ea typeface="+mn-ea"/>
                <a:cs typeface="+mn-cs"/>
              </a:rPr>
              <a:t>“</a:t>
            </a:r>
            <a:r>
              <a:rPr lang="sr-Latn-RS" b="1">
                <a:solidFill>
                  <a:srgbClr val="00CC00">
                    <a:lumMod val="75000"/>
                  </a:srgbClr>
                </a:solidFill>
                <a:latin typeface="Comic Sans MS" panose="030F0702030302020204" pitchFamily="66" charset="0"/>
              </a:rPr>
              <a:t>Poslije toga Pavao ode iz Atene i ode u Korint.</a:t>
            </a:r>
            <a:r>
              <a:rPr kumimoji="0" lang="en" sz="1800" b="1" i="0" u="none" strike="noStrike" kern="1200" cap="none" spc="0" normalizeH="0" baseline="0" noProof="0">
                <a:ln>
                  <a:noFill/>
                </a:ln>
                <a:solidFill>
                  <a:srgbClr val="00CC00">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a:ln>
                  <a:noFill/>
                </a:ln>
                <a:solidFill>
                  <a:srgbClr val="00CC00">
                    <a:lumMod val="75000"/>
                  </a:srgbClr>
                </a:solidFill>
                <a:effectLst/>
                <a:uLnTx/>
                <a:uFillTx/>
                <a:latin typeface="Comic Sans MS" panose="030F0702030302020204" pitchFamily="66" charset="0"/>
                <a:ea typeface="+mn-ea"/>
                <a:cs typeface="+mn-cs"/>
              </a:rPr>
              <a:t>(</a:t>
            </a:r>
            <a:r>
              <a:rPr lang="sr-Latn-RS" sz="1400" b="1">
                <a:solidFill>
                  <a:srgbClr val="00CC00">
                    <a:lumMod val="75000"/>
                  </a:srgbClr>
                </a:solidFill>
                <a:latin typeface="Comic Sans MS" panose="030F0702030302020204" pitchFamily="66" charset="0"/>
              </a:rPr>
              <a:t>Djela</a:t>
            </a:r>
            <a:r>
              <a:rPr kumimoji="0" lang="en" sz="1400" b="1" i="0" u="none" strike="noStrike" kern="1200" cap="none" spc="0" normalizeH="0" baseline="0" noProof="0">
                <a:ln>
                  <a:noFill/>
                </a:ln>
                <a:solidFill>
                  <a:srgbClr val="00CC00">
                    <a:lumMod val="75000"/>
                  </a:srgbClr>
                </a:solidFill>
                <a:effectLst/>
                <a:uLnTx/>
                <a:uFillTx/>
                <a:latin typeface="Comic Sans MS" panose="030F0702030302020204" pitchFamily="66" charset="0"/>
                <a:ea typeface="+mn-ea"/>
                <a:cs typeface="+mn-cs"/>
              </a:rPr>
              <a:t> 18</a:t>
            </a:r>
            <a:r>
              <a:rPr kumimoji="0" lang="sr-Latn-RS" sz="1400" b="1" i="0" u="none" strike="noStrike" kern="1200" cap="none" spc="0" normalizeH="0" baseline="0" noProof="0">
                <a:ln>
                  <a:noFill/>
                </a:ln>
                <a:solidFill>
                  <a:srgbClr val="00CC00">
                    <a:lumMod val="75000"/>
                  </a:srgbClr>
                </a:solidFill>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00CC00">
                    <a:lumMod val="75000"/>
                  </a:srgbClr>
                </a:solidFill>
                <a:effectLst/>
                <a:uLnTx/>
                <a:uFillTx/>
                <a:latin typeface="Comic Sans MS" panose="030F0702030302020204" pitchFamily="66" charset="0"/>
                <a:ea typeface="+mn-ea"/>
                <a:cs typeface="+mn-cs"/>
              </a:rPr>
              <a:t>1</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81200" y="1068371"/>
            <a:ext cx="10210800" cy="1015663"/>
          </a:xfrm>
          <a:prstGeom prst="rect">
            <a:avLst/>
          </a:prstGeom>
          <a:noFill/>
        </p:spPr>
        <p:txBody>
          <a:bodyPr wrap="square" rtlCol="0">
            <a:spAutoFit/>
          </a:bodyPr>
          <a:lstStyle/>
          <a:p>
            <a:pPr lvl="0">
              <a:spcBef>
                <a:spcPts val="600"/>
              </a:spcBef>
              <a:defRPr/>
            </a:pPr>
            <a:r>
              <a:rPr lang="hr-HR" sz="2000" b="1">
                <a:solidFill>
                  <a:prstClr val="black"/>
                </a:solidFill>
              </a:rPr>
              <a:t>Na svom drugom misionarskom putovanju, Pavla je Duh Sveti potaknuo da ode u Europu (Djela 16,6-10). Tamo je protjeran iz Filipe (Djela 16,12.38.39), iz Soluna (Djela 17,1.5.9.10) i iz Bereje (Djela 17,13.14).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49" r="3549"/>
          <a:stretch>
            <a:fillRect/>
          </a:stretch>
        </p:blipFill>
        <p:spPr>
          <a:xfrm>
            <a:off x="89106" y="2757693"/>
            <a:ext cx="225068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339788" y="2104354"/>
            <a:ext cx="6755051" cy="1323439"/>
          </a:xfrm>
          <a:prstGeom prst="rect">
            <a:avLst/>
          </a:prstGeom>
          <a:noFill/>
        </p:spPr>
        <p:txBody>
          <a:bodyPr wrap="square">
            <a:spAutoFit/>
          </a:bodyPr>
          <a:lstStyle/>
          <a:p>
            <a:pPr lvl="0">
              <a:spcBef>
                <a:spcPts val="600"/>
              </a:spcBef>
              <a:defRPr/>
            </a:pPr>
            <a:r>
              <a:rPr lang="hr-HR" sz="2000" b="1">
                <a:solidFill>
                  <a:prstClr val="black"/>
                </a:solidFill>
              </a:rPr>
              <a:t>U Ateni, nakon što je propovijedao Židovima u sinagogi i poganima na tržnici, pozvan je propovijedati u Areopagu (Djela 17,16-21). Nakon elokventnog govora, samo su rijetki prihvatili Isusa (Djela 17,34).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1" y="4328679"/>
            <a:ext cx="4827638" cy="2554545"/>
          </a:xfrm>
          <a:prstGeom prst="rect">
            <a:avLst/>
          </a:prstGeom>
          <a:noFill/>
        </p:spPr>
        <p:txBody>
          <a:bodyPr wrap="square">
            <a:spAutoFit/>
          </a:bodyPr>
          <a:lstStyle/>
          <a:p>
            <a:pPr lvl="0">
              <a:spcBef>
                <a:spcPts val="600"/>
              </a:spcBef>
              <a:defRPr/>
            </a:pPr>
            <a:r>
              <a:rPr lang="hr-HR" sz="2000" b="1">
                <a:solidFill>
                  <a:prstClr val="black"/>
                </a:solidFill>
              </a:rPr>
              <a:t>Kao što je bio njegov običaj, počeo je propovijedati Židovima u sinagogi, a zatim i poganima (Djela 18,4-8). Tijekom boravka u Korintu, i nakon "razočaranja" u Ateni, Pavao je odlučio ne koristiti ljudsku mudrost, već propovijedati samo "Isusa Krista, i to raspetog"            (1. Kor. 2,2).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2D9EBD4F-87D7-8E46-D474-E10FFA637472}"/>
              </a:ext>
            </a:extLst>
          </p:cNvPr>
          <p:cNvSpPr txBox="1"/>
          <p:nvPr/>
        </p:nvSpPr>
        <p:spPr>
          <a:xfrm>
            <a:off x="2339787" y="3427793"/>
            <a:ext cx="6755051" cy="1015663"/>
          </a:xfrm>
          <a:prstGeom prst="rect">
            <a:avLst/>
          </a:prstGeom>
          <a:noFill/>
        </p:spPr>
        <p:txBody>
          <a:bodyPr wrap="square">
            <a:spAutoFit/>
          </a:bodyPr>
          <a:lstStyle/>
          <a:p>
            <a:pPr lvl="0">
              <a:spcBef>
                <a:spcPts val="600"/>
              </a:spcBef>
              <a:defRPr/>
            </a:pPr>
            <a:r>
              <a:rPr lang="hr-HR" sz="2000" b="1">
                <a:solidFill>
                  <a:prstClr val="black"/>
                </a:solidFill>
              </a:rPr>
              <a:t>Napustivši Atenu, Pavao je otišao u Korint i pridružio se Akvili i Priscilli, s kojima je radio na izradi šatora.                       (Djela 18,1-3).</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654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lvl="0" algn="ctr">
              <a:defRPr/>
            </a:pPr>
            <a:r>
              <a:rPr lang="hr-HR" sz="4400" b="1" spc="300">
                <a:ln w="10160">
                  <a:solidFill>
                    <a:srgbClr val="8D30F4"/>
                  </a:solidFill>
                  <a:prstDash val="solid"/>
                </a:ln>
                <a:solidFill>
                  <a:srgbClr val="FFFFFF"/>
                </a:solidFill>
                <a:effectLst>
                  <a:outerShdw blurRad="38100" dist="22860" dir="5400000" algn="tl" rotWithShape="0">
                    <a:srgbClr val="000000"/>
                  </a:outerShdw>
                </a:effectLst>
              </a:rPr>
              <a:t>GRAD KORINT</a:t>
            </a:r>
            <a:endParaRPr kumimoji="0" lang="en" sz="4400" b="1" i="0" u="none" strike="noStrike" kern="1200" cap="none" spc="300" normalizeH="0" baseline="0" noProof="0" dirty="0">
              <a:ln w="10160">
                <a:solidFill>
                  <a:srgbClr val="8D30F4"/>
                </a:solidFill>
                <a:prstDash val="solid"/>
              </a:ln>
              <a:solidFill>
                <a:srgbClr val="FFFFFF"/>
              </a:solidFill>
              <a:effectLst>
                <a:outerShdw blurRad="38100" dist="22860" dir="5400000" algn="tl" rotWithShape="0">
                  <a:srgbClr val="0000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F0DD78A3-ABD6-6E55-A203-7F15974ACA49}"/>
              </a:ext>
            </a:extLst>
          </p:cNvPr>
          <p:cNvSpPr txBox="1"/>
          <p:nvPr/>
        </p:nvSpPr>
        <p:spPr>
          <a:xfrm>
            <a:off x="294640" y="609156"/>
            <a:ext cx="8402320" cy="36933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a:t>
            </a:r>
            <a:r>
              <a:rPr lang="sr-Latn-RS" b="1">
                <a:solidFill>
                  <a:srgbClr val="CC0066">
                    <a:lumMod val="75000"/>
                  </a:srgbClr>
                </a:solidFill>
                <a:latin typeface="Comic Sans MS" panose="030F0702030302020204" pitchFamily="66" charset="0"/>
              </a:rPr>
              <a:t>Kao što bogova i gospodara ima mnogo.</a:t>
            </a:r>
            <a:r>
              <a:rPr lang="en" b="1" noProof="0">
                <a:solidFill>
                  <a:srgbClr val="CC0066">
                    <a:lumMod val="75000"/>
                  </a:srgbClr>
                </a:solidFill>
                <a:latin typeface="Comic Sans MS" panose="030F0702030302020204" pitchFamily="66" charset="0"/>
              </a:rPr>
              <a:t>” </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(1</a:t>
            </a:r>
            <a:r>
              <a:rPr kumimoji="0" lang="sr-Latn-RS"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 </a:t>
            </a:r>
            <a:r>
              <a:rPr kumimoji="0" lang="sr-Latn-RS"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Korinćanima</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 8</a:t>
            </a:r>
            <a:r>
              <a:rPr kumimoji="0" lang="sr-Latn-RS"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5b)</a:t>
            </a:r>
            <a:endParaRPr kumimoji="0" lang="en" sz="18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323439"/>
          </a:xfrm>
          <a:prstGeom prst="rect">
            <a:avLst/>
          </a:prstGeom>
          <a:noFill/>
        </p:spPr>
        <p:txBody>
          <a:bodyPr wrap="square" rtlCol="0">
            <a:spAutoFit/>
          </a:bodyPr>
          <a:lstStyle/>
          <a:p>
            <a:pPr lvl="0">
              <a:spcBef>
                <a:spcPts val="600"/>
              </a:spcBef>
              <a:defRPr/>
            </a:pPr>
            <a:r>
              <a:rPr lang="hr-HR" sz="2000" b="1">
                <a:solidFill>
                  <a:prstClr val="black"/>
                </a:solidFill>
              </a:rPr>
              <a:t>Rim je Korint sravnio sa zemljom 146. pr. Kr. Kasnije je Julije Cezar poslao u sravnjeni grad koloniju veterana i slobodnih ljudi 46. pr. Kr. Napokon, grad se u potpunosti oporavio 44. pr. Kr. Kad je Pavao posjetio Korint, koji je već je bio važan trgovački centar.</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9600" y="1754584"/>
            <a:ext cx="3835567"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01026" y="4256842"/>
            <a:ext cx="3364137" cy="2485104"/>
            <a:chOff x="3049547" y="3913885"/>
            <a:chExt cx="2726314"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249424"/>
            </a:xfrm>
            <a:prstGeom prst="rect">
              <a:avLst/>
            </a:prstGeom>
            <a:noFill/>
          </p:spPr>
          <p:txBody>
            <a:bodyPr wrap="square" rtlCol="0">
              <a:spAutoFit/>
            </a:bodyPr>
            <a:lstStyle/>
            <a:p>
              <a:pPr lvl="0">
                <a:defRPr/>
              </a:pPr>
              <a:r>
                <a:rPr lang="es-ES" sz="1400" b="1" dirty="0">
                  <a:solidFill>
                    <a:prstClr val="white"/>
                  </a:solidFill>
                  <a:effectLst>
                    <a:outerShdw blurRad="38100" dist="38100" dir="2700000" algn="tl">
                      <a:srgbClr val="000000"/>
                    </a:outerShdw>
                  </a:effectLst>
                </a:rPr>
                <a:t>Corinth</a:t>
              </a:r>
              <a:endParaRPr kumimoji="0" lang="en" sz="14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49547" y="4560353"/>
              <a:ext cx="949983" cy="249424"/>
            </a:xfrm>
            <a:prstGeom prst="rect">
              <a:avLst/>
            </a:prstGeom>
            <a:noFill/>
          </p:spPr>
          <p:txBody>
            <a:bodyPr wrap="square" rtlCol="0">
              <a:spAutoFit/>
            </a:bodyPr>
            <a:lstStyle/>
            <a:p>
              <a:pPr lvl="0">
                <a:defRPr/>
              </a:pPr>
              <a:r>
                <a:rPr lang="es-ES" sz="1400" b="1" dirty="0" err="1">
                  <a:solidFill>
                    <a:srgbClr val="FFFF00"/>
                  </a:solidFill>
                  <a:effectLst>
                    <a:outerShdw blurRad="38100" dist="38100" dir="2700000" algn="tl">
                      <a:srgbClr val="000000"/>
                    </a:outerShdw>
                  </a:effectLst>
                </a:rPr>
                <a:t>Lechaeum</a:t>
              </a:r>
              <a:endParaRPr kumimoji="0" lang="en" sz="1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249424"/>
            </a:xfrm>
            <a:prstGeom prst="rect">
              <a:avLst/>
            </a:prstGeom>
            <a:noFill/>
          </p:spPr>
          <p:txBody>
            <a:bodyPr wrap="square" rtlCol="0">
              <a:spAutoFit/>
            </a:bodyPr>
            <a:lstStyle/>
            <a:p>
              <a:pPr lvl="0">
                <a:defRPr/>
              </a:pPr>
              <a:r>
                <a:rPr lang="es-ES" sz="1400" b="1" dirty="0" err="1">
                  <a:solidFill>
                    <a:srgbClr val="FFFF00"/>
                  </a:solidFill>
                  <a:effectLst>
                    <a:outerShdw blurRad="38100" dist="38100" dir="2700000" algn="tl">
                      <a:srgbClr val="000000"/>
                    </a:outerShdw>
                  </a:effectLst>
                </a:rPr>
                <a:t>Cenchreae</a:t>
              </a:r>
              <a:endParaRPr kumimoji="0" lang="en" sz="1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ptos" panose="02110004020202020204"/>
                <a:ea typeface="+mn-ea"/>
                <a:cs typeface="+mn-cs"/>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495177"/>
            <a:ext cx="4166839" cy="1938992"/>
          </a:xfrm>
          <a:prstGeom prst="rect">
            <a:avLst/>
          </a:prstGeom>
          <a:noFill/>
        </p:spPr>
        <p:txBody>
          <a:bodyPr wrap="square">
            <a:spAutoFit/>
          </a:bodyPr>
          <a:lstStyle/>
          <a:p>
            <a:pPr lvl="0">
              <a:spcBef>
                <a:spcPts val="600"/>
              </a:spcBef>
              <a:defRPr/>
            </a:pPr>
            <a:r>
              <a:rPr lang="hr-HR" sz="2000" b="1">
                <a:solidFill>
                  <a:prstClr val="black"/>
                </a:solidFill>
              </a:rPr>
              <a:t>Idolopoklonstvo i seksualna nemoralnost ispunili su grad i prodrli u njegovu kulturu. Velik dio Pavlove poruke Korinćanima nastoji iskorijeniti te probleme koji su se uvlačili i u crkvu.</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015663"/>
          </a:xfrm>
          <a:prstGeom prst="rect">
            <a:avLst/>
          </a:prstGeom>
          <a:noFill/>
        </p:spPr>
        <p:txBody>
          <a:bodyPr wrap="square">
            <a:spAutoFit/>
          </a:bodyPr>
          <a:lstStyle/>
          <a:p>
            <a:pPr lvl="0">
              <a:spcBef>
                <a:spcPts val="600"/>
              </a:spcBef>
              <a:defRPr/>
            </a:pPr>
            <a:r>
              <a:rPr lang="hr-HR" sz="2000" b="1">
                <a:solidFill>
                  <a:prstClr val="black"/>
                </a:solidFill>
              </a:rPr>
              <a:t>Njegovi poslovni pothvati omogućili su Pavlu da radi kao izrađivač šatora. No, bogatstvo Korinta (koje je pariralo Ateni) imalo je nekoliko nedostataka.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2" y="2433468"/>
            <a:ext cx="7889407" cy="1015663"/>
          </a:xfrm>
          <a:prstGeom prst="rect">
            <a:avLst/>
          </a:prstGeom>
          <a:noFill/>
        </p:spPr>
        <p:txBody>
          <a:bodyPr wrap="square">
            <a:spAutoFit/>
          </a:bodyPr>
          <a:lstStyle/>
          <a:p>
            <a:pPr lvl="0">
              <a:spcBef>
                <a:spcPts val="600"/>
              </a:spcBef>
              <a:defRPr/>
            </a:pPr>
            <a:r>
              <a:rPr lang="hr-HR" sz="2000" b="1">
                <a:solidFill>
                  <a:prstClr val="black"/>
                </a:solidFill>
              </a:rPr>
              <a:t>Važnost Korinta ležala je u njegovoj lokaciji, na Korintskoj prevlaci, opskrbljenom iz dvije važne trgovačke luke: Lehum, na Korintskom zaljevu; i Kenhreja, na Saronskom zaljevu.</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5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lvl="0" algn="ctr">
              <a:defRPr/>
            </a:pPr>
            <a:r>
              <a:rPr lang="hr-HR" sz="4400" b="1" spc="600">
                <a:ln w="13462">
                  <a:solidFill>
                    <a:prstClr val="white"/>
                  </a:solidFill>
                  <a:prstDash val="solid"/>
                </a:ln>
                <a:solidFill>
                  <a:prstClr val="black">
                    <a:lumMod val="85000"/>
                    <a:lumOff val="15000"/>
                  </a:prstClr>
                </a:solidFill>
                <a:effectLst>
                  <a:outerShdw dist="38100" dir="2700000" algn="bl" rotWithShape="0">
                    <a:srgbClr val="8D30F4"/>
                  </a:outerShdw>
                </a:effectLst>
              </a:rPr>
              <a:t>KORINĆANI</a:t>
            </a:r>
            <a:endParaRPr kumimoji="0" lang="en" sz="4400" b="1" i="0" u="none" strike="noStrike" kern="1200" cap="none" spc="600" normalizeH="0" baseline="0" noProof="0" dirty="0">
              <a:ln w="13462">
                <a:solidFill>
                  <a:prstClr val="white"/>
                </a:solidFill>
                <a:prstDash val="solid"/>
              </a:ln>
              <a:solidFill>
                <a:prstClr val="black">
                  <a:lumMod val="85000"/>
                  <a:lumOff val="15000"/>
                </a:prstClr>
              </a:solidFill>
              <a:effectLst>
                <a:outerShdw dist="38100" dir="2700000" algn="bl" rotWithShape="0">
                  <a:srgbClr val="8D30F4"/>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a:t>
            </a:r>
            <a:r>
              <a:rPr lang="sr-Latn-RS" b="1">
                <a:solidFill>
                  <a:srgbClr val="CC0066">
                    <a:lumMod val="75000"/>
                  </a:srgbClr>
                </a:solidFill>
                <a:latin typeface="Comic Sans MS" panose="030F0702030302020204" pitchFamily="66" charset="0"/>
              </a:rPr>
              <a:t>Pavao je svake subote raspravljao u sinagogi i nastojao pridobiti Židove i Grke</a:t>
            </a:r>
            <a:r>
              <a:rPr kumimoji="0" lang="en" sz="18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 ” </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a:t>
            </a:r>
            <a:r>
              <a:rPr lang="sr-Latn-RS" sz="1400" b="1">
                <a:solidFill>
                  <a:srgbClr val="CC0066">
                    <a:lumMod val="75000"/>
                  </a:srgbClr>
                </a:solidFill>
                <a:latin typeface="Comic Sans MS" panose="030F0702030302020204" pitchFamily="66" charset="0"/>
              </a:rPr>
              <a:t>Djela</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 18</a:t>
            </a:r>
            <a:r>
              <a:rPr kumimoji="0" lang="sr-Latn-RS"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a:t>
            </a:r>
            <a:r>
              <a:rPr kumimoji="0" lang="en" sz="1400" b="1" i="0" u="none" strike="noStrike" kern="1200" cap="none" spc="0" normalizeH="0" baseline="0" noProof="0">
                <a:ln>
                  <a:noFill/>
                </a:ln>
                <a:solidFill>
                  <a:srgbClr val="CC0066">
                    <a:lumMod val="75000"/>
                  </a:srgbClr>
                </a:solidFill>
                <a:effectLst/>
                <a:uLnTx/>
                <a:uFillTx/>
                <a:latin typeface="Comic Sans MS" panose="030F0702030302020204" pitchFamily="66" charset="0"/>
                <a:ea typeface="+mn-ea"/>
                <a:cs typeface="+mn-cs"/>
              </a:rPr>
              <a:t>9</a:t>
            </a:r>
            <a:r>
              <a:rPr kumimoji="0" lang="en" sz="1400" b="1" i="0" u="none" strike="noStrike" kern="1200" cap="none" spc="0" normalizeH="0" baseline="0" noProof="0" dirty="0">
                <a:ln>
                  <a:noFill/>
                </a:ln>
                <a:solidFill>
                  <a:srgbClr val="CC0066">
                    <a:lumMod val="75000"/>
                  </a:srgbClr>
                </a:solidFill>
                <a:effectLst/>
                <a:uLnTx/>
                <a:uFillTx/>
                <a:latin typeface="Comic Sans MS" panose="030F0702030302020204" pitchFamily="66" charset="0"/>
                <a:ea typeface="+mn-ea"/>
                <a:cs typeface="+mn-cs"/>
              </a:rPr>
              <a:t>)</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8" y="1364724"/>
            <a:ext cx="6436960" cy="1015663"/>
          </a:xfrm>
          <a:prstGeom prst="rect">
            <a:avLst/>
          </a:prstGeom>
          <a:noFill/>
        </p:spPr>
        <p:txBody>
          <a:bodyPr wrap="square" rtlCol="0">
            <a:spAutoFit/>
          </a:bodyPr>
          <a:lstStyle/>
          <a:p>
            <a:pPr lvl="0">
              <a:spcBef>
                <a:spcPts val="600"/>
              </a:spcBef>
              <a:defRPr/>
            </a:pPr>
            <a:r>
              <a:rPr lang="hr-HR" sz="2000" b="1">
                <a:solidFill>
                  <a:prstClr val="black"/>
                </a:solidFill>
              </a:rPr>
              <a:t>Židovi iz Korinta odbili su poruku, prisilivši Pavla da napusti sinagogu i počne se sastajati s poganima u kući uz sinagogu (Djela 18,4-7).</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75809" y="4547851"/>
            <a:ext cx="6416778" cy="1323439"/>
          </a:xfrm>
          <a:prstGeom prst="rect">
            <a:avLst/>
          </a:prstGeom>
          <a:noFill/>
        </p:spPr>
        <p:txBody>
          <a:bodyPr wrap="square">
            <a:spAutoFit/>
          </a:bodyPr>
          <a:lstStyle/>
          <a:p>
            <a:pPr lvl="0">
              <a:spcBef>
                <a:spcPts val="600"/>
              </a:spcBef>
              <a:defRPr/>
            </a:pPr>
            <a:r>
              <a:rPr lang="hr-HR" sz="2000" b="1">
                <a:solidFill>
                  <a:prstClr val="black"/>
                </a:solidFill>
              </a:rPr>
              <a:t>U tom se trenutku Isus pojavio u noćnom viđenju kako bi potaknuo Pavla da nastavi svoj rad među Korinćanima, uvjeravajući ga da će mnogi primiti poruku (Djela 18,9.10).</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805CB85D-6674-5547-86C6-C9ACA4FF01A8}"/>
              </a:ext>
            </a:extLst>
          </p:cNvPr>
          <p:cNvSpPr txBox="1"/>
          <p:nvPr/>
        </p:nvSpPr>
        <p:spPr>
          <a:xfrm>
            <a:off x="92686" y="5831638"/>
            <a:ext cx="9577695" cy="1015663"/>
          </a:xfrm>
          <a:prstGeom prst="rect">
            <a:avLst/>
          </a:prstGeom>
          <a:noFill/>
        </p:spPr>
        <p:txBody>
          <a:bodyPr wrap="square">
            <a:spAutoFit/>
          </a:bodyPr>
          <a:lstStyle/>
          <a:p>
            <a:pPr lvl="0">
              <a:spcBef>
                <a:spcPts val="600"/>
              </a:spcBef>
              <a:defRPr/>
            </a:pPr>
            <a:r>
              <a:rPr lang="hr-HR" sz="2000" b="1">
                <a:solidFill>
                  <a:prstClr val="black"/>
                </a:solidFill>
              </a:rPr>
              <a:t>Ojačan tom vizijom, Pavao je ostao u Korintu godinu i pol (Djela 18,11). Na kraju su Židovi doveli Pavla pred sud (Djela 18,12.13). Kad je napustio Korint, već je bila izgrađena velika crkva (Djela 18,18).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94332" y="2648511"/>
            <a:ext cx="6398255" cy="1631216"/>
          </a:xfrm>
          <a:prstGeom prst="rect">
            <a:avLst/>
          </a:prstGeom>
          <a:noFill/>
        </p:spPr>
        <p:txBody>
          <a:bodyPr wrap="square">
            <a:spAutoFit/>
          </a:bodyPr>
          <a:lstStyle/>
          <a:p>
            <a:pPr lvl="0">
              <a:spcBef>
                <a:spcPts val="600"/>
              </a:spcBef>
              <a:defRPr/>
            </a:pPr>
            <a:r>
              <a:rPr lang="hr-HR" sz="2000" b="1">
                <a:solidFill>
                  <a:prstClr val="black"/>
                </a:solidFill>
              </a:rPr>
              <a:t>"Pokvarenost koju je svjedočio među poganima, te prezir i uvrede koje je primio od Židova, izazvali su mu veliku tjeskobu duha. Sumnjao je u mudrost pokušaja izgradnje crkve od materijala koji je tamo pronašao."</a:t>
            </a:r>
            <a:br>
              <a:rPr lang="hr-HR" sz="2000" b="1">
                <a:solidFill>
                  <a:prstClr val="black"/>
                </a:solidFill>
              </a:rPr>
            </a:br>
            <a:r>
              <a:rPr lang="hr-HR" sz="2000" b="1">
                <a:solidFill>
                  <a:prstClr val="black"/>
                </a:solidFill>
              </a:rPr>
              <a:t>(Ellen G. White.  </a:t>
            </a:r>
            <a:r>
              <a:rPr lang="hr-HR" sz="2000" i="1">
                <a:solidFill>
                  <a:prstClr val="black"/>
                </a:solidFill>
              </a:rPr>
              <a:t>Djela apostolska</a:t>
            </a:r>
            <a:r>
              <a:rPr lang="hr-HR" sz="2000" b="1">
                <a:solidFill>
                  <a:prstClr val="black"/>
                </a:solidFill>
              </a:rPr>
              <a:t>, str. 250. u izvorniku).</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63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theme/theme1.xml><?xml version="1.0" encoding="utf-8"?>
<a:theme xmlns:a="http://schemas.openxmlformats.org/drawingml/2006/main" name="1_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2647</TotalTime>
  <Words>2231</Words>
  <Application>Microsoft Office PowerPoint</Application>
  <PresentationFormat>Panorámica</PresentationFormat>
  <Paragraphs>108</Paragraphs>
  <Slides>16</Slides>
  <Notes>8</Notes>
  <HiddenSlides>0</HiddenSlides>
  <MMClips>0</MMClips>
  <ScaleCrop>false</ScaleCrop>
  <HeadingPairs>
    <vt:vector size="6" baseType="variant">
      <vt:variant>
        <vt:lpstr>Fuentes usadas</vt:lpstr>
      </vt:variant>
      <vt:variant>
        <vt:i4>12</vt:i4>
      </vt:variant>
      <vt:variant>
        <vt:lpstr>Tema</vt:lpstr>
      </vt:variant>
      <vt:variant>
        <vt:i4>7</vt:i4>
      </vt:variant>
      <vt:variant>
        <vt:lpstr>Títulos de diapositiva</vt:lpstr>
      </vt:variant>
      <vt:variant>
        <vt:i4>16</vt:i4>
      </vt:variant>
    </vt:vector>
  </HeadingPairs>
  <TitlesOfParts>
    <vt:vector size="35" baseType="lpstr">
      <vt:lpstr>Aptos</vt:lpstr>
      <vt:lpstr>Aptos Display</vt:lpstr>
      <vt:lpstr>Arial</vt:lpstr>
      <vt:lpstr>Arial Narrow</vt:lpstr>
      <vt:lpstr>Bodoni MT Poster Compressed</vt:lpstr>
      <vt:lpstr>Britannic Bold</vt:lpstr>
      <vt:lpstr>Calibri</vt:lpstr>
      <vt:lpstr>Comic Sans MS</vt:lpstr>
      <vt:lpstr>Constantia</vt:lpstr>
      <vt:lpstr>Gill Sans MT Ext Condensed Bold</vt:lpstr>
      <vt:lpstr>Impact</vt:lpstr>
      <vt:lpstr>Times New Roman</vt:lpstr>
      <vt:lpstr>1_Tema de Office</vt:lpstr>
      <vt:lpstr>Tema de Office</vt:lpstr>
      <vt:lpstr>2_Tema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25</cp:revision>
  <dcterms:created xsi:type="dcterms:W3CDTF">2026-06-16T23:43:56Z</dcterms:created>
  <dcterms:modified xsi:type="dcterms:W3CDTF">2026-06-26T15:34:54Z</dcterms:modified>
</cp:coreProperties>
</file>