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3"/>
  </p:notesMasterIdLst>
  <p:sldIdLst>
    <p:sldId id="398" r:id="rId7"/>
    <p:sldId id="400" r:id="rId8"/>
    <p:sldId id="480" r:id="rId9"/>
    <p:sldId id="279" r:id="rId10"/>
    <p:sldId id="274" r:id="rId11"/>
    <p:sldId id="275" r:id="rId12"/>
    <p:sldId id="278" r:id="rId13"/>
    <p:sldId id="260" r:id="rId14"/>
    <p:sldId id="261" r:id="rId15"/>
    <p:sldId id="262" r:id="rId16"/>
    <p:sldId id="264" r:id="rId17"/>
    <p:sldId id="481" r:id="rId18"/>
    <p:sldId id="482" r:id="rId19"/>
    <p:sldId id="483" r:id="rId20"/>
    <p:sldId id="486" r:id="rId21"/>
    <p:sldId id="489" r:id="rId22"/>
  </p:sldIdLst>
  <p:sldSz cx="12192000" cy="6858000"/>
  <p:notesSz cx="6858000" cy="9144000"/>
  <p:embeddedFontLst>
    <p:embeddedFont>
      <p:font typeface="Arial Narrow" panose="020B0606020202030204" pitchFamily="34" charset="0"/>
      <p:regular r:id="rId24"/>
      <p:bold r:id="rId25"/>
      <p:italic r:id="rId26"/>
      <p:boldItalic r:id="rId27"/>
    </p:embeddedFont>
    <p:embeddedFont>
      <p:font typeface="Bodoni MT Poster Compressed" panose="02070706080601050204" pitchFamily="18" charset="0"/>
      <p:regular r:id="rId28"/>
    </p:embeddedFont>
    <p:embeddedFont>
      <p:font typeface="Britannic Bold" panose="020B0903060703020204" pitchFamily="34" charset="0"/>
      <p:regular r:id="rId29"/>
    </p:embeddedFont>
    <p:embeddedFont>
      <p:font typeface="Comic Sans MS" panose="030F0702030302020204" pitchFamily="66" charset="0"/>
      <p:regular r:id="rId30"/>
      <p:bold r:id="rId31"/>
      <p:italic r:id="rId32"/>
      <p:boldItalic r:id="rId33"/>
    </p:embeddedFont>
    <p:embeddedFont>
      <p:font typeface="Constantia" panose="02030602050306030303" pitchFamily="18" charset="0"/>
      <p:regular r:id="rId34"/>
      <p:bold r:id="rId35"/>
      <p:italic r:id="rId36"/>
      <p:boldItalic r:id="rId37"/>
    </p:embeddedFont>
    <p:embeddedFont>
      <p:font typeface="Gill Sans MT Ext Condensed Bold" panose="020B0902020104020203" pitchFamily="34" charset="0"/>
      <p:regular r:id="rId38"/>
    </p:embeddedFont>
    <p:embeddedFont>
      <p:font typeface="Impact" panose="020B0806030902050204" pitchFamily="34" charset="0"/>
      <p:regular r:id="rId3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4" autoAdjust="0"/>
    <p:restoredTop sz="94660"/>
  </p:normalViewPr>
  <p:slideViewPr>
    <p:cSldViewPr snapToGrid="0">
      <p:cViewPr varScale="1">
        <p:scale>
          <a:sx n="101" d="100"/>
          <a:sy n="101" d="100"/>
        </p:scale>
        <p:origin x="864"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5.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en-US" sz="2000" b="1" noProof="0">
              <a:effectLst>
                <a:outerShdw blurRad="38100" dist="38100" dir="2700000" algn="tl">
                  <a:srgbClr val="000000"/>
                </a:outerShdw>
              </a:effectLst>
            </a:rPr>
            <a:t>Božja mudrost</a:t>
          </a:r>
          <a:r>
            <a:rPr lang="sr-Latn-RS"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en-US" sz="2000" b="1" noProof="0">
              <a:effectLst>
                <a:outerShdw blurRad="38100" dist="38100" dir="2700000" algn="tl">
                  <a:srgbClr val="000000"/>
                </a:outerShdw>
              </a:effectLst>
            </a:rPr>
            <a:t>Ludilo križa</a:t>
          </a:r>
          <a:r>
            <a:rPr lang="sr-Latn-RS"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en-US" sz="2000" b="1" noProof="0">
              <a:effectLst>
                <a:outerShdw blurRad="38100" dist="38100" dir="2700000" algn="tl">
                  <a:srgbClr val="000000"/>
                </a:outerShdw>
              </a:effectLst>
            </a:rPr>
            <a:t>Božja moć</a:t>
          </a:r>
          <a:r>
            <a:rPr lang="sr-Latn-RS"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en-US" sz="2000" b="1" noProof="0">
              <a:effectLst>
                <a:outerShdw blurRad="38100" dist="38100" dir="2700000" algn="tl">
                  <a:srgbClr val="000000"/>
                </a:outerShdw>
              </a:effectLst>
            </a:rPr>
            <a:t>Poruka križa</a:t>
          </a:r>
          <a:r>
            <a:rPr lang="sr-Latn-RS"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en-US" sz="2000" b="1" noProof="0">
              <a:effectLst>
                <a:outerShdw blurRad="38100" dist="38100" dir="2700000" algn="tl">
                  <a:srgbClr val="000000"/>
                </a:outerShdw>
              </a:effectLst>
            </a:rPr>
            <a:t>Ludost i slabost Boga</a:t>
          </a:r>
          <a:r>
            <a:rPr lang="sr-Latn-RS"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custScaleX="129013">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custScaleX="129013">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custScaleX="129013">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custScaleX="129013">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custScaleX="129013">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en-US" sz="1800" b="1" noProof="0"/>
            <a:t>“</a:t>
          </a:r>
          <a:r>
            <a:rPr lang="pl-PL" sz="1800" b="1" noProof="0"/>
            <a:t>Poruka križa je ludost onima koji propadaju"        (1. Kor. 1,18).</a:t>
          </a:r>
          <a:endParaRPr lang="en-US" sz="1800" noProof="0" dirty="0"/>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en-US" sz="1800" b="1" noProof="0"/>
            <a:t>“Bogu se svidjelo kroz ludost propovijedanja da spasi one koji vjeruju" (1</a:t>
          </a:r>
          <a:r>
            <a:rPr lang="sr-Latn-RS" sz="1800" b="1" noProof="0"/>
            <a:t>.</a:t>
          </a:r>
          <a:r>
            <a:rPr lang="en-US" sz="1800" b="1" noProof="0"/>
            <a:t> Kor</a:t>
          </a:r>
          <a:r>
            <a:rPr lang="sr-Latn-RS" sz="1800" b="1" noProof="0"/>
            <a:t>.</a:t>
          </a:r>
          <a:r>
            <a:rPr lang="en-US" sz="1800" b="1" noProof="0"/>
            <a:t> 1</a:t>
          </a:r>
          <a:r>
            <a:rPr lang="sr-Latn-RS" sz="1800" b="1" noProof="0"/>
            <a:t>,</a:t>
          </a:r>
          <a:r>
            <a:rPr lang="en-US" sz="1800" b="1" noProof="0"/>
            <a:t>21)</a:t>
          </a:r>
          <a:r>
            <a:rPr lang="sr-Latn-RS" sz="1800" b="1" noProof="0"/>
            <a:t>.</a:t>
          </a:r>
          <a:endParaRPr lang="en-US" sz="1800" noProof="0" dirty="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en-US" sz="1800" b="1" noProof="0"/>
            <a:t>“Krist razapet, [...] ludost poganima" (1</a:t>
          </a:r>
          <a:r>
            <a:rPr lang="sr-Latn-RS" sz="1800" b="1" noProof="0"/>
            <a:t>.</a:t>
          </a:r>
          <a:r>
            <a:rPr lang="en-US" sz="1800" b="1" noProof="0"/>
            <a:t> Kor. 1</a:t>
          </a:r>
          <a:r>
            <a:rPr lang="sr-Latn-RS" sz="1800" b="1" noProof="0"/>
            <a:t>,</a:t>
          </a:r>
          <a:r>
            <a:rPr lang="en-US" sz="1800" b="1" noProof="0"/>
            <a:t>23).</a:t>
          </a:r>
          <a:endParaRPr lang="en-US" sz="1800" noProof="0" dirty="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en-US" sz="1800" b="1" noProof="0"/>
            <a:t>“Za prirodnog čovjeka [...] stvari Duha Božjeg [...] su ludost" (1</a:t>
          </a:r>
          <a:r>
            <a:rPr lang="sr-Latn-RS" sz="1800" b="1" noProof="0"/>
            <a:t>.</a:t>
          </a:r>
          <a:r>
            <a:rPr lang="en-US" sz="1800" b="1" noProof="0"/>
            <a:t> Kor. 2,14).</a:t>
          </a:r>
          <a:endParaRPr lang="en-US" sz="1800" noProof="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en-US" sz="1800" b="1" noProof="0"/>
            <a:t>“Jer mudrost ovoga svijeta je ludost pred Bogom" (1. Kor</a:t>
          </a:r>
          <a:r>
            <a:rPr lang="sr-Latn-RS" sz="1800" b="1" noProof="0"/>
            <a:t>.</a:t>
          </a:r>
          <a:r>
            <a:rPr lang="en-US" sz="1800" b="1" noProof="0"/>
            <a:t> 3</a:t>
          </a:r>
          <a:r>
            <a:rPr lang="sr-Latn-RS" sz="1800" b="1" noProof="0"/>
            <a:t>,</a:t>
          </a:r>
          <a:r>
            <a:rPr lang="en-US" sz="1800" b="1" noProof="0"/>
            <a:t>19).</a:t>
          </a:r>
          <a:endParaRPr lang="en-US" sz="1800" noProof="0"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ScaleX="64746" custScaleY="64746" custLinFactX="-4532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50376"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ScaleX="64746" custScaleY="64746" custLinFactX="-4532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50376"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ScaleX="64746" custScaleY="64746" custLinFactX="-4532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50376"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ScaleX="64746" custScaleY="64746" custLinFactX="-4532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50376"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ScaleX="64746" custScaleY="64746" custLinFactX="-4532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50376"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n-US" sz="2000" b="1" kern="1200" noProof="0">
              <a:solidFill>
                <a:prstClr val="black">
                  <a:hueOff val="0"/>
                  <a:satOff val="0"/>
                  <a:lumOff val="0"/>
                  <a:alphaOff val="0"/>
                </a:prstClr>
              </a:solidFill>
              <a:latin typeface="Aptos" panose="02110004020202020204"/>
              <a:ea typeface="+mn-ea"/>
              <a:cs typeface="+mn-cs"/>
            </a:rPr>
            <a:t>Najgore od čovjeka</a:t>
          </a:r>
          <a:endParaRPr lang="en-US" sz="2000" b="1" kern="1200" noProof="0" dirty="0">
            <a:solidFill>
              <a:prstClr val="black">
                <a:hueOff val="0"/>
                <a:satOff val="0"/>
                <a:lumOff val="0"/>
                <a:alphaOff val="0"/>
              </a:prstClr>
            </a:solidFill>
            <a:latin typeface="Aptos" panose="02110004020202020204"/>
            <a:ea typeface="+mn-ea"/>
            <a:cs typeface="+mn-cs"/>
          </a:endParaRP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en-US" sz="2000" b="1" noProof="0"/>
            <a:t>Ludilo</a:t>
          </a:r>
          <a:endParaRPr lang="en-US" sz="2000" b="1" noProof="0" dirty="0"/>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en-US" sz="2000" b="1" noProof="0"/>
            <a:t>Samouništenje</a:t>
          </a:r>
          <a:endParaRPr lang="en-US" sz="2000" b="1" noProof="0" dirty="0"/>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n-US" sz="2000" b="1" kern="1200" noProof="0">
              <a:solidFill>
                <a:prstClr val="black">
                  <a:hueOff val="0"/>
                  <a:satOff val="0"/>
                  <a:lumOff val="0"/>
                  <a:alphaOff val="0"/>
                </a:prstClr>
              </a:solidFill>
              <a:latin typeface="Aptos" panose="02110004020202020204"/>
              <a:ea typeface="+mn-ea"/>
              <a:cs typeface="+mn-cs"/>
            </a:rPr>
            <a:t>Božje najbolje</a:t>
          </a:r>
          <a:endParaRPr lang="en-US" sz="2000" b="1" kern="1200" noProof="0" dirty="0">
            <a:solidFill>
              <a:prstClr val="black">
                <a:hueOff val="0"/>
                <a:satOff val="0"/>
                <a:lumOff val="0"/>
                <a:alphaOff val="0"/>
              </a:prstClr>
            </a:solidFill>
            <a:latin typeface="Aptos" panose="02110004020202020204"/>
            <a:ea typeface="+mn-ea"/>
            <a:cs typeface="+mn-cs"/>
          </a:endParaRP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en-US" sz="2000" b="1" noProof="0"/>
            <a:t>S</a:t>
          </a:r>
          <a:r>
            <a:rPr lang="sr-Latn-RS" sz="2000" b="1" noProof="0"/>
            <a:t>ila</a:t>
          </a:r>
          <a:endParaRPr lang="en-US" sz="2000" b="1" noProof="0" dirty="0"/>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en-US" sz="2000" b="1" noProof="0"/>
            <a:t>Oprost</a:t>
          </a:r>
          <a:endParaRPr lang="en-US" sz="2000" b="1" noProof="0" dirty="0"/>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en-US" sz="2000" b="1" noProof="0"/>
            <a:t>Propast</a:t>
          </a:r>
          <a:endParaRPr lang="en-US" sz="2000" b="1" noProof="0" dirty="0"/>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en-US" sz="2000" b="1" noProof="0"/>
            <a:t>Spasenje</a:t>
          </a:r>
          <a:endParaRPr lang="en-US" sz="2000" b="1" noProof="0" dirty="0"/>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en-US" sz="2000" b="1" noProof="0"/>
            <a:t>Odbijanje</a:t>
          </a:r>
          <a:endParaRPr lang="en-US" sz="2000" b="1" noProof="0" dirty="0"/>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en-US" sz="2000" b="1" noProof="0"/>
            <a:t>Prihvaćanje</a:t>
          </a:r>
          <a:endParaRPr lang="en-US" sz="2000" b="1" noProof="0"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5668679"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Božja mudrost</a:t>
          </a:r>
          <a:r>
            <a:rPr lang="sr-Latn-RS"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332582" y="90387"/>
        <a:ext cx="5631211"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5668679"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Ludilo križa</a:t>
          </a:r>
          <a:r>
            <a:rPr lang="sr-Latn-RS"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332582" y="680067"/>
        <a:ext cx="5631211"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5668679"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Božja moć</a:t>
          </a:r>
          <a:r>
            <a:rPr lang="sr-Latn-RS"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332582" y="1269747"/>
        <a:ext cx="5631211"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5668679"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Poruka križa</a:t>
          </a:r>
          <a:r>
            <a:rPr lang="sr-Latn-RS"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332582" y="1859428"/>
        <a:ext cx="5631211"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5668679"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Ludost i slabost Boga</a:t>
          </a:r>
          <a:r>
            <a:rPr lang="sr-Latn-RS"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332582" y="2449107"/>
        <a:ext cx="5631211"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1" y="1453"/>
          <a:ext cx="5706480" cy="543257"/>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62"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a:t>“</a:t>
          </a:r>
          <a:r>
            <a:rPr lang="pl-PL" sz="1800" b="1" kern="1200" noProof="0"/>
            <a:t>Poruka križa je ludost onima koji propadaju"        (1. Kor. 1,18).</a:t>
          </a:r>
          <a:endParaRPr lang="en-US" sz="1800" kern="1200" noProof="0" dirty="0"/>
        </a:p>
      </dsp:txBody>
      <dsp:txXfrm rot="10800000">
        <a:off x="135813" y="1453"/>
        <a:ext cx="5570666" cy="543257"/>
      </dsp:txXfrm>
    </dsp:sp>
    <dsp:sp modelId="{7942F575-A43E-45B0-9800-AD4DDCBA2EBD}">
      <dsp:nvSpPr>
        <dsp:cNvPr id="0" name=""/>
        <dsp:cNvSpPr/>
      </dsp:nvSpPr>
      <dsp:spPr>
        <a:xfrm>
          <a:off x="0" y="97213"/>
          <a:ext cx="351737" cy="351737"/>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1" y="706878"/>
          <a:ext cx="5706480" cy="543257"/>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62"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a:t>“Bogu se svidjelo kroz ludost propovijedanja da spasi one koji vjeruju" (1</a:t>
          </a:r>
          <a:r>
            <a:rPr lang="sr-Latn-RS" sz="1800" b="1" kern="1200" noProof="0"/>
            <a:t>.</a:t>
          </a:r>
          <a:r>
            <a:rPr lang="en-US" sz="1800" b="1" kern="1200" noProof="0"/>
            <a:t> Kor</a:t>
          </a:r>
          <a:r>
            <a:rPr lang="sr-Latn-RS" sz="1800" b="1" kern="1200" noProof="0"/>
            <a:t>.</a:t>
          </a:r>
          <a:r>
            <a:rPr lang="en-US" sz="1800" b="1" kern="1200" noProof="0"/>
            <a:t> 1</a:t>
          </a:r>
          <a:r>
            <a:rPr lang="sr-Latn-RS" sz="1800" b="1" kern="1200" noProof="0"/>
            <a:t>,</a:t>
          </a:r>
          <a:r>
            <a:rPr lang="en-US" sz="1800" b="1" kern="1200" noProof="0"/>
            <a:t>21)</a:t>
          </a:r>
          <a:r>
            <a:rPr lang="sr-Latn-RS" sz="1800" b="1" kern="1200" noProof="0"/>
            <a:t>.</a:t>
          </a:r>
          <a:endParaRPr lang="en-US" sz="1800" kern="1200" noProof="0" dirty="0"/>
        </a:p>
      </dsp:txBody>
      <dsp:txXfrm rot="10800000">
        <a:off x="135813" y="706878"/>
        <a:ext cx="5570666" cy="543257"/>
      </dsp:txXfrm>
    </dsp:sp>
    <dsp:sp modelId="{AACB4B34-B920-43F8-A145-6153CD808008}">
      <dsp:nvSpPr>
        <dsp:cNvPr id="0" name=""/>
        <dsp:cNvSpPr/>
      </dsp:nvSpPr>
      <dsp:spPr>
        <a:xfrm>
          <a:off x="0" y="802638"/>
          <a:ext cx="351737" cy="351737"/>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1" y="1412302"/>
          <a:ext cx="5706480" cy="543257"/>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62"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a:t>“Krist razapet, [...] ludost poganima" (1</a:t>
          </a:r>
          <a:r>
            <a:rPr lang="sr-Latn-RS" sz="1800" b="1" kern="1200" noProof="0"/>
            <a:t>.</a:t>
          </a:r>
          <a:r>
            <a:rPr lang="en-US" sz="1800" b="1" kern="1200" noProof="0"/>
            <a:t> Kor. 1</a:t>
          </a:r>
          <a:r>
            <a:rPr lang="sr-Latn-RS" sz="1800" b="1" kern="1200" noProof="0"/>
            <a:t>,</a:t>
          </a:r>
          <a:r>
            <a:rPr lang="en-US" sz="1800" b="1" kern="1200" noProof="0"/>
            <a:t>23).</a:t>
          </a:r>
          <a:endParaRPr lang="en-US" sz="1800" kern="1200" noProof="0" dirty="0"/>
        </a:p>
      </dsp:txBody>
      <dsp:txXfrm rot="10800000">
        <a:off x="135813" y="1412302"/>
        <a:ext cx="5570666" cy="543257"/>
      </dsp:txXfrm>
    </dsp:sp>
    <dsp:sp modelId="{39D982C7-D34F-432B-B9F2-59999BDDC9C0}">
      <dsp:nvSpPr>
        <dsp:cNvPr id="0" name=""/>
        <dsp:cNvSpPr/>
      </dsp:nvSpPr>
      <dsp:spPr>
        <a:xfrm>
          <a:off x="0" y="1508062"/>
          <a:ext cx="351737" cy="351737"/>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1" y="2117726"/>
          <a:ext cx="5706480" cy="79196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62"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a:t>“Za prirodnog čovjeka [...] stvari Duha Božjeg [...] su ludost" (1</a:t>
          </a:r>
          <a:r>
            <a:rPr lang="sr-Latn-RS" sz="1800" b="1" kern="1200" noProof="0"/>
            <a:t>.</a:t>
          </a:r>
          <a:r>
            <a:rPr lang="en-US" sz="1800" b="1" kern="1200" noProof="0"/>
            <a:t> Kor. 2,14).</a:t>
          </a:r>
          <a:endParaRPr lang="en-US" sz="1800" kern="1200" noProof="0" dirty="0"/>
        </a:p>
      </dsp:txBody>
      <dsp:txXfrm rot="10800000">
        <a:off x="197989" y="2117726"/>
        <a:ext cx="5508490" cy="791961"/>
      </dsp:txXfrm>
    </dsp:sp>
    <dsp:sp modelId="{66A9998C-B03C-4000-A764-1A37BBE8B347}">
      <dsp:nvSpPr>
        <dsp:cNvPr id="0" name=""/>
        <dsp:cNvSpPr/>
      </dsp:nvSpPr>
      <dsp:spPr>
        <a:xfrm>
          <a:off x="0" y="2337838"/>
          <a:ext cx="351737" cy="351737"/>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1" y="3071854"/>
          <a:ext cx="5706480" cy="543257"/>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62"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a:t>“Jer mudrost ovoga svijeta je ludost pred Bogom" (1. Kor</a:t>
          </a:r>
          <a:r>
            <a:rPr lang="sr-Latn-RS" sz="1800" b="1" kern="1200" noProof="0"/>
            <a:t>.</a:t>
          </a:r>
          <a:r>
            <a:rPr lang="en-US" sz="1800" b="1" kern="1200" noProof="0"/>
            <a:t> 3</a:t>
          </a:r>
          <a:r>
            <a:rPr lang="sr-Latn-RS" sz="1800" b="1" kern="1200" noProof="0"/>
            <a:t>,</a:t>
          </a:r>
          <a:r>
            <a:rPr lang="en-US" sz="1800" b="1" kern="1200" noProof="0"/>
            <a:t>19).</a:t>
          </a:r>
          <a:endParaRPr lang="en-US" sz="1800" kern="1200" noProof="0" dirty="0"/>
        </a:p>
      </dsp:txBody>
      <dsp:txXfrm rot="10800000">
        <a:off x="135813" y="3071854"/>
        <a:ext cx="5570666" cy="543257"/>
      </dsp:txXfrm>
    </dsp:sp>
    <dsp:sp modelId="{B7F53545-1615-4EC4-91E7-460EA1C6E685}">
      <dsp:nvSpPr>
        <dsp:cNvPr id="0" name=""/>
        <dsp:cNvSpPr/>
      </dsp:nvSpPr>
      <dsp:spPr>
        <a:xfrm>
          <a:off x="0" y="3167614"/>
          <a:ext cx="351737" cy="351737"/>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noProof="0">
              <a:solidFill>
                <a:prstClr val="black">
                  <a:hueOff val="0"/>
                  <a:satOff val="0"/>
                  <a:lumOff val="0"/>
                  <a:alphaOff val="0"/>
                </a:prstClr>
              </a:solidFill>
              <a:latin typeface="Aptos" panose="02110004020202020204"/>
              <a:ea typeface="+mn-ea"/>
              <a:cs typeface="+mn-cs"/>
            </a:rPr>
            <a:t>Najgore od čovjeka</a:t>
          </a:r>
          <a:endParaRPr lang="en-US" sz="2000" b="1" kern="1200" noProof="0" dirty="0">
            <a:solidFill>
              <a:prstClr val="black">
                <a:hueOff val="0"/>
                <a:satOff val="0"/>
                <a:lumOff val="0"/>
                <a:alphaOff val="0"/>
              </a:prstClr>
            </a:solidFill>
            <a:latin typeface="Aptos" panose="02110004020202020204"/>
            <a:ea typeface="+mn-ea"/>
            <a:cs typeface="+mn-cs"/>
          </a:endParaRP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noProof="0"/>
            <a:t>Ludilo</a:t>
          </a:r>
          <a:endParaRPr lang="en-US" sz="2000" b="1" kern="1200" noProof="0" dirty="0"/>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noProof="0"/>
            <a:t>Odbijanje</a:t>
          </a:r>
          <a:endParaRPr lang="en-US" sz="2000" b="1" kern="1200" noProof="0" dirty="0"/>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noProof="0"/>
            <a:t>Samouništenje</a:t>
          </a:r>
          <a:endParaRPr lang="en-US" sz="2000" b="1" kern="1200" noProof="0" dirty="0"/>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noProof="0"/>
            <a:t>Propast</a:t>
          </a:r>
          <a:endParaRPr lang="en-US" sz="2000" b="1" kern="1200" noProof="0" dirty="0"/>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noProof="0">
              <a:solidFill>
                <a:prstClr val="black">
                  <a:hueOff val="0"/>
                  <a:satOff val="0"/>
                  <a:lumOff val="0"/>
                  <a:alphaOff val="0"/>
                </a:prstClr>
              </a:solidFill>
              <a:latin typeface="Aptos" panose="02110004020202020204"/>
              <a:ea typeface="+mn-ea"/>
              <a:cs typeface="+mn-cs"/>
            </a:rPr>
            <a:t>Božje najbolje</a:t>
          </a:r>
          <a:endParaRPr lang="en-US" sz="2000" b="1" kern="1200" noProof="0" dirty="0">
            <a:solidFill>
              <a:prstClr val="black">
                <a:hueOff val="0"/>
                <a:satOff val="0"/>
                <a:lumOff val="0"/>
                <a:alphaOff val="0"/>
              </a:prstClr>
            </a:solidFill>
            <a:latin typeface="Aptos" panose="02110004020202020204"/>
            <a:ea typeface="+mn-ea"/>
            <a:cs typeface="+mn-cs"/>
          </a:endParaRP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noProof="0"/>
            <a:t>S</a:t>
          </a:r>
          <a:r>
            <a:rPr lang="sr-Latn-RS" sz="2000" b="1" kern="1200" noProof="0"/>
            <a:t>ila</a:t>
          </a:r>
          <a:endParaRPr lang="en-US" sz="2000" b="1" kern="1200" noProof="0" dirty="0"/>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noProof="0"/>
            <a:t>Prihvaćanje</a:t>
          </a:r>
          <a:endParaRPr lang="en-US" sz="2000" b="1" kern="1200" noProof="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noProof="0"/>
            <a:t>Oprost</a:t>
          </a:r>
          <a:endParaRPr lang="en-US" sz="2000" b="1" kern="1200" noProof="0" dirty="0"/>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noProof="0"/>
            <a:t>Spasenje</a:t>
          </a:r>
          <a:endParaRPr lang="en-US" sz="2000" b="1" kern="1200" noProof="0" dirty="0"/>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58EC2-1076-464B-B326-FEC0CC34DC90}" type="datetimeFigureOut">
              <a:rPr lang="hr-HR" smtClean="0"/>
              <a:t>26.6.2026.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698D1-1CCB-4CA6-ADCE-AE7FF283457C}" type="slidenum">
              <a:rPr lang="hr-HR" smtClean="0"/>
              <a:t>‹Nº›</a:t>
            </a:fld>
            <a:endParaRPr lang="hr-HR"/>
          </a:p>
        </p:txBody>
      </p:sp>
    </p:spTree>
    <p:extLst>
      <p:ext uri="{BB962C8B-B14F-4D97-AF65-F5344CB8AC3E}">
        <p14:creationId xmlns:p14="http://schemas.microsoft.com/office/powerpoint/2010/main" val="90144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57070-CEA5-8628-B450-FEBCBBA39CB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33E290D-5B27-9DF1-15C8-3DC34AE037F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E16B7624-8158-4715-D79F-692B8A7BE430}"/>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EDBB2C9F-DA24-F01B-B1F0-77A374AEF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1154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323698D1-1CCB-4CA6-ADCE-AE7FF283457C}" type="slidenum">
              <a:rPr lang="hr-HR" smtClean="0"/>
              <a:t>7</a:t>
            </a:fld>
            <a:endParaRPr lang="hr-HR"/>
          </a:p>
        </p:txBody>
      </p:sp>
    </p:spTree>
    <p:extLst>
      <p:ext uri="{BB962C8B-B14F-4D97-AF65-F5344CB8AC3E}">
        <p14:creationId xmlns:p14="http://schemas.microsoft.com/office/powerpoint/2010/main" val="418014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323698D1-1CCB-4CA6-ADCE-AE7FF283457C}" type="slidenum">
              <a:rPr lang="hr-HR" smtClean="0"/>
              <a:t>10</a:t>
            </a:fld>
            <a:endParaRPr lang="hr-HR"/>
          </a:p>
        </p:txBody>
      </p:sp>
    </p:spTree>
    <p:extLst>
      <p:ext uri="{BB962C8B-B14F-4D97-AF65-F5344CB8AC3E}">
        <p14:creationId xmlns:p14="http://schemas.microsoft.com/office/powerpoint/2010/main" val="19264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F712-B0EF-1400-1B0F-620F38DEA181}"/>
            </a:ext>
          </a:extLst>
        </p:cNvPr>
        <p:cNvGrpSpPr/>
        <p:nvPr/>
      </p:nvGrpSpPr>
      <p:grpSpPr>
        <a:xfrm>
          <a:off x="0" y="0"/>
          <a:ext cx="0" cy="0"/>
          <a:chOff x="0" y="0"/>
          <a:chExt cx="0" cy="0"/>
        </a:xfrm>
      </p:grpSpPr>
    </p:spTree>
    <p:extLst>
      <p:ext uri="{BB962C8B-B14F-4D97-AF65-F5344CB8AC3E}">
        <p14:creationId xmlns:p14="http://schemas.microsoft.com/office/powerpoint/2010/main" val="422136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18022017"/>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86316516"/>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41168293"/>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73634376"/>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2162467"/>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9173589"/>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3480816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1414422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6074368"/>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60916153"/>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10022599"/>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4115448"/>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3219785"/>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90990526"/>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82197009"/>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18138191"/>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10883129"/>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36028375"/>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1607325"/>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40919111"/>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41176199"/>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54149949"/>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5872240"/>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25239638"/>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3289103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53365999"/>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57576384"/>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71786494"/>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0860660"/>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5811446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06850430"/>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35443910"/>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9029774"/>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85528284"/>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6590012"/>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04059666"/>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6374227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52285513"/>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80183121"/>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58057705"/>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23244294"/>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10527049"/>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97731833"/>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81434083"/>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66416011"/>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45974955"/>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76359225"/>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68938485"/>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03898310"/>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9034228"/>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76190510"/>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39166551"/>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26/06/2026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26/06/2026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2459894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50495648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43469401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6413840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jpeg"/><Relationship Id="rId4" Type="http://schemas.openxmlformats.org/officeDocument/2006/relationships/diagramLayout" Target="../diagrams/layout1.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9.jpeg"/><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a:t>
            </a:r>
            <a:r>
              <a:rPr kumimoji="0" lang="sr-Latn-R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PRVA I DRUGA POSLANICA KORINĆANIMA</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3</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tromjesečje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                          </a:t>
            </a:r>
            <a:r>
              <a:rPr lang="sr-Latn-RS" sz="2000" b="1">
                <a:solidFill>
                  <a:srgbClr val="DDDDDD"/>
                </a:solidFill>
                <a:effectLst>
                  <a:outerShdw blurRad="38100" dist="38100" dir="2700000" algn="tl">
                    <a:srgbClr val="000000">
                      <a:alpha val="43137"/>
                    </a:srgbClr>
                  </a:outerShdw>
                </a:effectLst>
              </a:rPr>
              <a:t>11</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srpnja</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6" name="Picture 5">
            <a:extLst>
              <a:ext uri="{FF2B5EF4-FFF2-40B4-BE49-F238E27FC236}">
                <a16:creationId xmlns:a16="http://schemas.microsoft.com/office/drawing/2014/main" id="{B351ACE1-9C3A-2904-42E8-2122412D3F5C}"/>
              </a:ext>
            </a:extLst>
          </p:cNvPr>
          <p:cNvPicPr>
            <a:picLocks noChangeAspect="1"/>
          </p:cNvPicPr>
          <p:nvPr/>
        </p:nvPicPr>
        <p:blipFill>
          <a:blip r:embed="rId3"/>
          <a:stretch>
            <a:fillRect/>
          </a:stretch>
        </p:blipFill>
        <p:spPr>
          <a:xfrm>
            <a:off x="0" y="875490"/>
            <a:ext cx="12286034" cy="5457217"/>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0" y="47625"/>
            <a:ext cx="8887759" cy="584775"/>
          </a:xfrm>
          <a:prstGeom prst="rect">
            <a:avLst/>
          </a:prstGeom>
          <a:noFill/>
        </p:spPr>
        <p:txBody>
          <a:bodyPr wrap="square">
            <a:spAutoFit/>
            <a:scene3d>
              <a:camera prst="orthographicFront"/>
              <a:lightRig rig="threePt" dir="t"/>
            </a:scene3d>
            <a:sp3d extrusionH="57150">
              <a:bevelT h="25400" prst="softRound"/>
            </a:sp3d>
          </a:bodyPr>
          <a:lstStyle/>
          <a:p>
            <a:pPr algn="ctr"/>
            <a:r>
              <a:rPr lang="en-US" sz="3200" b="1">
                <a:ln w="6600">
                  <a:solidFill>
                    <a:schemeClr val="accent2"/>
                  </a:solidFill>
                  <a:prstDash val="solid"/>
                </a:ln>
                <a:solidFill>
                  <a:srgbClr val="993300"/>
                </a:solidFill>
                <a:effectLst>
                  <a:outerShdw dist="25400" dir="2700000" algn="tl" rotWithShape="0">
                    <a:schemeClr val="accent2"/>
                  </a:outerShdw>
                </a:effectLst>
              </a:rPr>
              <a:t>LUDOST I SLABOST BOGA</a:t>
            </a:r>
            <a:endParaRPr lang="en-US" sz="3200" b="1" noProof="0" dirty="0">
              <a:ln w="6600">
                <a:solidFill>
                  <a:schemeClr val="accent2"/>
                </a:solidFill>
                <a:prstDash val="solid"/>
              </a:ln>
              <a:solidFill>
                <a:srgbClr val="993300"/>
              </a:solidFill>
              <a:effectLst>
                <a:outerShdw dist="25400" dir="2700000" algn="tl" rotWithShape="0">
                  <a:schemeClr val="accent2"/>
                </a:outerShdw>
              </a:effectLst>
            </a:endParaRP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93264"/>
            <a:ext cx="8181473" cy="615733"/>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en-US" b="1" noProof="0">
                <a:latin typeface="Comic Sans MS" panose="030F0702030302020204" pitchFamily="66" charset="0"/>
              </a:rPr>
              <a:t>“</a:t>
            </a:r>
            <a:r>
              <a:rPr lang="sr-Latn-RS" b="1">
                <a:latin typeface="Comic Sans MS" panose="030F0702030302020204" pitchFamily="66" charset="0"/>
              </a:rPr>
              <a:t>Jer je Božja ludost mudrija od ljudi, i Božja slabost jača od ljudi</a:t>
            </a:r>
            <a:r>
              <a:rPr lang="en-US" b="1" noProof="0">
                <a:latin typeface="Comic Sans MS" panose="030F0702030302020204" pitchFamily="66" charset="0"/>
              </a:rPr>
              <a:t>.” </a:t>
            </a:r>
            <a:r>
              <a:rPr lang="en-US" sz="1400" b="1" noProof="0">
                <a:latin typeface="Comic Sans MS" panose="030F0702030302020204" pitchFamily="66" charset="0"/>
              </a:rPr>
              <a:t>(1</a:t>
            </a:r>
            <a:r>
              <a:rPr lang="sr-Latn-RS" sz="1400" b="1" noProof="0">
                <a:latin typeface="Comic Sans MS" panose="030F0702030302020204" pitchFamily="66" charset="0"/>
              </a:rPr>
              <a:t>. Korinćanima </a:t>
            </a:r>
            <a:r>
              <a:rPr lang="en-US" sz="1400" b="1" noProof="0">
                <a:latin typeface="Comic Sans MS" panose="030F0702030302020204" pitchFamily="66" charset="0"/>
              </a:rPr>
              <a:t>1</a:t>
            </a:r>
            <a:r>
              <a:rPr lang="sr-Latn-RS" sz="1400" b="1" noProof="0">
                <a:latin typeface="Comic Sans MS" panose="030F0702030302020204" pitchFamily="66" charset="0"/>
              </a:rPr>
              <a:t>,</a:t>
            </a:r>
            <a:r>
              <a:rPr lang="en-US" sz="1400" b="1" noProof="0">
                <a:latin typeface="Comic Sans MS" panose="030F0702030302020204" pitchFamily="66" charset="0"/>
              </a:rPr>
              <a:t>25</a:t>
            </a:r>
            <a:r>
              <a:rPr lang="en-US" sz="1400" b="1" noProof="0" dirty="0">
                <a:latin typeface="Comic Sans MS" panose="030F0702030302020204" pitchFamily="66" charset="0"/>
              </a:rPr>
              <a:t>)</a:t>
            </a: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4" y="1422400"/>
            <a:ext cx="9109076" cy="400110"/>
          </a:xfrm>
          <a:prstGeom prst="rect">
            <a:avLst/>
          </a:prstGeom>
          <a:noFill/>
        </p:spPr>
        <p:txBody>
          <a:bodyPr wrap="square" rtlCol="0">
            <a:spAutoFit/>
          </a:bodyPr>
          <a:lstStyle/>
          <a:p>
            <a:pPr>
              <a:spcBef>
                <a:spcPts val="600"/>
              </a:spcBef>
            </a:pPr>
            <a:r>
              <a:rPr lang="en-US" sz="2000" b="1"/>
              <a:t>Je li Bog na bilo koji način lud ili slab</a:t>
            </a:r>
            <a:r>
              <a:rPr lang="sr-Latn-RS" sz="2000" b="1"/>
              <a:t>, postavlja pitanje Pavao</a:t>
            </a:r>
            <a:r>
              <a:rPr lang="en-US" sz="2000" b="1"/>
              <a:t> (1</a:t>
            </a:r>
            <a:r>
              <a:rPr lang="sr-Latn-RS" sz="2000" b="1"/>
              <a:t>.</a:t>
            </a:r>
            <a:r>
              <a:rPr lang="en-US" sz="2000" b="1"/>
              <a:t> Kor. 1</a:t>
            </a:r>
            <a:r>
              <a:rPr lang="sr-Latn-RS" sz="2000" b="1"/>
              <a:t>,</a:t>
            </a:r>
            <a:r>
              <a:rPr lang="en-US" sz="2000" b="1"/>
              <a:t>25)?</a:t>
            </a:r>
            <a:endParaRPr lang="en-US" sz="2000" b="1" noProof="0" dirty="0"/>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47" t="-429" r="7857" b="429"/>
          <a:stretch>
            <a:fillRect/>
          </a:stretch>
        </p:blipFill>
        <p:spPr>
          <a:xfrm>
            <a:off x="141873" y="3134058"/>
            <a:ext cx="5877928"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116052" y="2979038"/>
            <a:ext cx="6075948" cy="707886"/>
          </a:xfrm>
          <a:prstGeom prst="rect">
            <a:avLst/>
          </a:prstGeom>
          <a:noFill/>
        </p:spPr>
        <p:txBody>
          <a:bodyPr wrap="square">
            <a:spAutoFit/>
          </a:bodyPr>
          <a:lstStyle/>
          <a:p>
            <a:pPr>
              <a:spcBef>
                <a:spcPts val="600"/>
              </a:spcBef>
            </a:pPr>
            <a:r>
              <a:rPr lang="en-US" sz="2000" b="1"/>
              <a:t>Sva mudrost prikupljena od najmudrijih ljudi nije sposobna osmisliti plan spasenja za čovječanstvo.</a:t>
            </a:r>
            <a:endParaRPr lang="en-US" sz="2000" b="1" noProof="0" dirty="0"/>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172201" y="5747644"/>
            <a:ext cx="4677808" cy="1015663"/>
          </a:xfrm>
          <a:prstGeom prst="rect">
            <a:avLst/>
          </a:prstGeom>
          <a:noFill/>
        </p:spPr>
        <p:txBody>
          <a:bodyPr wrap="square">
            <a:spAutoFit/>
          </a:bodyPr>
          <a:lstStyle/>
          <a:p>
            <a:pPr>
              <a:spcBef>
                <a:spcPts val="600"/>
              </a:spcBef>
            </a:pPr>
            <a:r>
              <a:rPr lang="en-US" sz="2000" b="1"/>
              <a:t>Imajte na umu da će samo oni koji vjeruju u Isusa kao odgovor na poziv Duha Svetoga biti spašeni.</a:t>
            </a:r>
            <a:endParaRPr lang="en-US" sz="2000" b="1" i="1" u="sng" noProof="0" dirty="0"/>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35803" y="5429250"/>
            <a:ext cx="1113322" cy="1332105"/>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902511"/>
            <a:ext cx="11953876" cy="1015663"/>
          </a:xfrm>
          <a:prstGeom prst="rect">
            <a:avLst/>
          </a:prstGeom>
          <a:noFill/>
        </p:spPr>
        <p:txBody>
          <a:bodyPr wrap="square">
            <a:spAutoFit/>
          </a:bodyPr>
          <a:lstStyle/>
          <a:p>
            <a:pPr lvl="0">
              <a:spcBef>
                <a:spcPts val="600"/>
              </a:spcBef>
              <a:defRPr/>
            </a:pPr>
            <a:r>
              <a:rPr lang="en-US" sz="2000" b="1">
                <a:solidFill>
                  <a:prstClr val="black"/>
                </a:solidFill>
              </a:rPr>
              <a:t>Naravno da ne, jer Bog nema nesavršenosti. Pavao jednostavno pravi figurativnu usporedbu: Da Bog ima bilo kakve glupe misli, bio bi mudriji od najmudrije misli čovjeka; ili ako postoje slabi argumenti u Bogu, oni bi bili mnogo jači od najjačih ljudskih argumenata.</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172201" y="4055565"/>
            <a:ext cx="6019799" cy="1323439"/>
          </a:xfrm>
          <a:prstGeom prst="rect">
            <a:avLst/>
          </a:prstGeom>
          <a:noFill/>
        </p:spPr>
        <p:txBody>
          <a:bodyPr wrap="square">
            <a:spAutoFit/>
          </a:bodyPr>
          <a:lstStyle/>
          <a:p>
            <a:pPr lvl="0">
              <a:spcBef>
                <a:spcPts val="600"/>
              </a:spcBef>
              <a:defRPr/>
            </a:pPr>
            <a:r>
              <a:rPr lang="en-US" sz="2000" b="1">
                <a:solidFill>
                  <a:prstClr val="black"/>
                </a:solidFill>
              </a:rPr>
              <a:t>Samo je Bog mogao dati otkupljenje, kroz snagu Isusove žrtve prin</a:t>
            </a:r>
            <a:r>
              <a:rPr lang="sr-Latn-RS" sz="2000" b="1">
                <a:solidFill>
                  <a:prstClr val="black"/>
                </a:solidFill>
              </a:rPr>
              <a:t>e</a:t>
            </a:r>
            <a:r>
              <a:rPr lang="en-US" sz="2000" b="1">
                <a:solidFill>
                  <a:prstClr val="black"/>
                </a:solidFill>
              </a:rPr>
              <a:t>šene na križu, "onima koji su spašeni" (1</a:t>
            </a:r>
            <a:r>
              <a:rPr lang="sr-Latn-RS" sz="2000" b="1">
                <a:solidFill>
                  <a:prstClr val="black"/>
                </a:solidFill>
              </a:rPr>
              <a:t>.</a:t>
            </a:r>
            <a:r>
              <a:rPr lang="en-US" sz="2000" b="1">
                <a:solidFill>
                  <a:prstClr val="black"/>
                </a:solidFill>
              </a:rPr>
              <a:t> Kor. 1,18); "vjernicima" (1 Kor</a:t>
            </a:r>
            <a:r>
              <a:rPr lang="sr-Latn-RS" sz="2000" b="1">
                <a:solidFill>
                  <a:prstClr val="black"/>
                </a:solidFill>
              </a:rPr>
              <a:t>.</a:t>
            </a:r>
            <a:r>
              <a:rPr lang="en-US" sz="2000" b="1">
                <a:solidFill>
                  <a:prstClr val="black"/>
                </a:solidFill>
              </a:rPr>
              <a:t> 1</a:t>
            </a:r>
            <a:r>
              <a:rPr lang="sr-Latn-RS" sz="2000" b="1">
                <a:solidFill>
                  <a:prstClr val="black"/>
                </a:solidFill>
              </a:rPr>
              <a:t>,</a:t>
            </a:r>
            <a:r>
              <a:rPr lang="en-US" sz="2000" b="1">
                <a:solidFill>
                  <a:prstClr val="black"/>
                </a:solidFill>
              </a:rPr>
              <a:t>21); i "onima koji su pozvani" (1. Kor. 1</a:t>
            </a:r>
            <a:r>
              <a:rPr lang="sr-Latn-RS" sz="2000" b="1">
                <a:solidFill>
                  <a:prstClr val="black"/>
                </a:solidFill>
              </a:rPr>
              <a:t>,</a:t>
            </a:r>
            <a:r>
              <a:rPr lang="en-US" sz="2000" b="1">
                <a:solidFill>
                  <a:prstClr val="black"/>
                </a:solidFill>
              </a:rPr>
              <a:t>24).</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53440" y="436880"/>
            <a:ext cx="10648749" cy="6041437"/>
          </a:xfrm>
          <a:prstGeom prst="rect">
            <a:avLst/>
          </a:prstGeom>
          <a:noFill/>
        </p:spPr>
        <p:txBody>
          <a:bodyPr wrap="square">
            <a:spAutoFit/>
          </a:bodyPr>
          <a:lstStyle/>
          <a:p>
            <a:pPr algn="just">
              <a:spcBef>
                <a:spcPts val="600"/>
              </a:spcBef>
            </a:pPr>
            <a:r>
              <a:rPr lang="en-US" sz="2400" b="1" noProof="0">
                <a:latin typeface="Constantia" panose="02030602050306030303" pitchFamily="18" charset="0"/>
              </a:rPr>
              <a:t>“</a:t>
            </a:r>
            <a:r>
              <a:rPr lang="sr-Latn-RS" sz="2800" b="1" noProof="0">
                <a:latin typeface="Constantia" panose="02030602050306030303" pitchFamily="18" charset="0"/>
              </a:rPr>
              <a:t>U mislima</a:t>
            </a:r>
            <a:r>
              <a:rPr lang="en-US" sz="2800" b="1">
                <a:latin typeface="Constantia" panose="02030602050306030303" pitchFamily="18" charset="0"/>
              </a:rPr>
              <a:t> mnoštva koj</a:t>
            </a:r>
            <a:r>
              <a:rPr lang="sr-Latn-RS" sz="2800" b="1">
                <a:latin typeface="Constantia" panose="02030602050306030303" pitchFamily="18" charset="0"/>
              </a:rPr>
              <a:t>e danas</a:t>
            </a:r>
            <a:r>
              <a:rPr lang="en-US" sz="2800" b="1">
                <a:latin typeface="Constantia" panose="02030602050306030303" pitchFamily="18" charset="0"/>
              </a:rPr>
              <a:t> živ</a:t>
            </a:r>
            <a:r>
              <a:rPr lang="sr-Latn-RS" sz="2800" b="1">
                <a:latin typeface="Constantia" panose="02030602050306030303" pitchFamily="18" charset="0"/>
              </a:rPr>
              <a:t>i,</a:t>
            </a:r>
            <a:r>
              <a:rPr lang="en-US" sz="2800" b="1">
                <a:latin typeface="Constantia" panose="02030602050306030303" pitchFamily="18" charset="0"/>
              </a:rPr>
              <a:t> </a:t>
            </a:r>
            <a:r>
              <a:rPr lang="sr-Latn-RS" sz="2800" b="1">
                <a:latin typeface="Constantia" panose="02030602050306030303" pitchFamily="18" charset="0"/>
              </a:rPr>
              <a:t>golgotski</a:t>
            </a:r>
            <a:r>
              <a:rPr lang="en-US" sz="2800" b="1">
                <a:latin typeface="Constantia" panose="02030602050306030303" pitchFamily="18" charset="0"/>
              </a:rPr>
              <a:t> križ je okružen svetim uspomenama. Svete </a:t>
            </a:r>
            <a:r>
              <a:rPr lang="sr-Latn-RS" sz="2800" b="1">
                <a:latin typeface="Constantia" panose="02030602050306030303" pitchFamily="18" charset="0"/>
              </a:rPr>
              <a:t>su misli </a:t>
            </a:r>
            <a:r>
              <a:rPr lang="en-US" sz="2800" b="1">
                <a:latin typeface="Constantia" panose="02030602050306030303" pitchFamily="18" charset="0"/>
              </a:rPr>
              <a:t>vezane </a:t>
            </a:r>
            <a:r>
              <a:rPr lang="sr-Latn-RS" sz="2800" b="1">
                <a:latin typeface="Constantia" panose="02030602050306030303" pitchFamily="18" charset="0"/>
              </a:rPr>
              <a:t>uz</a:t>
            </a:r>
            <a:r>
              <a:rPr lang="en-US" sz="2800" b="1">
                <a:latin typeface="Constantia" panose="02030602050306030303" pitchFamily="18" charset="0"/>
              </a:rPr>
              <a:t> </a:t>
            </a:r>
            <a:r>
              <a:rPr lang="sr-Latn-RS" sz="2800" b="1">
                <a:latin typeface="Constantia" panose="02030602050306030303" pitchFamily="18" charset="0"/>
              </a:rPr>
              <a:t>prizore</a:t>
            </a:r>
            <a:r>
              <a:rPr lang="en-US" sz="2800" b="1">
                <a:latin typeface="Constantia" panose="02030602050306030303" pitchFamily="18" charset="0"/>
              </a:rPr>
              <a:t> raspeća. </a:t>
            </a:r>
            <a:r>
              <a:rPr lang="sr-Latn-RS" sz="2800" b="1">
                <a:latin typeface="Constantia" panose="02030602050306030303" pitchFamily="18" charset="0"/>
              </a:rPr>
              <a:t>Ali</a:t>
            </a:r>
            <a:r>
              <a:rPr lang="en-US" sz="2800" b="1">
                <a:latin typeface="Constantia" panose="02030602050306030303" pitchFamily="18" charset="0"/>
              </a:rPr>
              <a:t> u Pavlovo </a:t>
            </a:r>
            <a:r>
              <a:rPr lang="sr-Latn-RS" sz="2800" b="1">
                <a:latin typeface="Constantia" panose="02030602050306030303" pitchFamily="18" charset="0"/>
              </a:rPr>
              <a:t>doba</a:t>
            </a:r>
            <a:r>
              <a:rPr lang="en-US" sz="2800" b="1">
                <a:latin typeface="Constantia" panose="02030602050306030303" pitchFamily="18" charset="0"/>
              </a:rPr>
              <a:t> </a:t>
            </a:r>
            <a:r>
              <a:rPr lang="sr-Latn-RS" sz="2800" b="1">
                <a:latin typeface="Constantia" panose="02030602050306030303" pitchFamily="18" charset="0"/>
              </a:rPr>
              <a:t>na </a:t>
            </a:r>
            <a:r>
              <a:rPr lang="en-US" sz="2800" b="1">
                <a:latin typeface="Constantia" panose="02030602050306030303" pitchFamily="18" charset="0"/>
              </a:rPr>
              <a:t>križ se </a:t>
            </a:r>
            <a:r>
              <a:rPr lang="sr-Latn-RS" sz="2800" b="1">
                <a:latin typeface="Constantia" panose="02030602050306030303" pitchFamily="18" charset="0"/>
              </a:rPr>
              <a:t>gledalo</a:t>
            </a:r>
            <a:r>
              <a:rPr lang="en-US" sz="2800" b="1">
                <a:latin typeface="Constantia" panose="02030602050306030303" pitchFamily="18" charset="0"/>
              </a:rPr>
              <a:t> s osjećaj</a:t>
            </a:r>
            <a:r>
              <a:rPr lang="sr-Latn-RS" sz="2800" b="1">
                <a:latin typeface="Constantia" panose="02030602050306030303" pitchFamily="18" charset="0"/>
              </a:rPr>
              <a:t>em</a:t>
            </a:r>
            <a:r>
              <a:rPr lang="en-US" sz="2800" b="1">
                <a:latin typeface="Constantia" panose="02030602050306030303" pitchFamily="18" charset="0"/>
              </a:rPr>
              <a:t> </a:t>
            </a:r>
            <a:r>
              <a:rPr lang="sr-Latn-RS" sz="2800" b="1">
                <a:latin typeface="Constantia" panose="02030602050306030303" pitchFamily="18" charset="0"/>
              </a:rPr>
              <a:t>odbojnosti i užasa. </a:t>
            </a:r>
            <a:r>
              <a:rPr lang="en-US" sz="2800" b="1">
                <a:latin typeface="Constantia" panose="02030602050306030303" pitchFamily="18" charset="0"/>
              </a:rPr>
              <a:t> </a:t>
            </a:r>
            <a:r>
              <a:rPr lang="sr-Latn-RS" sz="2800" b="1">
                <a:latin typeface="Constantia" panose="02030602050306030303" pitchFamily="18" charset="0"/>
              </a:rPr>
              <a:t>Uzdiz</a:t>
            </a:r>
            <a:r>
              <a:rPr lang="en-US" sz="2800" b="1">
                <a:latin typeface="Constantia" panose="02030602050306030303" pitchFamily="18" charset="0"/>
              </a:rPr>
              <a:t>ati kao Spasitelja </a:t>
            </a:r>
            <a:r>
              <a:rPr lang="sr-Latn-RS" sz="2800" b="1">
                <a:latin typeface="Constantia" panose="02030602050306030303" pitchFamily="18" charset="0"/>
              </a:rPr>
              <a:t>ljudskog roda</a:t>
            </a:r>
            <a:r>
              <a:rPr lang="en-US" sz="2800" b="1">
                <a:latin typeface="Constantia" panose="02030602050306030303" pitchFamily="18" charset="0"/>
              </a:rPr>
              <a:t> </a:t>
            </a:r>
            <a:r>
              <a:rPr lang="sr-Latn-RS" sz="2800" b="1">
                <a:latin typeface="Constantia" panose="02030602050306030303" pitchFamily="18" charset="0"/>
              </a:rPr>
              <a:t>nek</a:t>
            </a:r>
            <a:r>
              <a:rPr lang="en-US" sz="2800" b="1">
                <a:latin typeface="Constantia" panose="02030602050306030303" pitchFamily="18" charset="0"/>
              </a:rPr>
              <a:t>oga tko je umro na križu, prirodno </a:t>
            </a:r>
            <a:r>
              <a:rPr lang="sr-Latn-RS" sz="2800" b="1">
                <a:latin typeface="Constantia" panose="02030602050306030303" pitchFamily="18" charset="0"/>
              </a:rPr>
              <a:t>će</a:t>
            </a:r>
            <a:r>
              <a:rPr lang="en-US" sz="2800" b="1">
                <a:latin typeface="Constantia" panose="02030602050306030303" pitchFamily="18" charset="0"/>
              </a:rPr>
              <a:t> izazva</a:t>
            </a:r>
            <a:r>
              <a:rPr lang="sr-Latn-RS" sz="2800" b="1">
                <a:latin typeface="Constantia" panose="02030602050306030303" pitchFamily="18" charset="0"/>
              </a:rPr>
              <a:t>ti</a:t>
            </a:r>
            <a:r>
              <a:rPr lang="en-US" sz="2800" b="1">
                <a:latin typeface="Constantia" panose="02030602050306030303" pitchFamily="18" charset="0"/>
              </a:rPr>
              <a:t> </a:t>
            </a:r>
            <a:r>
              <a:rPr lang="sr-Latn-RS" sz="2800" b="1">
                <a:latin typeface="Constantia" panose="02030602050306030303" pitchFamily="18" charset="0"/>
              </a:rPr>
              <a:t>ruganje</a:t>
            </a:r>
            <a:r>
              <a:rPr lang="en-US" sz="2800" b="1">
                <a:latin typeface="Constantia" panose="02030602050306030303" pitchFamily="18" charset="0"/>
              </a:rPr>
              <a:t> i protivljenje. […]
Smatra</a:t>
            </a:r>
            <a:r>
              <a:rPr lang="sr-Latn-RS" sz="2800" b="1">
                <a:latin typeface="Constantia" panose="02030602050306030303" pitchFamily="18" charset="0"/>
              </a:rPr>
              <a:t>t će ga</a:t>
            </a:r>
            <a:r>
              <a:rPr lang="en-US" sz="2800" b="1">
                <a:latin typeface="Constantia" panose="02030602050306030303" pitchFamily="18" charset="0"/>
              </a:rPr>
              <a:t> slaboumnim </a:t>
            </a:r>
            <a:r>
              <a:rPr lang="sr-Latn-RS" sz="2800" b="1">
                <a:latin typeface="Constantia" panose="02030602050306030303" pitchFamily="18" charset="0"/>
              </a:rPr>
              <a:t>što</a:t>
            </a:r>
            <a:r>
              <a:rPr lang="en-US" sz="2800" b="1">
                <a:latin typeface="Constantia" panose="02030602050306030303" pitchFamily="18" charset="0"/>
              </a:rPr>
              <a:t> pokuša</a:t>
            </a:r>
            <a:r>
              <a:rPr lang="sr-Latn-RS" sz="2800" b="1">
                <a:latin typeface="Constantia" panose="02030602050306030303" pitchFamily="18" charset="0"/>
              </a:rPr>
              <a:t>va</a:t>
            </a:r>
            <a:r>
              <a:rPr lang="en-US" sz="2800" b="1">
                <a:latin typeface="Constantia" panose="02030602050306030303" pitchFamily="18" charset="0"/>
              </a:rPr>
              <a:t> pokazati kako križ može imati ikakvu vezu s uzdizanjem </a:t>
            </a:r>
            <a:r>
              <a:rPr lang="sr-Latn-RS" sz="2800" b="1">
                <a:latin typeface="Constantia" panose="02030602050306030303" pitchFamily="18" charset="0"/>
              </a:rPr>
              <a:t>ljudskog roda</a:t>
            </a:r>
            <a:r>
              <a:rPr lang="en-US" sz="2800" b="1">
                <a:latin typeface="Constantia" panose="02030602050306030303" pitchFamily="18" charset="0"/>
              </a:rPr>
              <a:t> ili spase</a:t>
            </a:r>
            <a:r>
              <a:rPr lang="sr-Latn-RS" sz="2800" b="1">
                <a:latin typeface="Constantia" panose="02030602050306030303" pitchFamily="18" charset="0"/>
              </a:rPr>
              <a:t>- </a:t>
            </a:r>
            <a:r>
              <a:rPr lang="en-US" sz="2800" b="1">
                <a:latin typeface="Constantia" panose="02030602050306030303" pitchFamily="18" charset="0"/>
              </a:rPr>
              <a:t>njem čovječanstva.
Ali za Pavla </a:t>
            </a:r>
            <a:r>
              <a:rPr lang="sr-Latn-RS" sz="2800" b="1">
                <a:latin typeface="Constantia" panose="02030602050306030303" pitchFamily="18" charset="0"/>
              </a:rPr>
              <a:t>je </a:t>
            </a:r>
            <a:r>
              <a:rPr lang="en-US" sz="2800" b="1">
                <a:latin typeface="Constantia" panose="02030602050306030303" pitchFamily="18" charset="0"/>
              </a:rPr>
              <a:t>križ bio predmet najvećeg </a:t>
            </a:r>
            <a:r>
              <a:rPr lang="sr-Latn-RS" sz="2800" b="1">
                <a:latin typeface="Constantia" panose="02030602050306030303" pitchFamily="18" charset="0"/>
              </a:rPr>
              <a:t>zanimanj</a:t>
            </a:r>
            <a:r>
              <a:rPr lang="en-US" sz="2800" b="1">
                <a:latin typeface="Constantia" panose="02030602050306030303" pitchFamily="18" charset="0"/>
              </a:rPr>
              <a:t>a. […] Iz</a:t>
            </a:r>
            <a:r>
              <a:rPr lang="sr-Latn-RS" sz="2800" b="1">
                <a:latin typeface="Constantia" panose="02030602050306030303" pitchFamily="18" charset="0"/>
              </a:rPr>
              <a:t> vla -stit</a:t>
            </a:r>
            <a:r>
              <a:rPr lang="en-US" sz="2800" b="1">
                <a:latin typeface="Constantia" panose="02030602050306030303" pitchFamily="18" charset="0"/>
              </a:rPr>
              <a:t>og</a:t>
            </a:r>
            <a:r>
              <a:rPr lang="sr-Latn-RS" sz="2800" b="1">
                <a:latin typeface="Constantia" panose="02030602050306030303" pitchFamily="18" charset="0"/>
              </a:rPr>
              <a:t> je</a:t>
            </a:r>
            <a:r>
              <a:rPr lang="en-US" sz="2800" b="1">
                <a:latin typeface="Constantia" panose="02030602050306030303" pitchFamily="18" charset="0"/>
              </a:rPr>
              <a:t> iskustva znao da kad gr</a:t>
            </a:r>
            <a:r>
              <a:rPr lang="sr-Latn-RS" sz="2800" b="1">
                <a:latin typeface="Constantia" panose="02030602050306030303" pitchFamily="18" charset="0"/>
              </a:rPr>
              <a:t>j</a:t>
            </a:r>
            <a:r>
              <a:rPr lang="en-US" sz="2800" b="1">
                <a:latin typeface="Constantia" panose="02030602050306030303" pitchFamily="18" charset="0"/>
              </a:rPr>
              <a:t>ešnik u</a:t>
            </a:r>
            <a:r>
              <a:rPr lang="sr-Latn-RS" sz="2800" b="1">
                <a:latin typeface="Constantia" panose="02030602050306030303" pitchFamily="18" charset="0"/>
              </a:rPr>
              <a:t>pozn</a:t>
            </a:r>
            <a:r>
              <a:rPr lang="en-US" sz="2800" b="1">
                <a:latin typeface="Constantia" panose="02030602050306030303" pitchFamily="18" charset="0"/>
              </a:rPr>
              <a:t>a Očevu ljubav </a:t>
            </a:r>
            <a:r>
              <a:rPr lang="sr-Latn-RS" sz="2800" b="1">
                <a:latin typeface="Constantia" panose="02030602050306030303" pitchFamily="18" charset="0"/>
              </a:rPr>
              <a:t>onakvu kakva je </a:t>
            </a:r>
            <a:r>
              <a:rPr lang="en-US" sz="2800" b="1">
                <a:latin typeface="Constantia" panose="02030602050306030303" pitchFamily="18" charset="0"/>
              </a:rPr>
              <a:t>vid</a:t>
            </a:r>
            <a:r>
              <a:rPr lang="sr-Latn-RS" sz="2800" b="1">
                <a:latin typeface="Constantia" panose="02030602050306030303" pitchFamily="18" charset="0"/>
              </a:rPr>
              <a:t>ljiva </a:t>
            </a:r>
            <a:r>
              <a:rPr lang="en-US" sz="2800" b="1">
                <a:latin typeface="Constantia" panose="02030602050306030303" pitchFamily="18" charset="0"/>
              </a:rPr>
              <a:t>u žrtvi Njegova Sina, i p</a:t>
            </a:r>
            <a:r>
              <a:rPr lang="sr-Latn-RS" sz="2800" b="1">
                <a:latin typeface="Constantia" panose="02030602050306030303" pitchFamily="18" charset="0"/>
              </a:rPr>
              <a:t>okor</a:t>
            </a:r>
            <a:r>
              <a:rPr lang="en-US" sz="2800" b="1">
                <a:latin typeface="Constantia" panose="02030602050306030303" pitchFamily="18" charset="0"/>
              </a:rPr>
              <a:t>i se božan</a:t>
            </a:r>
            <a:r>
              <a:rPr lang="sr-Latn-RS" sz="2800" b="1">
                <a:latin typeface="Constantia" panose="02030602050306030303" pitchFamily="18" charset="0"/>
              </a:rPr>
              <a:t> </a:t>
            </a:r>
            <a:r>
              <a:rPr lang="en-US" sz="2800" b="1">
                <a:latin typeface="Constantia" panose="02030602050306030303" pitchFamily="18" charset="0"/>
              </a:rPr>
              <a:t>skom utjecaju, dolazi do promjene srca, i od t</a:t>
            </a:r>
            <a:r>
              <a:rPr lang="sr-Latn-RS" sz="2800" b="1">
                <a:latin typeface="Constantia" panose="02030602050306030303" pitchFamily="18" charset="0"/>
              </a:rPr>
              <a:t>og trenutka</a:t>
            </a:r>
            <a:r>
              <a:rPr lang="en-US" sz="2800" b="1">
                <a:latin typeface="Constantia" panose="02030602050306030303" pitchFamily="18" charset="0"/>
              </a:rPr>
              <a:t> Krist </a:t>
            </a:r>
            <a:r>
              <a:rPr lang="sr-Latn-RS" sz="2800" b="1">
                <a:latin typeface="Constantia" panose="02030602050306030303" pitchFamily="18" charset="0"/>
              </a:rPr>
              <a:t>postaje </a:t>
            </a:r>
            <a:r>
              <a:rPr lang="en-US" sz="2800" b="1">
                <a:latin typeface="Constantia" panose="02030602050306030303" pitchFamily="18" charset="0"/>
              </a:rPr>
              <a:t>sve u </a:t>
            </a:r>
            <a:r>
              <a:rPr lang="sr-Latn-RS" sz="2800" b="1">
                <a:latin typeface="Constantia" panose="02030602050306030303" pitchFamily="18" charset="0"/>
              </a:rPr>
              <a:t>život</a:t>
            </a:r>
            <a:r>
              <a:rPr lang="en-US" sz="2800" b="1">
                <a:latin typeface="Constantia" panose="02030602050306030303" pitchFamily="18" charset="0"/>
              </a:rPr>
              <a:t>u."</a:t>
            </a:r>
            <a:endParaRPr lang="en-US"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D0DADB1D-177A-90F5-92A8-BF754672B994}"/>
              </a:ext>
            </a:extLst>
          </p:cNvPr>
          <p:cNvSpPr txBox="1"/>
          <p:nvPr/>
        </p:nvSpPr>
        <p:spPr>
          <a:xfrm>
            <a:off x="6214761" y="5977088"/>
            <a:ext cx="5091715" cy="338554"/>
          </a:xfrm>
          <a:prstGeom prst="rect">
            <a:avLst/>
          </a:prstGeom>
          <a:noFill/>
        </p:spPr>
        <p:txBody>
          <a:bodyPr wrap="none" rtlCol="0">
            <a:spAutoFit/>
          </a:bodyPr>
          <a:lstStyle/>
          <a:p>
            <a:pPr algn="r"/>
            <a:r>
              <a:rPr lang="en-US" sz="1600" b="1" noProof="0"/>
              <a:t>E</a:t>
            </a:r>
            <a:r>
              <a:rPr lang="sr-Latn-RS" sz="1600" b="1" noProof="0"/>
              <a:t>llen G. White, </a:t>
            </a:r>
            <a:r>
              <a:rPr lang="sr-Latn-RS" sz="1600" i="1"/>
              <a:t>Djela</a:t>
            </a:r>
            <a:r>
              <a:rPr lang="en-US" sz="1600" i="1" noProof="0"/>
              <a:t> </a:t>
            </a:r>
            <a:r>
              <a:rPr lang="sr-Latn-RS" sz="1600" i="1"/>
              <a:t>a</a:t>
            </a:r>
            <a:r>
              <a:rPr lang="en-US" sz="1600" i="1" noProof="0"/>
              <a:t>post</a:t>
            </a:r>
            <a:r>
              <a:rPr lang="sr-Latn-RS" sz="1600" i="1" noProof="0"/>
              <a:t>olska</a:t>
            </a:r>
            <a:r>
              <a:rPr lang="en-US" sz="1600" b="1" noProof="0"/>
              <a:t>, </a:t>
            </a:r>
            <a:r>
              <a:rPr lang="sr-Latn-RS" sz="1600" b="1"/>
              <a:t>str</a:t>
            </a:r>
            <a:r>
              <a:rPr lang="en-US" sz="1600" b="1" noProof="0"/>
              <a:t>. 245</a:t>
            </a:r>
            <a:r>
              <a:rPr lang="sr-Latn-RS" sz="1600" b="1" noProof="0"/>
              <a:t>. u izvorniku.</a:t>
            </a:r>
            <a:endParaRPr lang="en-US" sz="1600" b="1" noProof="0" dirty="0"/>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193040" y="3810000"/>
            <a:ext cx="11900066" cy="28342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0" y="3159760"/>
            <a:ext cx="12192000" cy="3785652"/>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sr-Latn-RS" sz="2400" b="1" i="0" u="none" strike="noStrike" kern="1200" cap="none" spc="0" normalizeH="0" baseline="0" noProof="0" dirty="0">
              <a:ln>
                <a:noFill/>
              </a:ln>
              <a:solidFill>
                <a:srgbClr val="FFFFFF"/>
              </a:solidFill>
              <a:effectLst/>
              <a:uLnTx/>
              <a:uFillTx/>
              <a:latin typeface="Arial"/>
              <a:ea typeface="+mn-ea"/>
              <a:cs typeface="Arial" charset="0"/>
            </a:endParaRPr>
          </a:p>
          <a:p>
            <a:pPr lvl="0" algn="ctr" defTabSz="914377" fontAlgn="base">
              <a:spcBef>
                <a:spcPct val="0"/>
              </a:spcBef>
              <a:spcAft>
                <a:spcPct val="0"/>
              </a:spcAft>
              <a:defRPr/>
            </a:pPr>
            <a:r>
              <a:rPr lang="en-US" sz="2400" b="1" dirty="0" err="1">
                <a:solidFill>
                  <a:srgbClr val="FFFFFF"/>
                </a:solidFill>
                <a:cs typeface="Arial" charset="0"/>
              </a:rPr>
              <a:t>Križ</a:t>
            </a:r>
            <a:r>
              <a:rPr lang="en-US" sz="2400" b="1" dirty="0">
                <a:solidFill>
                  <a:srgbClr val="FFFFFF"/>
                </a:solidFill>
                <a:cs typeface="Arial" charset="0"/>
              </a:rPr>
              <a:t> je </a:t>
            </a:r>
            <a:r>
              <a:rPr lang="en-US" sz="2400" b="1" dirty="0" err="1">
                <a:solidFill>
                  <a:srgbClr val="FFFFFF"/>
                </a:solidFill>
                <a:cs typeface="Arial" charset="0"/>
              </a:rPr>
              <a:t>Božji</a:t>
            </a:r>
            <a:r>
              <a:rPr lang="en-US" sz="2400" b="1" dirty="0">
                <a:solidFill>
                  <a:srgbClr val="FFFFFF"/>
                </a:solidFill>
                <a:cs typeface="Arial" charset="0"/>
              </a:rPr>
              <a:t> </a:t>
            </a:r>
            <a:r>
              <a:rPr lang="en-US" sz="2400" b="1" dirty="0" err="1">
                <a:solidFill>
                  <a:srgbClr val="FFFFFF"/>
                </a:solidFill>
                <a:cs typeface="Arial" charset="0"/>
              </a:rPr>
              <a:t>iznenađujući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sveobuhvatni</a:t>
            </a:r>
            <a:r>
              <a:rPr lang="en-US" sz="2400" b="1" dirty="0">
                <a:solidFill>
                  <a:srgbClr val="FFFFFF"/>
                </a:solidFill>
                <a:cs typeface="Arial" charset="0"/>
              </a:rPr>
              <a:t> </a:t>
            </a:r>
            <a:r>
              <a:rPr lang="en-US" sz="2400" b="1" dirty="0" err="1">
                <a:solidFill>
                  <a:srgbClr val="FFFFFF"/>
                </a:solidFill>
                <a:cs typeface="Arial" charset="0"/>
              </a:rPr>
              <a:t>odgovor</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problem </a:t>
            </a:r>
            <a:r>
              <a:rPr lang="en-US" sz="2400" b="1" dirty="0" err="1">
                <a:solidFill>
                  <a:srgbClr val="FFFFFF"/>
                </a:solidFill>
                <a:cs typeface="Arial" charset="0"/>
              </a:rPr>
              <a:t>grijeha</a:t>
            </a:r>
            <a:r>
              <a:rPr lang="en-US" sz="2400" b="1" dirty="0">
                <a:solidFill>
                  <a:srgbClr val="FFFFFF"/>
                </a:solidFill>
                <a:cs typeface="Arial" charset="0"/>
              </a:rPr>
              <a:t>. To je </a:t>
            </a:r>
            <a:r>
              <a:rPr lang="en-US" sz="2400" b="1" dirty="0" err="1">
                <a:solidFill>
                  <a:srgbClr val="FFFFFF"/>
                </a:solidFill>
                <a:cs typeface="Arial" charset="0"/>
              </a:rPr>
              <a:t>temelj</a:t>
            </a:r>
            <a:r>
              <a:rPr lang="en-US" sz="2400" b="1" dirty="0">
                <a:solidFill>
                  <a:srgbClr val="FFFFFF"/>
                </a:solidFill>
                <a:cs typeface="Arial" charset="0"/>
              </a:rPr>
              <a:t> </a:t>
            </a:r>
            <a:r>
              <a:rPr lang="en-US" sz="2400" b="1" dirty="0" err="1">
                <a:solidFill>
                  <a:srgbClr val="FFFFFF"/>
                </a:solidFill>
                <a:cs typeface="Arial" charset="0"/>
              </a:rPr>
              <a:t>evanđeoske</a:t>
            </a:r>
            <a:r>
              <a:rPr lang="en-US" sz="2400" b="1" dirty="0">
                <a:solidFill>
                  <a:srgbClr val="FFFFFF"/>
                </a:solidFill>
                <a:cs typeface="Arial" charset="0"/>
              </a:rPr>
              <a:t> </a:t>
            </a:r>
            <a:r>
              <a:rPr lang="en-US" sz="2400" b="1" dirty="0" err="1">
                <a:solidFill>
                  <a:srgbClr val="FFFFFF"/>
                </a:solidFill>
                <a:cs typeface="Arial" charset="0"/>
              </a:rPr>
              <a:t>poruke</a:t>
            </a:r>
            <a:r>
              <a:rPr lang="en-US" sz="2400" b="1" dirty="0">
                <a:solidFill>
                  <a:srgbClr val="FFFFFF"/>
                </a:solidFill>
                <a:cs typeface="Arial" charset="0"/>
              </a:rPr>
              <a:t> </a:t>
            </a:r>
            <a:r>
              <a:rPr lang="en-US" sz="2400" b="1" dirty="0" err="1">
                <a:solidFill>
                  <a:srgbClr val="FFFFFF"/>
                </a:solidFill>
                <a:cs typeface="Arial" charset="0"/>
              </a:rPr>
              <a:t>koju</a:t>
            </a:r>
            <a:r>
              <a:rPr lang="en-US" sz="2400" b="1" dirty="0">
                <a:solidFill>
                  <a:srgbClr val="FFFFFF"/>
                </a:solidFill>
                <a:cs typeface="Arial" charset="0"/>
              </a:rPr>
              <a:t> </a:t>
            </a:r>
            <a:r>
              <a:rPr lang="en-US" sz="2400" b="1" dirty="0" err="1">
                <a:solidFill>
                  <a:srgbClr val="FFFFFF"/>
                </a:solidFill>
                <a:cs typeface="Arial" charset="0"/>
              </a:rPr>
              <a:t>su</a:t>
            </a:r>
            <a:r>
              <a:rPr lang="en-US" sz="2400" b="1" dirty="0">
                <a:solidFill>
                  <a:srgbClr val="FFFFFF"/>
                </a:solidFill>
                <a:cs typeface="Arial" charset="0"/>
              </a:rPr>
              <a:t> Pavao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ostali</a:t>
            </a:r>
            <a:r>
              <a:rPr lang="en-US" sz="2400" b="1" dirty="0">
                <a:solidFill>
                  <a:srgbClr val="FFFFFF"/>
                </a:solidFill>
                <a:cs typeface="Arial" charset="0"/>
              </a:rPr>
              <a:t> apostoli </a:t>
            </a:r>
            <a:r>
              <a:rPr lang="en-US" sz="2400" b="1" dirty="0" err="1">
                <a:solidFill>
                  <a:srgbClr val="FFFFFF"/>
                </a:solidFill>
                <a:cs typeface="Arial" charset="0"/>
              </a:rPr>
              <a:t>propovijedali</a:t>
            </a:r>
            <a:r>
              <a:rPr lang="en-US" sz="2400" b="1" dirty="0">
                <a:solidFill>
                  <a:srgbClr val="FFFFFF"/>
                </a:solidFill>
                <a:cs typeface="Arial" charset="0"/>
              </a:rPr>
              <a:t> </a:t>
            </a:r>
            <a:r>
              <a:rPr lang="en-US" sz="2400" b="1" dirty="0" err="1">
                <a:solidFill>
                  <a:srgbClr val="FFFFFF"/>
                </a:solidFill>
                <a:cs typeface="Arial" charset="0"/>
              </a:rPr>
              <a:t>svijetu</a:t>
            </a:r>
            <a:r>
              <a:rPr lang="en-US" sz="2400" b="1" dirty="0">
                <a:solidFill>
                  <a:srgbClr val="FFFFFF"/>
                </a:solidFill>
                <a:cs typeface="Arial" charset="0"/>
              </a:rPr>
              <a:t> koji je </a:t>
            </a:r>
            <a:r>
              <a:rPr lang="en-US" sz="2400" b="1" dirty="0" err="1">
                <a:solidFill>
                  <a:srgbClr val="FFFFFF"/>
                </a:solidFill>
                <a:cs typeface="Arial" charset="0"/>
              </a:rPr>
              <a:t>imao</a:t>
            </a:r>
            <a:r>
              <a:rPr lang="en-US" sz="2400" b="1" dirty="0">
                <a:solidFill>
                  <a:srgbClr val="FFFFFF"/>
                </a:solidFill>
                <a:cs typeface="Arial" charset="0"/>
              </a:rPr>
              <a:t> </a:t>
            </a:r>
            <a:r>
              <a:rPr lang="en-US" sz="2400" b="1" dirty="0" err="1">
                <a:solidFill>
                  <a:srgbClr val="FFFFFF"/>
                </a:solidFill>
                <a:cs typeface="Arial" charset="0"/>
              </a:rPr>
              <a:t>radikalno</a:t>
            </a:r>
            <a:r>
              <a:rPr lang="en-US" sz="2400" b="1" dirty="0">
                <a:solidFill>
                  <a:srgbClr val="FFFFFF"/>
                </a:solidFill>
                <a:cs typeface="Arial" charset="0"/>
              </a:rPr>
              <a:t> </a:t>
            </a:r>
            <a:r>
              <a:rPr lang="en-US" sz="2400" b="1" dirty="0" err="1">
                <a:solidFill>
                  <a:srgbClr val="FFFFFF"/>
                </a:solidFill>
                <a:cs typeface="Arial" charset="0"/>
              </a:rPr>
              <a:t>drugačiji</a:t>
            </a:r>
            <a:r>
              <a:rPr lang="en-US" sz="2400" b="1" dirty="0">
                <a:solidFill>
                  <a:srgbClr val="FFFFFF"/>
                </a:solidFill>
                <a:cs typeface="Arial" charset="0"/>
              </a:rPr>
              <a:t> </a:t>
            </a:r>
            <a:r>
              <a:rPr lang="en-US" sz="2400" b="1" dirty="0" err="1">
                <a:solidFill>
                  <a:srgbClr val="FFFFFF"/>
                </a:solidFill>
                <a:cs typeface="Arial" charset="0"/>
              </a:rPr>
              <a:t>pogled</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svijet</a:t>
            </a:r>
            <a:r>
              <a:rPr lang="en-US" sz="2400" b="1" dirty="0">
                <a:solidFill>
                  <a:srgbClr val="FFFFFF"/>
                </a:solidFill>
                <a:cs typeface="Arial" charset="0"/>
              </a:rPr>
              <a:t>.</a:t>
            </a:r>
            <a:r>
              <a:rPr lang="sr-Latn-RS" sz="2400" b="1" dirty="0">
                <a:solidFill>
                  <a:srgbClr val="FFFFFF"/>
                </a:solidFill>
                <a:cs typeface="Arial" charset="0"/>
              </a:rPr>
              <a:t> </a:t>
            </a:r>
            <a:r>
              <a:rPr lang="en-US" sz="2400" b="1" dirty="0" err="1">
                <a:solidFill>
                  <a:srgbClr val="FFFFFF"/>
                </a:solidFill>
                <a:cs typeface="Arial" charset="0"/>
              </a:rPr>
              <a:t>Mudrost</a:t>
            </a:r>
            <a:r>
              <a:rPr lang="en-US" sz="2400" b="1" dirty="0">
                <a:solidFill>
                  <a:srgbClr val="FFFFFF"/>
                </a:solidFill>
                <a:cs typeface="Arial" charset="0"/>
              </a:rPr>
              <a:t> je </a:t>
            </a:r>
            <a:r>
              <a:rPr lang="en-US" sz="2400" b="1" dirty="0" err="1">
                <a:solidFill>
                  <a:srgbClr val="FFFFFF"/>
                </a:solidFill>
                <a:cs typeface="Arial" charset="0"/>
              </a:rPr>
              <a:t>bila</a:t>
            </a:r>
            <a:r>
              <a:rPr lang="en-US" sz="2400" b="1" dirty="0">
                <a:solidFill>
                  <a:srgbClr val="FFFFFF"/>
                </a:solidFill>
                <a:cs typeface="Arial" charset="0"/>
              </a:rPr>
              <a:t> </a:t>
            </a:r>
            <a:r>
              <a:rPr lang="en-US" sz="2400" b="1" dirty="0" err="1">
                <a:solidFill>
                  <a:srgbClr val="FFFFFF"/>
                </a:solidFill>
                <a:cs typeface="Arial" charset="0"/>
              </a:rPr>
              <a:t>važan</a:t>
            </a:r>
            <a:r>
              <a:rPr lang="en-US" sz="2400" b="1" dirty="0">
                <a:solidFill>
                  <a:srgbClr val="FFFFFF"/>
                </a:solidFill>
                <a:cs typeface="Arial" charset="0"/>
              </a:rPr>
              <a:t> element </a:t>
            </a:r>
            <a:r>
              <a:rPr lang="en-US" sz="2400" b="1" dirty="0" err="1">
                <a:solidFill>
                  <a:srgbClr val="FFFFFF"/>
                </a:solidFill>
                <a:cs typeface="Arial" charset="0"/>
              </a:rPr>
              <a:t>grčke</a:t>
            </a:r>
            <a:r>
              <a:rPr lang="en-US" sz="2400" b="1" dirty="0">
                <a:solidFill>
                  <a:srgbClr val="FFFFFF"/>
                </a:solidFill>
                <a:cs typeface="Arial" charset="0"/>
              </a:rPr>
              <a:t> </a:t>
            </a:r>
            <a:r>
              <a:rPr lang="en-US" sz="2400" b="1" dirty="0" err="1">
                <a:solidFill>
                  <a:srgbClr val="FFFFFF"/>
                </a:solidFill>
                <a:cs typeface="Arial" charset="0"/>
              </a:rPr>
              <a:t>filozofije</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glavna</a:t>
            </a:r>
            <a:r>
              <a:rPr lang="en-US" sz="2400" b="1" dirty="0">
                <a:solidFill>
                  <a:srgbClr val="FFFFFF"/>
                </a:solidFill>
                <a:cs typeface="Arial" charset="0"/>
              </a:rPr>
              <a:t> </a:t>
            </a:r>
            <a:r>
              <a:rPr lang="en-US" sz="2400" b="1" dirty="0" err="1">
                <a:solidFill>
                  <a:srgbClr val="FFFFFF"/>
                </a:solidFill>
                <a:cs typeface="Arial" charset="0"/>
              </a:rPr>
              <a:t>tema</a:t>
            </a:r>
            <a:r>
              <a:rPr lang="en-US" sz="2400" b="1" dirty="0">
                <a:solidFill>
                  <a:srgbClr val="FFFFFF"/>
                </a:solidFill>
                <a:cs typeface="Arial" charset="0"/>
              </a:rPr>
              <a:t> u </a:t>
            </a:r>
            <a:r>
              <a:rPr lang="en-US" sz="2400" b="1" dirty="0" err="1">
                <a:solidFill>
                  <a:srgbClr val="FFFFFF"/>
                </a:solidFill>
                <a:cs typeface="Arial" charset="0"/>
              </a:rPr>
              <a:t>različitim</a:t>
            </a:r>
            <a:r>
              <a:rPr lang="en-US" sz="2400" b="1" dirty="0">
                <a:solidFill>
                  <a:srgbClr val="FFFFFF"/>
                </a:solidFill>
                <a:cs typeface="Arial" charset="0"/>
              </a:rPr>
              <a:t> </a:t>
            </a:r>
            <a:r>
              <a:rPr lang="en-US" sz="2400" b="1" dirty="0" err="1">
                <a:solidFill>
                  <a:srgbClr val="FFFFFF"/>
                </a:solidFill>
                <a:cs typeface="Arial" charset="0"/>
              </a:rPr>
              <a:t>filozofskim</a:t>
            </a:r>
            <a:r>
              <a:rPr lang="en-US" sz="2400" b="1" dirty="0">
                <a:solidFill>
                  <a:srgbClr val="FFFFFF"/>
                </a:solidFill>
                <a:cs typeface="Arial" charset="0"/>
              </a:rPr>
              <a:t> </a:t>
            </a:r>
            <a:r>
              <a:rPr lang="en-US" sz="2400" b="1" dirty="0" err="1">
                <a:solidFill>
                  <a:srgbClr val="FFFFFF"/>
                </a:solidFill>
                <a:cs typeface="Arial" charset="0"/>
              </a:rPr>
              <a:t>školama</a:t>
            </a:r>
            <a:r>
              <a:rPr lang="en-US" sz="2400" b="1" dirty="0">
                <a:solidFill>
                  <a:srgbClr val="FFFFFF"/>
                </a:solidFill>
                <a:cs typeface="Arial" charset="0"/>
              </a:rPr>
              <a:t>. Pavlova </a:t>
            </a:r>
            <a:r>
              <a:rPr lang="en-US" sz="2400" b="1" dirty="0" err="1">
                <a:solidFill>
                  <a:srgbClr val="FFFFFF"/>
                </a:solidFill>
                <a:cs typeface="Arial" charset="0"/>
              </a:rPr>
              <a:t>upotreba</a:t>
            </a:r>
            <a:r>
              <a:rPr lang="en-US" sz="2400" b="1" dirty="0">
                <a:solidFill>
                  <a:srgbClr val="FFFFFF"/>
                </a:solidFill>
                <a:cs typeface="Arial" charset="0"/>
              </a:rPr>
              <a:t> tog </a:t>
            </a:r>
            <a:r>
              <a:rPr lang="en-US" sz="2400" b="1" dirty="0" err="1">
                <a:solidFill>
                  <a:srgbClr val="FFFFFF"/>
                </a:solidFill>
                <a:cs typeface="Arial" charset="0"/>
              </a:rPr>
              <a:t>pojma</a:t>
            </a:r>
            <a:r>
              <a:rPr lang="en-US" sz="2400" b="1" dirty="0">
                <a:solidFill>
                  <a:srgbClr val="FFFFFF"/>
                </a:solidFill>
                <a:cs typeface="Arial" charset="0"/>
              </a:rPr>
              <a:t> </a:t>
            </a:r>
            <a:r>
              <a:rPr lang="en-US" sz="2400" b="1" dirty="0" err="1">
                <a:solidFill>
                  <a:srgbClr val="FFFFFF"/>
                </a:solidFill>
                <a:cs typeface="Arial" charset="0"/>
              </a:rPr>
              <a:t>oštar</a:t>
            </a:r>
            <a:r>
              <a:rPr lang="en-US" sz="2400" b="1" dirty="0">
                <a:solidFill>
                  <a:srgbClr val="FFFFFF"/>
                </a:solidFill>
                <a:cs typeface="Arial" charset="0"/>
              </a:rPr>
              <a:t> je </a:t>
            </a:r>
            <a:r>
              <a:rPr lang="en-US" sz="2400" b="1" dirty="0" err="1">
                <a:solidFill>
                  <a:srgbClr val="FFFFFF"/>
                </a:solidFill>
                <a:cs typeface="Arial" charset="0"/>
              </a:rPr>
              <a:t>kontrast</a:t>
            </a:r>
            <a:r>
              <a:rPr lang="en-US" sz="2400" b="1" dirty="0">
                <a:solidFill>
                  <a:srgbClr val="FFFFFF"/>
                </a:solidFill>
                <a:cs typeface="Arial" charset="0"/>
              </a:rPr>
              <a:t> </a:t>
            </a:r>
            <a:r>
              <a:rPr lang="en-US" sz="2400" b="1" dirty="0" err="1">
                <a:solidFill>
                  <a:srgbClr val="FFFFFF"/>
                </a:solidFill>
                <a:cs typeface="Arial" charset="0"/>
              </a:rPr>
              <a:t>njegovoj</a:t>
            </a:r>
            <a:r>
              <a:rPr lang="en-US" sz="2400" b="1" dirty="0">
                <a:solidFill>
                  <a:srgbClr val="FFFFFF"/>
                </a:solidFill>
                <a:cs typeface="Arial" charset="0"/>
              </a:rPr>
              <a:t> </a:t>
            </a:r>
            <a:r>
              <a:rPr lang="en-US" sz="2400" b="1" dirty="0" err="1">
                <a:solidFill>
                  <a:srgbClr val="FFFFFF"/>
                </a:solidFill>
                <a:cs typeface="Arial" charset="0"/>
              </a:rPr>
              <a:t>upotrebi</a:t>
            </a:r>
            <a:r>
              <a:rPr lang="en-US" sz="2400" b="1" dirty="0">
                <a:solidFill>
                  <a:srgbClr val="FFFFFF"/>
                </a:solidFill>
                <a:cs typeface="Arial" charset="0"/>
              </a:rPr>
              <a:t> u </a:t>
            </a:r>
            <a:r>
              <a:rPr lang="en-US" sz="2400" b="1" dirty="0" err="1">
                <a:solidFill>
                  <a:srgbClr val="FFFFFF"/>
                </a:solidFill>
                <a:cs typeface="Arial" charset="0"/>
              </a:rPr>
              <a:t>grčkoj</a:t>
            </a:r>
            <a:r>
              <a:rPr lang="en-US" sz="2400" b="1" dirty="0">
                <a:solidFill>
                  <a:srgbClr val="FFFFFF"/>
                </a:solidFill>
                <a:cs typeface="Arial" charset="0"/>
              </a:rPr>
              <a:t> </a:t>
            </a:r>
            <a:r>
              <a:rPr lang="en-US" sz="2400" b="1" dirty="0" err="1">
                <a:solidFill>
                  <a:srgbClr val="FFFFFF"/>
                </a:solidFill>
                <a:cs typeface="Arial" charset="0"/>
              </a:rPr>
              <a:t>filozofiji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lakše</a:t>
            </a:r>
            <a:r>
              <a:rPr lang="en-US" sz="2400" b="1" dirty="0">
                <a:solidFill>
                  <a:srgbClr val="FFFFFF"/>
                </a:solidFill>
                <a:cs typeface="Arial" charset="0"/>
              </a:rPr>
              <a:t> se </a:t>
            </a:r>
            <a:r>
              <a:rPr lang="en-US" sz="2400" b="1" dirty="0" err="1">
                <a:solidFill>
                  <a:srgbClr val="FFFFFF"/>
                </a:solidFill>
                <a:cs typeface="Arial" charset="0"/>
              </a:rPr>
              <a:t>povezuje</a:t>
            </a:r>
            <a:r>
              <a:rPr lang="en-US" sz="2400" b="1" dirty="0">
                <a:solidFill>
                  <a:srgbClr val="FFFFFF"/>
                </a:solidFill>
                <a:cs typeface="Arial" charset="0"/>
              </a:rPr>
              <a:t> s </a:t>
            </a:r>
            <a:r>
              <a:rPr lang="en-US" sz="2400" b="1" dirty="0" err="1">
                <a:solidFill>
                  <a:srgbClr val="FFFFFF"/>
                </a:solidFill>
                <a:cs typeface="Arial" charset="0"/>
              </a:rPr>
              <a:t>razumijevanjem</a:t>
            </a:r>
            <a:r>
              <a:rPr lang="en-US" sz="2400" b="1" dirty="0">
                <a:solidFill>
                  <a:srgbClr val="FFFFFF"/>
                </a:solidFill>
                <a:cs typeface="Arial" charset="0"/>
              </a:rPr>
              <a:t> </a:t>
            </a:r>
            <a:r>
              <a:rPr lang="en-US" sz="2400" b="1" dirty="0" err="1">
                <a:solidFill>
                  <a:srgbClr val="FFFFFF"/>
                </a:solidFill>
                <a:cs typeface="Arial" charset="0"/>
              </a:rPr>
              <a:t>mudrosti</a:t>
            </a:r>
            <a:r>
              <a:rPr lang="en-US" sz="2400" b="1" dirty="0">
                <a:solidFill>
                  <a:srgbClr val="FFFFFF"/>
                </a:solidFill>
                <a:cs typeface="Arial" charset="0"/>
              </a:rPr>
              <a:t> u </a:t>
            </a:r>
            <a:r>
              <a:rPr lang="en-US" sz="2400" b="1" dirty="0" err="1">
                <a:solidFill>
                  <a:srgbClr val="FFFFFF"/>
                </a:solidFill>
                <a:cs typeface="Arial" charset="0"/>
              </a:rPr>
              <a:t>Starom</a:t>
            </a:r>
            <a:r>
              <a:rPr lang="en-US" sz="2400" b="1" dirty="0">
                <a:solidFill>
                  <a:srgbClr val="FFFFFF"/>
                </a:solidFill>
                <a:cs typeface="Arial" charset="0"/>
              </a:rPr>
              <a:t> </a:t>
            </a:r>
            <a:r>
              <a:rPr lang="en-US" sz="2400" b="1" dirty="0" err="1">
                <a:solidFill>
                  <a:srgbClr val="FFFFFF"/>
                </a:solidFill>
                <a:cs typeface="Arial" charset="0"/>
              </a:rPr>
              <a:t>zavjetu</a:t>
            </a:r>
            <a:r>
              <a:rPr lang="en-US" sz="2400" b="1" dirty="0">
                <a:solidFill>
                  <a:srgbClr val="FFFFFF"/>
                </a:solidFill>
                <a:cs typeface="Arial" charset="0"/>
              </a:rPr>
              <a:t>. </a:t>
            </a:r>
            <a:r>
              <a:rPr lang="en-US" sz="2400" b="1" dirty="0" err="1">
                <a:solidFill>
                  <a:srgbClr val="FFFFFF"/>
                </a:solidFill>
                <a:cs typeface="Arial" charset="0"/>
              </a:rPr>
              <a:t>Križ</a:t>
            </a:r>
            <a:r>
              <a:rPr lang="en-US" sz="2400" b="1" dirty="0">
                <a:solidFill>
                  <a:srgbClr val="FFFFFF"/>
                </a:solidFill>
                <a:cs typeface="Arial" charset="0"/>
              </a:rPr>
              <a:t>: </a:t>
            </a:r>
            <a:r>
              <a:rPr lang="en-US" sz="2400" b="1" dirty="0" err="1">
                <a:solidFill>
                  <a:srgbClr val="FFFFFF"/>
                </a:solidFill>
                <a:cs typeface="Arial" charset="0"/>
              </a:rPr>
              <a:t>Ludost</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put </a:t>
            </a:r>
            <a:r>
              <a:rPr lang="en-US" sz="2400" b="1" dirty="0" err="1">
                <a:solidFill>
                  <a:srgbClr val="FFFFFF"/>
                </a:solidFill>
                <a:cs typeface="Arial" charset="0"/>
              </a:rPr>
              <a:t>kući</a:t>
            </a:r>
            <a:r>
              <a:rPr lang="en-US" sz="2400" b="1" dirty="0">
                <a:solidFill>
                  <a:srgbClr val="FFFFFF"/>
                </a:solidFill>
                <a:cs typeface="Arial" charset="0"/>
              </a:rPr>
              <a:t>. </a:t>
            </a:r>
            <a:r>
              <a:rPr lang="en-US" sz="2400" b="1" dirty="0" err="1">
                <a:solidFill>
                  <a:srgbClr val="FFFFFF"/>
                </a:solidFill>
                <a:cs typeface="Arial" charset="0"/>
              </a:rPr>
              <a:t>Križ</a:t>
            </a:r>
            <a:r>
              <a:rPr lang="en-US" sz="2400" b="1" dirty="0">
                <a:solidFill>
                  <a:srgbClr val="FFFFFF"/>
                </a:solidFill>
                <a:cs typeface="Arial" charset="0"/>
              </a:rPr>
              <a:t> </a:t>
            </a:r>
            <a:r>
              <a:rPr lang="en-US" sz="2400" b="1" dirty="0" err="1">
                <a:solidFill>
                  <a:srgbClr val="FFFFFF"/>
                </a:solidFill>
                <a:cs typeface="Arial" charset="0"/>
              </a:rPr>
              <a:t>postaje</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a:t>
            </a:r>
            <a:r>
              <a:rPr lang="en-US" sz="2400" b="1" dirty="0" err="1">
                <a:solidFill>
                  <a:srgbClr val="FFFFFF"/>
                </a:solidFill>
                <a:cs typeface="Arial" charset="0"/>
              </a:rPr>
              <a:t>kamen</a:t>
            </a:r>
            <a:r>
              <a:rPr lang="en-US" sz="2400" b="1" dirty="0">
                <a:solidFill>
                  <a:srgbClr val="FFFFFF"/>
                </a:solidFill>
                <a:cs typeface="Arial" charset="0"/>
              </a:rPr>
              <a:t> </a:t>
            </a:r>
            <a:r>
              <a:rPr lang="en-US" sz="2400" b="1" dirty="0" err="1">
                <a:solidFill>
                  <a:srgbClr val="FFFFFF"/>
                </a:solidFill>
                <a:cs typeface="Arial" charset="0"/>
              </a:rPr>
              <a:t>spoticanja</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a:t>
            </a:r>
            <a:r>
              <a:rPr lang="en-US" sz="2400" b="1" dirty="0" err="1">
                <a:solidFill>
                  <a:srgbClr val="FFFFFF"/>
                </a:solidFill>
                <a:cs typeface="Arial" charset="0"/>
              </a:rPr>
              <a:t>ludost</a:t>
            </a:r>
            <a:r>
              <a:rPr lang="en-US" sz="2400" b="1" dirty="0">
                <a:solidFill>
                  <a:srgbClr val="FFFFFF"/>
                </a:solidFill>
                <a:cs typeface="Arial" charset="0"/>
              </a:rPr>
              <a:t> za one koji o </a:t>
            </a:r>
            <a:r>
              <a:rPr lang="en-US" sz="2400" b="1" dirty="0" err="1">
                <a:solidFill>
                  <a:srgbClr val="FFFFFF"/>
                </a:solidFill>
                <a:cs typeface="Arial" charset="0"/>
              </a:rPr>
              <a:t>njemu</a:t>
            </a:r>
            <a:r>
              <a:rPr lang="en-US" sz="2400" b="1" dirty="0">
                <a:solidFill>
                  <a:srgbClr val="FFFFFF"/>
                </a:solidFill>
                <a:cs typeface="Arial" charset="0"/>
              </a:rPr>
              <a:t> </a:t>
            </a:r>
            <a:r>
              <a:rPr lang="en-US" sz="2400" b="1" dirty="0" err="1">
                <a:solidFill>
                  <a:srgbClr val="FFFFFF"/>
                </a:solidFill>
                <a:cs typeface="Arial" charset="0"/>
              </a:rPr>
              <a:t>čuju</a:t>
            </a:r>
            <a:r>
              <a:rPr lang="en-US" sz="2400" b="1" dirty="0">
                <a:solidFill>
                  <a:srgbClr val="FFFFFF"/>
                </a:solidFill>
                <a:cs typeface="Arial" charset="0"/>
              </a:rPr>
              <a:t>, a da ne </a:t>
            </a:r>
            <a:r>
              <a:rPr lang="en-US" sz="2400" b="1" dirty="0" err="1">
                <a:solidFill>
                  <a:srgbClr val="FFFFFF"/>
                </a:solidFill>
                <a:cs typeface="Arial" charset="0"/>
              </a:rPr>
              <a:t>prihvate</a:t>
            </a:r>
            <a:r>
              <a:rPr lang="en-US" sz="2400" b="1" dirty="0">
                <a:solidFill>
                  <a:srgbClr val="FFFFFF"/>
                </a:solidFill>
                <a:cs typeface="Arial" charset="0"/>
              </a:rPr>
              <a:t> </a:t>
            </a:r>
            <a:r>
              <a:rPr lang="en-US" sz="2400" b="1" dirty="0" err="1">
                <a:solidFill>
                  <a:srgbClr val="FFFFFF"/>
                </a:solidFill>
                <a:cs typeface="Arial" charset="0"/>
              </a:rPr>
              <a:t>Onoga</a:t>
            </a:r>
            <a:r>
              <a:rPr lang="en-US" sz="2400" b="1" dirty="0">
                <a:solidFill>
                  <a:srgbClr val="FFFFFF"/>
                </a:solidFill>
                <a:cs typeface="Arial" charset="0"/>
              </a:rPr>
              <a:t> koji je </a:t>
            </a:r>
            <a:r>
              <a:rPr lang="en-US" sz="2400" b="1" dirty="0" err="1">
                <a:solidFill>
                  <a:srgbClr val="FFFFFF"/>
                </a:solidFill>
                <a:cs typeface="Arial" charset="0"/>
              </a:rPr>
              <a:t>tamo</a:t>
            </a:r>
            <a:r>
              <a:rPr lang="en-US" sz="2400" b="1" dirty="0">
                <a:solidFill>
                  <a:srgbClr val="FFFFFF"/>
                </a:solidFill>
                <a:cs typeface="Arial" charset="0"/>
              </a:rPr>
              <a:t> </a:t>
            </a:r>
            <a:r>
              <a:rPr lang="en-US" sz="2400" b="1" dirty="0" err="1">
                <a:solidFill>
                  <a:srgbClr val="FFFFFF"/>
                </a:solidFill>
                <a:cs typeface="Arial" charset="0"/>
              </a:rPr>
              <a:t>visio</a:t>
            </a:r>
            <a:r>
              <a:rPr lang="en-US" sz="2400" b="1" dirty="0">
                <a:solidFill>
                  <a:srgbClr val="FFFFFF"/>
                </a:solidFill>
                <a:cs typeface="Arial" charset="0"/>
              </a:rPr>
              <a:t>. Isus je </a:t>
            </a:r>
            <a:r>
              <a:rPr lang="en-US" sz="2400" b="1" dirty="0" err="1">
                <a:solidFill>
                  <a:srgbClr val="FFFFFF"/>
                </a:solidFill>
                <a:cs typeface="Arial" charset="0"/>
              </a:rPr>
              <a:t>umro</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križu</a:t>
            </a:r>
            <a:r>
              <a:rPr lang="en-US" sz="2400" b="1" dirty="0">
                <a:solidFill>
                  <a:srgbClr val="FFFFFF"/>
                </a:solidFill>
                <a:cs typeface="Arial" charset="0"/>
              </a:rPr>
              <a:t> </a:t>
            </a:r>
            <a:r>
              <a:rPr lang="en-US" sz="2400" b="1" dirty="0" err="1">
                <a:solidFill>
                  <a:srgbClr val="FFFFFF"/>
                </a:solidFill>
                <a:cs typeface="Arial" charset="0"/>
              </a:rPr>
              <a:t>kako</a:t>
            </a:r>
            <a:r>
              <a:rPr lang="en-US" sz="2400" b="1" dirty="0">
                <a:solidFill>
                  <a:srgbClr val="FFFFFF"/>
                </a:solidFill>
                <a:cs typeface="Arial" charset="0"/>
              </a:rPr>
              <a:t> bi </a:t>
            </a:r>
            <a:r>
              <a:rPr lang="en-US" sz="2400" b="1" dirty="0" err="1">
                <a:solidFill>
                  <a:srgbClr val="FFFFFF"/>
                </a:solidFill>
                <a:cs typeface="Arial" charset="0"/>
              </a:rPr>
              <a:t>svijetu</a:t>
            </a:r>
            <a:r>
              <a:rPr lang="en-US" sz="2400" b="1" dirty="0">
                <a:solidFill>
                  <a:srgbClr val="FFFFFF"/>
                </a:solidFill>
                <a:cs typeface="Arial" charset="0"/>
              </a:rPr>
              <a:t> </a:t>
            </a:r>
            <a:r>
              <a:rPr lang="en-US" sz="2400" b="1" dirty="0" err="1">
                <a:solidFill>
                  <a:srgbClr val="FFFFFF"/>
                </a:solidFill>
                <a:cs typeface="Arial" charset="0"/>
              </a:rPr>
              <a:t>ponudio</a:t>
            </a:r>
            <a:r>
              <a:rPr lang="en-US" sz="2400" b="1" dirty="0">
                <a:solidFill>
                  <a:srgbClr val="FFFFFF"/>
                </a:solidFill>
                <a:cs typeface="Arial" charset="0"/>
              </a:rPr>
              <a:t> </a:t>
            </a:r>
            <a:r>
              <a:rPr lang="en-US" sz="2400" b="1" dirty="0" err="1">
                <a:solidFill>
                  <a:srgbClr val="FFFFFF"/>
                </a:solidFill>
                <a:cs typeface="Arial" charset="0"/>
              </a:rPr>
              <a:t>oprost</a:t>
            </a:r>
            <a:r>
              <a:rPr lang="en-US" sz="2400" b="1" dirty="0">
                <a:solidFill>
                  <a:srgbClr val="FFFFFF"/>
                </a:solidFill>
                <a:cs typeface="Arial" charset="0"/>
              </a:rPr>
              <a:t>, </a:t>
            </a:r>
            <a:r>
              <a:rPr lang="en-US" sz="2400" b="1" dirty="0" err="1">
                <a:solidFill>
                  <a:srgbClr val="FFFFFF"/>
                </a:solidFill>
                <a:cs typeface="Arial" charset="0"/>
              </a:rPr>
              <a:t>preobražavajuću</a:t>
            </a:r>
            <a:r>
              <a:rPr lang="en-US" sz="2400" b="1" dirty="0">
                <a:solidFill>
                  <a:srgbClr val="FFFFFF"/>
                </a:solidFill>
                <a:cs typeface="Arial" charset="0"/>
              </a:rPr>
              <a:t> </a:t>
            </a:r>
            <a:r>
              <a:rPr lang="en-US" sz="2400" b="1" dirty="0" err="1">
                <a:solidFill>
                  <a:srgbClr val="FFFFFF"/>
                </a:solidFill>
                <a:cs typeface="Arial" charset="0"/>
              </a:rPr>
              <a:t>milost</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put </a:t>
            </a:r>
            <a:r>
              <a:rPr lang="en-US" sz="2400" b="1" dirty="0" err="1">
                <a:solidFill>
                  <a:srgbClr val="FFFFFF"/>
                </a:solidFill>
                <a:cs typeface="Arial" charset="0"/>
              </a:rPr>
              <a:t>kući</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koji </a:t>
            </a:r>
            <a:r>
              <a:rPr lang="en-US" sz="2400" b="1" dirty="0" err="1">
                <a:solidFill>
                  <a:srgbClr val="FFFFFF"/>
                </a:solidFill>
                <a:cs typeface="Arial" charset="0"/>
              </a:rPr>
              <a:t>ulaže</a:t>
            </a:r>
            <a:r>
              <a:rPr lang="en-US" sz="2400" b="1" dirty="0">
                <a:solidFill>
                  <a:srgbClr val="FFFFFF"/>
                </a:solidFill>
                <a:cs typeface="Arial" charset="0"/>
              </a:rPr>
              <a:t> </a:t>
            </a:r>
            <a:r>
              <a:rPr lang="en-US" sz="2400" b="1" dirty="0" err="1">
                <a:solidFill>
                  <a:srgbClr val="FFFFFF"/>
                </a:solidFill>
                <a:cs typeface="Arial" charset="0"/>
              </a:rPr>
              <a:t>sve</a:t>
            </a:r>
            <a:r>
              <a:rPr lang="en-US" sz="2400" b="1" dirty="0">
                <a:solidFill>
                  <a:srgbClr val="FFFFFF"/>
                </a:solidFill>
                <a:cs typeface="Arial" charset="0"/>
              </a:rPr>
              <a:t> da </a:t>
            </a:r>
            <a:r>
              <a:rPr lang="en-US" sz="2400" b="1" dirty="0" err="1">
                <a:solidFill>
                  <a:srgbClr val="FFFFFF"/>
                </a:solidFill>
                <a:cs typeface="Arial" charset="0"/>
              </a:rPr>
              <a:t>spasi</a:t>
            </a:r>
            <a:r>
              <a:rPr lang="en-US" sz="2400" b="1" dirty="0">
                <a:solidFill>
                  <a:srgbClr val="FFFFFF"/>
                </a:solidFill>
                <a:cs typeface="Arial" charset="0"/>
              </a:rPr>
              <a:t> </a:t>
            </a:r>
            <a:r>
              <a:rPr lang="en-US" sz="2400" b="1" dirty="0" err="1">
                <a:solidFill>
                  <a:srgbClr val="FFFFFF"/>
                </a:solidFill>
                <a:cs typeface="Arial" charset="0"/>
              </a:rPr>
              <a:t>svoje</a:t>
            </a:r>
            <a:r>
              <a:rPr lang="en-US" sz="2400" b="1" dirty="0">
                <a:solidFill>
                  <a:srgbClr val="FFFFFF"/>
                </a:solidFill>
                <a:cs typeface="Arial" charset="0"/>
              </a:rPr>
              <a:t> palo </a:t>
            </a:r>
            <a:r>
              <a:rPr lang="en-US" sz="2400" b="1" dirty="0" err="1">
                <a:solidFill>
                  <a:srgbClr val="FFFFFF"/>
                </a:solidFill>
                <a:cs typeface="Arial" charset="0"/>
              </a:rPr>
              <a:t>stvorenje</a:t>
            </a:r>
            <a:r>
              <a:rPr lang="en-US" sz="2400" b="1" dirty="0">
                <a:solidFill>
                  <a:srgbClr val="FFFFFF"/>
                </a:solidFill>
                <a:cs typeface="Arial" charset="0"/>
              </a:rPr>
              <a:t>.</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AEA1-C036-71BA-BD01-85C85C4EA67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3E7B18B-3170-5D63-C6B0-A140E4B96870}"/>
              </a:ext>
            </a:extLst>
          </p:cNvPr>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a:extLst>
              <a:ext uri="{FF2B5EF4-FFF2-40B4-BE49-F238E27FC236}">
                <a16:creationId xmlns:a16="http://schemas.microsoft.com/office/drawing/2014/main" id="{F5F95EC7-EEFC-2EE2-DBEB-849E9AD8404F}"/>
              </a:ext>
            </a:extLst>
          </p:cNvPr>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”Poruka križa”, </a:t>
            </a:r>
            <a:r>
              <a:rPr lang="hr-HR" sz="2800" dirty="0">
                <a:solidFill>
                  <a:srgbClr val="FFFF99"/>
                </a:solidFill>
              </a:rPr>
              <a:t>može pomoći danas</a:t>
            </a:r>
            <a:r>
              <a:rPr lang="en-US" sz="2800" dirty="0">
                <a:solidFill>
                  <a:srgbClr val="FFFF99"/>
                </a:solidFill>
              </a:rPr>
              <a:t>? </a:t>
            </a:r>
          </a:p>
        </p:txBody>
      </p:sp>
      <p:sp>
        <p:nvSpPr>
          <p:cNvPr id="16388" name="Rectangle 4">
            <a:extLst>
              <a:ext uri="{FF2B5EF4-FFF2-40B4-BE49-F238E27FC236}">
                <a16:creationId xmlns:a16="http://schemas.microsoft.com/office/drawing/2014/main" id="{4B2DDC42-1327-C61C-DF06-205D13A7AEC1}"/>
              </a:ext>
            </a:extLst>
          </p:cNvPr>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a:extLst>
              <a:ext uri="{FF2B5EF4-FFF2-40B4-BE49-F238E27FC236}">
                <a16:creationId xmlns:a16="http://schemas.microsoft.com/office/drawing/2014/main" id="{D7F6D55C-1B89-6AA7-C8DA-06983408C411}"/>
              </a:ext>
            </a:extLst>
          </p:cNvPr>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a:extLst>
              <a:ext uri="{FF2B5EF4-FFF2-40B4-BE49-F238E27FC236}">
                <a16:creationId xmlns:a16="http://schemas.microsoft.com/office/drawing/2014/main" id="{E5A0871E-9E69-6712-D81A-AC985113206F}"/>
              </a:ext>
            </a:extLst>
          </p:cNvPr>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a:extLst>
              <a:ext uri="{FF2B5EF4-FFF2-40B4-BE49-F238E27FC236}">
                <a16:creationId xmlns:a16="http://schemas.microsoft.com/office/drawing/2014/main" id="{4B2CA169-0EEF-5503-B0F0-F7ABCF9C9F2A}"/>
              </a:ext>
            </a:extLst>
          </p:cNvPr>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a:extLst>
              <a:ext uri="{FF2B5EF4-FFF2-40B4-BE49-F238E27FC236}">
                <a16:creationId xmlns:a16="http://schemas.microsoft.com/office/drawing/2014/main" id="{7C055A30-5F0D-A9C5-8B5B-5BBA0C54EA60}"/>
              </a:ext>
            </a:extLst>
          </p:cNvPr>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a:extLst>
              <a:ext uri="{FF2B5EF4-FFF2-40B4-BE49-F238E27FC236}">
                <a16:creationId xmlns:a16="http://schemas.microsoft.com/office/drawing/2014/main" id="{581F18DF-6DD6-3A83-4DB8-2585FB3FE171}"/>
              </a:ext>
            </a:extLst>
          </p:cNvPr>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a:extLst>
              <a:ext uri="{FF2B5EF4-FFF2-40B4-BE49-F238E27FC236}">
                <a16:creationId xmlns:a16="http://schemas.microsoft.com/office/drawing/2014/main" id="{2C66800C-5B0A-1121-FBFA-EB15CFD0FF74}"/>
              </a:ext>
            </a:extLst>
          </p:cNvPr>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a:extLst>
              <a:ext uri="{FF2B5EF4-FFF2-40B4-BE49-F238E27FC236}">
                <a16:creationId xmlns:a16="http://schemas.microsoft.com/office/drawing/2014/main" id="{1D0AAE59-62B3-9E01-B783-9DBB36774AD5}"/>
              </a:ext>
            </a:extLst>
          </p:cNvPr>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26702350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Poruka križa</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742864"/>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lang="sr-Latn-RS" sz="1200" i="1" dirty="0">
                <a:solidFill>
                  <a:srgbClr val="FFFFFF"/>
                </a:solidFill>
                <a:latin typeface="Arial"/>
                <a:cs typeface="Arial" charset="0"/>
              </a:rPr>
              <a:t>1. Kor. 1,17-31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Koju</a:t>
            </a:r>
            <a:r>
              <a:rPr kumimoji="0" lang="hr-HR" sz="1400" b="1" i="0" u="none" strike="noStrike" kern="1200" cap="none" spc="0" normalizeH="0" noProof="0" dirty="0">
                <a:ln>
                  <a:noFill/>
                </a:ln>
                <a:solidFill>
                  <a:srgbClr val="FFFFFF"/>
                </a:solidFill>
                <a:effectLst/>
                <a:uLnTx/>
                <a:uFillTx/>
                <a:latin typeface="Arial"/>
                <a:ea typeface="+mn-ea"/>
                <a:cs typeface="Arial" charset="0"/>
              </a:rPr>
              <a:t> važnu misao Pavao ovdje ističe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hr-HR" sz="1200" i="1" dirty="0">
                <a:solidFill>
                  <a:srgbClr val="FFFFFF"/>
                </a:solidFill>
                <a:latin typeface="Arial"/>
                <a:cs typeface="Arial" charset="0"/>
              </a:rPr>
              <a:t>1. Kor.</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1,17;</a:t>
            </a:r>
            <a:r>
              <a:rPr kumimoji="0" lang="sr-Latn-RS" sz="1200" b="0" i="1" u="none" strike="noStrike" kern="1200" cap="none" spc="0" normalizeH="0" noProof="0" dirty="0">
                <a:ln>
                  <a:noFill/>
                </a:ln>
                <a:solidFill>
                  <a:srgbClr val="FFFFFF"/>
                </a:solidFill>
                <a:effectLst/>
                <a:uLnTx/>
                <a:uFillTx/>
                <a:latin typeface="Arial"/>
                <a:ea typeface="+mn-ea"/>
                <a:cs typeface="Arial" charset="0"/>
              </a:rPr>
              <a:t> 2,2</a:t>
            </a:r>
            <a:r>
              <a:rPr lang="sr-Latn-RS" sz="1200" i="1" dirty="0">
                <a:solidFill>
                  <a:srgbClr val="FFFFFF"/>
                </a:solidFill>
                <a:latin typeface="Arial"/>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oje</a:t>
            </a:r>
            <a:r>
              <a:rPr kumimoji="0" lang="sr-Latn-RS" sz="1400" b="1" i="0" u="none" strike="noStrike" kern="1200" cap="none" spc="0" normalizeH="0" noProof="0" dirty="0">
                <a:ln>
                  <a:noFill/>
                </a:ln>
                <a:solidFill>
                  <a:srgbClr val="FFFFFF"/>
                </a:solidFill>
                <a:effectLst/>
                <a:uLnTx/>
                <a:uFillTx/>
                <a:latin typeface="Arial"/>
                <a:ea typeface="+mn-ea"/>
                <a:cs typeface="Arial" charset="0"/>
              </a:rPr>
              <a:t> mjesto u našem propovijedanju treba zauzimati poruka o križu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a:t>
            </a:r>
            <a:r>
              <a:rPr lang="hr-HR" sz="1200" i="1" dirty="0">
                <a:solidFill>
                  <a:srgbClr val="FFFFFF"/>
                </a:solidFill>
                <a:latin typeface="Arial"/>
                <a:cs typeface="Arial" charset="0"/>
              </a:rPr>
              <a:t>Koe</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,20.21.23.25.</a:t>
            </a:r>
            <a:r>
              <a:rPr lang="hr-HR" sz="1200" i="1" dirty="0">
                <a:solidFill>
                  <a:srgbClr val="FFFFFF"/>
                </a:solidFill>
                <a:latin typeface="Arial"/>
                <a:cs typeface="Arial" charset="0"/>
              </a:rPr>
              <a:t>27</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200" b="0" i="1" u="none" strike="noStrike" kern="1200" cap="none" spc="0" normalizeH="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spominjanje ludosti pomaže razumjeti da je govor o križu lud. onima koji propadaju?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Kol.</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,20</a:t>
            </a:r>
            <a:r>
              <a:rPr lang="hr-HR" sz="1200" i="1" dirty="0">
                <a:solidFill>
                  <a:srgbClr val="FFFFFF"/>
                </a:solidFill>
                <a:latin typeface="Arial"/>
                <a:cs typeface="Arial" charset="0"/>
              </a:rPr>
              <a:t>; 1. Pet. 2,24.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Šta je Isus postigao za nas na križu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Rim.</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6</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,23. </a:t>
            </a:r>
            <a:r>
              <a:rPr lang="hr-HR" sz="1400" b="1" dirty="0">
                <a:solidFill>
                  <a:srgbClr val="FFFFFF"/>
                </a:solidFill>
                <a:latin typeface="Arial"/>
                <a:cs typeface="Arial" charset="0"/>
              </a:rPr>
              <a:t>Ponavlja li ovaj redak ono što Pavao kaže u 1. Kor. 1,18.19</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 Kor. 1,30.</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Što je to Bog ponudio čovječanstvu putem Kristovog križa?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Djela</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13,18-</a:t>
            </a:r>
            <a:r>
              <a:rPr lang="sr-Latn-ME" sz="1200" i="1" dirty="0">
                <a:solidFill>
                  <a:srgbClr val="FFFFFF"/>
                </a:solidFill>
                <a:latin typeface="Arial"/>
                <a:cs typeface="Arial" charset="0"/>
              </a:rPr>
              <a:t>47. </a:t>
            </a:r>
            <a:r>
              <a:rPr lang="hr-HR" sz="1200" b="1" dirty="0">
                <a:solidFill>
                  <a:srgbClr val="FFFFFF"/>
                </a:solidFill>
                <a:latin typeface="Arial"/>
                <a:cs typeface="Arial" charset="0"/>
              </a:rPr>
              <a:t>Čemu nas taj odlomak uči o značenju križa</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1. Kor. 1,24-29</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Zapazite riječi: “ludost“, “slabost“, “sila“ i “mudrost“. Koju poruku Pavao tu iznosi?</a:t>
            </a:r>
            <a:endParaRPr kumimoji="0" lang="sr-Latn-R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1. Kor.</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,26. </a:t>
            </a:r>
            <a:r>
              <a:rPr lang="sr-Latn-RS" sz="1400" b="1" dirty="0">
                <a:solidFill>
                  <a:srgbClr val="FFFFFF"/>
                </a:solidFill>
                <a:latin typeface="Arial"/>
                <a:cs typeface="Arial" charset="0"/>
              </a:rPr>
              <a:t>Koja se tu poruka nalazi za nas</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D743-34BE-A6AC-65E1-4502CD0ED801}"/>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C12B0F6-30A0-D754-C647-08AD45A5DB5F}"/>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2338F220-296B-77B8-3891-9B2254160E97}"/>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4E20FE-4A60-1A48-A87D-81CFA556A2A4}"/>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F84BC942-20F4-A518-6CA8-D16DF01B6E0D}"/>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389086B1-DAD3-DB9F-E05D-1CA747362EF5}"/>
              </a:ext>
            </a:extLst>
          </p:cNvPr>
          <p:cNvGrpSpPr>
            <a:grpSpLocks/>
          </p:cNvGrpSpPr>
          <p:nvPr/>
        </p:nvGrpSpPr>
        <p:grpSpPr bwMode="auto">
          <a:xfrm>
            <a:off x="562332" y="3438780"/>
            <a:ext cx="3176028" cy="3034427"/>
            <a:chOff x="285" y="2227"/>
            <a:chExt cx="947" cy="1786"/>
          </a:xfrm>
        </p:grpSpPr>
        <p:sp>
          <p:nvSpPr>
            <p:cNvPr id="19484" name="Rectangle 5">
              <a:extLst>
                <a:ext uri="{FF2B5EF4-FFF2-40B4-BE49-F238E27FC236}">
                  <a16:creationId xmlns:a16="http://schemas.microsoft.com/office/drawing/2014/main" id="{D43C66C0-C9BA-0981-69E1-FAA91A2C22FF}"/>
                </a:ext>
              </a:extLst>
            </p:cNvPr>
            <p:cNvSpPr>
              <a:spLocks noChangeArrowheads="1"/>
            </p:cNvSpPr>
            <p:nvPr/>
          </p:nvSpPr>
          <p:spPr bwMode="auto">
            <a:xfrm>
              <a:off x="285" y="2227"/>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1E202D48-A19A-2864-004D-4029FDF5F424}"/>
                </a:ext>
              </a:extLst>
            </p:cNvPr>
            <p:cNvSpPr txBox="1">
              <a:spLocks noChangeArrowheads="1"/>
            </p:cNvSpPr>
            <p:nvPr/>
          </p:nvSpPr>
          <p:spPr bwMode="auto">
            <a:xfrm>
              <a:off x="315" y="2546"/>
              <a:ext cx="901" cy="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Pisanje pisama drevni je običaj koji ni dan danas još uvijek nije zastario. Ono što je danas drugačije je način na koji pišemo svoja pisma. Istina, umjesto papira sada su tu društveni mediji. Po-što nije uvijek mogao biti s ljudima a želio im je nešto reći, Pavao je odlučio da im piše. Potičući vjernike da preis-pitaju sebe, svoje ponašanje i okolnu kulturu u svjetlu Evanđelja o Isusu Kristu , Pavao i piše poruku o križu. Obje Poslanice Korinćanima nas uče da se čvrsto držimo poruke križa.</a:t>
              </a:r>
              <a:endParaRPr kumimoji="0" lang="hr-HR"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a:extLst>
              <a:ext uri="{FF2B5EF4-FFF2-40B4-BE49-F238E27FC236}">
                <a16:creationId xmlns:a16="http://schemas.microsoft.com/office/drawing/2014/main" id="{EAB1F5C4-42B7-5496-5BD5-389BC8136C62}"/>
              </a:ext>
            </a:extLst>
          </p:cNvPr>
          <p:cNvGrpSpPr>
            <a:grpSpLocks/>
          </p:cNvGrpSpPr>
          <p:nvPr/>
        </p:nvGrpSpPr>
        <p:grpSpPr bwMode="auto">
          <a:xfrm>
            <a:off x="5853505" y="3953103"/>
            <a:ext cx="1840386" cy="2530824"/>
            <a:chOff x="2639" y="2348"/>
            <a:chExt cx="966" cy="1684"/>
          </a:xfrm>
        </p:grpSpPr>
        <p:sp>
          <p:nvSpPr>
            <p:cNvPr id="19482" name="Rectangle 8">
              <a:extLst>
                <a:ext uri="{FF2B5EF4-FFF2-40B4-BE49-F238E27FC236}">
                  <a16:creationId xmlns:a16="http://schemas.microsoft.com/office/drawing/2014/main" id="{D9650F44-4461-698A-4126-41D7AC11AE9C}"/>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F6218E9C-F718-98FA-7329-F42043CD12BA}"/>
                </a:ext>
              </a:extLst>
            </p:cNvPr>
            <p:cNvSpPr txBox="1">
              <a:spLocks noChangeArrowheads="1"/>
            </p:cNvSpPr>
            <p:nvPr/>
          </p:nvSpPr>
          <p:spPr bwMode="auto">
            <a:xfrm>
              <a:off x="2713" y="2348"/>
              <a:ext cx="892" cy="167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a:ln>
                    <a:noFill/>
                  </a:ln>
                  <a:solidFill>
                    <a:srgbClr val="000000"/>
                  </a:solidFill>
                  <a:effectLst/>
                  <a:uLnTx/>
                  <a:uFillTx/>
                  <a:latin typeface="Arial" charset="0"/>
                  <a:ea typeface="+mn-ea"/>
                  <a:cs typeface="Arial" charset="0"/>
                </a:rPr>
                <a:t>Koliko god problemi u Korintu bili uznemiru- jući, Poslanice Korin-ćanima privlaće našu pozornost, ne radi nji-hovih problema, već radi izvanrednog naći-na na koji im Pavao prilazi. Potičući vjerni ke da preispitaju sebe i svoje ponašanje i oko- lnu kulturu u svjetlu primljenog Evanđe lja, Pavao kaže, širi li drugo neka je “prokleto“!?</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299F7CE3-BB48-DE34-E1EE-3E9FBE66913D}"/>
              </a:ext>
            </a:extLst>
          </p:cNvPr>
          <p:cNvGrpSpPr>
            <a:grpSpLocks/>
          </p:cNvGrpSpPr>
          <p:nvPr/>
        </p:nvGrpSpPr>
        <p:grpSpPr bwMode="auto">
          <a:xfrm>
            <a:off x="3618983" y="3576636"/>
            <a:ext cx="2400818" cy="2874082"/>
            <a:chOff x="1248" y="2437"/>
            <a:chExt cx="1392" cy="1538"/>
          </a:xfrm>
        </p:grpSpPr>
        <p:sp>
          <p:nvSpPr>
            <p:cNvPr id="19480" name="Rectangle 11">
              <a:extLst>
                <a:ext uri="{FF2B5EF4-FFF2-40B4-BE49-F238E27FC236}">
                  <a16:creationId xmlns:a16="http://schemas.microsoft.com/office/drawing/2014/main" id="{2A470950-15ED-7F4B-12DC-813744B7FADC}"/>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F63CED44-3AB6-5B7B-B529-F7A0570EC08F}"/>
                </a:ext>
              </a:extLst>
            </p:cNvPr>
            <p:cNvSpPr txBox="1">
              <a:spLocks noChangeArrowheads="1"/>
            </p:cNvSpPr>
            <p:nvPr/>
          </p:nvSpPr>
          <p:spPr bwMode="auto">
            <a:xfrm>
              <a:off x="1253" y="2657"/>
              <a:ext cx="1381" cy="131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U ovom tromjesečju proučavat ćemo Pavlove poslanice Korin- ćanima..U njima nam Pavao pri-kazuje evanđeosku poruku kao bit kršćanskog života i svjedoče-nja da sve kroz to promatramo.</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Idolopoklonstvo Korinta iden-tično je prilikama u kojima živi naš svijet danas. Bez obzira na izazove s kojima se suočavamo na putu za Nebo, našodgovor onima koji nas zapitaju isti je kao onaj koji je vrijedio za Korinća ne”Isus Krist i to razapeti!”</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a:extLst>
              <a:ext uri="{FF2B5EF4-FFF2-40B4-BE49-F238E27FC236}">
                <a16:creationId xmlns:a16="http://schemas.microsoft.com/office/drawing/2014/main" id="{7DDF3567-BD52-AB38-99DF-B313F65ADCFD}"/>
              </a:ext>
            </a:extLst>
          </p:cNvPr>
          <p:cNvGrpSpPr>
            <a:grpSpLocks/>
          </p:cNvGrpSpPr>
          <p:nvPr/>
        </p:nvGrpSpPr>
        <p:grpSpPr bwMode="auto">
          <a:xfrm>
            <a:off x="7693890" y="3782201"/>
            <a:ext cx="3213873" cy="2701726"/>
            <a:chOff x="3595" y="2256"/>
            <a:chExt cx="1733" cy="14247"/>
          </a:xfrm>
        </p:grpSpPr>
        <p:sp>
          <p:nvSpPr>
            <p:cNvPr id="19478" name="Rectangle 14">
              <a:extLst>
                <a:ext uri="{FF2B5EF4-FFF2-40B4-BE49-F238E27FC236}">
                  <a16:creationId xmlns:a16="http://schemas.microsoft.com/office/drawing/2014/main" id="{070AD7B9-09DF-11D2-06EE-24BBBA0FCFC0}"/>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1D1EF66E-B647-0A0F-012C-CC2E6C2338FF}"/>
                </a:ext>
              </a:extLst>
            </p:cNvPr>
            <p:cNvSpPr txBox="1">
              <a:spLocks noChangeArrowheads="1"/>
            </p:cNvSpPr>
            <p:nvPr/>
          </p:nvSpPr>
          <p:spPr bwMode="auto">
            <a:xfrm>
              <a:off x="3609" y="3012"/>
              <a:ext cx="1719" cy="1349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toga rezultirat će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našim uništenjem.  Božanski poziv se upućuje i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tebi danas: Drži se čvrsto i budi vjeran poruci križa.!Što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23CBA308-AA71-A618-BB67-4FC17B28F772}"/>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DC5B3247-4591-12ED-E9BE-5D0DE3BA0A89}"/>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CBACED68-1F9F-734B-9FE1-EEC49C21D99C}"/>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126EF2BE-DA2B-8AEA-DAD6-C43FDBEFADDE}"/>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BCB26697-831D-FE49-AAB0-708706FC021A}"/>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73C9976F-7F09-9225-E856-348276F55E38}"/>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FA287F98-15A4-ECA4-32EA-617F5F9DD2C8}"/>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F36D5D8E-7010-F880-6E02-90EAE88FBBBE}"/>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34230F86-CDD6-6C6E-A0AE-5E40738909C1}"/>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9160B9D-63C6-85F4-CB1A-52EC300BBFC0}"/>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678B0FFF-33BE-EE96-5EE2-53CDD8D94215}"/>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9AE99398-3B8D-675F-70C7-4D450177685C}"/>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1CCD0C7C-A2A3-CCE7-9012-5513784757BF}"/>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84B0C5DE-EAE5-D63C-12B1-B950B1C5054A}"/>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56668485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a:solidFill>
                  <a:srgbClr val="FFCC66"/>
                </a:solidFill>
              </a:rPr>
              <a:t>Upamtite redak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a:ln>
                  <a:noFill/>
                </a:ln>
                <a:solidFill>
                  <a:srgbClr val="FFFF99"/>
                </a:solidFill>
                <a:effectLst/>
                <a:uLnTx/>
                <a:uFillTx/>
                <a:latin typeface="Impact" pitchFamily="34" charset="0"/>
                <a:ea typeface="+mn-ea"/>
                <a:cs typeface="Arial" charset="0"/>
              </a:rPr>
              <a:t> </a:t>
            </a:r>
            <a:r>
              <a:rPr lang="hr-HR" sz="4800">
                <a:solidFill>
                  <a:srgbClr val="FFFF99"/>
                </a:solidFill>
                <a:latin typeface="Impact" pitchFamily="34" charset="0"/>
              </a:rPr>
              <a:t>1. Korinćanima</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 1,</a:t>
            </a:r>
            <a:r>
              <a:rPr kumimoji="0" lang="sr-Latn-RS" sz="4800" b="0" i="0" u="none" strike="noStrike" kern="1200" cap="none" spc="0" normalizeH="0" baseline="0" noProof="0">
                <a:ln>
                  <a:noFill/>
                </a:ln>
                <a:solidFill>
                  <a:srgbClr val="FFFF99"/>
                </a:solidFill>
                <a:effectLst/>
                <a:uLnTx/>
                <a:uFillTx/>
                <a:latin typeface="Impact" pitchFamily="34" charset="0"/>
                <a:ea typeface="+mn-ea"/>
                <a:cs typeface="Arial" charset="0"/>
              </a:rPr>
              <a:t>18</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2" y="2807017"/>
            <a:ext cx="6335286" cy="1243965"/>
          </a:xfrm>
        </p:spPr>
        <p:txBody>
          <a:bodyPr/>
          <a:lstStyle/>
          <a:p>
            <a:pPr marL="0" indent="0">
              <a:buNone/>
            </a:pPr>
            <a:r>
              <a:rPr lang="en-US"/>
              <a:t>“</a:t>
            </a:r>
            <a:r>
              <a:rPr lang="sr-Latn-RS"/>
              <a:t>Bez sumnje, govor o križu ludost je za one koji propadaju,   a za nas koji se spasavamo sila  je Božja.</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6" name="Picture 5">
            <a:extLst>
              <a:ext uri="{FF2B5EF4-FFF2-40B4-BE49-F238E27FC236}">
                <a16:creationId xmlns:a16="http://schemas.microsoft.com/office/drawing/2014/main" id="{0562B1B9-5405-D00C-71AD-396526CD51F9}"/>
              </a:ext>
            </a:extLst>
          </p:cNvPr>
          <p:cNvPicPr>
            <a:picLocks noChangeAspect="1"/>
          </p:cNvPicPr>
          <p:nvPr/>
        </p:nvPicPr>
        <p:blipFill>
          <a:blip r:embed="rId4"/>
          <a:stretch>
            <a:fillRect/>
          </a:stretch>
        </p:blipFill>
        <p:spPr>
          <a:xfrm>
            <a:off x="6614809" y="63716"/>
            <a:ext cx="5577191" cy="6794284"/>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0" y="3498574"/>
            <a:ext cx="12191999" cy="3416320"/>
          </a:xfrm>
          <a:prstGeom prst="rect">
            <a:avLst/>
          </a:prstGeom>
          <a:noFill/>
        </p:spPr>
        <p:txBody>
          <a:bodyPr wrap="square" rtlCol="0">
            <a:spAutoFit/>
          </a:bodyPr>
          <a:lstStyle/>
          <a:p>
            <a:pPr lvl="0" algn="ctr" defTabSz="914354" fontAlgn="base">
              <a:spcBef>
                <a:spcPct val="0"/>
              </a:spcBef>
              <a:spcAft>
                <a:spcPct val="0"/>
              </a:spcAft>
              <a:defRPr/>
            </a:pPr>
            <a:r>
              <a:rPr lang="en-US" sz="2400" b="1">
                <a:solidFill>
                  <a:srgbClr val="FFFFFF"/>
                </a:solidFill>
                <a:cs typeface="Arial" charset="0"/>
              </a:rPr>
              <a:t>Pavlovo uzdizanje Kristove žrtve na križu bilo je protiv osjećaja njegova vremena. U uvodu svog prvog pisma Korintskoj crkvi, Pavao ističe kontrakulturnu prirodu kršćanske poruke o Križu, što je nešto što će većina nas koji živimo u zapadnim ili kršćanskim kontekstima teško razumjeti. Većina nas odrasla je u svijetu u kojem su križevi na crkvama ili drugim javnim mjestima bili sinonim za kršćanstvo i poruku spasenja. Ali križ je za većinu ljudi koji su živjeli u grčko-rimskom svijetu prvog stoljeća nove ere značio okrutnu smrt, tešku kaznu i apsolutnu sramotu. Ipak, suprotno tadašnjem uvriježenom mišljenju, Pavao je učio da je evanđelje Isusa Krista Božja moć onima koji ga prihvate (1</a:t>
            </a:r>
            <a:r>
              <a:rPr lang="sr-Latn-RS" sz="2400" b="1">
                <a:solidFill>
                  <a:srgbClr val="FFFFFF"/>
                </a:solidFill>
                <a:cs typeface="Arial" charset="0"/>
              </a:rPr>
              <a:t>.</a:t>
            </a:r>
            <a:r>
              <a:rPr lang="en-US" sz="2400" b="1">
                <a:solidFill>
                  <a:srgbClr val="FFFFFF"/>
                </a:solidFill>
                <a:cs typeface="Arial" charset="0"/>
              </a:rPr>
              <a:t> Kor</a:t>
            </a:r>
            <a:r>
              <a:rPr lang="sr-Latn-RS" sz="2400" b="1">
                <a:solidFill>
                  <a:srgbClr val="FFFFFF"/>
                </a:solidFill>
                <a:cs typeface="Arial" charset="0"/>
              </a:rPr>
              <a:t>.</a:t>
            </a:r>
            <a:r>
              <a:rPr lang="en-US" sz="2400" b="1">
                <a:solidFill>
                  <a:srgbClr val="FFFFFF"/>
                </a:solidFill>
                <a:cs typeface="Arial" charset="0"/>
              </a:rPr>
              <a:t> 1</a:t>
            </a:r>
            <a:r>
              <a:rPr lang="sr-Latn-RS" sz="2400" b="1">
                <a:solidFill>
                  <a:srgbClr val="FFFFFF"/>
                </a:solidFill>
                <a:cs typeface="Arial" charset="0"/>
              </a:rPr>
              <a:t>,</a:t>
            </a:r>
            <a:r>
              <a:rPr lang="en-US" sz="2400" b="1">
                <a:solidFill>
                  <a:srgbClr val="FFFFFF"/>
                </a:solidFill>
                <a:cs typeface="Arial" charset="0"/>
              </a:rPr>
              <a:t>18).</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385235436"/>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484632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a:t>
            </a:r>
            <a:r>
              <a:rPr lang="sr-Latn-RS" sz="3200" b="1">
                <a:solidFill>
                  <a:srgbClr val="FCE996"/>
                </a:solidFill>
                <a:effectLst>
                  <a:glow rad="127000">
                    <a:srgbClr val="030303"/>
                  </a:glow>
                </a:effectLst>
                <a:latin typeface="Comic Sans MS" panose="030F0702030302020204" pitchFamily="66" charset="0"/>
              </a:rPr>
              <a:t>No Božja je riječ pouzdana i on mi je svjedok da ono što vam kažem nije nikada istodobno i “da“ i “ne“.</a:t>
            </a:r>
            <a:r>
              <a:rPr kumimoji="0" lang="en-US" sz="32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a:t>
            </a:r>
            <a:endParaRPr kumimoji="0" lang="en-US" sz="32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(1</a:t>
            </a:r>
            <a:r>
              <a:rPr kumimoji="0" lang="sr-Latn-R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a:t>
            </a:r>
            <a:r>
              <a:rPr kumimoji="0" lang="en-U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 </a:t>
            </a:r>
            <a:r>
              <a:rPr kumimoji="0" lang="sr-Latn-R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Korinćanima</a:t>
            </a:r>
            <a:r>
              <a:rPr kumimoji="0" lang="en-U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 1</a:t>
            </a:r>
            <a:r>
              <a:rPr kumimoji="0" lang="sr-Latn-R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a:t>
            </a:r>
            <a:r>
              <a:rPr kumimoji="0" lang="en-U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18, </a:t>
            </a:r>
            <a:r>
              <a:rPr lang="sr-Latn-RS" b="1">
                <a:solidFill>
                  <a:srgbClr val="FCE996"/>
                </a:solidFill>
                <a:effectLst>
                  <a:glow rad="127000">
                    <a:srgbClr val="030303"/>
                  </a:glow>
                </a:effectLst>
                <a:latin typeface="Comic Sans MS" panose="030F0702030302020204" pitchFamily="66" charset="0"/>
              </a:rPr>
              <a:t>SHP</a:t>
            </a:r>
            <a:r>
              <a:rPr kumimoji="0" lang="en-U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a:t>
            </a:r>
            <a:r>
              <a:rPr kumimoji="0" lang="sr-Latn-RS" sz="2400" b="1" i="0" u="none" strike="noStrike" kern="1200" cap="none" spc="0" normalizeH="0" baseline="0" noProof="0">
                <a:ln>
                  <a:noFill/>
                </a:ln>
                <a:solidFill>
                  <a:srgbClr val="FCE996"/>
                </a:solidFill>
                <a:effectLst>
                  <a:glow rad="127000">
                    <a:srgbClr val="030303"/>
                  </a:glow>
                </a:effectLst>
                <a:uLnTx/>
                <a:uFillTx/>
                <a:latin typeface="Comic Sans MS" panose="030F0702030302020204" pitchFamily="66" charset="0"/>
                <a:ea typeface="+mn-ea"/>
                <a:cs typeface="+mn-cs"/>
              </a:rPr>
              <a:t> </a:t>
            </a:r>
            <a:endParaRPr kumimoji="0" lang="en-US" sz="32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495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3068536761"/>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0" y="125333"/>
            <a:ext cx="7686675" cy="707886"/>
          </a:xfrm>
          <a:prstGeom prst="rect">
            <a:avLst/>
          </a:prstGeom>
          <a:noFill/>
        </p:spPr>
        <p:txBody>
          <a:bodyPr wrap="square" rtlCol="0">
            <a:spAutoFit/>
          </a:bodyPr>
          <a:lstStyle/>
          <a:p>
            <a:pPr>
              <a:spcBef>
                <a:spcPts val="600"/>
              </a:spcBef>
            </a:pPr>
            <a:r>
              <a:rPr lang="en-US" sz="2000" b="1"/>
              <a:t>1. Korinćanima 1</a:t>
            </a:r>
            <a:r>
              <a:rPr lang="sr-Latn-RS" sz="2000" b="1"/>
              <a:t>,</a:t>
            </a:r>
            <a:r>
              <a:rPr lang="en-US" sz="2000" b="1"/>
              <a:t>17-31 govori o načinu na koji križ utječe na živote ljudi.</a:t>
            </a:r>
            <a:endParaRPr lang="en-US" sz="2000" b="1" noProof="0" dirty="0"/>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0" y="1813173"/>
            <a:ext cx="7686675" cy="1631216"/>
          </a:xfrm>
          <a:prstGeom prst="rect">
            <a:avLst/>
          </a:prstGeom>
          <a:noFill/>
        </p:spPr>
        <p:txBody>
          <a:bodyPr wrap="square">
            <a:spAutoFit/>
          </a:bodyPr>
          <a:lstStyle/>
          <a:p>
            <a:pPr lvl="0">
              <a:spcBef>
                <a:spcPts val="600"/>
              </a:spcBef>
              <a:defRPr/>
            </a:pPr>
            <a:r>
              <a:rPr lang="en-US" sz="2000" b="1">
                <a:solidFill>
                  <a:prstClr val="black"/>
                </a:solidFill>
              </a:rPr>
              <a:t>Spašen od nekoga tko je umro na križu, a zatim ponovno uskrsnuo? Za muškarce je to ludost, besmislenost i slabost. Ali za nas koji smo otvorili svoja srca pozivu Duha Svetoga, križ je "Božja snaga, [...] mudrost, pravednost, posvećenje i otkupljenje" (1 Kor. 1</a:t>
            </a:r>
            <a:r>
              <a:rPr lang="sr-Latn-RS" sz="2000" b="1">
                <a:solidFill>
                  <a:prstClr val="black"/>
                </a:solidFill>
              </a:rPr>
              <a:t>,</a:t>
            </a:r>
            <a:r>
              <a:rPr lang="en-US" sz="2000" b="1">
                <a:solidFill>
                  <a:prstClr val="black"/>
                </a:solidFill>
              </a:rPr>
              <a:t>18</a:t>
            </a:r>
            <a:r>
              <a:rPr lang="sr-Latn-RS" sz="2000" b="1">
                <a:solidFill>
                  <a:prstClr val="black"/>
                </a:solidFill>
              </a:rPr>
              <a:t>.</a:t>
            </a:r>
            <a:r>
              <a:rPr lang="en-US" sz="2000" b="1">
                <a:solidFill>
                  <a:prstClr val="black"/>
                </a:solidFill>
              </a:rPr>
              <a:t>30).</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C07439D8-F068-0B54-EBCB-1877D7D20CE0}"/>
              </a:ext>
            </a:extLst>
          </p:cNvPr>
          <p:cNvSpPr txBox="1"/>
          <p:nvPr/>
        </p:nvSpPr>
        <p:spPr>
          <a:xfrm>
            <a:off x="0" y="812899"/>
            <a:ext cx="7686675" cy="1015663"/>
          </a:xfrm>
          <a:prstGeom prst="rect">
            <a:avLst/>
          </a:prstGeom>
          <a:noFill/>
        </p:spPr>
        <p:txBody>
          <a:bodyPr wrap="square">
            <a:spAutoFit/>
          </a:bodyPr>
          <a:lstStyle/>
          <a:p>
            <a:pPr lvl="0">
              <a:spcBef>
                <a:spcPts val="600"/>
              </a:spcBef>
              <a:defRPr/>
            </a:pPr>
            <a:r>
              <a:rPr lang="en-US" sz="2000" b="1">
                <a:solidFill>
                  <a:prstClr val="black"/>
                </a:solidFill>
              </a:rPr>
              <a:t>Za vjernike, križ je simbol spasenja. Ali za ljude koji su živjeli u prvom stoljeću, križ je predstavljao samo sramotnu smrt kriminalca.</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en-US" sz="4200" b="1">
                <a:ln w="9525">
                  <a:solidFill>
                    <a:schemeClr val="bg1"/>
                  </a:solidFill>
                  <a:prstDash val="solid"/>
                </a:ln>
                <a:solidFill>
                  <a:srgbClr val="7030A0"/>
                </a:solidFill>
                <a:effectLst>
                  <a:outerShdw blurRad="12700" dist="38100" dir="2700000" algn="tl" rotWithShape="0">
                    <a:schemeClr val="accent5">
                      <a:lumMod val="75000"/>
                    </a:schemeClr>
                  </a:outerShdw>
                </a:effectLst>
              </a:rPr>
              <a:t>MUDROST BOŽJA</a:t>
            </a:r>
            <a:endParaRPr lang="en-US" sz="4200" b="1" noProof="0" dirty="0">
              <a:ln w="9525">
                <a:solidFill>
                  <a:schemeClr val="bg1"/>
                </a:solidFill>
                <a:prstDash val="solid"/>
              </a:ln>
              <a:solidFill>
                <a:srgbClr val="7030A0"/>
              </a:solidFill>
              <a:effectLst>
                <a:outerShdw blurRad="12700"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792206"/>
            <a:ext cx="5605245" cy="646331"/>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en-US" b="1" noProof="0">
                <a:solidFill>
                  <a:schemeClr val="accent4">
                    <a:lumMod val="50000"/>
                  </a:schemeClr>
                </a:solidFill>
                <a:latin typeface="Comic Sans MS" panose="030F0702030302020204" pitchFamily="66" charset="0"/>
              </a:rPr>
              <a:t>“</a:t>
            </a:r>
            <a:r>
              <a:rPr lang="sr-Latn-RS" b="1">
                <a:solidFill>
                  <a:schemeClr val="accent4">
                    <a:lumMod val="50000"/>
                  </a:schemeClr>
                </a:solidFill>
                <a:latin typeface="Comic Sans MS" panose="030F0702030302020204" pitchFamily="66" charset="0"/>
              </a:rPr>
              <a:t>A za pozvane, i Židove i Grke, Krista, Božju silu i Božju mudrost.</a:t>
            </a:r>
            <a:r>
              <a:rPr lang="en-US" b="1" noProof="0">
                <a:solidFill>
                  <a:schemeClr val="accent4">
                    <a:lumMod val="50000"/>
                  </a:schemeClr>
                </a:solidFill>
                <a:latin typeface="Comic Sans MS" panose="030F0702030302020204" pitchFamily="66" charset="0"/>
              </a:rPr>
              <a:t>.” </a:t>
            </a:r>
            <a:r>
              <a:rPr lang="en-US" sz="1400" b="1" noProof="0">
                <a:solidFill>
                  <a:schemeClr val="accent4">
                    <a:lumMod val="50000"/>
                  </a:schemeClr>
                </a:solidFill>
                <a:latin typeface="Comic Sans MS" panose="030F0702030302020204" pitchFamily="66" charset="0"/>
              </a:rPr>
              <a:t>(1</a:t>
            </a:r>
            <a:r>
              <a:rPr lang="sr-Latn-RS" sz="1400" b="1" noProof="0">
                <a:solidFill>
                  <a:schemeClr val="accent4">
                    <a:lumMod val="50000"/>
                  </a:schemeClr>
                </a:solidFill>
                <a:latin typeface="Comic Sans MS" panose="030F0702030302020204" pitchFamily="66" charset="0"/>
              </a:rPr>
              <a:t>. Korinćanima</a:t>
            </a:r>
            <a:r>
              <a:rPr lang="en-US" sz="1400" b="1" noProof="0">
                <a:solidFill>
                  <a:schemeClr val="accent4">
                    <a:lumMod val="50000"/>
                  </a:schemeClr>
                </a:solidFill>
                <a:latin typeface="Comic Sans MS" panose="030F0702030302020204" pitchFamily="66" charset="0"/>
              </a:rPr>
              <a:t> 1</a:t>
            </a:r>
            <a:r>
              <a:rPr lang="sr-Latn-RS" sz="1400" b="1" noProof="0">
                <a:solidFill>
                  <a:schemeClr val="accent4">
                    <a:lumMod val="50000"/>
                  </a:schemeClr>
                </a:solidFill>
                <a:latin typeface="Comic Sans MS" panose="030F0702030302020204" pitchFamily="66" charset="0"/>
              </a:rPr>
              <a:t>,</a:t>
            </a:r>
            <a:r>
              <a:rPr lang="en-US" sz="1400" b="1" noProof="0">
                <a:solidFill>
                  <a:schemeClr val="accent4">
                    <a:lumMod val="50000"/>
                  </a:schemeClr>
                </a:solidFill>
                <a:latin typeface="Comic Sans MS" panose="030F0702030302020204" pitchFamily="66" charset="0"/>
              </a:rPr>
              <a:t>24</a:t>
            </a:r>
            <a:r>
              <a:rPr lang="en-US" sz="1400" b="1" noProof="0" dirty="0">
                <a:solidFill>
                  <a:schemeClr val="accent4">
                    <a:lumMod val="50000"/>
                  </a:schemeClr>
                </a:solidFill>
                <a:latin typeface="Comic Sans MS" panose="030F0702030302020204" pitchFamily="66" charset="0"/>
              </a:rPr>
              <a:t>)</a:t>
            </a:r>
            <a:endParaRPr lang="en-US" b="1" noProof="0"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015663"/>
          </a:xfrm>
          <a:prstGeom prst="rect">
            <a:avLst/>
          </a:prstGeom>
          <a:noFill/>
        </p:spPr>
        <p:txBody>
          <a:bodyPr wrap="square" rtlCol="0">
            <a:spAutoFit/>
          </a:bodyPr>
          <a:lstStyle/>
          <a:p>
            <a:pPr>
              <a:spcBef>
                <a:spcPts val="600"/>
              </a:spcBef>
            </a:pPr>
            <a:r>
              <a:rPr lang="en-US" sz="2000" b="1"/>
              <a:t>U Ateni je Pavao koristio ljudsku mudrost kako bi pokušao uvjeriti </a:t>
            </a:r>
            <a:r>
              <a:rPr lang="sr-Latn-RS" sz="2000" b="1"/>
              <a:t>grčke “</a:t>
            </a:r>
            <a:r>
              <a:rPr lang="en-US" sz="2000" b="1"/>
              <a:t>mudrace</a:t>
            </a:r>
            <a:r>
              <a:rPr lang="sr-Latn-RS" sz="2000" b="1"/>
              <a:t>“</a:t>
            </a:r>
            <a:r>
              <a:rPr lang="en-US" sz="2000" b="1"/>
              <a:t>. Od tada je odlučio koristiti samo božansku mudrost.</a:t>
            </a:r>
            <a:endParaRPr lang="en-US" sz="2000" b="1" noProof="0" dirty="0"/>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5" y="4666206"/>
            <a:ext cx="7170819" cy="1015663"/>
          </a:xfrm>
          <a:prstGeom prst="rect">
            <a:avLst/>
          </a:prstGeom>
          <a:noFill/>
        </p:spPr>
        <p:txBody>
          <a:bodyPr wrap="square">
            <a:spAutoFit/>
          </a:bodyPr>
          <a:lstStyle/>
          <a:p>
            <a:pPr>
              <a:spcBef>
                <a:spcPts val="600"/>
              </a:spcBef>
            </a:pPr>
            <a:r>
              <a:rPr lang="en-US" sz="2000" b="1"/>
              <a:t>Božja mudrost uništava "mudrost mudrih"; odbacuje "razumijevanje mudrih" (1</a:t>
            </a:r>
            <a:r>
              <a:rPr lang="sr-Latn-RS" sz="2000" b="1"/>
              <a:t>.</a:t>
            </a:r>
            <a:r>
              <a:rPr lang="en-US" sz="2000" b="1"/>
              <a:t> Kor. 1</a:t>
            </a:r>
            <a:r>
              <a:rPr lang="sr-Latn-RS" sz="2000" b="1"/>
              <a:t>,</a:t>
            </a:r>
            <a:r>
              <a:rPr lang="en-US" sz="2000" b="1"/>
              <a:t>19); i "učinio je ludim ... mudrost svijeta" (1</a:t>
            </a:r>
            <a:r>
              <a:rPr lang="sr-Latn-RS" sz="2000" b="1"/>
              <a:t>.</a:t>
            </a:r>
            <a:r>
              <a:rPr lang="en-US" sz="2000" b="1"/>
              <a:t> Kor. 1</a:t>
            </a:r>
            <a:r>
              <a:rPr lang="sr-Latn-RS" sz="2000" b="1"/>
              <a:t>,</a:t>
            </a:r>
            <a:r>
              <a:rPr lang="en-US" sz="2000" b="1"/>
              <a:t>20).</a:t>
            </a:r>
            <a:endParaRPr lang="en-US" sz="2000" b="1" noProof="0" dirty="0"/>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400110"/>
          </a:xfrm>
          <a:prstGeom prst="rect">
            <a:avLst/>
          </a:prstGeom>
          <a:noFill/>
        </p:spPr>
        <p:txBody>
          <a:bodyPr wrap="square">
            <a:spAutoFit/>
          </a:bodyPr>
          <a:lstStyle/>
          <a:p>
            <a:pPr>
              <a:spcBef>
                <a:spcPts val="600"/>
              </a:spcBef>
            </a:pPr>
            <a:r>
              <a:rPr lang="en-US" sz="2000" b="1"/>
              <a:t>Koja je božanska mudrost koju propovijeda Pavao?</a:t>
            </a:r>
            <a:endParaRPr lang="en-US" sz="2000" b="1" noProof="0" dirty="0"/>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768521"/>
            <a:ext cx="7247021" cy="1015663"/>
          </a:xfrm>
          <a:prstGeom prst="rect">
            <a:avLst/>
          </a:prstGeom>
          <a:noFill/>
        </p:spPr>
        <p:txBody>
          <a:bodyPr wrap="square">
            <a:spAutoFit/>
          </a:bodyPr>
          <a:lstStyle/>
          <a:p>
            <a:pPr>
              <a:spcBef>
                <a:spcPts val="600"/>
              </a:spcBef>
            </a:pPr>
            <a:r>
              <a:rPr lang="en-US" sz="2000" b="1"/>
              <a:t>Suprotno svakoj ljudskoj logici, Božja mudrost sastoji se u "spašavanju vjernika kroz ludost propovijedanja"</a:t>
            </a:r>
            <a:br>
              <a:rPr lang="en-US" sz="2000" b="1"/>
            </a:br>
            <a:r>
              <a:rPr lang="en-US" sz="2000" b="1"/>
              <a:t>(1. Kor</a:t>
            </a:r>
            <a:r>
              <a:rPr lang="sr-Latn-RS" sz="2000" b="1"/>
              <a:t>.</a:t>
            </a:r>
            <a:r>
              <a:rPr lang="en-US" sz="2000" b="1"/>
              <a:t> 1</a:t>
            </a:r>
            <a:r>
              <a:rPr lang="sr-Latn-RS" sz="2000" b="1"/>
              <a:t>,</a:t>
            </a:r>
            <a:r>
              <a:rPr lang="en-US" sz="2000" b="1"/>
              <a:t>21).</a:t>
            </a:r>
            <a:endParaRPr lang="en-US" sz="2000" b="1" noProof="0" dirty="0"/>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790963"/>
            <a:ext cx="5683881" cy="1323439"/>
          </a:xfrm>
          <a:prstGeom prst="rect">
            <a:avLst/>
          </a:prstGeom>
          <a:noFill/>
        </p:spPr>
        <p:txBody>
          <a:bodyPr wrap="square">
            <a:spAutoFit/>
          </a:bodyPr>
          <a:lstStyle/>
          <a:p>
            <a:pPr lvl="0">
              <a:spcBef>
                <a:spcPts val="600"/>
              </a:spcBef>
              <a:defRPr/>
            </a:pPr>
            <a:r>
              <a:rPr lang="en-US" sz="2000" b="1">
                <a:solidFill>
                  <a:prstClr val="black"/>
                </a:solidFill>
              </a:rPr>
              <a:t>Sam Bog poslao ga je da propovijeda </a:t>
            </a:r>
            <a:r>
              <a:rPr lang="sr-Latn-RS" sz="2000" b="1">
                <a:solidFill>
                  <a:prstClr val="black"/>
                </a:solidFill>
              </a:rPr>
              <a:t>Njegov</a:t>
            </a:r>
            <a:r>
              <a:rPr lang="en-US" sz="2000" b="1">
                <a:solidFill>
                  <a:prstClr val="black"/>
                </a:solidFill>
              </a:rPr>
              <a:t>u poruku "bez riječi ljudske mudrosti, kako križ Kristov ne bi bio ispražnjen od svoje moći" </a:t>
            </a:r>
            <a:r>
              <a:rPr lang="sr-Latn-RS" sz="2000" b="1">
                <a:solidFill>
                  <a:prstClr val="black"/>
                </a:solidFill>
              </a:rPr>
              <a:t>         </a:t>
            </a:r>
            <a:r>
              <a:rPr lang="en-US" sz="2000" b="1">
                <a:solidFill>
                  <a:prstClr val="black"/>
                </a:solidFill>
              </a:rPr>
              <a:t>(1</a:t>
            </a:r>
            <a:r>
              <a:rPr lang="sr-Latn-RS" sz="2000" b="1">
                <a:solidFill>
                  <a:prstClr val="black"/>
                </a:solidFill>
              </a:rPr>
              <a:t>.</a:t>
            </a:r>
            <a:r>
              <a:rPr lang="en-US" sz="2000" b="1">
                <a:solidFill>
                  <a:prstClr val="black"/>
                </a:solidFill>
              </a:rPr>
              <a:t> Kor. 1,17 NIV).</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64633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sr-Latn-RS" sz="3600" b="1">
                <a:ln/>
                <a:solidFill>
                  <a:schemeClr val="accent3"/>
                </a:solidFill>
              </a:rPr>
              <a:t>LUDOST KRIŽA</a:t>
            </a:r>
            <a:endParaRPr lang="en-US" sz="3600" b="1" noProof="0" dirty="0">
              <a:ln/>
              <a:solidFill>
                <a:schemeClr val="accent3"/>
              </a:solidFill>
            </a:endParaRP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699369"/>
            <a:ext cx="6572250" cy="646331"/>
          </a:xfrm>
          <a:prstGeom prst="rect">
            <a:avLst/>
          </a:prstGeom>
          <a:noFill/>
        </p:spPr>
        <p:txBody>
          <a:bodyPr wrap="square">
            <a:spAutoFit/>
            <a:scene3d>
              <a:camera prst="orthographicFront"/>
              <a:lightRig rig="threePt" dir="t"/>
            </a:scene3d>
            <a:sp3d extrusionH="57150">
              <a:bevelT w="38100" h="38100"/>
            </a:sp3d>
          </a:bodyPr>
          <a:lstStyle/>
          <a:p>
            <a:pPr algn="ctr"/>
            <a:r>
              <a:rPr lang="en-US" b="1" noProof="0">
                <a:solidFill>
                  <a:schemeClr val="accent1">
                    <a:lumMod val="50000"/>
                  </a:schemeClr>
                </a:solidFill>
                <a:latin typeface="Comic Sans MS" panose="030F0702030302020204" pitchFamily="66" charset="0"/>
              </a:rPr>
              <a:t>“</a:t>
            </a:r>
            <a:r>
              <a:rPr lang="sr-Latn-RS" b="1">
                <a:solidFill>
                  <a:schemeClr val="accent1">
                    <a:lumMod val="50000"/>
                  </a:schemeClr>
                </a:solidFill>
                <a:latin typeface="Comic Sans MS" panose="030F0702030302020204" pitchFamily="66" charset="0"/>
              </a:rPr>
              <a:t>Mi propovijedamo Krista razapetoga, sablazan za Židove, ludost za pogane.</a:t>
            </a:r>
            <a:r>
              <a:rPr lang="en-US" b="1" noProof="0">
                <a:solidFill>
                  <a:schemeClr val="accent1">
                    <a:lumMod val="50000"/>
                  </a:schemeClr>
                </a:solidFill>
                <a:latin typeface="Comic Sans MS" panose="030F0702030302020204" pitchFamily="66" charset="0"/>
              </a:rPr>
              <a:t>” </a:t>
            </a:r>
            <a:r>
              <a:rPr lang="en-US" sz="1400" b="1" noProof="0">
                <a:solidFill>
                  <a:schemeClr val="accent1">
                    <a:lumMod val="50000"/>
                  </a:schemeClr>
                </a:solidFill>
                <a:latin typeface="Comic Sans MS" panose="030F0702030302020204" pitchFamily="66" charset="0"/>
              </a:rPr>
              <a:t>(1</a:t>
            </a:r>
            <a:r>
              <a:rPr lang="sr-Latn-RS" sz="1400" b="1" noProof="0">
                <a:solidFill>
                  <a:schemeClr val="accent1">
                    <a:lumMod val="50000"/>
                  </a:schemeClr>
                </a:solidFill>
                <a:latin typeface="Comic Sans MS" panose="030F0702030302020204" pitchFamily="66" charset="0"/>
              </a:rPr>
              <a:t>. Korinćanima</a:t>
            </a:r>
            <a:r>
              <a:rPr lang="en-US" sz="1400" b="1" noProof="0">
                <a:solidFill>
                  <a:schemeClr val="accent1">
                    <a:lumMod val="50000"/>
                  </a:schemeClr>
                </a:solidFill>
                <a:latin typeface="Comic Sans MS" panose="030F0702030302020204" pitchFamily="66" charset="0"/>
              </a:rPr>
              <a:t> 1</a:t>
            </a:r>
            <a:r>
              <a:rPr lang="sr-Latn-RS" sz="1400" b="1" noProof="0">
                <a:solidFill>
                  <a:schemeClr val="accent1">
                    <a:lumMod val="50000"/>
                  </a:schemeClr>
                </a:solidFill>
                <a:latin typeface="Comic Sans MS" panose="030F0702030302020204" pitchFamily="66" charset="0"/>
              </a:rPr>
              <a:t>,</a:t>
            </a:r>
            <a:r>
              <a:rPr lang="en-US" sz="1400" b="1" noProof="0">
                <a:solidFill>
                  <a:schemeClr val="accent1">
                    <a:lumMod val="50000"/>
                  </a:schemeClr>
                </a:solidFill>
                <a:latin typeface="Comic Sans MS" panose="030F0702030302020204" pitchFamily="66" charset="0"/>
              </a:rPr>
              <a:t>23</a:t>
            </a:r>
            <a:r>
              <a:rPr lang="en-US" sz="1400" b="1" noProof="0" dirty="0">
                <a:solidFill>
                  <a:schemeClr val="accent1">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en-US" sz="2000" b="1"/>
              <a:t>Grčka riječ mōria (ludost) koristi se pet puta u </a:t>
            </a:r>
            <a:r>
              <a:rPr lang="sr-Latn-RS" sz="2000" b="1"/>
              <a:t>   </a:t>
            </a:r>
            <a:r>
              <a:rPr lang="en-US" sz="2000" b="1"/>
              <a:t>1. Korinćanima:</a:t>
            </a:r>
            <a:endParaRPr lang="en-US" sz="2000" b="1" noProof="0" dirty="0"/>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3841941269"/>
              </p:ext>
            </p:extLst>
          </p:nvPr>
        </p:nvGraphicFramePr>
        <p:xfrm>
          <a:off x="37095" y="3152417"/>
          <a:ext cx="5706478" cy="36165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en-US" sz="2000" b="1"/>
              <a:t>Križ je ludost za one koji su izgubljeni; onima koji ne poznaju Boga (poganima); onima koji misle samo o ovom svijetu (prirodnom čovjeku); onima kojima upravlja samo vlastita mudrost.</a:t>
            </a:r>
            <a:endParaRPr lang="en-US" sz="2000" b="1" noProof="0" dirty="0"/>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707886"/>
          </a:xfrm>
          <a:prstGeom prst="rect">
            <a:avLst/>
          </a:prstGeom>
          <a:noFill/>
        </p:spPr>
        <p:txBody>
          <a:bodyPr wrap="square">
            <a:spAutoFit/>
          </a:bodyPr>
          <a:lstStyle/>
          <a:p>
            <a:pPr lvl="0">
              <a:spcBef>
                <a:spcPts val="600"/>
              </a:spcBef>
              <a:defRPr/>
            </a:pPr>
            <a:r>
              <a:rPr lang="en-US" sz="2000" b="1">
                <a:solidFill>
                  <a:prstClr val="black"/>
                </a:solidFill>
              </a:rPr>
              <a:t>Ali križ je blagoslov za one koji su spašeni, to jest za one koji su spremni vidjeti križ iz Božje perspektive.</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spc="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MOĆ BOGA</a:t>
            </a:r>
            <a:endParaRPr lang="en-US" sz="4400" b="1" spc="60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en-US" b="1" noProof="0">
                <a:solidFill>
                  <a:schemeClr val="accent4">
                    <a:lumMod val="50000"/>
                  </a:schemeClr>
                </a:solidFill>
                <a:latin typeface="Comic Sans MS" panose="030F0702030302020204" pitchFamily="66" charset="0"/>
              </a:rPr>
              <a:t>“</a:t>
            </a:r>
            <a:r>
              <a:rPr lang="sr-Latn-RS" b="1">
                <a:solidFill>
                  <a:schemeClr val="accent4">
                    <a:lumMod val="50000"/>
                  </a:schemeClr>
                </a:solidFill>
                <a:latin typeface="Comic Sans MS" panose="030F0702030302020204" pitchFamily="66" charset="0"/>
              </a:rPr>
              <a:t>Bez sumnje, govor o križu ludost je za one koji propadaju, a za nas koji se spasavamo sila je Božja. </a:t>
            </a:r>
            <a:r>
              <a:rPr lang="en-US" b="1" noProof="0">
                <a:solidFill>
                  <a:schemeClr val="accent4">
                    <a:lumMod val="50000"/>
                  </a:schemeClr>
                </a:solidFill>
                <a:latin typeface="Comic Sans MS" panose="030F0702030302020204" pitchFamily="66" charset="0"/>
              </a:rPr>
              <a:t>.” </a:t>
            </a:r>
            <a:r>
              <a:rPr lang="en-US" sz="1400" b="1" noProof="0">
                <a:solidFill>
                  <a:schemeClr val="accent4">
                    <a:lumMod val="50000"/>
                  </a:schemeClr>
                </a:solidFill>
                <a:latin typeface="Comic Sans MS" panose="030F0702030302020204" pitchFamily="66" charset="0"/>
              </a:rPr>
              <a:t>(1</a:t>
            </a:r>
            <a:r>
              <a:rPr lang="sr-Latn-RS" sz="1400" b="1" noProof="0">
                <a:solidFill>
                  <a:schemeClr val="accent4">
                    <a:lumMod val="50000"/>
                  </a:schemeClr>
                </a:solidFill>
                <a:latin typeface="Comic Sans MS" panose="030F0702030302020204" pitchFamily="66" charset="0"/>
              </a:rPr>
              <a:t>. Korinćanima</a:t>
            </a:r>
            <a:r>
              <a:rPr lang="en-US" sz="1400" b="1" noProof="0">
                <a:solidFill>
                  <a:schemeClr val="accent4">
                    <a:lumMod val="50000"/>
                  </a:schemeClr>
                </a:solidFill>
                <a:latin typeface="Comic Sans MS" panose="030F0702030302020204" pitchFamily="66" charset="0"/>
              </a:rPr>
              <a:t> 1</a:t>
            </a:r>
            <a:r>
              <a:rPr lang="sr-Latn-RS" sz="1400" b="1" noProof="0">
                <a:solidFill>
                  <a:schemeClr val="accent4">
                    <a:lumMod val="50000"/>
                  </a:schemeClr>
                </a:solidFill>
                <a:latin typeface="Comic Sans MS" panose="030F0702030302020204" pitchFamily="66" charset="0"/>
              </a:rPr>
              <a:t>,</a:t>
            </a:r>
            <a:r>
              <a:rPr lang="en-US" sz="1400" b="1" noProof="0">
                <a:solidFill>
                  <a:schemeClr val="accent4">
                    <a:lumMod val="50000"/>
                  </a:schemeClr>
                </a:solidFill>
                <a:latin typeface="Comic Sans MS" panose="030F0702030302020204" pitchFamily="66" charset="0"/>
              </a:rPr>
              <a:t>18</a:t>
            </a:r>
            <a:r>
              <a:rPr lang="en-US" sz="1400" b="1" noProof="0" dirty="0">
                <a:solidFill>
                  <a:schemeClr val="accent4">
                    <a:lumMod val="50000"/>
                  </a:schemeClr>
                </a:solidFill>
                <a:latin typeface="Comic Sans MS" panose="030F0702030302020204" pitchFamily="66" charset="0"/>
              </a:rPr>
              <a:t>)</a:t>
            </a: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2" y="1317467"/>
            <a:ext cx="6581776" cy="707886"/>
          </a:xfrm>
          <a:prstGeom prst="rect">
            <a:avLst/>
          </a:prstGeom>
          <a:noFill/>
        </p:spPr>
        <p:txBody>
          <a:bodyPr wrap="square">
            <a:spAutoFit/>
          </a:bodyPr>
          <a:lstStyle/>
          <a:p>
            <a:r>
              <a:rPr lang="pl-PL" sz="2000" b="1">
                <a:solidFill>
                  <a:prstClr val="black"/>
                </a:solidFill>
              </a:rPr>
              <a:t>Križ ima moć pokazati najgore od čovjeka i najbolje od Boga (1. Kor. 1,18).</a:t>
            </a:r>
            <a:endParaRPr lang="en-US" noProof="0"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773444158"/>
              </p:ext>
            </p:extLst>
          </p:nvPr>
        </p:nvGraphicFramePr>
        <p:xfrm>
          <a:off x="1199148" y="2038967"/>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55574" y="4736112"/>
            <a:ext cx="6581776" cy="1015663"/>
          </a:xfrm>
          <a:prstGeom prst="rect">
            <a:avLst/>
          </a:prstGeom>
          <a:noFill/>
        </p:spPr>
        <p:txBody>
          <a:bodyPr wrap="square">
            <a:spAutoFit/>
          </a:bodyPr>
          <a:lstStyle/>
          <a:p>
            <a:pPr>
              <a:spcBef>
                <a:spcPts val="600"/>
              </a:spcBef>
            </a:pPr>
            <a:r>
              <a:rPr lang="en-US" sz="2000" b="1">
                <a:solidFill>
                  <a:prstClr val="black"/>
                </a:solidFill>
              </a:rPr>
              <a:t>Oni koji odbacuju križ snose posljedice svojih pogrešnih postupaka i na kraju će biti uništeni od strane Onoga kojeg su odbacili.</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4" y="5785708"/>
            <a:ext cx="6791326" cy="1015663"/>
          </a:xfrm>
          <a:prstGeom prst="rect">
            <a:avLst/>
          </a:prstGeom>
          <a:noFill/>
        </p:spPr>
        <p:txBody>
          <a:bodyPr wrap="square">
            <a:spAutoFit/>
          </a:bodyPr>
          <a:lstStyle/>
          <a:p>
            <a:pPr lvl="0">
              <a:spcBef>
                <a:spcPts val="600"/>
              </a:spcBef>
              <a:defRPr/>
            </a:pPr>
            <a:r>
              <a:rPr lang="en-US" sz="2000" b="1">
                <a:solidFill>
                  <a:prstClr val="black"/>
                </a:solidFill>
              </a:rPr>
              <a:t>Božja moć, prikazana na križu, može pomiriti čovjeka s Bogom opraštajući mu sve njegove grijehe i darujući mu vječni život (Kol. 1</a:t>
            </a:r>
            <a:r>
              <a:rPr lang="sr-Latn-RS" sz="2000" b="1">
                <a:solidFill>
                  <a:prstClr val="black"/>
                </a:solidFill>
              </a:rPr>
              <a:t>,</a:t>
            </a:r>
            <a:r>
              <a:rPr lang="en-US" sz="2000" b="1">
                <a:solidFill>
                  <a:prstClr val="black"/>
                </a:solidFill>
              </a:rPr>
              <a:t>20; 1</a:t>
            </a:r>
            <a:r>
              <a:rPr lang="sr-Latn-RS" sz="2000" b="1">
                <a:solidFill>
                  <a:prstClr val="black"/>
                </a:solidFill>
              </a:rPr>
              <a:t>.</a:t>
            </a:r>
            <a:r>
              <a:rPr lang="en-US" sz="2000" b="1">
                <a:solidFill>
                  <a:prstClr val="black"/>
                </a:solidFill>
              </a:rPr>
              <a:t> </a:t>
            </a:r>
            <a:r>
              <a:rPr lang="sr-Latn-RS" sz="2000" b="1">
                <a:solidFill>
                  <a:prstClr val="black"/>
                </a:solidFill>
              </a:rPr>
              <a:t>Pet</a:t>
            </a:r>
            <a:r>
              <a:rPr lang="en-US" sz="2000" b="1">
                <a:solidFill>
                  <a:prstClr val="black"/>
                </a:solidFill>
              </a:rPr>
              <a:t>. 2</a:t>
            </a:r>
            <a:r>
              <a:rPr lang="sr-Latn-RS" sz="2000" b="1">
                <a:solidFill>
                  <a:prstClr val="black"/>
                </a:solidFill>
              </a:rPr>
              <a:t>,</a:t>
            </a:r>
            <a:r>
              <a:rPr lang="en-US" sz="2000" b="1">
                <a:solidFill>
                  <a:prstClr val="black"/>
                </a:solidFill>
              </a:rPr>
              <a:t>24).</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300"/>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07886"/>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en-US" sz="4000" b="1">
                <a:ln w="13462">
                  <a:noFill/>
                  <a:prstDash val="solid"/>
                </a:ln>
                <a:solidFill>
                  <a:srgbClr val="0070C0"/>
                </a:solidFill>
                <a:effectLst>
                  <a:outerShdw dist="38100" dir="2700000" algn="bl" rotWithShape="0">
                    <a:srgbClr val="002060"/>
                  </a:outerShdw>
                </a:effectLst>
              </a:rPr>
              <a:t>PORUKA KRIŽA</a:t>
            </a:r>
            <a:endParaRPr lang="en-US" sz="4000" b="1" noProof="0" dirty="0">
              <a:ln w="13462">
                <a:noFill/>
                <a:prstDash val="solid"/>
              </a:ln>
              <a:solidFill>
                <a:srgbClr val="0070C0"/>
              </a:solidFill>
              <a:effectLst>
                <a:outerShdw dist="38100" dir="2700000" algn="bl" rotWithShape="0">
                  <a:srgbClr val="002060"/>
                </a:outerShdw>
              </a:effectLst>
            </a:endParaRP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684865"/>
            <a:ext cx="7419977" cy="923330"/>
          </a:xfrm>
          <a:prstGeom prst="rect">
            <a:avLst/>
          </a:prstGeom>
          <a:noFill/>
        </p:spPr>
        <p:txBody>
          <a:bodyPr wrap="square">
            <a:spAutoFit/>
          </a:bodyPr>
          <a:lstStyle/>
          <a:p>
            <a:pPr algn="ctr"/>
            <a:r>
              <a:rPr lang="en-US" b="1" noProof="0">
                <a:solidFill>
                  <a:schemeClr val="accent5">
                    <a:lumMod val="50000"/>
                  </a:schemeClr>
                </a:solidFill>
                <a:latin typeface="Comic Sans MS" panose="030F0702030302020204" pitchFamily="66" charset="0"/>
              </a:rPr>
              <a:t>“</a:t>
            </a:r>
            <a:r>
              <a:rPr lang="sr-Latn-RS" b="1">
                <a:solidFill>
                  <a:schemeClr val="accent5">
                    <a:lumMod val="50000"/>
                  </a:schemeClr>
                </a:solidFill>
                <a:latin typeface="Comic Sans MS" panose="030F0702030302020204" pitchFamily="66" charset="0"/>
              </a:rPr>
              <a:t>Budući da svijet svojom mudrošću nije upoznao Boga u Božjoj mudrosti, odluči Bog one koji vjeruju spasiti ludošću propovijedanja.</a:t>
            </a:r>
            <a:r>
              <a:rPr lang="en-US" b="1" noProof="0">
                <a:solidFill>
                  <a:schemeClr val="accent5">
                    <a:lumMod val="50000"/>
                  </a:schemeClr>
                </a:solidFill>
                <a:latin typeface="Comic Sans MS" panose="030F0702030302020204" pitchFamily="66" charset="0"/>
              </a:rPr>
              <a:t>.” </a:t>
            </a:r>
            <a:r>
              <a:rPr lang="en-US" sz="1400" b="1" noProof="0">
                <a:solidFill>
                  <a:schemeClr val="accent5">
                    <a:lumMod val="50000"/>
                  </a:schemeClr>
                </a:solidFill>
                <a:latin typeface="Comic Sans MS" panose="030F0702030302020204" pitchFamily="66" charset="0"/>
              </a:rPr>
              <a:t>(1</a:t>
            </a:r>
            <a:r>
              <a:rPr lang="sr-Latn-RS" sz="1400" b="1" noProof="0">
                <a:solidFill>
                  <a:schemeClr val="accent5">
                    <a:lumMod val="50000"/>
                  </a:schemeClr>
                </a:solidFill>
                <a:latin typeface="Comic Sans MS" panose="030F0702030302020204" pitchFamily="66" charset="0"/>
              </a:rPr>
              <a:t>. Korinćanima</a:t>
            </a:r>
            <a:r>
              <a:rPr lang="en-US" sz="1400" b="1" noProof="0">
                <a:solidFill>
                  <a:schemeClr val="accent5">
                    <a:lumMod val="50000"/>
                  </a:schemeClr>
                </a:solidFill>
                <a:latin typeface="Comic Sans MS" panose="030F0702030302020204" pitchFamily="66" charset="0"/>
              </a:rPr>
              <a:t> 1</a:t>
            </a:r>
            <a:r>
              <a:rPr lang="sr-Latn-RS" sz="1400" b="1" noProof="0">
                <a:solidFill>
                  <a:schemeClr val="accent5">
                    <a:lumMod val="50000"/>
                  </a:schemeClr>
                </a:solidFill>
                <a:latin typeface="Comic Sans MS" panose="030F0702030302020204" pitchFamily="66" charset="0"/>
              </a:rPr>
              <a:t>,</a:t>
            </a:r>
            <a:r>
              <a:rPr lang="en-US" sz="1400" b="1" noProof="0">
                <a:solidFill>
                  <a:schemeClr val="accent5">
                    <a:lumMod val="50000"/>
                  </a:schemeClr>
                </a:solidFill>
                <a:latin typeface="Comic Sans MS" panose="030F0702030302020204" pitchFamily="66" charset="0"/>
              </a:rPr>
              <a:t>21</a:t>
            </a:r>
            <a:r>
              <a:rPr lang="en-US" sz="1400" b="1" noProof="0" dirty="0">
                <a:solidFill>
                  <a:schemeClr val="accent5">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585174"/>
            <a:ext cx="7353300" cy="400110"/>
          </a:xfrm>
          <a:prstGeom prst="rect">
            <a:avLst/>
          </a:prstGeom>
          <a:noFill/>
        </p:spPr>
        <p:txBody>
          <a:bodyPr wrap="square" rtlCol="0">
            <a:spAutoFit/>
          </a:bodyPr>
          <a:lstStyle/>
          <a:p>
            <a:pPr>
              <a:spcBef>
                <a:spcPts val="600"/>
              </a:spcBef>
            </a:pPr>
            <a:r>
              <a:rPr lang="en-US" sz="2000" b="1"/>
              <a:t>Zašto je propovijedanje poruke o križu ludost (1. Kor</a:t>
            </a:r>
            <a:r>
              <a:rPr lang="sr-Latn-RS" sz="2000" b="1"/>
              <a:t>.</a:t>
            </a:r>
            <a:r>
              <a:rPr lang="en-US" sz="2000" b="1"/>
              <a:t> 1</a:t>
            </a:r>
            <a:r>
              <a:rPr lang="sr-Latn-RS" sz="2000" b="1"/>
              <a:t>,</a:t>
            </a:r>
            <a:r>
              <a:rPr lang="en-US" sz="2000" b="1"/>
              <a:t>21-24)?</a:t>
            </a:r>
            <a:endParaRPr lang="en-US" sz="2000" b="1" noProof="0" dirty="0"/>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701" y="6101982"/>
            <a:ext cx="7353299" cy="707886"/>
          </a:xfrm>
          <a:prstGeom prst="rect">
            <a:avLst/>
          </a:prstGeom>
          <a:noFill/>
        </p:spPr>
        <p:txBody>
          <a:bodyPr wrap="square">
            <a:spAutoFit/>
          </a:bodyPr>
          <a:lstStyle/>
          <a:p>
            <a:pPr lvl="0">
              <a:spcBef>
                <a:spcPts val="600"/>
              </a:spcBef>
              <a:defRPr/>
            </a:pPr>
            <a:r>
              <a:rPr lang="pl-PL" sz="2000" b="1">
                <a:solidFill>
                  <a:prstClr val="black"/>
                </a:solidFill>
              </a:rPr>
              <a:t>Poruka križa pokazuje koliko je daleko Bog bio spreman ići da nam podari spasenje.</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2" y="4493787"/>
            <a:ext cx="7353301" cy="1323439"/>
          </a:xfrm>
          <a:prstGeom prst="rect">
            <a:avLst/>
          </a:prstGeom>
          <a:noFill/>
        </p:spPr>
        <p:txBody>
          <a:bodyPr wrap="square">
            <a:spAutoFit/>
          </a:bodyPr>
          <a:lstStyle/>
          <a:p>
            <a:pPr lvl="0">
              <a:spcBef>
                <a:spcPts val="600"/>
              </a:spcBef>
              <a:defRPr/>
            </a:pPr>
            <a:r>
              <a:rPr lang="en-US" sz="2000" b="1">
                <a:solidFill>
                  <a:prstClr val="black"/>
                </a:solidFill>
              </a:rPr>
              <a:t>Međutim, za anđele je poruka križa bila nešto sasvim drugo. Isus, kojeg su poznavali na nebu, dopustio je da ga ubiju iz ljubavi prema rasi koja ga je odbacila. To je perspektiva koju je Pavao želio prenijeti kroz svoje propovijedanje.</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270039"/>
            <a:ext cx="7353298" cy="1938992"/>
          </a:xfrm>
          <a:prstGeom prst="rect">
            <a:avLst/>
          </a:prstGeom>
          <a:noFill/>
        </p:spPr>
        <p:txBody>
          <a:bodyPr wrap="square">
            <a:spAutoFit/>
          </a:bodyPr>
          <a:lstStyle/>
          <a:p>
            <a:pPr lvl="0">
              <a:spcBef>
                <a:spcPts val="600"/>
              </a:spcBef>
              <a:defRPr/>
            </a:pPr>
            <a:r>
              <a:rPr lang="en-US" sz="2000" b="1">
                <a:solidFill>
                  <a:prstClr val="black"/>
                </a:solidFill>
              </a:rPr>
              <a:t>Židovi su očekivali Mesiju koji će ih osloboditi rimskog ugnjetavanja. Kad je Isus najavio da će biti razapet, njegovi su učenici bili užasnuti. Štoviše, za Židova, čovjek koji visi na drvetu bio je osoba prokleta od Boga (Pon</a:t>
            </a:r>
            <a:r>
              <a:rPr lang="sr-Latn-RS" sz="2000" b="1">
                <a:solidFill>
                  <a:prstClr val="black"/>
                </a:solidFill>
              </a:rPr>
              <a:t>.</a:t>
            </a:r>
            <a:r>
              <a:rPr lang="en-US" sz="2000" b="1">
                <a:solidFill>
                  <a:prstClr val="black"/>
                </a:solidFill>
              </a:rPr>
              <a:t> </a:t>
            </a:r>
            <a:r>
              <a:rPr lang="sr-Latn-RS" sz="2000" b="1">
                <a:solidFill>
                  <a:prstClr val="black"/>
                </a:solidFill>
              </a:rPr>
              <a:t>z</a:t>
            </a:r>
            <a:r>
              <a:rPr lang="en-US" sz="2000" b="1">
                <a:solidFill>
                  <a:prstClr val="black"/>
                </a:solidFill>
              </a:rPr>
              <a:t>ak</a:t>
            </a:r>
            <a:r>
              <a:rPr lang="sr-Latn-RS" sz="2000" b="1">
                <a:solidFill>
                  <a:prstClr val="black"/>
                </a:solidFill>
              </a:rPr>
              <a:t>.</a:t>
            </a:r>
            <a:r>
              <a:rPr lang="en-US" sz="2000" b="1">
                <a:solidFill>
                  <a:prstClr val="black"/>
                </a:solidFill>
              </a:rPr>
              <a:t> 21</a:t>
            </a:r>
            <a:r>
              <a:rPr lang="sr-Latn-RS" sz="2000" b="1">
                <a:solidFill>
                  <a:prstClr val="black"/>
                </a:solidFill>
              </a:rPr>
              <a:t>,</a:t>
            </a:r>
            <a:r>
              <a:rPr lang="en-US" sz="2000" b="1">
                <a:solidFill>
                  <a:prstClr val="black"/>
                </a:solidFill>
              </a:rPr>
              <a:t>23). Za poganina, koji nije ni očekivao Otkupitelja, zaključak je bio isti: križ je ludilo.</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974</TotalTime>
  <Words>2226</Words>
  <Application>Microsoft Office PowerPoint</Application>
  <PresentationFormat>Panorámica</PresentationFormat>
  <Paragraphs>113</Paragraphs>
  <Slides>16</Slides>
  <Notes>10</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16</vt:i4>
      </vt:variant>
    </vt:vector>
  </HeadingPairs>
  <TitlesOfParts>
    <vt:vector size="34" baseType="lpstr">
      <vt:lpstr>Bodoni MT Poster Compressed</vt:lpstr>
      <vt:lpstr>Impact</vt:lpstr>
      <vt:lpstr>Times New Roman</vt:lpstr>
      <vt:lpstr>Constantia</vt:lpstr>
      <vt:lpstr>Comic Sans MS</vt:lpstr>
      <vt:lpstr>Gill Sans MT Ext Condensed Bold</vt:lpstr>
      <vt:lpstr>Arial</vt:lpstr>
      <vt:lpstr>Britannic Bold</vt:lpstr>
      <vt:lpstr>Aptos</vt:lpstr>
      <vt:lpstr>Aptos Display</vt:lpstr>
      <vt:lpstr>Arial Narrow</vt:lpstr>
      <vt:lpstr>Calibri</vt:lpstr>
      <vt:lpstr>Tema de Office</vt:lpstr>
      <vt:lpstr>1_Tema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75</cp:revision>
  <dcterms:created xsi:type="dcterms:W3CDTF">2026-05-30T13:56:14Z</dcterms:created>
  <dcterms:modified xsi:type="dcterms:W3CDTF">2026-06-26T15:38:57Z</dcterms:modified>
</cp:coreProperties>
</file>