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7" r:id="rId3"/>
    <p:sldId id="272" r:id="rId4"/>
    <p:sldId id="273" r:id="rId5"/>
    <p:sldId id="259" r:id="rId6"/>
    <p:sldId id="260" r:id="rId7"/>
    <p:sldId id="270" r:id="rId8"/>
    <p:sldId id="262" r:id="rId9"/>
    <p:sldId id="271" r:id="rId10"/>
    <p:sldId id="264" r:id="rId11"/>
    <p:sldId id="266" r:id="rId12"/>
    <p:sldId id="26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45" autoAdjust="0"/>
    <p:restoredTop sz="94660"/>
  </p:normalViewPr>
  <p:slideViewPr>
    <p:cSldViewPr snapToGrid="0">
      <p:cViewPr varScale="1">
        <p:scale>
          <a:sx n="84" d="100"/>
          <a:sy n="84" d="100"/>
        </p:scale>
        <p:origin x="90" y="46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hr-HR" b="1" noProof="0">
              <a:solidFill>
                <a:schemeClr val="bg1"/>
              </a:solidFill>
              <a:effectLst>
                <a:outerShdw blurRad="50800" dist="50800" dir="5400000" algn="ctr" rotWithShape="0">
                  <a:schemeClr val="tx1"/>
                </a:outerShdw>
              </a:effectLst>
            </a:rPr>
            <a:t>Nezrelost</a:t>
          </a:r>
          <a:endParaRPr lang="en" b="1" noProof="0" dirty="0">
            <a:solidFill>
              <a:schemeClr val="bg1"/>
            </a:solidFill>
            <a:effectLst>
              <a:outerShdw blurRad="50800" dist="50800" dir="5400000" algn="ctr" rotWithShape="0">
                <a:schemeClr val="tx1"/>
              </a:outerShdw>
            </a:effectLst>
          </a:endParaRP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pl-PL" sz="2000" b="1" noProof="0">
              <a:solidFill>
                <a:schemeClr val="bg1"/>
              </a:solidFill>
              <a:effectLst>
                <a:outerShdw blurRad="50800" dist="50800" dir="5400000" algn="ctr" rotWithShape="0">
                  <a:schemeClr val="tx1"/>
                </a:outerShdw>
              </a:effectLst>
            </a:rPr>
            <a:t>Oni su poput djece (1. Kor. 3,1).</a:t>
          </a:r>
          <a:endParaRPr lang="en" sz="2000" b="1" noProof="0" dirty="0">
            <a:solidFill>
              <a:schemeClr val="bg1"/>
            </a:solidFill>
            <a:effectLst>
              <a:outerShdw blurRad="50800" dist="50800" dir="5400000" algn="ctr" rotWithShape="0">
                <a:schemeClr val="tx1"/>
              </a:outerShdw>
            </a:effectLst>
          </a:endParaRP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nn-NO" sz="2000" b="1" noProof="0">
              <a:effectLst>
                <a:outerShdw blurRad="50800" dist="50800" dir="5400000" algn="ctr" rotWithShape="0">
                  <a:schemeClr val="tx1"/>
                </a:outerShdw>
              </a:effectLst>
            </a:rPr>
            <a:t>Hrane se mlijekom </a:t>
          </a:r>
          <a:r>
            <a:rPr lang="sr-Latn-RS" sz="2000" b="1" noProof="0">
              <a:effectLst>
                <a:outerShdw blurRad="50800" dist="50800" dir="5400000" algn="ctr" rotWithShape="0">
                  <a:schemeClr val="tx1"/>
                </a:outerShdw>
              </a:effectLst>
            </a:rPr>
            <a:t>               </a:t>
          </a:r>
          <a:r>
            <a:rPr lang="nn-NO" sz="2000" b="1" noProof="0">
              <a:effectLst>
                <a:outerShdw blurRad="50800" dist="50800" dir="5400000" algn="ctr" rotWithShape="0">
                  <a:schemeClr val="tx1"/>
                </a:outerShdw>
              </a:effectLst>
            </a:rPr>
            <a:t>(1</a:t>
          </a:r>
          <a:r>
            <a:rPr lang="sr-Latn-RS" sz="2000" b="1" noProof="0">
              <a:effectLst>
                <a:outerShdw blurRad="50800" dist="50800" dir="5400000" algn="ctr" rotWithShape="0">
                  <a:schemeClr val="tx1"/>
                </a:outerShdw>
              </a:effectLst>
            </a:rPr>
            <a:t>.</a:t>
          </a:r>
          <a:r>
            <a:rPr lang="nn-NO" sz="2000" b="1" noProof="0">
              <a:effectLst>
                <a:outerShdw blurRad="50800" dist="50800" dir="5400000" algn="ctr" rotWithShape="0">
                  <a:schemeClr val="tx1"/>
                </a:outerShdw>
              </a:effectLst>
            </a:rPr>
            <a:t> Kor. 3</a:t>
          </a:r>
          <a:r>
            <a:rPr lang="sr-Latn-RS" sz="2000" b="1" noProof="0">
              <a:effectLst>
                <a:outerShdw blurRad="50800" dist="50800" dir="5400000" algn="ctr" rotWithShape="0">
                  <a:schemeClr val="tx1"/>
                </a:outerShdw>
              </a:effectLst>
            </a:rPr>
            <a:t>,</a:t>
          </a:r>
          <a:r>
            <a:rPr lang="nn-NO" sz="2000" b="1" noProof="0">
              <a:effectLst>
                <a:outerShdw blurRad="50800" dist="50800" dir="5400000" algn="ctr" rotWithShape="0">
                  <a:schemeClr val="tx1"/>
                </a:outerShdw>
              </a:effectLst>
            </a:rPr>
            <a:t>2)</a:t>
          </a:r>
          <a:r>
            <a:rPr lang="sr-Latn-RS" sz="2000" b="1" noProof="0">
              <a:effectLst>
                <a:outerShdw blurRad="50800" dist="50800" dir="5400000" algn="ctr" rotWithShape="0">
                  <a:schemeClr val="tx1"/>
                </a:outerShdw>
              </a:effectLst>
            </a:rPr>
            <a:t>.</a:t>
          </a:r>
          <a:endParaRPr lang="en" sz="2000" b="1" noProof="0" dirty="0">
            <a:effectLst>
              <a:outerShdw blurRad="50800" dist="50800" dir="5400000" algn="ctr" rotWithShape="0">
                <a:schemeClr val="tx1"/>
              </a:outerShdw>
            </a:effectLst>
          </a:endParaRP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pl-PL" sz="2000" b="1" noProof="0">
              <a:effectLst>
                <a:outerShdw blurRad="50800" dist="50800" dir="5400000" algn="ctr" rotWithShape="0">
                  <a:schemeClr val="tx1"/>
                </a:outerShdw>
              </a:effectLst>
            </a:rPr>
            <a:t>Oni su tjelesni       (1. Kor. 3,3).</a:t>
          </a:r>
          <a:endParaRPr lang="en" sz="2000" b="1" noProof="0" dirty="0">
            <a:effectLst>
              <a:outerShdw blurRad="50800" dist="50800" dir="5400000" algn="ctr" rotWithShape="0">
                <a:schemeClr val="tx1"/>
              </a:outerShdw>
            </a:effectLst>
          </a:endParaRP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hr-HR" sz="2000" b="1" noProof="0">
              <a:effectLst>
                <a:outerShdw blurRad="50800" dist="50800" dir="5400000" algn="ctr" rotWithShape="0">
                  <a:schemeClr val="tx1"/>
                </a:outerShdw>
              </a:effectLst>
            </a:rPr>
            <a:t>Na njih utječu mišljenja drugih    (1. Kor. 3,4).</a:t>
          </a:r>
          <a:endParaRPr lang="en" sz="2000" b="1" noProof="0" dirty="0">
            <a:effectLst>
              <a:outerShdw blurRad="50800" dist="50800" dir="5400000" algn="ctr" rotWithShape="0">
                <a:schemeClr val="tx1"/>
              </a:outerShdw>
            </a:effectLst>
          </a:endParaRP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26571">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hr-HR" b="1" noProof="0">
              <a:solidFill>
                <a:schemeClr val="bg1"/>
              </a:solidFill>
              <a:effectLst>
                <a:outerShdw blurRad="50800" dist="50800" dir="5400000" algn="ctr" rotWithShape="0">
                  <a:schemeClr val="tx1"/>
                </a:outerShdw>
              </a:effectLst>
            </a:rPr>
            <a:t>Zrelost</a:t>
          </a:r>
          <a:endParaRPr lang="en" b="1" noProof="0" dirty="0">
            <a:solidFill>
              <a:schemeClr val="bg1"/>
            </a:solidFill>
            <a:effectLst>
              <a:outerShdw blurRad="50800" dist="50800" dir="5400000" algn="ctr" rotWithShape="0">
                <a:schemeClr val="tx1"/>
              </a:outerShdw>
            </a:effectLst>
          </a:endParaRP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pl-PL" sz="2000" b="1" noProof="0">
              <a:solidFill>
                <a:schemeClr val="tx1"/>
              </a:solidFill>
            </a:rPr>
            <a:t>Oni su odrasli             (1. Kor. 14,20).</a:t>
          </a:r>
          <a:endParaRPr lang="en" sz="2000" b="1" noProof="0" dirty="0">
            <a:solidFill>
              <a:schemeClr val="tx1"/>
            </a:solidFill>
          </a:endParaRP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nl-NL" sz="2000" b="1" noProof="0">
              <a:solidFill>
                <a:schemeClr val="tx1"/>
              </a:solidFill>
            </a:rPr>
            <a:t>Jedu čvrstu hranu (Heb</a:t>
          </a:r>
          <a:r>
            <a:rPr lang="sr-Latn-RS" sz="2000" b="1" noProof="0">
              <a:solidFill>
                <a:schemeClr val="tx1"/>
              </a:solidFill>
            </a:rPr>
            <a:t>.</a:t>
          </a:r>
          <a:r>
            <a:rPr lang="nl-NL" sz="2000" b="1" noProof="0">
              <a:solidFill>
                <a:schemeClr val="tx1"/>
              </a:solidFill>
            </a:rPr>
            <a:t> 5</a:t>
          </a:r>
          <a:r>
            <a:rPr lang="sr-Latn-RS" sz="2000" b="1" noProof="0">
              <a:solidFill>
                <a:schemeClr val="tx1"/>
              </a:solidFill>
            </a:rPr>
            <a:t>,</a:t>
          </a:r>
          <a:r>
            <a:rPr lang="nl-NL" sz="2000" b="1" noProof="0">
              <a:solidFill>
                <a:schemeClr val="tx1"/>
              </a:solidFill>
            </a:rPr>
            <a:t>14)</a:t>
          </a:r>
          <a:r>
            <a:rPr lang="sr-Latn-RS" sz="2000" b="1" noProof="0">
              <a:solidFill>
                <a:schemeClr val="tx1"/>
              </a:solidFill>
            </a:rPr>
            <a:t>.</a:t>
          </a:r>
          <a:endParaRPr lang="en" sz="2000" b="1" noProof="0" dirty="0">
            <a:solidFill>
              <a:schemeClr val="tx1"/>
            </a:solidFill>
          </a:endParaRP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pl-PL" sz="2000" b="1" noProof="0">
              <a:solidFill>
                <a:schemeClr val="tx1"/>
              </a:solidFill>
            </a:rPr>
            <a:t>Oni su duhovni           (1. Kor. 2,13).</a:t>
          </a:r>
          <a:endParaRPr lang="en" sz="2000" b="1" noProof="0" dirty="0">
            <a:solidFill>
              <a:schemeClr val="tx1"/>
            </a:solidFill>
          </a:endParaRP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hr-HR" sz="2000" b="1" noProof="0">
              <a:solidFill>
                <a:schemeClr val="tx1"/>
              </a:solidFill>
            </a:rPr>
            <a:t>Imaju duhovno razlučivanje                  (1. Kor. 2,14).</a:t>
          </a:r>
          <a:endParaRPr lang="en" sz="2000" b="1" noProof="0" dirty="0">
            <a:solidFill>
              <a:schemeClr val="tx1"/>
            </a:solidFill>
          </a:endParaRP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hr-HR" sz="5300" b="1" kern="1200" noProof="0">
              <a:solidFill>
                <a:schemeClr val="bg1"/>
              </a:solidFill>
              <a:effectLst>
                <a:outerShdw blurRad="50800" dist="50800" dir="5400000" algn="ctr" rotWithShape="0">
                  <a:schemeClr val="tx1"/>
                </a:outerShdw>
              </a:effectLst>
            </a:rPr>
            <a:t>Nezrelost</a:t>
          </a:r>
          <a:endParaRPr lang="en" sz="5300" b="1" kern="1200" noProof="0" dirty="0">
            <a:solidFill>
              <a:schemeClr val="bg1"/>
            </a:solidFill>
            <a:effectLst>
              <a:outerShdw blurRad="50800" dist="50800" dir="5400000" algn="ctr" rotWithShape="0">
                <a:schemeClr val="tx1"/>
              </a:outerShdw>
            </a:effectLst>
          </a:endParaRP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b="1" kern="1200" noProof="0">
              <a:solidFill>
                <a:schemeClr val="bg1"/>
              </a:solidFill>
              <a:effectLst>
                <a:outerShdw blurRad="50800" dist="50800" dir="5400000" algn="ctr" rotWithShape="0">
                  <a:schemeClr val="tx1"/>
                </a:outerShdw>
              </a:effectLst>
            </a:rPr>
            <a:t>Oni su poput djece (1. Kor. 3,1).</a:t>
          </a:r>
          <a:endParaRPr lang="en" sz="2000" b="1" kern="1200" noProof="0" dirty="0">
            <a:solidFill>
              <a:schemeClr val="bg1"/>
            </a:solidFill>
            <a:effectLst>
              <a:outerShdw blurRad="50800" dist="50800" dir="5400000" algn="ctr" rotWithShape="0">
                <a:schemeClr val="tx1"/>
              </a:outerShdw>
            </a:effectLst>
          </a:endParaRP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n-NO" sz="2000" b="1" kern="1200" noProof="0">
              <a:effectLst>
                <a:outerShdw blurRad="50800" dist="50800" dir="5400000" algn="ctr" rotWithShape="0">
                  <a:schemeClr val="tx1"/>
                </a:outerShdw>
              </a:effectLst>
            </a:rPr>
            <a:t>Hrane se mlijekom </a:t>
          </a:r>
          <a:r>
            <a:rPr lang="sr-Latn-RS" sz="2000" b="1" kern="1200" noProof="0">
              <a:effectLst>
                <a:outerShdw blurRad="50800" dist="50800" dir="5400000" algn="ctr" rotWithShape="0">
                  <a:schemeClr val="tx1"/>
                </a:outerShdw>
              </a:effectLst>
            </a:rPr>
            <a:t>               </a:t>
          </a:r>
          <a:r>
            <a:rPr lang="nn-NO" sz="2000" b="1" kern="1200" noProof="0">
              <a:effectLst>
                <a:outerShdw blurRad="50800" dist="50800" dir="5400000" algn="ctr" rotWithShape="0">
                  <a:schemeClr val="tx1"/>
                </a:outerShdw>
              </a:effectLst>
            </a:rPr>
            <a:t>(1</a:t>
          </a:r>
          <a:r>
            <a:rPr lang="sr-Latn-RS" sz="2000" b="1" kern="1200" noProof="0">
              <a:effectLst>
                <a:outerShdw blurRad="50800" dist="50800" dir="5400000" algn="ctr" rotWithShape="0">
                  <a:schemeClr val="tx1"/>
                </a:outerShdw>
              </a:effectLst>
            </a:rPr>
            <a:t>.</a:t>
          </a:r>
          <a:r>
            <a:rPr lang="nn-NO" sz="2000" b="1" kern="1200" noProof="0">
              <a:effectLst>
                <a:outerShdw blurRad="50800" dist="50800" dir="5400000" algn="ctr" rotWithShape="0">
                  <a:schemeClr val="tx1"/>
                </a:outerShdw>
              </a:effectLst>
            </a:rPr>
            <a:t> Kor. 3</a:t>
          </a:r>
          <a:r>
            <a:rPr lang="sr-Latn-RS" sz="2000" b="1" kern="1200" noProof="0">
              <a:effectLst>
                <a:outerShdw blurRad="50800" dist="50800" dir="5400000" algn="ctr" rotWithShape="0">
                  <a:schemeClr val="tx1"/>
                </a:outerShdw>
              </a:effectLst>
            </a:rPr>
            <a:t>,</a:t>
          </a:r>
          <a:r>
            <a:rPr lang="nn-NO" sz="2000" b="1" kern="1200" noProof="0">
              <a:effectLst>
                <a:outerShdw blurRad="50800" dist="50800" dir="5400000" algn="ctr" rotWithShape="0">
                  <a:schemeClr val="tx1"/>
                </a:outerShdw>
              </a:effectLst>
            </a:rPr>
            <a:t>2)</a:t>
          </a:r>
          <a:r>
            <a:rPr lang="sr-Latn-RS" sz="2000" b="1" kern="1200" noProof="0">
              <a:effectLst>
                <a:outerShdw blurRad="50800" dist="50800" dir="5400000" algn="ctr" rotWithShape="0">
                  <a:schemeClr val="tx1"/>
                </a:outerShdw>
              </a:effectLst>
            </a:rPr>
            <a:t>.</a:t>
          </a:r>
          <a:endParaRPr lang="en" sz="2000" b="1" kern="1200" noProof="0" dirty="0">
            <a:effectLst>
              <a:outerShdw blurRad="50800" dist="50800" dir="5400000" algn="ctr" rotWithShape="0">
                <a:schemeClr val="tx1"/>
              </a:outerShdw>
            </a:effectLst>
          </a:endParaRP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b="1" kern="1200" noProof="0">
              <a:effectLst>
                <a:outerShdw blurRad="50800" dist="50800" dir="5400000" algn="ctr" rotWithShape="0">
                  <a:schemeClr val="tx1"/>
                </a:outerShdw>
              </a:effectLst>
            </a:rPr>
            <a:t>Oni su tjelesni       (1. Kor. 3,3).</a:t>
          </a:r>
          <a:endParaRPr lang="en" sz="2000" b="1" kern="1200" noProof="0" dirty="0">
            <a:effectLst>
              <a:outerShdw blurRad="50800" dist="50800" dir="5400000" algn="ctr" rotWithShape="0">
                <a:schemeClr val="tx1"/>
              </a:outerShdw>
            </a:effectLst>
          </a:endParaRP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r-HR" sz="2000" b="1" kern="1200" noProof="0">
              <a:effectLst>
                <a:outerShdw blurRad="50800" dist="50800" dir="5400000" algn="ctr" rotWithShape="0">
                  <a:schemeClr val="tx1"/>
                </a:outerShdw>
              </a:effectLst>
            </a:rPr>
            <a:t>Na njih utječu mišljenja drugih    (1. Kor. 3,4).</a:t>
          </a:r>
          <a:endParaRPr lang="en" sz="2000" b="1" kern="1200" noProof="0" dirty="0">
            <a:effectLst>
              <a:outerShdw blurRad="50800" dist="50800" dir="5400000" algn="ctr" rotWithShape="0">
                <a:schemeClr val="tx1"/>
              </a:outerShdw>
            </a:effectLst>
          </a:endParaRP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hr-HR" sz="5300" b="1" kern="1200" noProof="0">
              <a:solidFill>
                <a:schemeClr val="bg1"/>
              </a:solidFill>
              <a:effectLst>
                <a:outerShdw blurRad="50800" dist="50800" dir="5400000" algn="ctr" rotWithShape="0">
                  <a:schemeClr val="tx1"/>
                </a:outerShdw>
              </a:effectLst>
            </a:rPr>
            <a:t>Zrelost</a:t>
          </a:r>
          <a:endParaRPr lang="en" sz="5300" b="1" kern="1200" noProof="0" dirty="0">
            <a:solidFill>
              <a:schemeClr val="bg1"/>
            </a:solidFill>
            <a:effectLst>
              <a:outerShdw blurRad="50800" dist="50800" dir="5400000" algn="ctr" rotWithShape="0">
                <a:schemeClr val="tx1"/>
              </a:outerShdw>
            </a:effectLst>
          </a:endParaRP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b="1" kern="1200" noProof="0">
              <a:solidFill>
                <a:schemeClr val="tx1"/>
              </a:solidFill>
            </a:rPr>
            <a:t>Oni su odrasli             (1. Kor. 14,20).</a:t>
          </a:r>
          <a:endParaRPr lang="en" sz="2000" b="1" kern="1200" noProof="0" dirty="0">
            <a:solidFill>
              <a:schemeClr val="tx1"/>
            </a:solidFill>
          </a:endParaRP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noProof="0">
              <a:solidFill>
                <a:schemeClr val="tx1"/>
              </a:solidFill>
            </a:rPr>
            <a:t>Jedu čvrstu hranu (Heb</a:t>
          </a:r>
          <a:r>
            <a:rPr lang="sr-Latn-RS" sz="2000" b="1" kern="1200" noProof="0">
              <a:solidFill>
                <a:schemeClr val="tx1"/>
              </a:solidFill>
            </a:rPr>
            <a:t>.</a:t>
          </a:r>
          <a:r>
            <a:rPr lang="nl-NL" sz="2000" b="1" kern="1200" noProof="0">
              <a:solidFill>
                <a:schemeClr val="tx1"/>
              </a:solidFill>
            </a:rPr>
            <a:t> 5</a:t>
          </a:r>
          <a:r>
            <a:rPr lang="sr-Latn-RS" sz="2000" b="1" kern="1200" noProof="0">
              <a:solidFill>
                <a:schemeClr val="tx1"/>
              </a:solidFill>
            </a:rPr>
            <a:t>,</a:t>
          </a:r>
          <a:r>
            <a:rPr lang="nl-NL" sz="2000" b="1" kern="1200" noProof="0">
              <a:solidFill>
                <a:schemeClr val="tx1"/>
              </a:solidFill>
            </a:rPr>
            <a:t>14)</a:t>
          </a:r>
          <a:r>
            <a:rPr lang="sr-Latn-RS" sz="2000" b="1" kern="1200" noProof="0">
              <a:solidFill>
                <a:schemeClr val="tx1"/>
              </a:solidFill>
            </a:rPr>
            <a:t>.</a:t>
          </a:r>
          <a:endParaRPr lang="en" sz="2000" b="1" kern="1200" noProof="0" dirty="0">
            <a:solidFill>
              <a:schemeClr val="tx1"/>
            </a:solidFill>
          </a:endParaRP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b="1" kern="1200" noProof="0">
              <a:solidFill>
                <a:schemeClr val="tx1"/>
              </a:solidFill>
            </a:rPr>
            <a:t>Oni su duhovni           (1. Kor. 2,13).</a:t>
          </a:r>
          <a:endParaRPr lang="en" sz="2000" b="1" kern="1200" noProof="0" dirty="0">
            <a:solidFill>
              <a:schemeClr val="tx1"/>
            </a:solidFill>
          </a:endParaRP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r-HR" sz="2000" b="1" kern="1200" noProof="0">
              <a:solidFill>
                <a:schemeClr val="tx1"/>
              </a:solidFill>
            </a:rPr>
            <a:t>Imaju duhovno razlučivanje                  (1. Kor. 2,14).</a:t>
          </a:r>
          <a:endParaRPr lang="en" sz="2000" b="1" kern="1200" noProof="0" dirty="0">
            <a:solidFill>
              <a:schemeClr val="tx1"/>
            </a:solidFill>
          </a:endParaRP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26/06/2026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C7434B-99D2-463D-BB41-1BE5A1D0D585}"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26/06/2026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26/06/2026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26/06/2026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B8C257BE-3063-C84F-CA3C-C49A87CA1E2D}"/>
              </a:ext>
            </a:extLst>
          </p:cNvPr>
          <p:cNvSpPr txBox="1"/>
          <p:nvPr/>
        </p:nvSpPr>
        <p:spPr>
          <a:xfrm>
            <a:off x="0" y="5761077"/>
            <a:ext cx="12177713" cy="1200329"/>
          </a:xfrm>
          <a:prstGeom prst="rect">
            <a:avLst/>
          </a:prstGeom>
          <a:noFill/>
        </p:spPr>
        <p:txBody>
          <a:bodyPr wrap="square" rtlCol="0">
            <a:spAutoFit/>
            <a:scene3d>
              <a:camera prst="orthographicFront"/>
              <a:lightRig rig="brightRoom" dir="t"/>
            </a:scene3d>
            <a:sp3d extrusionH="57150">
              <a:bevelT w="38100" h="38100" prst="relaxedInse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200" b="1" i="0" u="none" strike="noStrike" kern="1200" cap="none" spc="600" normalizeH="0" baseline="0" noProof="0" dirty="0" err="1">
                <a:ln w="22225">
                  <a:solidFill>
                    <a:srgbClr val="D9D535"/>
                  </a:solidFill>
                  <a:prstDash val="solid"/>
                </a:ln>
                <a:solidFill>
                  <a:srgbClr val="CFC0A1"/>
                </a:solidFill>
                <a:effectLst>
                  <a:outerShdw blurRad="50800" dist="50800" dir="5400000" algn="ctr" rotWithShape="0">
                    <a:prstClr val="black"/>
                  </a:outerShdw>
                </a:effectLst>
                <a:uLnTx/>
                <a:uFillTx/>
                <a:latin typeface="Aptos" panose="02110004020202020204"/>
                <a:ea typeface="+mn-ea"/>
                <a:cs typeface="+mn-cs"/>
              </a:rPr>
              <a:t>JEDINSTVO</a:t>
            </a:r>
            <a:r>
              <a:rPr kumimoji="0" lang="es-ES" sz="7200" b="1" i="0" u="none" strike="noStrike" kern="1200" cap="none" spc="600" normalizeH="0" baseline="0" noProof="0" dirty="0">
                <a:ln w="22225">
                  <a:solidFill>
                    <a:srgbClr val="D9D535"/>
                  </a:solidFill>
                  <a:prstDash val="solid"/>
                </a:ln>
                <a:solidFill>
                  <a:srgbClr val="CFC0A1"/>
                </a:solidFill>
                <a:effectLst>
                  <a:outerShdw blurRad="50800" dist="50800" dir="5400000" algn="ctr" rotWithShape="0">
                    <a:prstClr val="black"/>
                  </a:outerShdw>
                </a:effectLst>
                <a:uLnTx/>
                <a:uFillTx/>
                <a:latin typeface="Aptos" panose="02110004020202020204"/>
                <a:ea typeface="+mn-ea"/>
                <a:cs typeface="+mn-cs"/>
              </a:rPr>
              <a:t> U </a:t>
            </a:r>
            <a:r>
              <a:rPr kumimoji="0" lang="es-ES" sz="7200" b="1" i="0" u="none" strike="noStrike" kern="1200" cap="none" spc="600" normalizeH="0" baseline="0" noProof="0" dirty="0" err="1">
                <a:ln w="22225">
                  <a:solidFill>
                    <a:srgbClr val="D9D535"/>
                  </a:solidFill>
                  <a:prstDash val="solid"/>
                </a:ln>
                <a:solidFill>
                  <a:srgbClr val="CFC0A1"/>
                </a:solidFill>
                <a:effectLst>
                  <a:outerShdw blurRad="50800" dist="50800" dir="5400000" algn="ctr" rotWithShape="0">
                    <a:prstClr val="black"/>
                  </a:outerShdw>
                </a:effectLst>
                <a:uLnTx/>
                <a:uFillTx/>
                <a:latin typeface="Aptos" panose="02110004020202020204"/>
                <a:ea typeface="+mn-ea"/>
                <a:cs typeface="+mn-cs"/>
              </a:rPr>
              <a:t>KRISTU</a:t>
            </a:r>
            <a:endParaRPr kumimoji="0" lang="es-ES" sz="7200" b="1" i="0" u="none" strike="noStrike" kern="1200" cap="none" spc="600" normalizeH="0" baseline="0" noProof="0" dirty="0">
              <a:ln w="22225">
                <a:solidFill>
                  <a:srgbClr val="D9D535"/>
                </a:solidFill>
                <a:prstDash val="solid"/>
              </a:ln>
              <a:solidFill>
                <a:srgbClr val="CFC0A1"/>
              </a:solidFill>
              <a:effectLst>
                <a:outerShdw blurRad="50800" dist="50800" dir="5400000" algn="ctr" rotWithShape="0">
                  <a:prstClr val="black"/>
                </a:outerShdw>
              </a:effectLst>
              <a:uLnTx/>
              <a:uFillTx/>
              <a:latin typeface="Aptos" panose="02110004020202020204"/>
              <a:ea typeface="+mn-ea"/>
              <a:cs typeface="+mn-cs"/>
            </a:endParaRP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38100"/>
            <a:ext cx="121777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AE9665">
                    <a:lumMod val="60000"/>
                    <a:lumOff val="40000"/>
                  </a:srgbClr>
                </a:solidFill>
                <a:effectLst/>
                <a:uLnTx/>
                <a:uFillTx/>
                <a:latin typeface="Aptos" panose="02110004020202020204"/>
                <a:ea typeface="+mn-ea"/>
                <a:cs typeface="+mn-cs"/>
              </a:rPr>
              <a:t>3. </a:t>
            </a:r>
            <a:r>
              <a:rPr kumimoji="0" lang="es-ES" sz="1600" b="1" i="0" u="none" strike="noStrike" kern="1200" cap="none" spc="0" normalizeH="0" baseline="0" noProof="0" dirty="0" err="1">
                <a:ln>
                  <a:noFill/>
                </a:ln>
                <a:solidFill>
                  <a:srgbClr val="AE9665">
                    <a:lumMod val="60000"/>
                    <a:lumOff val="40000"/>
                  </a:srgbClr>
                </a:solidFill>
                <a:effectLst/>
                <a:uLnTx/>
                <a:uFillTx/>
                <a:latin typeface="Aptos" panose="02110004020202020204"/>
                <a:ea typeface="+mn-ea"/>
                <a:cs typeface="+mn-cs"/>
              </a:rPr>
              <a:t>Pouka</a:t>
            </a:r>
            <a:r>
              <a:rPr kumimoji="0" lang="es-ES" sz="1600" b="1" i="0" u="none" strike="noStrike" kern="1200" cap="none" spc="0" normalizeH="0" baseline="0" noProof="0" dirty="0">
                <a:ln>
                  <a:noFill/>
                </a:ln>
                <a:solidFill>
                  <a:srgbClr val="AE9665">
                    <a:lumMod val="60000"/>
                    <a:lumOff val="40000"/>
                  </a:srgbClr>
                </a:solidFill>
                <a:effectLst/>
                <a:uLnTx/>
                <a:uFillTx/>
                <a:latin typeface="Aptos" panose="02110004020202020204"/>
                <a:ea typeface="+mn-ea"/>
                <a:cs typeface="+mn-cs"/>
              </a:rPr>
              <a:t> </a:t>
            </a:r>
            <a:r>
              <a:rPr kumimoji="0" lang="es-ES" sz="1600" b="1" i="0" u="none" strike="noStrike" kern="1200" cap="none" spc="0" normalizeH="0" baseline="0" noProof="0" dirty="0" err="1">
                <a:ln>
                  <a:noFill/>
                </a:ln>
                <a:solidFill>
                  <a:srgbClr val="AE9665">
                    <a:lumMod val="60000"/>
                    <a:lumOff val="40000"/>
                  </a:srgbClr>
                </a:solidFill>
                <a:effectLst/>
                <a:uLnTx/>
                <a:uFillTx/>
                <a:latin typeface="Aptos" panose="02110004020202020204"/>
                <a:ea typeface="+mn-ea"/>
                <a:cs typeface="+mn-cs"/>
              </a:rPr>
              <a:t>za</a:t>
            </a:r>
            <a:r>
              <a:rPr kumimoji="0" lang="es-ES" sz="1600" b="1" i="0" u="none" strike="noStrike" kern="1200" cap="none" spc="0" normalizeH="0" baseline="0" noProof="0" dirty="0">
                <a:ln>
                  <a:noFill/>
                </a:ln>
                <a:solidFill>
                  <a:srgbClr val="AE9665">
                    <a:lumMod val="60000"/>
                    <a:lumOff val="40000"/>
                  </a:srgbClr>
                </a:solidFill>
                <a:effectLst/>
                <a:uLnTx/>
                <a:uFillTx/>
                <a:latin typeface="Aptos" panose="02110004020202020204"/>
                <a:ea typeface="+mn-ea"/>
                <a:cs typeface="+mn-cs"/>
              </a:rPr>
              <a:t> 18. </a:t>
            </a:r>
            <a:r>
              <a:rPr kumimoji="0" lang="es-ES" sz="1600" b="1" i="0" u="none" strike="noStrike" kern="1200" cap="none" spc="0" normalizeH="0" baseline="0" noProof="0" dirty="0" err="1">
                <a:ln>
                  <a:noFill/>
                </a:ln>
                <a:solidFill>
                  <a:srgbClr val="AE9665">
                    <a:lumMod val="60000"/>
                    <a:lumOff val="40000"/>
                  </a:srgbClr>
                </a:solidFill>
                <a:effectLst/>
                <a:uLnTx/>
                <a:uFillTx/>
                <a:latin typeface="Aptos" panose="02110004020202020204"/>
                <a:ea typeface="+mn-ea"/>
                <a:cs typeface="+mn-cs"/>
              </a:rPr>
              <a:t>srpnja</a:t>
            </a:r>
            <a:r>
              <a:rPr kumimoji="0" lang="es-ES" sz="1600" b="1" i="0" u="none" strike="noStrike" kern="1200" cap="none" spc="0" normalizeH="0" baseline="0" noProof="0" dirty="0">
                <a:ln>
                  <a:noFill/>
                </a:ln>
                <a:solidFill>
                  <a:srgbClr val="AE9665">
                    <a:lumMod val="60000"/>
                    <a:lumOff val="40000"/>
                  </a:srgbClr>
                </a:solidFill>
                <a:effectLst/>
                <a:uLnTx/>
                <a:uFillTx/>
                <a:latin typeface="Aptos" panose="02110004020202020204"/>
                <a:ea typeface="+mn-ea"/>
                <a:cs typeface="+mn-cs"/>
              </a:rPr>
              <a:t> 2026.</a:t>
            </a:r>
          </a:p>
        </p:txBody>
      </p:sp>
      <p:sp>
        <p:nvSpPr>
          <p:cNvPr id="8" name="Estrella: 7 puntas 7">
            <a:extLst>
              <a:ext uri="{FF2B5EF4-FFF2-40B4-BE49-F238E27FC236}">
                <a16:creationId xmlns:a16="http://schemas.microsoft.com/office/drawing/2014/main" id="{4CB705FD-9C17-012A-F9AE-C06D8F86EE70}"/>
              </a:ext>
            </a:extLst>
          </p:cNvPr>
          <p:cNvSpPr/>
          <p:nvPr/>
        </p:nvSpPr>
        <p:spPr>
          <a:xfrm>
            <a:off x="360045" y="618952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Estrella: 7 puntas 8">
            <a:extLst>
              <a:ext uri="{FF2B5EF4-FFF2-40B4-BE49-F238E27FC236}">
                <a16:creationId xmlns:a16="http://schemas.microsoft.com/office/drawing/2014/main" id="{7413A08F-0722-B128-EA7B-C6D7DA5CDF01}"/>
              </a:ext>
            </a:extLst>
          </p:cNvPr>
          <p:cNvSpPr/>
          <p:nvPr/>
        </p:nvSpPr>
        <p:spPr>
          <a:xfrm>
            <a:off x="11419267" y="618952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hr-HR" sz="4400" b="1" spc="600">
                <a:ln w="22225">
                  <a:noFill/>
                  <a:prstDash val="solid"/>
                </a:ln>
                <a:solidFill>
                  <a:srgbClr val="FFFF00"/>
                </a:solidFill>
                <a:effectLst>
                  <a:outerShdw blurRad="50800" dist="50800" dir="5400000" algn="ctr" rotWithShape="0">
                    <a:schemeClr val="tx1"/>
                  </a:outerShdw>
                </a:effectLst>
              </a:rPr>
              <a:t>IMATI POŠTOVANJE PREMA VOĐAMA</a:t>
            </a:r>
            <a:endParaRPr lang="en" sz="4400" b="1" spc="600" noProof="0" dirty="0">
              <a:ln w="22225">
                <a:noFill/>
                <a:prstDash val="solid"/>
              </a:ln>
              <a:solidFill>
                <a:srgbClr val="FFFF00"/>
              </a:solidFill>
              <a:effectLst>
                <a:outerShdw blurRad="50800" dist="50800" dir="5400000" algn="ctr" rotWithShape="0">
                  <a:schemeClr val="tx1"/>
                </a:outerShdw>
              </a:effectLst>
            </a:endParaRP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369332"/>
          </a:xfrm>
          <a:prstGeom prst="rect">
            <a:avLst/>
          </a:prstGeom>
          <a:noFill/>
        </p:spPr>
        <p:txBody>
          <a:bodyPr wrap="square">
            <a:spAutoFit/>
          </a:bodyPr>
          <a:lstStyle/>
          <a:p>
            <a:pPr algn="ctr"/>
            <a:r>
              <a:rPr lang="en" b="1" noProof="0">
                <a:solidFill>
                  <a:srgbClr val="66FFFF"/>
                </a:solidFill>
                <a:effectLst>
                  <a:outerShdw blurRad="38100" dist="38100" dir="2700000" algn="tl">
                    <a:srgbClr val="000000"/>
                  </a:outerShdw>
                </a:effectLst>
                <a:latin typeface="Comic Sans MS" panose="030F0702030302020204" pitchFamily="66" charset="0"/>
              </a:rPr>
              <a:t>“</a:t>
            </a:r>
            <a:r>
              <a:rPr lang="sr-Latn-RS" b="1">
                <a:solidFill>
                  <a:srgbClr val="66FFFF"/>
                </a:solidFill>
                <a:effectLst>
                  <a:outerShdw blurRad="38100" dist="38100" dir="2700000" algn="tl">
                    <a:srgbClr val="000000"/>
                  </a:outerShdw>
                </a:effectLst>
                <a:latin typeface="Comic Sans MS" panose="030F0702030302020204" pitchFamily="66" charset="0"/>
              </a:rPr>
              <a:t>Oni kojima je nešto povjereno, moraju pokazati da su dostojni tog povjerenja</a:t>
            </a:r>
            <a:r>
              <a:rPr lang="en" b="1" noProof="0">
                <a:solidFill>
                  <a:srgbClr val="66FFFF"/>
                </a:solidFill>
                <a:effectLst>
                  <a:outerShdw blurRad="38100" dist="38100" dir="2700000" algn="tl">
                    <a:srgbClr val="000000"/>
                  </a:outerShdw>
                </a:effectLst>
                <a:latin typeface="Comic Sans MS" panose="030F0702030302020204" pitchFamily="66" charset="0"/>
              </a:rPr>
              <a:t>.” </a:t>
            </a:r>
            <a:r>
              <a:rPr lang="en" sz="1400" b="1" noProof="0">
                <a:solidFill>
                  <a:srgbClr val="66FFFF"/>
                </a:solidFill>
                <a:effectLst>
                  <a:outerShdw blurRad="38100" dist="38100" dir="2700000" algn="tl">
                    <a:srgbClr val="000000"/>
                  </a:outerShdw>
                </a:effectLst>
                <a:latin typeface="Comic Sans MS" panose="030F0702030302020204" pitchFamily="66" charset="0"/>
              </a:rPr>
              <a:t>(1</a:t>
            </a:r>
            <a:r>
              <a:rPr lang="sr-Latn-RS" sz="1400" b="1" noProof="0">
                <a:solidFill>
                  <a:srgbClr val="66FFFF"/>
                </a:solidFill>
                <a:effectLst>
                  <a:outerShdw blurRad="38100" dist="38100" dir="2700000" algn="tl">
                    <a:srgbClr val="000000"/>
                  </a:outerShdw>
                </a:effectLst>
                <a:latin typeface="Comic Sans MS" panose="030F0702030302020204" pitchFamily="66" charset="0"/>
              </a:rPr>
              <a:t>. Korinćanima</a:t>
            </a:r>
            <a:r>
              <a:rPr lang="en" sz="1400" b="1" noProof="0">
                <a:solidFill>
                  <a:srgbClr val="66FFFF"/>
                </a:solidFill>
                <a:effectLst>
                  <a:outerShdw blurRad="38100" dist="38100" dir="2700000" algn="tl">
                    <a:srgbClr val="000000"/>
                  </a:outerShdw>
                </a:effectLst>
                <a:latin typeface="Comic Sans MS" panose="030F0702030302020204" pitchFamily="66" charset="0"/>
              </a:rPr>
              <a:t> 4</a:t>
            </a:r>
            <a:r>
              <a:rPr lang="sr-Latn-RS" sz="1400" b="1" noProof="0">
                <a:solidFill>
                  <a:srgbClr val="66FFFF"/>
                </a:solidFill>
                <a:effectLst>
                  <a:outerShdw blurRad="38100" dist="38100" dir="2700000" algn="tl">
                    <a:srgbClr val="000000"/>
                  </a:outerShdw>
                </a:effectLst>
                <a:latin typeface="Comic Sans MS" panose="030F0702030302020204" pitchFamily="66" charset="0"/>
              </a:rPr>
              <a:t>,</a:t>
            </a:r>
            <a:r>
              <a:rPr lang="en" sz="1400" b="1" noProof="0">
                <a:solidFill>
                  <a:srgbClr val="66FFFF"/>
                </a:solidFill>
                <a:effectLst>
                  <a:outerShdw blurRad="38100" dist="38100" dir="2700000" algn="tl">
                    <a:srgbClr val="000000"/>
                  </a:outerShdw>
                </a:effectLst>
                <a:latin typeface="Comic Sans MS" panose="030F0702030302020204" pitchFamily="66" charset="0"/>
              </a:rPr>
              <a:t>2</a:t>
            </a:r>
            <a:r>
              <a:rPr lang="sr-Latn-RS" sz="1400" b="1" noProof="0">
                <a:solidFill>
                  <a:srgbClr val="66FFFF"/>
                </a:solidFill>
                <a:effectLst>
                  <a:outerShdw blurRad="38100" dist="38100" dir="2700000" algn="tl">
                    <a:srgbClr val="000000"/>
                  </a:outerShdw>
                </a:effectLst>
                <a:latin typeface="Comic Sans MS" panose="030F0702030302020204" pitchFamily="66" charset="0"/>
              </a:rPr>
              <a:t> SHP</a:t>
            </a:r>
            <a:r>
              <a:rPr lang="en" sz="1400" b="1" noProof="0">
                <a:solidFill>
                  <a:srgbClr val="66FFFF"/>
                </a:solidFill>
                <a:effectLst>
                  <a:outerShdw blurRad="38100" dist="38100" dir="2700000" algn="tl">
                    <a:srgbClr val="000000"/>
                  </a:outerShdw>
                </a:effectLst>
                <a:latin typeface="Comic Sans MS" panose="030F0702030302020204" pitchFamily="66" charset="0"/>
              </a:rPr>
              <a:t>)</a:t>
            </a:r>
            <a:endParaRPr lang="en" sz="1400" b="1" noProof="0" dirty="0">
              <a:solidFill>
                <a:srgbClr val="66FFFF"/>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9" y="1242179"/>
            <a:ext cx="7115021" cy="1323439"/>
          </a:xfrm>
          <a:prstGeom prst="rect">
            <a:avLst/>
          </a:prstGeom>
          <a:noFill/>
        </p:spPr>
        <p:txBody>
          <a:bodyPr wrap="square" rtlCol="0">
            <a:spAutoFit/>
          </a:bodyPr>
          <a:lstStyle/>
          <a:p>
            <a:pPr>
              <a:spcBef>
                <a:spcPts val="600"/>
              </a:spcBef>
            </a:pPr>
            <a:r>
              <a:rPr lang="hr-HR" sz="2000" b="1"/>
              <a:t>Postojanje rivalstava i frakcija oko vođa ne znači da ih trebamo odbaciti. Naprotiv, Pavao je podržavao i branio Apolovu službu i njegov rad u Korintu (1. Kor. 3,5.6; 4,6; 16,12).</a:t>
            </a:r>
            <a:endParaRPr lang="en" sz="2000" b="1" noProof="0" dirty="0"/>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200027" y="3930504"/>
            <a:ext cx="2626744" cy="2795607"/>
            <a:chOff x="9365230" y="1587500"/>
            <a:chExt cx="2626744" cy="2795607"/>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5231" y="15875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65230" y="3429000"/>
              <a:ext cx="2626743" cy="954107"/>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hr-HR" sz="1400" b="1"/>
                <a:t>Frank i Walter Bond bili su prvi misionari u Španjolskoj. Walter je umro zbog svoje vjere u Jaenu 1914. godine</a:t>
              </a:r>
              <a:r>
                <a:rPr lang="en" sz="1400" b="1" noProof="0"/>
                <a:t>.</a:t>
              </a:r>
              <a:endParaRPr lang="en" sz="1400" b="1" noProof="0" dirty="0"/>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5005"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9119" y="4077247"/>
            <a:ext cx="3792853"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3882733"/>
            <a:ext cx="5076825" cy="1631216"/>
          </a:xfrm>
          <a:prstGeom prst="rect">
            <a:avLst/>
          </a:prstGeom>
          <a:noFill/>
        </p:spPr>
        <p:txBody>
          <a:bodyPr wrap="square">
            <a:spAutoFit/>
          </a:bodyPr>
          <a:lstStyle/>
          <a:p>
            <a:pPr>
              <a:spcBef>
                <a:spcPts val="600"/>
              </a:spcBef>
            </a:pPr>
            <a:r>
              <a:rPr lang="hr-HR" sz="2000" b="1"/>
              <a:t>Kršćanski vođe slijede Isusove stope tako što su spremni patiti za svoju braću i sestre, pa čak i, ako je potrebno, umrijeti za njihovu službu (1. Kor 4,11-13; 2. Kor. 11,23-28).</a:t>
            </a:r>
            <a:endParaRPr lang="en" sz="2000" b="1" noProof="0" dirty="0"/>
          </a:p>
        </p:txBody>
      </p:sp>
      <p:sp>
        <p:nvSpPr>
          <p:cNvPr id="7" name="CuadroTexto 6">
            <a:extLst>
              <a:ext uri="{FF2B5EF4-FFF2-40B4-BE49-F238E27FC236}">
                <a16:creationId xmlns:a16="http://schemas.microsoft.com/office/drawing/2014/main" id="{6A25BFE2-ADCD-67F9-46F6-AA89DC7FB257}"/>
              </a:ext>
            </a:extLst>
          </p:cNvPr>
          <p:cNvSpPr txBox="1"/>
          <p:nvPr/>
        </p:nvSpPr>
        <p:spPr>
          <a:xfrm>
            <a:off x="2031408" y="2570797"/>
            <a:ext cx="7115021" cy="1015663"/>
          </a:xfrm>
          <a:prstGeom prst="rect">
            <a:avLst/>
          </a:prstGeom>
          <a:noFill/>
        </p:spPr>
        <p:txBody>
          <a:bodyPr wrap="square">
            <a:spAutoFit/>
          </a:bodyPr>
          <a:lstStyle/>
          <a:p>
            <a:pPr lvl="0">
              <a:spcBef>
                <a:spcPts val="600"/>
              </a:spcBef>
              <a:defRPr/>
            </a:pPr>
            <a:r>
              <a:rPr lang="hr-HR" sz="2000" b="1">
                <a:solidFill>
                  <a:prstClr val="black"/>
                </a:solidFill>
              </a:rPr>
              <a:t>Kada vođe djeluju vjerno, dostojni su časti (1. Kor. 4,2;            1. Tim. 5,17). Ali čak i kad ne primaju tu čast, ostaju vjerni jer znaju da ih treba suditi sam Bog, a ne ljudi (1. Kor. 4,3.4).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513949"/>
            <a:ext cx="5165726" cy="1323439"/>
          </a:xfrm>
          <a:prstGeom prst="rect">
            <a:avLst/>
          </a:prstGeom>
          <a:noFill/>
        </p:spPr>
        <p:txBody>
          <a:bodyPr wrap="square">
            <a:spAutoFit/>
          </a:bodyPr>
          <a:lstStyle/>
          <a:p>
            <a:pPr lvl="0">
              <a:spcBef>
                <a:spcPts val="600"/>
              </a:spcBef>
              <a:defRPr/>
            </a:pPr>
            <a:r>
              <a:rPr lang="hr-HR" sz="2000" b="1">
                <a:solidFill>
                  <a:prstClr val="black"/>
                </a:solidFill>
              </a:rPr>
              <a:t>Ni vođe ni članovi nisu pozvani svađati se ili raspravljati jedni s drugima, već se ujediniti u slavljenju Isusa i propovijedanju poruke križa.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184936" y="489502"/>
            <a:ext cx="7777212" cy="4524315"/>
          </a:xfrm>
          <a:prstGeom prst="rect">
            <a:avLst/>
          </a:prstGeom>
          <a:noFill/>
        </p:spPr>
        <p:txBody>
          <a:bodyPr wrap="square">
            <a:spAutoFit/>
          </a:bodyPr>
          <a:lstStyle/>
          <a:p>
            <a:pPr algn="just">
              <a:spcBef>
                <a:spcPts val="600"/>
              </a:spcBef>
            </a:pPr>
            <a:r>
              <a:rPr lang="en" sz="2400" b="1" noProof="0">
                <a:latin typeface="Constantia" panose="02030602050306030303" pitchFamily="18" charset="0"/>
              </a:rPr>
              <a:t>“</a:t>
            </a:r>
            <a:r>
              <a:rPr lang="hr-HR" sz="2400" b="1">
                <a:latin typeface="Constantia" panose="02030602050306030303" pitchFamily="18" charset="0"/>
              </a:rPr>
              <a:t>Ništa u crkvi ne može postići savršeno jedinstvo osim duha Kristove strpljivosti. Sotona može sijati razdor. Samo Krist može uskladiti suprotstavljene elemente.... Kada vi, kao pojedinačni djelatnici crkve, volite Boga najviše, a svog bližnjega kao samoga sebe, tada neće biti napornog nastojanja da budemo u jedinstvu, bit će jedinstvo u Kristu, uši za izvještavanje bit će zatvorene, i nitko neće zamjeriti svom bližnjemu. Članovi crkve će cijeniti ljubav i jedinstvo i biti kao jedna velika obitelj. Tada ćemo svijetu donijeti potvrde koje će svjedočiti da je Bog poslao Svoga Sina na svijet."</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DE34210-AE8D-5F78-8C77-08295CAE3C58}"/>
              </a:ext>
            </a:extLst>
          </p:cNvPr>
          <p:cNvSpPr txBox="1"/>
          <p:nvPr/>
        </p:nvSpPr>
        <p:spPr>
          <a:xfrm>
            <a:off x="5869040" y="6045012"/>
            <a:ext cx="4093108" cy="338554"/>
          </a:xfrm>
          <a:prstGeom prst="rect">
            <a:avLst/>
          </a:prstGeom>
          <a:noFill/>
        </p:spPr>
        <p:txBody>
          <a:bodyPr wrap="none" rtlCol="0">
            <a:spAutoFit/>
          </a:bodyPr>
          <a:lstStyle/>
          <a:p>
            <a:pPr algn="r"/>
            <a:r>
              <a:rPr lang="en" sz="1600" b="1" noProof="0"/>
              <a:t>E</a:t>
            </a:r>
            <a:r>
              <a:rPr lang="sr-Latn-RS" sz="1600" b="1" noProof="0"/>
              <a:t>llen G. White, </a:t>
            </a:r>
            <a:r>
              <a:rPr lang="sr-Latn-RS" sz="1600" i="1"/>
              <a:t>Odražavati Krista</a:t>
            </a:r>
            <a:r>
              <a:rPr lang="sr-Latn-RS" sz="1600" b="1"/>
              <a:t>,</a:t>
            </a:r>
            <a:r>
              <a:rPr lang="en" sz="1600" b="1" noProof="0"/>
              <a:t> 5</a:t>
            </a:r>
            <a:r>
              <a:rPr lang="sr-Latn-RS" sz="1600" b="1"/>
              <a:t>. srpnja</a:t>
            </a:r>
            <a:endParaRPr lang="en" sz="1600" b="1" noProof="0" dirty="0"/>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1200329"/>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srgbClr val="993423"/>
                </a:solidFill>
                <a:effectLst/>
                <a:uLnTx/>
                <a:uFillTx/>
                <a:latin typeface="Comic Sans MS" panose="030F0702030302020204" pitchFamily="66" charset="0"/>
                <a:ea typeface="+mn-ea"/>
                <a:cs typeface="+mn-cs"/>
              </a:rPr>
              <a:t>“</a:t>
            </a:r>
            <a:r>
              <a:rPr lang="sr-Latn-RS" sz="2400" b="1">
                <a:solidFill>
                  <a:srgbClr val="993423"/>
                </a:solidFill>
                <a:latin typeface="Comic Sans MS" panose="030F0702030302020204" pitchFamily="66" charset="0"/>
              </a:rPr>
              <a:t>N</a:t>
            </a:r>
            <a:r>
              <a:rPr kumimoji="0" lang="sr-Latn-RS" sz="2400" b="1" i="0" u="none" strike="noStrike" kern="1200" cap="none" spc="0" normalizeH="0" baseline="0" noProof="0">
                <a:ln>
                  <a:noFill/>
                </a:ln>
                <a:solidFill>
                  <a:srgbClr val="993423"/>
                </a:solidFill>
                <a:effectLst/>
                <a:uLnTx/>
                <a:uFillTx/>
                <a:latin typeface="Comic Sans MS" panose="030F0702030302020204" pitchFamily="66" charset="0"/>
                <a:ea typeface="+mn-ea"/>
                <a:cs typeface="+mn-cs"/>
              </a:rPr>
              <a:t>o, molim vas braćo i sestre u ime našega Gospodina Isusa Krista, da se međusobno slažete,</a:t>
            </a:r>
            <a:r>
              <a:rPr lang="sr-Latn-RS" sz="2400" b="1">
                <a:solidFill>
                  <a:srgbClr val="993423"/>
                </a:solidFill>
                <a:latin typeface="Comic Sans MS" panose="030F0702030302020204" pitchFamily="66" charset="0"/>
              </a:rPr>
              <a:t>tako da među vama ne bude podjela. Molim vas da u mišljenju i u namjerama budete jedno.</a:t>
            </a:r>
            <a:r>
              <a:rPr kumimoji="0" lang="en" sz="2400" b="1" i="0" u="none" strike="noStrike" kern="1200" cap="none" spc="0" normalizeH="0" baseline="0" noProof="0">
                <a:ln>
                  <a:noFill/>
                </a:ln>
                <a:solidFill>
                  <a:srgbClr val="993423"/>
                </a:solidFill>
                <a:effectLst/>
                <a:uLnTx/>
                <a:uFillTx/>
                <a:latin typeface="Comic Sans MS" panose="030F0702030302020204" pitchFamily="66" charset="0"/>
                <a:ea typeface="+mn-ea"/>
                <a:cs typeface="+mn-cs"/>
              </a:rPr>
              <a:t>” </a:t>
            </a:r>
            <a:r>
              <a:rPr kumimoji="0" lang="en" b="1" i="0" u="none" strike="noStrike" kern="1200" cap="none" spc="0" normalizeH="0" baseline="0" noProof="0">
                <a:ln>
                  <a:noFill/>
                </a:ln>
                <a:solidFill>
                  <a:srgbClr val="993423"/>
                </a:solidFill>
                <a:effectLst/>
                <a:uLnTx/>
                <a:uFillTx/>
                <a:latin typeface="Comic Sans MS" panose="030F0702030302020204" pitchFamily="66" charset="0"/>
                <a:ea typeface="+mn-ea"/>
                <a:cs typeface="+mn-cs"/>
              </a:rPr>
              <a:t>(1</a:t>
            </a:r>
            <a:r>
              <a:rPr kumimoji="0" lang="sr-Latn-RS" b="1" i="0" u="none" strike="noStrike" kern="1200" cap="none" spc="0" normalizeH="0" baseline="0" noProof="0">
                <a:ln>
                  <a:noFill/>
                </a:ln>
                <a:solidFill>
                  <a:srgbClr val="993423"/>
                </a:solidFill>
                <a:effectLst/>
                <a:uLnTx/>
                <a:uFillTx/>
                <a:latin typeface="Comic Sans MS" panose="030F0702030302020204" pitchFamily="66" charset="0"/>
                <a:ea typeface="+mn-ea"/>
                <a:cs typeface="+mn-cs"/>
              </a:rPr>
              <a:t>. Korinćanima</a:t>
            </a:r>
            <a:r>
              <a:rPr kumimoji="0" lang="en" b="1" i="0" u="none" strike="noStrike" kern="1200" cap="none" spc="0" normalizeH="0" baseline="0" noProof="0">
                <a:ln>
                  <a:noFill/>
                </a:ln>
                <a:solidFill>
                  <a:srgbClr val="993423"/>
                </a:solidFill>
                <a:effectLst/>
                <a:uLnTx/>
                <a:uFillTx/>
                <a:latin typeface="Comic Sans MS" panose="030F0702030302020204" pitchFamily="66" charset="0"/>
                <a:ea typeface="+mn-ea"/>
                <a:cs typeface="+mn-cs"/>
              </a:rPr>
              <a:t> 1</a:t>
            </a:r>
            <a:r>
              <a:rPr kumimoji="0" lang="sr-Latn-RS" b="1" i="0" u="none" strike="noStrike" kern="1200" cap="none" spc="0" normalizeH="0" baseline="0" noProof="0">
                <a:ln>
                  <a:noFill/>
                </a:ln>
                <a:solidFill>
                  <a:srgbClr val="993423"/>
                </a:solidFill>
                <a:effectLst/>
                <a:uLnTx/>
                <a:uFillTx/>
                <a:latin typeface="Comic Sans MS" panose="030F0702030302020204" pitchFamily="66" charset="0"/>
                <a:ea typeface="+mn-ea"/>
                <a:cs typeface="+mn-cs"/>
              </a:rPr>
              <a:t>,</a:t>
            </a:r>
            <a:r>
              <a:rPr kumimoji="0" lang="en" b="1" i="0" u="none" strike="noStrike" kern="1200" cap="none" spc="0" normalizeH="0" baseline="0" noProof="0">
                <a:ln>
                  <a:noFill/>
                </a:ln>
                <a:solidFill>
                  <a:srgbClr val="993423"/>
                </a:solidFill>
                <a:effectLst/>
                <a:uLnTx/>
                <a:uFillTx/>
                <a:latin typeface="Comic Sans MS" panose="030F0702030302020204" pitchFamily="66" charset="0"/>
                <a:ea typeface="+mn-ea"/>
                <a:cs typeface="+mn-cs"/>
              </a:rPr>
              <a:t>10</a:t>
            </a:r>
            <a:r>
              <a:rPr kumimoji="0" lang="sr-Latn-RS" b="1" i="0" u="none" strike="noStrike" kern="1200" cap="none" spc="0" normalizeH="0" baseline="0" noProof="0">
                <a:ln>
                  <a:noFill/>
                </a:ln>
                <a:solidFill>
                  <a:srgbClr val="993423"/>
                </a:solidFill>
                <a:effectLst/>
                <a:uLnTx/>
                <a:uFillTx/>
                <a:latin typeface="Comic Sans MS" panose="030F0702030302020204" pitchFamily="66" charset="0"/>
                <a:ea typeface="+mn-ea"/>
                <a:cs typeface="+mn-cs"/>
              </a:rPr>
              <a:t>  SHP</a:t>
            </a:r>
            <a:r>
              <a:rPr kumimoji="0" lang="en" b="1" i="0" u="none" strike="noStrike" kern="1200" cap="none" spc="0" normalizeH="0" baseline="0" noProof="0">
                <a:ln>
                  <a:noFill/>
                </a:ln>
                <a:solidFill>
                  <a:srgbClr val="993423"/>
                </a:solidFill>
                <a:effectLst/>
                <a:uLnTx/>
                <a:uFillTx/>
                <a:latin typeface="Comic Sans MS" panose="030F0702030302020204" pitchFamily="66" charset="0"/>
                <a:ea typeface="+mn-ea"/>
                <a:cs typeface="+mn-cs"/>
              </a:rPr>
              <a:t>)</a:t>
            </a:r>
            <a:endParaRPr kumimoji="0" lang="en" sz="24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419600" cy="2862322"/>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a:ln>
                  <a:noFill/>
                </a:ln>
                <a:solidFill>
                  <a:prstClr val="black"/>
                </a:solidFill>
                <a:effectLst/>
                <a:uLnTx/>
                <a:uFillTx/>
                <a:latin typeface="Aptos" panose="02110004020202020204"/>
                <a:ea typeface="+mn-ea"/>
                <a:cs typeface="+mn-cs"/>
              </a:rPr>
              <a:t>Pro</a:t>
            </a:r>
            <a:r>
              <a:rPr kumimoji="0" lang="sr-Latn-RS" sz="2000" b="1" i="0" u="none" strike="noStrike" kern="1200" cap="none" spc="0" normalizeH="0" baseline="0" noProof="0">
                <a:ln>
                  <a:noFill/>
                </a:ln>
                <a:solidFill>
                  <a:prstClr val="black"/>
                </a:solidFill>
                <a:effectLst/>
                <a:uLnTx/>
                <a:uFillTx/>
                <a:latin typeface="Aptos" panose="02110004020202020204"/>
                <a:ea typeface="+mn-ea"/>
                <a:cs typeface="+mn-cs"/>
              </a:rPr>
              <a:t>blemi</a:t>
            </a:r>
            <a:r>
              <a:rPr kumimoji="0" lang="sr-Latn-RS" sz="2000" b="1" i="0" u="none" strike="noStrike" kern="1200" cap="none" spc="0" normalizeH="0" noProof="0">
                <a:ln>
                  <a:noFill/>
                </a:ln>
                <a:solidFill>
                  <a:prstClr val="black"/>
                </a:solidFill>
                <a:effectLst/>
                <a:uLnTx/>
                <a:uFillTx/>
                <a:latin typeface="Aptos" panose="02110004020202020204"/>
                <a:ea typeface="+mn-ea"/>
                <a:cs typeface="+mn-cs"/>
              </a:rPr>
              <a:t> koji uzrokuju neslogu</a:t>
            </a:r>
            <a:r>
              <a:rPr kumimoji="0" lang="en" sz="2000" b="1"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lang="sr-Latn-RS" sz="2000" b="1">
                <a:solidFill>
                  <a:srgbClr val="C53544"/>
                </a:solidFill>
                <a:latin typeface="Aptos" panose="02110004020202020204"/>
              </a:rPr>
              <a:t>Podjele i sukobi.</a:t>
            </a:r>
            <a:endParaRPr kumimoji="0" lang="en" sz="2000" b="1" i="0" u="none" strike="noStrike" kern="1200" cap="none" spc="0" normalizeH="0" baseline="0" noProof="0" dirty="0">
              <a:ln>
                <a:noFill/>
              </a:ln>
              <a:solidFill>
                <a:srgbClr val="C53544"/>
              </a:solidFill>
              <a:effectLst/>
              <a:uLnTx/>
              <a:uFillTx/>
              <a:latin typeface="Aptos" panose="02110004020202020204"/>
              <a:ea typeface="+mn-ea"/>
              <a:cs typeface="+mn-cs"/>
            </a:endParaRPr>
          </a:p>
          <a:p>
            <a:pPr lvl="0">
              <a:spcBef>
                <a:spcPts val="1800"/>
              </a:spcBef>
            </a:pPr>
            <a:r>
              <a:rPr lang="hr-HR" sz="2000" b="1">
                <a:solidFill>
                  <a:prstClr val="black"/>
                </a:solidFill>
              </a:rPr>
              <a:t>Kako održati jedinstvo</a:t>
            </a:r>
            <a:r>
              <a:rPr kumimoji="0" lang="en" sz="2000" b="1"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lang="sr-Latn-RS" sz="2000" b="1">
                <a:solidFill>
                  <a:srgbClr val="55A14E"/>
                </a:solidFill>
                <a:latin typeface="Aptos" panose="02110004020202020204"/>
              </a:rPr>
              <a:t>Jedinstvo u Isusu.</a:t>
            </a:r>
            <a:endParaRPr kumimoji="0" lang="en" sz="2000" b="1" i="0" u="none" strike="noStrike" kern="1200" cap="none" spc="0" normalizeH="0" baseline="0" noProof="0" dirty="0">
              <a:ln>
                <a:noFill/>
              </a:ln>
              <a:solidFill>
                <a:srgbClr val="55A14E"/>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lang="sr-Latn-RS" sz="2000" b="1">
                <a:solidFill>
                  <a:srgbClr val="3080B9"/>
                </a:solidFill>
                <a:latin typeface="Aptos" panose="02110004020202020204"/>
              </a:rPr>
              <a:t>Mudrost i zrelost.</a:t>
            </a:r>
            <a:endParaRPr kumimoji="0" lang="en" sz="2000" b="1" i="0" u="none" strike="noStrike" kern="1200" cap="none" spc="0" normalizeH="0" baseline="0" noProof="0" dirty="0">
              <a:ln>
                <a:noFill/>
              </a:ln>
              <a:solidFill>
                <a:srgbClr val="3080B9"/>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lang="sr-Latn-RS" sz="2000" b="1">
                <a:solidFill>
                  <a:srgbClr val="C57035"/>
                </a:solidFill>
                <a:latin typeface="Aptos" panose="02110004020202020204"/>
              </a:rPr>
              <a:t>Služba i poniznost.</a:t>
            </a:r>
            <a:endParaRPr kumimoji="0" lang="en" sz="2000" b="1" i="0" u="none" strike="noStrike" kern="1200" cap="none" spc="0" normalizeH="0" baseline="0" noProof="0" dirty="0">
              <a:ln>
                <a:noFill/>
              </a:ln>
              <a:solidFill>
                <a:srgbClr val="C57035"/>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lang="sr-Latn-RS" sz="2000" b="1">
                <a:solidFill>
                  <a:srgbClr val="BD2DB8"/>
                </a:solidFill>
                <a:latin typeface="Aptos" panose="02110004020202020204"/>
              </a:rPr>
              <a:t>Poštovanje prema vođama.</a:t>
            </a:r>
            <a:endParaRPr kumimoji="0" lang="en" sz="2000" b="1" i="0" u="none" strike="noStrike" kern="1200" cap="none" spc="0" normalizeH="0" baseline="0" noProof="0" dirty="0">
              <a:ln>
                <a:noFill/>
              </a:ln>
              <a:solidFill>
                <a:srgbClr val="BD2DB8"/>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1015663"/>
          </a:xfrm>
          <a:prstGeom prst="rect">
            <a:avLst/>
          </a:prstGeom>
          <a:noFill/>
        </p:spPr>
        <p:txBody>
          <a:bodyPr wrap="square" rtlCol="0">
            <a:spAutoFit/>
          </a:bodyPr>
          <a:lstStyle/>
          <a:p>
            <a:pPr lvl="0">
              <a:spcBef>
                <a:spcPts val="600"/>
              </a:spcBef>
            </a:pPr>
            <a:r>
              <a:rPr lang="hr-HR" sz="2000" b="1">
                <a:solidFill>
                  <a:prstClr val="black"/>
                </a:solidFill>
              </a:rPr>
              <a:t>Nakon što je pozdravio Korinćane i pohvalio ih za njihov duhovni rast, Pavao se bavi prvim problemom koji pogađa tu crkvu: nedostatkom jedinstva.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662063"/>
            <a:ext cx="5364793" cy="3059609"/>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456206"/>
            <a:ext cx="7019925" cy="1015663"/>
          </a:xfrm>
          <a:prstGeom prst="rect">
            <a:avLst/>
          </a:prstGeom>
          <a:noFill/>
        </p:spPr>
        <p:txBody>
          <a:bodyPr wrap="square">
            <a:spAutoFit/>
          </a:bodyPr>
          <a:lstStyle/>
          <a:p>
            <a:pPr lvl="0">
              <a:spcBef>
                <a:spcPts val="600"/>
              </a:spcBef>
              <a:defRPr/>
            </a:pPr>
            <a:r>
              <a:rPr lang="hr-HR" sz="2000" b="1">
                <a:solidFill>
                  <a:prstClr val="black"/>
                </a:solidFill>
              </a:rPr>
              <a:t>Jedna je stvar jasna od samog početka: jedinstvo u crkvi ne može se postići ljudskim naporom. Samo usredotočenjem na Isusa možemo postići jedinstvo.</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327687"/>
            <a:ext cx="7019926" cy="1015663"/>
          </a:xfrm>
          <a:prstGeom prst="rect">
            <a:avLst/>
          </a:prstGeom>
          <a:noFill/>
        </p:spPr>
        <p:txBody>
          <a:bodyPr wrap="square">
            <a:spAutoFit/>
          </a:bodyPr>
          <a:lstStyle/>
          <a:p>
            <a:pPr lvl="0">
              <a:spcBef>
                <a:spcPts val="600"/>
              </a:spcBef>
              <a:defRPr/>
            </a:pPr>
            <a:r>
              <a:rPr lang="hr-HR" sz="2000" b="1">
                <a:solidFill>
                  <a:prstClr val="black"/>
                </a:solidFill>
              </a:rPr>
              <a:t>Kroz poslanice Korinćanima i druge koje je Pavao napisao, vidimo kako nam daje smjernice za rješavanje ovog problema, koji može utjecati i na crkve danas.</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983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100382"/>
            <a:ext cx="9910916"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hr-HR" sz="6600" b="1">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PROBLEMI KOJI UZROKUJU NESLOGU</a:t>
            </a:r>
            <a:endParaRPr lang="en"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endParaRP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hr-HR" sz="4400" b="1">
                <a:ln/>
                <a:solidFill>
                  <a:srgbClr val="FF0000"/>
                </a:solidFill>
              </a:rPr>
              <a:t>PODJELE I SPOROVI</a:t>
            </a:r>
            <a:endParaRPr lang="en" sz="4400" b="1" noProof="0" dirty="0">
              <a:ln/>
              <a:solidFill>
                <a:srgbClr val="FF0000"/>
              </a:solidFill>
            </a:endParaRP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861774"/>
          </a:xfrm>
          <a:prstGeom prst="rect">
            <a:avLst/>
          </a:prstGeom>
          <a:noFill/>
        </p:spPr>
        <p:txBody>
          <a:bodyPr wrap="square">
            <a:spAutoFit/>
          </a:bodyPr>
          <a:lstStyle/>
          <a:p>
            <a:pPr algn="ctr"/>
            <a:r>
              <a:rPr lang="en" b="1" noProof="0">
                <a:solidFill>
                  <a:srgbClr val="002060"/>
                </a:solidFill>
                <a:latin typeface="Comic Sans MS" panose="030F0702030302020204" pitchFamily="66" charset="0"/>
              </a:rPr>
              <a:t>“</a:t>
            </a:r>
            <a:r>
              <a:rPr lang="sr-Latn-RS" b="1">
                <a:solidFill>
                  <a:srgbClr val="002060"/>
                </a:solidFill>
                <a:latin typeface="Comic Sans MS" panose="030F0702030302020204" pitchFamily="66" charset="0"/>
              </a:rPr>
              <a:t>Zaklinjem vas braćo imenom Gospodina našega Isusa Krista: da svi budete složni, da ne bude među vama razdora, već da budete sjedinjeni u istom osjećaju i istoj misli</a:t>
            </a:r>
            <a:r>
              <a:rPr lang="en" b="1" noProof="0">
                <a:solidFill>
                  <a:srgbClr val="002060"/>
                </a:solidFill>
                <a:latin typeface="Comic Sans MS" panose="030F0702030302020204" pitchFamily="66" charset="0"/>
              </a:rPr>
              <a:t>.” </a:t>
            </a:r>
            <a:endParaRPr lang="en" b="1" noProof="0" dirty="0">
              <a:solidFill>
                <a:srgbClr val="002060"/>
              </a:solidFill>
              <a:latin typeface="Comic Sans MS" panose="030F0702030302020204" pitchFamily="66" charset="0"/>
            </a:endParaRPr>
          </a:p>
          <a:p>
            <a:pPr algn="ctr"/>
            <a:r>
              <a:rPr lang="en" sz="1400" b="1" noProof="0">
                <a:solidFill>
                  <a:srgbClr val="002060"/>
                </a:solidFill>
                <a:latin typeface="Comic Sans MS" panose="030F0702030302020204" pitchFamily="66" charset="0"/>
              </a:rPr>
              <a:t>(1</a:t>
            </a:r>
            <a:r>
              <a:rPr lang="sr-Latn-RS" sz="1400" b="1" noProof="0">
                <a:solidFill>
                  <a:srgbClr val="002060"/>
                </a:solidFill>
                <a:latin typeface="Comic Sans MS" panose="030F0702030302020204" pitchFamily="66" charset="0"/>
              </a:rPr>
              <a:t>. Korinćanima</a:t>
            </a:r>
            <a:r>
              <a:rPr lang="en" sz="1400" b="1" noProof="0">
                <a:solidFill>
                  <a:srgbClr val="002060"/>
                </a:solidFill>
                <a:latin typeface="Comic Sans MS" panose="030F0702030302020204" pitchFamily="66" charset="0"/>
              </a:rPr>
              <a:t> 1</a:t>
            </a:r>
            <a:r>
              <a:rPr lang="sr-Latn-RS" sz="1400" b="1" noProof="0">
                <a:solidFill>
                  <a:srgbClr val="002060"/>
                </a:solidFill>
                <a:latin typeface="Comic Sans MS" panose="030F0702030302020204" pitchFamily="66" charset="0"/>
              </a:rPr>
              <a:t>,</a:t>
            </a:r>
            <a:r>
              <a:rPr lang="en" sz="1400" b="1" noProof="0">
                <a:solidFill>
                  <a:srgbClr val="002060"/>
                </a:solidFill>
                <a:latin typeface="Comic Sans MS" panose="030F0702030302020204" pitchFamily="66" charset="0"/>
              </a:rPr>
              <a:t>10</a:t>
            </a:r>
            <a:r>
              <a:rPr lang="en" sz="1400" b="1" noProof="0" dirty="0">
                <a:solidFill>
                  <a:srgbClr val="002060"/>
                </a:solidFill>
                <a:latin typeface="Comic Sans MS" panose="030F0702030302020204" pitchFamily="66" charset="0"/>
              </a:rPr>
              <a:t>)</a:t>
            </a:r>
            <a:endParaRPr lang="en"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146027"/>
            <a:ext cx="5295326" cy="1323439"/>
          </a:xfrm>
          <a:prstGeom prst="rect">
            <a:avLst/>
          </a:prstGeom>
          <a:noFill/>
        </p:spPr>
        <p:txBody>
          <a:bodyPr wrap="square" rtlCol="0">
            <a:spAutoFit/>
          </a:bodyPr>
          <a:lstStyle/>
          <a:p>
            <a:pPr>
              <a:spcBef>
                <a:spcPts val="600"/>
              </a:spcBef>
            </a:pPr>
            <a:r>
              <a:rPr lang="hr-HR" sz="2000" b="1"/>
              <a:t>Kroz Korint su prošli razni vođe, a svaki vjernik imao je svog omiljenog propovjednika (Pavao, Apolo, Petar...) Tako je došlo do sukoba među njima (1. Kor. 1,11).</a:t>
            </a:r>
            <a:endParaRPr lang="en" sz="2000" b="1" noProof="0" dirty="0"/>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77923" y="5017824"/>
            <a:ext cx="6018078" cy="1323439"/>
          </a:xfrm>
          <a:prstGeom prst="rect">
            <a:avLst/>
          </a:prstGeom>
          <a:noFill/>
        </p:spPr>
        <p:txBody>
          <a:bodyPr wrap="square">
            <a:spAutoFit/>
          </a:bodyPr>
          <a:lstStyle/>
          <a:p>
            <a:pPr>
              <a:spcBef>
                <a:spcPts val="600"/>
              </a:spcBef>
            </a:pPr>
            <a:r>
              <a:rPr lang="hr-HR" sz="2000" b="1"/>
              <a:t>Polako je život crkve bio pogođen (1. Kor. 3,3). Nedostatak jedinstva iskrivio je slavljenje Gospodnje večere (1. Kor. 11,33), pa su čak išli toliko daleko da su se tužili na sudu (1. Kor. 6,1).</a:t>
            </a:r>
            <a:endParaRPr lang="en" sz="2000" b="1" noProof="0" dirty="0"/>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00110"/>
          </a:xfrm>
          <a:prstGeom prst="rect">
            <a:avLst/>
          </a:prstGeom>
          <a:noFill/>
        </p:spPr>
        <p:txBody>
          <a:bodyPr wrap="square">
            <a:spAutoFit/>
          </a:bodyPr>
          <a:lstStyle/>
          <a:p>
            <a:pPr>
              <a:spcBef>
                <a:spcPts val="600"/>
              </a:spcBef>
            </a:pPr>
            <a:r>
              <a:rPr lang="hr-HR" sz="2000" b="1"/>
              <a:t>Koje su bile podjele koje su postojale u Korintskoj crkvi (1. Kor. 1,12)?</a:t>
            </a:r>
            <a:endParaRPr lang="en" sz="2000" b="1" noProof="0" dirty="0"/>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75600" y="2283038"/>
            <a:ext cx="4020490"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819823"/>
            <a:ext cx="5181600" cy="1015663"/>
          </a:xfrm>
          <a:prstGeom prst="rect">
            <a:avLst/>
          </a:prstGeom>
          <a:noFill/>
        </p:spPr>
        <p:txBody>
          <a:bodyPr wrap="square">
            <a:spAutoFit/>
          </a:bodyPr>
          <a:lstStyle/>
          <a:p>
            <a:pPr lvl="0">
              <a:spcBef>
                <a:spcPts val="600"/>
              </a:spcBef>
              <a:defRPr/>
            </a:pPr>
            <a:r>
              <a:rPr lang="hr-HR" sz="2000" b="1">
                <a:solidFill>
                  <a:prstClr val="black"/>
                </a:solidFill>
              </a:rPr>
              <a:t>Ne shvaćajući da svi propovijedaju zajedničku poruku, usredotočili su se na nebitne aspekte (1. Kor. 3,5-8).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172929" y="2149544"/>
            <a:ext cx="7846142"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hr-HR" sz="6600" b="1">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KAKO ODRŽATI JEDINSTVO</a:t>
            </a:r>
            <a:endParaRPr lang="en"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endParaRP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hr-HR" sz="4400" b="1">
                <a:ln/>
                <a:solidFill>
                  <a:schemeClr val="accent3"/>
                </a:solidFill>
              </a:rPr>
              <a:t>JEDINSTVO U ISUSU</a:t>
            </a:r>
            <a:endParaRPr lang="en" sz="4400" b="1" noProof="0" dirty="0">
              <a:ln/>
              <a:solidFill>
                <a:schemeClr val="accent3"/>
              </a:solidFill>
            </a:endParaRPr>
          </a:p>
        </p:txBody>
      </p:sp>
      <p:sp>
        <p:nvSpPr>
          <p:cNvPr id="5" name="CuadroTexto 4">
            <a:extLst>
              <a:ext uri="{FF2B5EF4-FFF2-40B4-BE49-F238E27FC236}">
                <a16:creationId xmlns:a16="http://schemas.microsoft.com/office/drawing/2014/main" id="{42BE78F1-7B01-47B4-CB55-A04D5CA8BD6B}"/>
              </a:ext>
            </a:extLst>
          </p:cNvPr>
          <p:cNvSpPr txBox="1"/>
          <p:nvPr/>
        </p:nvSpPr>
        <p:spPr>
          <a:xfrm>
            <a:off x="1" y="681722"/>
            <a:ext cx="7293230" cy="646331"/>
          </a:xfrm>
          <a:prstGeom prst="rect">
            <a:avLst/>
          </a:prstGeom>
          <a:noFill/>
        </p:spPr>
        <p:txBody>
          <a:bodyPr wrap="square">
            <a:spAutoFit/>
          </a:bodyPr>
          <a:lstStyle/>
          <a:p>
            <a:pPr algn="ctr"/>
            <a:r>
              <a:rPr lang="en" b="1" noProof="0">
                <a:solidFill>
                  <a:srgbClr val="FFFF66"/>
                </a:solidFill>
                <a:effectLst>
                  <a:glow rad="127000">
                    <a:schemeClr val="accent6">
                      <a:lumMod val="50000"/>
                    </a:schemeClr>
                  </a:glow>
                </a:effectLst>
                <a:latin typeface="Comic Sans MS" panose="030F0702030302020204" pitchFamily="66" charset="0"/>
              </a:rPr>
              <a:t>“</a:t>
            </a:r>
            <a:r>
              <a:rPr lang="sr-Latn-RS" b="1">
                <a:solidFill>
                  <a:srgbClr val="FFFF66"/>
                </a:solidFill>
                <a:effectLst>
                  <a:glow rad="127000">
                    <a:schemeClr val="accent6">
                      <a:lumMod val="50000"/>
                    </a:schemeClr>
                  </a:glow>
                </a:effectLst>
                <a:latin typeface="Comic Sans MS" panose="030F0702030302020204" pitchFamily="66" charset="0"/>
              </a:rPr>
              <a:t>Vjeran je Bog koji vas je pozvao u zajednicu sa Sinom svojim Isusom Kristom, Gospodinom našim</a:t>
            </a:r>
            <a:r>
              <a:rPr lang="en" b="1" noProof="0">
                <a:solidFill>
                  <a:srgbClr val="FFFF66"/>
                </a:solidFill>
                <a:effectLst>
                  <a:glow rad="127000">
                    <a:schemeClr val="accent6">
                      <a:lumMod val="50000"/>
                    </a:schemeClr>
                  </a:glow>
                </a:effectLst>
                <a:latin typeface="Comic Sans MS" panose="030F0702030302020204" pitchFamily="66" charset="0"/>
              </a:rPr>
              <a:t>.” </a:t>
            </a:r>
            <a:r>
              <a:rPr lang="en" sz="1400" b="1" noProof="0">
                <a:solidFill>
                  <a:srgbClr val="FFFF66"/>
                </a:solidFill>
                <a:effectLst>
                  <a:glow rad="127000">
                    <a:schemeClr val="accent6">
                      <a:lumMod val="50000"/>
                    </a:schemeClr>
                  </a:glow>
                </a:effectLst>
                <a:latin typeface="Comic Sans MS" panose="030F0702030302020204" pitchFamily="66" charset="0"/>
              </a:rPr>
              <a:t>(</a:t>
            </a:r>
            <a:r>
              <a:rPr lang="sr-Latn-RS" sz="1400" b="1">
                <a:solidFill>
                  <a:srgbClr val="FFFF66"/>
                </a:solidFill>
                <a:effectLst>
                  <a:glow rad="127000">
                    <a:schemeClr val="accent6">
                      <a:lumMod val="50000"/>
                    </a:schemeClr>
                  </a:glow>
                </a:effectLst>
                <a:latin typeface="Comic Sans MS" panose="030F0702030302020204" pitchFamily="66" charset="0"/>
              </a:rPr>
              <a:t>1. Korinćanima</a:t>
            </a:r>
            <a:r>
              <a:rPr lang="en" sz="1400" b="1" noProof="0">
                <a:solidFill>
                  <a:srgbClr val="FFFF66"/>
                </a:solidFill>
                <a:effectLst>
                  <a:glow rad="127000">
                    <a:schemeClr val="accent6">
                      <a:lumMod val="50000"/>
                    </a:schemeClr>
                  </a:glow>
                </a:effectLst>
                <a:latin typeface="Comic Sans MS" panose="030F0702030302020204" pitchFamily="66" charset="0"/>
              </a:rPr>
              <a:t> 1</a:t>
            </a:r>
            <a:r>
              <a:rPr lang="sr-Latn-RS" sz="1400" b="1">
                <a:solidFill>
                  <a:srgbClr val="FFFF66"/>
                </a:solidFill>
                <a:effectLst>
                  <a:glow rad="127000">
                    <a:schemeClr val="accent6">
                      <a:lumMod val="50000"/>
                    </a:schemeClr>
                  </a:glow>
                </a:effectLst>
                <a:latin typeface="Comic Sans MS" panose="030F0702030302020204" pitchFamily="66" charset="0"/>
              </a:rPr>
              <a:t>,</a:t>
            </a:r>
            <a:r>
              <a:rPr lang="en" sz="1400" b="1" noProof="0">
                <a:solidFill>
                  <a:srgbClr val="FFFF66"/>
                </a:solidFill>
                <a:effectLst>
                  <a:glow rad="127000">
                    <a:schemeClr val="accent6">
                      <a:lumMod val="50000"/>
                    </a:schemeClr>
                  </a:glow>
                </a:effectLst>
                <a:latin typeface="Comic Sans MS" panose="030F0702030302020204" pitchFamily="66" charset="0"/>
              </a:rPr>
              <a:t>9</a:t>
            </a:r>
            <a:r>
              <a:rPr lang="en" sz="1400" b="1" noProof="0" dirty="0">
                <a:solidFill>
                  <a:srgbClr val="FFFF66"/>
                </a:solidFill>
                <a:effectLst>
                  <a:glow rad="127000">
                    <a:schemeClr val="accent6">
                      <a:lumMod val="50000"/>
                    </a:schemeClr>
                  </a:glow>
                </a:effectLst>
                <a:latin typeface="Comic Sans MS" panose="030F0702030302020204" pitchFamily="66" charset="0"/>
              </a:rPr>
              <a:t>)</a:t>
            </a:r>
            <a:endParaRPr lang="en"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51163"/>
            <a:ext cx="7357603" cy="1015663"/>
          </a:xfrm>
          <a:prstGeom prst="rect">
            <a:avLst/>
          </a:prstGeom>
          <a:noFill/>
        </p:spPr>
        <p:txBody>
          <a:bodyPr wrap="square" rtlCol="0">
            <a:spAutoFit/>
          </a:bodyPr>
          <a:lstStyle/>
          <a:p>
            <a:pPr>
              <a:spcBef>
                <a:spcPts val="600"/>
              </a:spcBef>
            </a:pPr>
            <a:r>
              <a:rPr lang="en" sz="2000" b="1" noProof="0"/>
              <a:t>“</a:t>
            </a:r>
            <a:r>
              <a:rPr lang="hr-HR" sz="2000" b="1"/>
              <a:t>Je li Krist podijeljen? Je li Pavao bio razapet za vas? Ili si kršten u ime Pavla?" (1. Kor. 1,13). S tim pitanjima, Pavao ih želi potaknuti na razmišljanje.</a:t>
            </a:r>
            <a:endParaRPr lang="en" sz="2000" b="1" noProof="0" dirty="0"/>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7589" y="5898307"/>
            <a:ext cx="7353832" cy="707886"/>
          </a:xfrm>
          <a:prstGeom prst="rect">
            <a:avLst/>
          </a:prstGeom>
          <a:noFill/>
        </p:spPr>
        <p:txBody>
          <a:bodyPr wrap="square">
            <a:spAutoFit/>
          </a:bodyPr>
          <a:lstStyle/>
          <a:p>
            <a:pPr lvl="0">
              <a:spcBef>
                <a:spcPts val="600"/>
              </a:spcBef>
              <a:defRPr/>
            </a:pPr>
            <a:r>
              <a:rPr lang="hr-HR" sz="2000" b="1">
                <a:solidFill>
                  <a:prstClr val="black"/>
                </a:solidFill>
              </a:rPr>
              <a:t>Jedinstvo u crkvi postiže se samo umiranjem sebi i životom za Isusa Krista.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AB154772-E63C-45BD-E876-3B9749C4F8B3}"/>
              </a:ext>
            </a:extLst>
          </p:cNvPr>
          <p:cNvSpPr txBox="1"/>
          <p:nvPr/>
        </p:nvSpPr>
        <p:spPr>
          <a:xfrm>
            <a:off x="243839" y="4602481"/>
            <a:ext cx="7347581" cy="1015663"/>
          </a:xfrm>
          <a:prstGeom prst="rect">
            <a:avLst/>
          </a:prstGeom>
          <a:noFill/>
        </p:spPr>
        <p:txBody>
          <a:bodyPr wrap="square">
            <a:spAutoFit/>
          </a:bodyPr>
          <a:lstStyle/>
          <a:p>
            <a:pPr lvl="0">
              <a:spcBef>
                <a:spcPts val="600"/>
              </a:spcBef>
              <a:defRPr/>
            </a:pPr>
            <a:r>
              <a:rPr lang="hr-HR" sz="2000" b="1">
                <a:solidFill>
                  <a:prstClr val="black"/>
                </a:solidFill>
              </a:rPr>
              <a:t>Male razlike u mišljenjima, različiti darovi koje svatko ima, kada su usredotočeni na Krista, umjesto da stvaraju neslogu, stvaraju jedinstvo (1. Kor .12,12.13.25.27).</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9" y="3674735"/>
            <a:ext cx="7353832" cy="707886"/>
          </a:xfrm>
          <a:prstGeom prst="rect">
            <a:avLst/>
          </a:prstGeom>
          <a:noFill/>
        </p:spPr>
        <p:txBody>
          <a:bodyPr wrap="square">
            <a:spAutoFit/>
          </a:bodyPr>
          <a:lstStyle/>
          <a:p>
            <a:pPr lvl="0">
              <a:spcBef>
                <a:spcPts val="600"/>
              </a:spcBef>
              <a:defRPr/>
            </a:pPr>
            <a:r>
              <a:rPr lang="hr-HR" sz="2000" b="1">
                <a:solidFill>
                  <a:prstClr val="black"/>
                </a:solidFill>
              </a:rPr>
              <a:t>Ali jedinstvo u Isusu nije uniformnost. To ne znači da svi mislimo isto o svemu ili da svi djelujemo na isti način.</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18" y="2562949"/>
            <a:ext cx="7357603" cy="1015663"/>
          </a:xfrm>
          <a:prstGeom prst="rect">
            <a:avLst/>
          </a:prstGeom>
          <a:noFill/>
        </p:spPr>
        <p:txBody>
          <a:bodyPr wrap="square">
            <a:spAutoFit/>
          </a:bodyPr>
          <a:lstStyle/>
          <a:p>
            <a:pPr lvl="0">
              <a:spcBef>
                <a:spcPts val="600"/>
              </a:spcBef>
              <a:defRPr/>
            </a:pPr>
            <a:r>
              <a:rPr lang="hr-HR" sz="2000" b="1">
                <a:solidFill>
                  <a:prstClr val="black"/>
                </a:solidFill>
              </a:rPr>
              <a:t>Jedinstvo se može postići samo ako Isus bude naš Gospodin. Jedinstvo se ne postiže pridržavanjem misli ili ideja brata ili sestre, niti formiranjem zatvorenih grupa.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r-HR" sz="4400" b="1" spc="600">
                <a:ln/>
                <a:solidFill>
                  <a:srgbClr val="864300"/>
                </a:solidFill>
                <a:effectLst>
                  <a:outerShdw blurRad="60007" dist="200025" dir="15000000" sy="30000" kx="-1800000" algn="bl" rotWithShape="0">
                    <a:prstClr val="black">
                      <a:alpha val="32000"/>
                    </a:prstClr>
                  </a:outerShdw>
                </a:effectLst>
              </a:rPr>
              <a:t>MUDROST I ZRELOST</a:t>
            </a:r>
            <a:endParaRPr lang="en" sz="4400" b="1" spc="600" noProof="0" dirty="0">
              <a:ln/>
              <a:solidFill>
                <a:srgbClr val="864300"/>
              </a:solidFill>
              <a:effectLst>
                <a:outerShdw blurRad="60007" dist="200025" dir="15000000" sy="30000" kx="-1800000" algn="bl" rotWithShape="0">
                  <a:prstClr val="black">
                    <a:alpha val="32000"/>
                  </a:prstClr>
                </a:outerShdw>
              </a:effectLst>
            </a:endParaRP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a:solidFill>
                  <a:schemeClr val="accent3">
                    <a:lumMod val="75000"/>
                  </a:schemeClr>
                </a:solidFill>
                <a:latin typeface="Comic Sans MS" panose="030F0702030302020204" pitchFamily="66" charset="0"/>
              </a:rPr>
              <a:t>“</a:t>
            </a:r>
            <a:r>
              <a:rPr lang="sr-Latn-RS" b="1">
                <a:solidFill>
                  <a:schemeClr val="accent3">
                    <a:lumMod val="75000"/>
                  </a:schemeClr>
                </a:solidFill>
                <a:latin typeface="Comic Sans MS" panose="030F0702030302020204" pitchFamily="66" charset="0"/>
              </a:rPr>
              <a:t>I ja vama, braćo, nisam mogao govoriti kao duhovnima, nego kao tjelesnima, kao maloj djeci u Kristu</a:t>
            </a:r>
            <a:r>
              <a:rPr lang="en" b="1" noProof="0">
                <a:solidFill>
                  <a:schemeClr val="accent3">
                    <a:lumMod val="75000"/>
                  </a:schemeClr>
                </a:solidFill>
                <a:latin typeface="Comic Sans MS" panose="030F0702030302020204" pitchFamily="66" charset="0"/>
              </a:rPr>
              <a:t>.” </a:t>
            </a:r>
            <a:r>
              <a:rPr lang="en" sz="1400" b="1" noProof="0">
                <a:solidFill>
                  <a:schemeClr val="accent3">
                    <a:lumMod val="75000"/>
                  </a:schemeClr>
                </a:solidFill>
                <a:latin typeface="Comic Sans MS" panose="030F0702030302020204" pitchFamily="66" charset="0"/>
              </a:rPr>
              <a:t>(1</a:t>
            </a:r>
            <a:r>
              <a:rPr lang="sr-Latn-RS" sz="1400" b="1" noProof="0">
                <a:solidFill>
                  <a:schemeClr val="accent3">
                    <a:lumMod val="75000"/>
                  </a:schemeClr>
                </a:solidFill>
                <a:latin typeface="Comic Sans MS" panose="030F0702030302020204" pitchFamily="66" charset="0"/>
              </a:rPr>
              <a:t>. Korinćanima</a:t>
            </a:r>
            <a:r>
              <a:rPr lang="en" sz="1400" b="1" noProof="0">
                <a:solidFill>
                  <a:schemeClr val="accent3">
                    <a:lumMod val="75000"/>
                  </a:schemeClr>
                </a:solidFill>
                <a:latin typeface="Comic Sans MS" panose="030F0702030302020204" pitchFamily="66" charset="0"/>
              </a:rPr>
              <a:t> </a:t>
            </a:r>
            <a:r>
              <a:rPr lang="en" sz="1400" b="1" noProof="0" dirty="0">
                <a:solidFill>
                  <a:schemeClr val="accent3">
                    <a:lumMod val="75000"/>
                  </a:schemeClr>
                </a:solidFill>
                <a:latin typeface="Comic Sans MS" panose="030F0702030302020204" pitchFamily="66" charset="0"/>
              </a:rPr>
              <a:t>3:1)</a:t>
            </a:r>
            <a:endParaRPr lang="en"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155781" y="1311918"/>
            <a:ext cx="3295342" cy="1938992"/>
          </a:xfrm>
          <a:prstGeom prst="rect">
            <a:avLst/>
          </a:prstGeom>
          <a:noFill/>
        </p:spPr>
        <p:txBody>
          <a:bodyPr wrap="square" rtlCol="0">
            <a:spAutoFit/>
          </a:bodyPr>
          <a:lstStyle/>
          <a:p>
            <a:pPr>
              <a:spcBef>
                <a:spcPts val="600"/>
              </a:spcBef>
            </a:pPr>
            <a:r>
              <a:rPr lang="hr-HR" sz="2000" b="1"/>
              <a:t>Pavao naziva nezrele kršćane "djecom u Kristu", "tjelesnima" (1. Kor. 3,1).                       Takvi kršćani više se fokusiraju na ljude nego na Isusa.</a:t>
            </a:r>
            <a:endParaRPr lang="en" sz="2000" b="1" noProof="0" dirty="0"/>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2753596481"/>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2739208764"/>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155781" y="3725290"/>
            <a:ext cx="3295342" cy="2862322"/>
          </a:xfrm>
          <a:prstGeom prst="rect">
            <a:avLst/>
          </a:prstGeom>
          <a:noFill/>
        </p:spPr>
        <p:txBody>
          <a:bodyPr wrap="square">
            <a:spAutoFit/>
          </a:bodyPr>
          <a:lstStyle/>
          <a:p>
            <a:pPr lvl="0">
              <a:spcBef>
                <a:spcPts val="600"/>
              </a:spcBef>
              <a:defRPr/>
            </a:pPr>
            <a:r>
              <a:rPr lang="hr-HR" sz="2000" b="1">
                <a:solidFill>
                  <a:prstClr val="black"/>
                </a:solidFill>
              </a:rPr>
              <a:t>Kada se nekim vođama pridaje prevelika važnost na štetu drugih, formiraju se skupine koje dijele crkvu. To je jednostavno rezultat nezrelosti.                                 Stoga nas Pavao poziva da sazrijemo u Kristu (1. Kor. 2,6).</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hr-HR" sz="4400" b="1" spc="300">
                <a:ln w="15875">
                  <a:solidFill>
                    <a:srgbClr val="C34B2F"/>
                  </a:solidFill>
                  <a:prstDash val="solid"/>
                </a:ln>
                <a:solidFill>
                  <a:srgbClr val="66FFCC"/>
                </a:solidFill>
                <a:effectLst>
                  <a:outerShdw blurRad="38100" dist="22860" dir="5400000" algn="tl" rotWithShape="0">
                    <a:srgbClr val="000000">
                      <a:alpha val="83000"/>
                    </a:srgbClr>
                  </a:outerShdw>
                </a:effectLst>
              </a:rPr>
              <a:t>SLUŽBA I PONIZNOST</a:t>
            </a:r>
            <a:endParaRPr lang="en"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endParaRP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a:r>
              <a:rPr lang="en" b="1" noProof="0">
                <a:solidFill>
                  <a:srgbClr val="FFFF66"/>
                </a:solidFill>
                <a:effectLst>
                  <a:glow rad="127000">
                    <a:srgbClr val="913823"/>
                  </a:glow>
                </a:effectLst>
                <a:latin typeface="Comic Sans MS" panose="030F0702030302020204" pitchFamily="66" charset="0"/>
              </a:rPr>
              <a:t>“</a:t>
            </a:r>
            <a:r>
              <a:rPr lang="sr-Latn-RS" b="1">
                <a:solidFill>
                  <a:srgbClr val="FFFF66"/>
                </a:solidFill>
                <a:effectLst>
                  <a:glow rad="127000">
                    <a:srgbClr val="913823"/>
                  </a:glow>
                </a:effectLst>
                <a:latin typeface="Comic Sans MS" panose="030F0702030302020204" pitchFamily="66" charset="0"/>
              </a:rPr>
              <a:t>Do ovoga časa gladujemo i žeđamo,podnosimo golotinju i primamo udarce; bez stalnog smo boravišta</a:t>
            </a:r>
            <a:r>
              <a:rPr lang="en" b="1" noProof="0">
                <a:solidFill>
                  <a:srgbClr val="FFFF66"/>
                </a:solidFill>
                <a:effectLst>
                  <a:glow rad="127000">
                    <a:srgbClr val="913823"/>
                  </a:glow>
                </a:effectLst>
                <a:latin typeface="Comic Sans MS" panose="030F0702030302020204" pitchFamily="66" charset="0"/>
              </a:rPr>
              <a:t>.” </a:t>
            </a:r>
            <a:r>
              <a:rPr lang="en" sz="1400" b="1" noProof="0">
                <a:solidFill>
                  <a:srgbClr val="FFFF66"/>
                </a:solidFill>
                <a:effectLst>
                  <a:glow rad="127000">
                    <a:srgbClr val="913823"/>
                  </a:glow>
                </a:effectLst>
                <a:latin typeface="Comic Sans MS" panose="030F0702030302020204" pitchFamily="66" charset="0"/>
              </a:rPr>
              <a:t>(1</a:t>
            </a:r>
            <a:r>
              <a:rPr lang="sr-Latn-RS" sz="1400" b="1" noProof="0">
                <a:solidFill>
                  <a:srgbClr val="FFFF66"/>
                </a:solidFill>
                <a:effectLst>
                  <a:glow rad="127000">
                    <a:srgbClr val="913823"/>
                  </a:glow>
                </a:effectLst>
                <a:latin typeface="Comic Sans MS" panose="030F0702030302020204" pitchFamily="66" charset="0"/>
              </a:rPr>
              <a:t>. Korinćanima</a:t>
            </a:r>
            <a:r>
              <a:rPr lang="en" sz="1400" b="1" noProof="0">
                <a:solidFill>
                  <a:srgbClr val="FFFF66"/>
                </a:solidFill>
                <a:effectLst>
                  <a:glow rad="127000">
                    <a:srgbClr val="913823"/>
                  </a:glow>
                </a:effectLst>
                <a:latin typeface="Comic Sans MS" panose="030F0702030302020204" pitchFamily="66" charset="0"/>
              </a:rPr>
              <a:t> 4</a:t>
            </a:r>
            <a:r>
              <a:rPr lang="sr-Latn-RS" sz="1400" b="1" noProof="0">
                <a:solidFill>
                  <a:srgbClr val="FFFF66"/>
                </a:solidFill>
                <a:effectLst>
                  <a:glow rad="127000">
                    <a:srgbClr val="913823"/>
                  </a:glow>
                </a:effectLst>
                <a:latin typeface="Comic Sans MS" panose="030F0702030302020204" pitchFamily="66" charset="0"/>
              </a:rPr>
              <a:t>,</a:t>
            </a:r>
            <a:r>
              <a:rPr lang="en" sz="1400" b="1" noProof="0">
                <a:solidFill>
                  <a:srgbClr val="FFFF66"/>
                </a:solidFill>
                <a:effectLst>
                  <a:glow rad="127000">
                    <a:srgbClr val="913823"/>
                  </a:glow>
                </a:effectLst>
                <a:latin typeface="Comic Sans MS" panose="030F0702030302020204" pitchFamily="66" charset="0"/>
              </a:rPr>
              <a:t>1</a:t>
            </a:r>
            <a:r>
              <a:rPr lang="en" sz="1400" b="1" noProof="0" dirty="0">
                <a:solidFill>
                  <a:srgbClr val="FFFF66"/>
                </a:solidFill>
                <a:effectLst>
                  <a:glow rad="127000">
                    <a:srgbClr val="913823"/>
                  </a:glow>
                </a:effectLst>
                <a:latin typeface="Comic Sans MS" panose="030F0702030302020204" pitchFamily="66" charset="0"/>
              </a:rPr>
              <a:t>)</a:t>
            </a:r>
            <a:endParaRPr lang="en"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200025" y="1430656"/>
            <a:ext cx="6515100" cy="1323439"/>
          </a:xfrm>
          <a:prstGeom prst="rect">
            <a:avLst/>
          </a:prstGeom>
          <a:noFill/>
        </p:spPr>
        <p:txBody>
          <a:bodyPr wrap="square" rtlCol="0">
            <a:spAutoFit/>
          </a:bodyPr>
          <a:lstStyle/>
          <a:p>
            <a:pPr>
              <a:spcBef>
                <a:spcPts val="600"/>
              </a:spcBef>
            </a:pPr>
            <a:r>
              <a:rPr lang="hr-HR" sz="2000" b="1"/>
              <a:t>Baš kao i danas, u prvom stoljeću ljudi su bili podijeljeni prema političkim, filozofskim, vjerskim i drugim uvjerenjima. Kako možemo spriječiti da ovakav način razmišljanja prodre u crkvu i stvori podjele?</a:t>
            </a:r>
            <a:endParaRPr lang="en" sz="2000" b="1" noProof="0" dirty="0"/>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9" y="2758307"/>
            <a:ext cx="6391276" cy="1015663"/>
          </a:xfrm>
          <a:prstGeom prst="rect">
            <a:avLst/>
          </a:prstGeom>
          <a:noFill/>
        </p:spPr>
        <p:txBody>
          <a:bodyPr wrap="square">
            <a:spAutoFit/>
          </a:bodyPr>
          <a:lstStyle/>
          <a:p>
            <a:pPr>
              <a:spcBef>
                <a:spcPts val="600"/>
              </a:spcBef>
            </a:pPr>
            <a:r>
              <a:rPr lang="hr-HR" sz="2000" b="1"/>
              <a:t>Stav vođe igra značajnu ulogu. Crkveni vođe moraju jasno definirati svoju ulogu upravitelja. Oni nisu vlasnici crkve; oni jednostavno upravljaju za Krista.</a:t>
            </a:r>
            <a:endParaRPr lang="en" sz="2000" b="1" noProof="0" dirty="0"/>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19209" y="5817930"/>
            <a:ext cx="6391276" cy="1015663"/>
          </a:xfrm>
          <a:prstGeom prst="rect">
            <a:avLst/>
          </a:prstGeom>
          <a:noFill/>
        </p:spPr>
        <p:txBody>
          <a:bodyPr wrap="square">
            <a:spAutoFit/>
          </a:bodyPr>
          <a:lstStyle/>
          <a:p>
            <a:pPr lvl="0">
              <a:spcBef>
                <a:spcPts val="600"/>
              </a:spcBef>
              <a:defRPr/>
            </a:pPr>
            <a:r>
              <a:rPr lang="hr-HR" sz="2000" b="1">
                <a:solidFill>
                  <a:prstClr val="black"/>
                </a:solidFill>
              </a:rPr>
              <a:t>Kakvo bi jedinstvo postojalo u crkvi kad bi svi – ne samo vođe, nego svaki pojedini član – postupali ovako?</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DCB29DA1-D0DC-E01B-B701-CD9504B4F32A}"/>
              </a:ext>
            </a:extLst>
          </p:cNvPr>
          <p:cNvSpPr txBox="1"/>
          <p:nvPr/>
        </p:nvSpPr>
        <p:spPr>
          <a:xfrm>
            <a:off x="2418080" y="4704080"/>
            <a:ext cx="6392405" cy="1015663"/>
          </a:xfrm>
          <a:prstGeom prst="rect">
            <a:avLst/>
          </a:prstGeom>
          <a:noFill/>
        </p:spPr>
        <p:txBody>
          <a:bodyPr wrap="square">
            <a:spAutoFit/>
          </a:bodyPr>
          <a:lstStyle/>
          <a:p>
            <a:pPr lvl="0">
              <a:spcBef>
                <a:spcPts val="600"/>
              </a:spcBef>
              <a:defRPr/>
            </a:pPr>
            <a:r>
              <a:rPr lang="hr-HR" sz="2000" b="1">
                <a:solidFill>
                  <a:prstClr val="black"/>
                </a:solidFill>
              </a:rPr>
              <a:t>Sluga koji upravlja mora se ponašati kao što se ponaša njegov Gospodin: uvijek spreman ponizno se predati službi drugima (Filip. 2,3-8).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28239" y="3901440"/>
            <a:ext cx="6382245" cy="707886"/>
          </a:xfrm>
          <a:prstGeom prst="rect">
            <a:avLst/>
          </a:prstGeom>
          <a:noFill/>
        </p:spPr>
        <p:txBody>
          <a:bodyPr wrap="square">
            <a:spAutoFit/>
          </a:bodyPr>
          <a:lstStyle/>
          <a:p>
            <a:pPr lvl="0">
              <a:spcBef>
                <a:spcPts val="600"/>
              </a:spcBef>
              <a:defRPr/>
            </a:pPr>
            <a:r>
              <a:rPr lang="hr-HR" sz="2000" b="1">
                <a:solidFill>
                  <a:prstClr val="black"/>
                </a:solidFill>
              </a:rPr>
              <a:t>Vođa crkve je Isus, svi ostali su vode kao "sluge Kristove" (1. Kor. 4,1).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1462</TotalTime>
  <Words>1182</Words>
  <Application>Microsoft Office PowerPoint</Application>
  <PresentationFormat>Panorámica</PresentationFormat>
  <Paragraphs>60</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Arial</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71</cp:revision>
  <dcterms:created xsi:type="dcterms:W3CDTF">2026-06-06T16:57:43Z</dcterms:created>
  <dcterms:modified xsi:type="dcterms:W3CDTF">2026-06-26T15:45:17Z</dcterms:modified>
</cp:coreProperties>
</file>