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5"/>
  </p:notesMasterIdLst>
  <p:sldIdLst>
    <p:sldId id="398" r:id="rId7"/>
    <p:sldId id="400" r:id="rId8"/>
    <p:sldId id="490" r:id="rId9"/>
    <p:sldId id="272" r:id="rId10"/>
    <p:sldId id="273" r:id="rId11"/>
    <p:sldId id="259" r:id="rId12"/>
    <p:sldId id="260" r:id="rId13"/>
    <p:sldId id="270" r:id="rId14"/>
    <p:sldId id="262" r:id="rId15"/>
    <p:sldId id="271" r:id="rId16"/>
    <p:sldId id="264" r:id="rId17"/>
    <p:sldId id="266" r:id="rId18"/>
    <p:sldId id="268" r:id="rId19"/>
    <p:sldId id="481" r:id="rId20"/>
    <p:sldId id="482" r:id="rId21"/>
    <p:sldId id="483" r:id="rId22"/>
    <p:sldId id="486" r:id="rId23"/>
    <p:sldId id="489"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00"/>
    <a:srgbClr val="66FFFF"/>
    <a:srgbClr val="C8DBFD"/>
    <a:srgbClr val="66FFCC"/>
    <a:srgbClr val="FFFF66"/>
    <a:srgbClr val="FFFF99"/>
    <a:srgbClr val="913823"/>
    <a:srgbClr val="C34B2F"/>
    <a:srgbClr val="DF8D7A"/>
    <a:srgbClr val="864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font" Target="fonts/font1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 Id="rId4" Type="http://schemas.openxmlformats.org/officeDocument/2006/relationships/image" Target="../media/image32.jpeg"/></Relationships>
</file>

<file path=ppt/diagrams/_rels/data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 Id="rId4"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1" csCatId="colorful" phldr="1"/>
      <dgm:spPr/>
      <dgm:t>
        <a:bodyPr/>
        <a:lstStyle/>
        <a:p>
          <a:endParaRPr lang="es-ES"/>
        </a:p>
      </dgm:t>
    </dgm:pt>
    <dgm:pt modelId="{710460B7-D9B1-486B-88DA-23F9FB91895E}">
      <dgm:prSet phldrT="[Texto]" phldr="0"/>
      <dgm:spPr>
        <a:solidFill>
          <a:srgbClr val="C00000"/>
        </a:solidFill>
      </dgm:spPr>
      <dgm:t>
        <a:bodyPr/>
        <a:lstStyle/>
        <a:p>
          <a:r>
            <a:rPr lang="hr-HR" b="1" noProof="0">
              <a:solidFill>
                <a:schemeClr val="bg1"/>
              </a:solidFill>
              <a:effectLst>
                <a:outerShdw blurRad="50800" dist="50800" dir="5400000" algn="ctr" rotWithShape="0">
                  <a:schemeClr val="tx1"/>
                </a:outerShdw>
              </a:effectLst>
            </a:rPr>
            <a:t>Nezrelost</a:t>
          </a:r>
          <a:endParaRPr lang="en" b="1" noProof="0" dirty="0">
            <a:solidFill>
              <a:schemeClr val="bg1"/>
            </a:solidFill>
            <a:effectLst>
              <a:outerShdw blurRad="50800" dist="50800" dir="5400000" algn="ctr" rotWithShape="0">
                <a:schemeClr val="tx1"/>
              </a:outerShdw>
            </a:effectLst>
          </a:endParaRPr>
        </a:p>
      </dgm:t>
    </dgm:pt>
    <dgm:pt modelId="{E84EAAF0-0AF8-4C98-B683-930EB1D3D7C2}" type="parTrans" cxnId="{4D5FAFCA-2E84-4A7D-9C57-78D5A57A925B}">
      <dgm:prSet/>
      <dgm:spPr/>
      <dgm:t>
        <a:bodyPr/>
        <a:lstStyle/>
        <a:p>
          <a:endParaRPr lang="es-ES" b="1"/>
        </a:p>
      </dgm:t>
    </dgm:pt>
    <dgm:pt modelId="{2B78B543-0272-4484-9DD5-ED7490B7AC3C}" type="sibTrans" cxnId="{4D5FAFCA-2E84-4A7D-9C57-78D5A57A925B}">
      <dgm:prSet/>
      <dgm:spPr/>
      <dgm:t>
        <a:bodyPr/>
        <a:lstStyle/>
        <a:p>
          <a:endParaRPr lang="es-ES" b="1"/>
        </a:p>
      </dgm:t>
    </dgm:pt>
    <dgm:pt modelId="{164ED7EF-891E-4ABF-98E8-E6BA7D7E4D78}">
      <dgm:prSet phldrT="[Texto]" phldr="0" custT="1"/>
      <dgm:spPr>
        <a:solidFill>
          <a:srgbClr val="864300"/>
        </a:solidFill>
        <a:ln>
          <a:solidFill>
            <a:schemeClr val="tx1"/>
          </a:solidFill>
        </a:ln>
        <a:effectLst>
          <a:outerShdw blurRad="50800" dist="38100" dir="2700000" algn="tl" rotWithShape="0">
            <a:prstClr val="black">
              <a:alpha val="40000"/>
            </a:prstClr>
          </a:outerShdw>
        </a:effectLst>
      </dgm:spPr>
      <dgm:t>
        <a:bodyPr/>
        <a:lstStyle/>
        <a:p>
          <a:r>
            <a:rPr lang="pl-PL" sz="2000" b="1" noProof="0">
              <a:solidFill>
                <a:schemeClr val="bg1"/>
              </a:solidFill>
              <a:effectLst>
                <a:outerShdw blurRad="50800" dist="50800" dir="5400000" algn="ctr" rotWithShape="0">
                  <a:schemeClr val="tx1"/>
                </a:outerShdw>
              </a:effectLst>
            </a:rPr>
            <a:t>Oni su poput djece (1. Kor. 3,1).</a:t>
          </a:r>
          <a:endParaRPr lang="en" sz="2000" b="1" noProof="0" dirty="0">
            <a:solidFill>
              <a:schemeClr val="bg1"/>
            </a:solidFill>
            <a:effectLst>
              <a:outerShdw blurRad="50800" dist="50800" dir="5400000" algn="ctr" rotWithShape="0">
                <a:schemeClr val="tx1"/>
              </a:outerShdw>
            </a:effectLst>
          </a:endParaRPr>
        </a:p>
      </dgm:t>
    </dgm:pt>
    <dgm:pt modelId="{DEB735F8-65CA-4CEE-AD36-3DEDF267759E}" type="parTrans" cxnId="{2A85E121-0AFB-420E-9EF0-445D8636B090}">
      <dgm:prSet/>
      <dgm:spPr/>
      <dgm:t>
        <a:bodyPr/>
        <a:lstStyle/>
        <a:p>
          <a:endParaRPr lang="es-ES" b="1"/>
        </a:p>
      </dgm:t>
    </dgm:pt>
    <dgm:pt modelId="{1F484A8F-E1B5-4DAA-A8D0-62C7EF456B03}" type="sibTrans" cxnId="{2A85E121-0AFB-420E-9EF0-445D8636B090}">
      <dgm:prSet/>
      <dgm:spPr/>
      <dgm:t>
        <a:bodyPr/>
        <a:lstStyle/>
        <a:p>
          <a:endParaRPr lang="es-ES" b="1"/>
        </a:p>
      </dgm:t>
    </dgm:pt>
    <dgm:pt modelId="{33981300-ED52-4903-AD79-9A87CB0D1532}">
      <dgm:prSet phldrT="[Texto]" phldr="0" custT="1"/>
      <dgm:spPr>
        <a:solidFill>
          <a:schemeClr val="accent6">
            <a:lumMod val="50000"/>
          </a:schemeClr>
        </a:solidFill>
        <a:ln>
          <a:solidFill>
            <a:schemeClr val="tx1"/>
          </a:solidFill>
        </a:ln>
        <a:effectLst>
          <a:outerShdw blurRad="50800" dist="38100" dir="2700000" algn="tl" rotWithShape="0">
            <a:prstClr val="black">
              <a:alpha val="40000"/>
            </a:prstClr>
          </a:outerShdw>
        </a:effectLst>
      </dgm:spPr>
      <dgm:t>
        <a:bodyPr/>
        <a:lstStyle/>
        <a:p>
          <a:r>
            <a:rPr lang="nn-NO" sz="2000" b="1" noProof="0">
              <a:effectLst>
                <a:outerShdw blurRad="50800" dist="50800" dir="5400000" algn="ctr" rotWithShape="0">
                  <a:schemeClr val="tx1"/>
                </a:outerShdw>
              </a:effectLst>
            </a:rPr>
            <a:t>Hrane se mlijekom </a:t>
          </a:r>
          <a:r>
            <a:rPr lang="sr-Latn-RS" sz="2000" b="1" noProof="0">
              <a:effectLst>
                <a:outerShdw blurRad="50800" dist="50800" dir="5400000" algn="ctr" rotWithShape="0">
                  <a:schemeClr val="tx1"/>
                </a:outerShdw>
              </a:effectLst>
            </a:rPr>
            <a:t>               </a:t>
          </a:r>
          <a:r>
            <a:rPr lang="nn-NO" sz="2000" b="1" noProof="0">
              <a:effectLst>
                <a:outerShdw blurRad="50800" dist="50800" dir="5400000" algn="ctr" rotWithShape="0">
                  <a:schemeClr val="tx1"/>
                </a:outerShdw>
              </a:effectLst>
            </a:rPr>
            <a:t>(1</a:t>
          </a:r>
          <a:r>
            <a:rPr lang="sr-Latn-RS" sz="2000" b="1" noProof="0">
              <a:effectLst>
                <a:outerShdw blurRad="50800" dist="50800" dir="5400000" algn="ctr" rotWithShape="0">
                  <a:schemeClr val="tx1"/>
                </a:outerShdw>
              </a:effectLst>
            </a:rPr>
            <a:t>.</a:t>
          </a:r>
          <a:r>
            <a:rPr lang="nn-NO" sz="2000" b="1" noProof="0">
              <a:effectLst>
                <a:outerShdw blurRad="50800" dist="50800" dir="5400000" algn="ctr" rotWithShape="0">
                  <a:schemeClr val="tx1"/>
                </a:outerShdw>
              </a:effectLst>
            </a:rPr>
            <a:t> Kor. 3</a:t>
          </a:r>
          <a:r>
            <a:rPr lang="sr-Latn-RS" sz="2000" b="1" noProof="0">
              <a:effectLst>
                <a:outerShdw blurRad="50800" dist="50800" dir="5400000" algn="ctr" rotWithShape="0">
                  <a:schemeClr val="tx1"/>
                </a:outerShdw>
              </a:effectLst>
            </a:rPr>
            <a:t>,</a:t>
          </a:r>
          <a:r>
            <a:rPr lang="nn-NO" sz="2000" b="1" noProof="0">
              <a:effectLst>
                <a:outerShdw blurRad="50800" dist="50800" dir="5400000" algn="ctr" rotWithShape="0">
                  <a:schemeClr val="tx1"/>
                </a:outerShdw>
              </a:effectLst>
            </a:rPr>
            <a:t>2)</a:t>
          </a:r>
          <a:r>
            <a:rPr lang="sr-Latn-RS" sz="2000" b="1" noProof="0">
              <a:effectLst>
                <a:outerShdw blurRad="50800" dist="50800" dir="5400000" algn="ctr" rotWithShape="0">
                  <a:schemeClr val="tx1"/>
                </a:outerShdw>
              </a:effectLst>
            </a:rPr>
            <a:t>.</a:t>
          </a:r>
          <a:endParaRPr lang="en" sz="2000" b="1" noProof="0" dirty="0">
            <a:effectLst>
              <a:outerShdw blurRad="50800" dist="50800" dir="5400000" algn="ctr" rotWithShape="0">
                <a:schemeClr val="tx1"/>
              </a:outerShdw>
            </a:effectLst>
          </a:endParaRPr>
        </a:p>
      </dgm:t>
    </dgm:pt>
    <dgm:pt modelId="{8E53927B-EA51-4649-852B-DCE7E6DDE87F}" type="parTrans" cxnId="{0896C11C-D0DF-48AA-9776-3C76E7E5C6DB}">
      <dgm:prSet/>
      <dgm:spPr/>
      <dgm:t>
        <a:bodyPr/>
        <a:lstStyle/>
        <a:p>
          <a:endParaRPr lang="es-ES" b="1"/>
        </a:p>
      </dgm:t>
    </dgm:pt>
    <dgm:pt modelId="{8B08B24B-BFD6-4148-B5F3-75F63A184914}" type="sibTrans" cxnId="{0896C11C-D0DF-48AA-9776-3C76E7E5C6DB}">
      <dgm:prSet/>
      <dgm:spPr/>
      <dgm:t>
        <a:bodyPr/>
        <a:lstStyle/>
        <a:p>
          <a:endParaRPr lang="es-ES" b="1"/>
        </a:p>
      </dgm:t>
    </dgm:pt>
    <dgm:pt modelId="{C719C8CF-2A79-4AD0-B7C9-4BF90C286AF5}">
      <dgm:prSet phldrT="[Texto]" phldr="0" custT="1"/>
      <dgm:spPr>
        <a:solidFill>
          <a:schemeClr val="accent2">
            <a:lumMod val="50000"/>
          </a:schemeClr>
        </a:solidFill>
        <a:ln>
          <a:solidFill>
            <a:schemeClr val="tx1"/>
          </a:solidFill>
        </a:ln>
        <a:effectLst>
          <a:outerShdw blurRad="50800" dist="38100" dir="2700000" algn="tl" rotWithShape="0">
            <a:prstClr val="black">
              <a:alpha val="40000"/>
            </a:prstClr>
          </a:outerShdw>
        </a:effectLst>
      </dgm:spPr>
      <dgm:t>
        <a:bodyPr/>
        <a:lstStyle/>
        <a:p>
          <a:r>
            <a:rPr lang="pl-PL" sz="2000" b="1" noProof="0">
              <a:effectLst>
                <a:outerShdw blurRad="50800" dist="50800" dir="5400000" algn="ctr" rotWithShape="0">
                  <a:schemeClr val="tx1"/>
                </a:outerShdw>
              </a:effectLst>
            </a:rPr>
            <a:t>Oni su tjelesni       (1. Kor. 3,3).</a:t>
          </a:r>
          <a:endParaRPr lang="en" sz="2000" b="1" noProof="0" dirty="0">
            <a:effectLst>
              <a:outerShdw blurRad="50800" dist="50800" dir="5400000" algn="ctr" rotWithShape="0">
                <a:schemeClr val="tx1"/>
              </a:outerShdw>
            </a:effectLst>
          </a:endParaRPr>
        </a:p>
      </dgm:t>
    </dgm:pt>
    <dgm:pt modelId="{23074D35-CDA0-4790-84A2-958D716CAC61}" type="parTrans" cxnId="{61ACE95D-CB47-40D5-B1DE-46D6D785C918}">
      <dgm:prSet/>
      <dgm:spPr/>
      <dgm:t>
        <a:bodyPr/>
        <a:lstStyle/>
        <a:p>
          <a:endParaRPr lang="es-ES" b="1"/>
        </a:p>
      </dgm:t>
    </dgm:pt>
    <dgm:pt modelId="{19A507FA-710F-4EAD-BEB8-3DE9368FD3E1}" type="sibTrans" cxnId="{61ACE95D-CB47-40D5-B1DE-46D6D785C918}">
      <dgm:prSet/>
      <dgm:spPr/>
      <dgm:t>
        <a:bodyPr/>
        <a:lstStyle/>
        <a:p>
          <a:endParaRPr lang="es-ES" b="1"/>
        </a:p>
      </dgm:t>
    </dgm:pt>
    <dgm:pt modelId="{B244C300-1830-4D16-A5B8-84EABA245E7C}">
      <dgm:prSet phldrT="[Texto]" phldr="0" custT="1"/>
      <dgm:spPr>
        <a:solidFill>
          <a:schemeClr val="tx2">
            <a:lumMod val="75000"/>
            <a:lumOff val="25000"/>
          </a:schemeClr>
        </a:solidFill>
        <a:ln>
          <a:solidFill>
            <a:schemeClr val="tx1"/>
          </a:solidFill>
        </a:ln>
        <a:effectLst>
          <a:outerShdw blurRad="50800" dist="38100" dir="2700000" algn="tl" rotWithShape="0">
            <a:prstClr val="black">
              <a:alpha val="40000"/>
            </a:prstClr>
          </a:outerShdw>
        </a:effectLst>
      </dgm:spPr>
      <dgm:t>
        <a:bodyPr/>
        <a:lstStyle/>
        <a:p>
          <a:r>
            <a:rPr lang="hr-HR" sz="2000" b="1" noProof="0">
              <a:effectLst>
                <a:outerShdw blurRad="50800" dist="50800" dir="5400000" algn="ctr" rotWithShape="0">
                  <a:schemeClr val="tx1"/>
                </a:outerShdw>
              </a:effectLst>
            </a:rPr>
            <a:t>Na njih utječu mišljenja drugih    (1. Kor. 3,4).</a:t>
          </a:r>
          <a:endParaRPr lang="en" sz="2000" b="1" noProof="0" dirty="0">
            <a:effectLst>
              <a:outerShdw blurRad="50800" dist="50800" dir="5400000" algn="ctr" rotWithShape="0">
                <a:schemeClr val="tx1"/>
              </a:outerShdw>
            </a:effectLst>
          </a:endParaRPr>
        </a:p>
      </dgm:t>
    </dgm:pt>
    <dgm:pt modelId="{FC0072F6-1B12-4DA8-A94B-A85D45E7758C}" type="parTrans" cxnId="{9BDC8012-01D5-4587-83FF-C66B989F185B}">
      <dgm:prSet/>
      <dgm:spPr/>
      <dgm:t>
        <a:bodyPr/>
        <a:lstStyle/>
        <a:p>
          <a:endParaRPr lang="es-ES" b="1"/>
        </a:p>
      </dgm:t>
    </dgm:pt>
    <dgm:pt modelId="{DE9D2A1F-F58D-4972-974C-941A9111662E}" type="sibTrans" cxnId="{9BDC8012-01D5-4587-83FF-C66B989F185B}">
      <dgm:prSet/>
      <dgm:spPr/>
      <dgm:t>
        <a:bodyPr/>
        <a:lstStyle/>
        <a:p>
          <a:endParaRPr lang="es-ES" b="1"/>
        </a:p>
      </dgm:t>
    </dgm:pt>
    <dgm:pt modelId="{AD2E9A82-0BD4-4B68-A9E9-409860694607}" type="pres">
      <dgm:prSet presAssocID="{98F70E7D-5D0E-4E8F-BB9A-FF6B6E2049A7}" presName="layout" presStyleCnt="0">
        <dgm:presLayoutVars>
          <dgm:chMax/>
          <dgm:chPref/>
          <dgm:dir/>
          <dgm:animOne val="branch"/>
          <dgm:animLvl val="lvl"/>
          <dgm:resizeHandles/>
        </dgm:presLayoutVars>
      </dgm:prSet>
      <dgm:spPr/>
    </dgm:pt>
    <dgm:pt modelId="{874AB370-EEC2-4BA3-B643-D927EA6533CD}" type="pres">
      <dgm:prSet presAssocID="{710460B7-D9B1-486B-88DA-23F9FB91895E}" presName="root" presStyleCnt="0">
        <dgm:presLayoutVars>
          <dgm:chMax/>
          <dgm:chPref val="4"/>
        </dgm:presLayoutVars>
      </dgm:prSet>
      <dgm:spPr/>
    </dgm:pt>
    <dgm:pt modelId="{9FF75FD2-3843-4B1B-80CB-E63329377D3C}" type="pres">
      <dgm:prSet presAssocID="{710460B7-D9B1-486B-88DA-23F9FB91895E}" presName="rootComposite" presStyleCnt="0">
        <dgm:presLayoutVars/>
      </dgm:prSet>
      <dgm:spPr/>
    </dgm:pt>
    <dgm:pt modelId="{A6EDFBF9-0B8B-4B63-AB4F-FEAD2023A5FF}" type="pres">
      <dgm:prSet presAssocID="{710460B7-D9B1-486B-88DA-23F9FB91895E}" presName="rootText" presStyleLbl="node0" presStyleIdx="0" presStyleCnt="1" custScaleX="137187">
        <dgm:presLayoutVars>
          <dgm:chMax/>
          <dgm:chPref val="4"/>
        </dgm:presLayoutVars>
      </dgm:prSet>
      <dgm:spPr/>
    </dgm:pt>
    <dgm:pt modelId="{14AA4B5C-59B3-458B-990E-A2412026C69E}" type="pres">
      <dgm:prSet presAssocID="{710460B7-D9B1-486B-88DA-23F9FB91895E}" presName="childShape" presStyleCnt="0">
        <dgm:presLayoutVars>
          <dgm:chMax val="0"/>
          <dgm:chPref val="0"/>
        </dgm:presLayoutVars>
      </dgm:prSet>
      <dgm:spPr/>
    </dgm:pt>
    <dgm:pt modelId="{0AC7807E-754B-468F-B890-1971E792E47D}" type="pres">
      <dgm:prSet presAssocID="{164ED7EF-891E-4ABF-98E8-E6BA7D7E4D78}" presName="childComposite" presStyleCnt="0">
        <dgm:presLayoutVars>
          <dgm:chMax val="0"/>
          <dgm:chPref val="0"/>
        </dgm:presLayoutVars>
      </dgm:prSet>
      <dgm:spPr/>
    </dgm:pt>
    <dgm:pt modelId="{20B9B435-A79F-4DAA-9A8D-B0D8EB58FFF0}" type="pres">
      <dgm:prSet presAssocID="{164ED7EF-891E-4ABF-98E8-E6BA7D7E4D78}" presName="Image" presStyleLbl="node1" presStyleIdx="0" presStyleCnt="4" custScaleX="146272" custLinFactNeighborX="-746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A28C0F7E-2C35-4733-B9B7-518F5F4CE207}" type="pres">
      <dgm:prSet presAssocID="{164ED7EF-891E-4ABF-98E8-E6BA7D7E4D78}" presName="childText" presStyleLbl="lnNode1" presStyleIdx="0" presStyleCnt="4" custScaleX="134801" custLinFactNeighborX="26571">
        <dgm:presLayoutVars>
          <dgm:chMax val="0"/>
          <dgm:chPref val="0"/>
          <dgm:bulletEnabled val="1"/>
        </dgm:presLayoutVars>
      </dgm:prSet>
      <dgm:spPr/>
    </dgm:pt>
    <dgm:pt modelId="{6EC53C32-D185-4686-A551-FDDD0ED27894}" type="pres">
      <dgm:prSet presAssocID="{33981300-ED52-4903-AD79-9A87CB0D1532}" presName="childComposite" presStyleCnt="0">
        <dgm:presLayoutVars>
          <dgm:chMax val="0"/>
          <dgm:chPref val="0"/>
        </dgm:presLayoutVars>
      </dgm:prSet>
      <dgm:spPr/>
    </dgm:pt>
    <dgm:pt modelId="{CC805A5F-E0A3-498A-BE8A-4478F8482781}" type="pres">
      <dgm:prSet presAssocID="{33981300-ED52-4903-AD79-9A87CB0D1532}" presName="Image" presStyleLbl="node1" presStyleIdx="1" presStyleCnt="4" custScaleX="146272" custLinFactNeighborX="-74668"/>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C05C37D8-282B-4B47-8E92-AB3C4AF2656B}" type="pres">
      <dgm:prSet presAssocID="{33981300-ED52-4903-AD79-9A87CB0D1532}" presName="childText" presStyleLbl="lnNode1" presStyleIdx="1" presStyleCnt="4" custScaleX="134801" custLinFactNeighborX="19015">
        <dgm:presLayoutVars>
          <dgm:chMax val="0"/>
          <dgm:chPref val="0"/>
          <dgm:bulletEnabled val="1"/>
        </dgm:presLayoutVars>
      </dgm:prSet>
      <dgm:spPr/>
    </dgm:pt>
    <dgm:pt modelId="{67C0D85D-B9D1-4E1F-AED7-0F27D4DB0D9B}" type="pres">
      <dgm:prSet presAssocID="{C719C8CF-2A79-4AD0-B7C9-4BF90C286AF5}" presName="childComposite" presStyleCnt="0">
        <dgm:presLayoutVars>
          <dgm:chMax val="0"/>
          <dgm:chPref val="0"/>
        </dgm:presLayoutVars>
      </dgm:prSet>
      <dgm:spPr/>
    </dgm:pt>
    <dgm:pt modelId="{544E29A7-1583-4A92-AD88-E60A4EEAC632}" type="pres">
      <dgm:prSet presAssocID="{C719C8CF-2A79-4AD0-B7C9-4BF90C286AF5}" presName="Image" presStyleLbl="node1" presStyleIdx="2" presStyleCnt="4" custScaleX="146272" custLinFactNeighborX="-74668"/>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E82BFC15-9864-4E4A-A62D-828FE8496F17}" type="pres">
      <dgm:prSet presAssocID="{C719C8CF-2A79-4AD0-B7C9-4BF90C286AF5}" presName="childText" presStyleLbl="lnNode1" presStyleIdx="2" presStyleCnt="4" custScaleX="134801" custLinFactNeighborX="19015">
        <dgm:presLayoutVars>
          <dgm:chMax val="0"/>
          <dgm:chPref val="0"/>
          <dgm:bulletEnabled val="1"/>
        </dgm:presLayoutVars>
      </dgm:prSet>
      <dgm:spPr/>
    </dgm:pt>
    <dgm:pt modelId="{1D4C80D3-0155-4D7B-941D-58488DE27F94}" type="pres">
      <dgm:prSet presAssocID="{B244C300-1830-4D16-A5B8-84EABA245E7C}" presName="childComposite" presStyleCnt="0">
        <dgm:presLayoutVars>
          <dgm:chMax val="0"/>
          <dgm:chPref val="0"/>
        </dgm:presLayoutVars>
      </dgm:prSet>
      <dgm:spPr/>
    </dgm:pt>
    <dgm:pt modelId="{410E2F05-E06F-4707-8316-DA974A0D1AF9}" type="pres">
      <dgm:prSet presAssocID="{B244C300-1830-4D16-A5B8-84EABA245E7C}" presName="Image" presStyleLbl="node1" presStyleIdx="3" presStyleCnt="4" custScaleX="146272" custLinFactNeighborX="-7466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FA8E0FB4-A277-4A92-81BD-BD9A3E41C821}" type="pres">
      <dgm:prSet presAssocID="{B244C300-1830-4D16-A5B8-84EABA245E7C}" presName="childText" presStyleLbl="lnNode1" presStyleIdx="3" presStyleCnt="4" custScaleX="134801" custLinFactNeighborX="19015">
        <dgm:presLayoutVars>
          <dgm:chMax val="0"/>
          <dgm:chPref val="0"/>
          <dgm:bulletEnabled val="1"/>
        </dgm:presLayoutVars>
      </dgm:prSet>
      <dgm:spPr/>
    </dgm:pt>
  </dgm:ptLst>
  <dgm:cxnLst>
    <dgm:cxn modelId="{9BDC8012-01D5-4587-83FF-C66B989F185B}" srcId="{710460B7-D9B1-486B-88DA-23F9FB91895E}" destId="{B244C300-1830-4D16-A5B8-84EABA245E7C}" srcOrd="3" destOrd="0" parTransId="{FC0072F6-1B12-4DA8-A94B-A85D45E7758C}" sibTransId="{DE9D2A1F-F58D-4972-974C-941A9111662E}"/>
    <dgm:cxn modelId="{05DE8C17-7262-4428-913E-E7212BEF3C94}" type="presOf" srcId="{33981300-ED52-4903-AD79-9A87CB0D1532}" destId="{C05C37D8-282B-4B47-8E92-AB3C4AF2656B}" srcOrd="0" destOrd="0" presId="urn:microsoft.com/office/officeart/2008/layout/PictureAccentList"/>
    <dgm:cxn modelId="{0896C11C-D0DF-48AA-9776-3C76E7E5C6DB}" srcId="{710460B7-D9B1-486B-88DA-23F9FB91895E}" destId="{33981300-ED52-4903-AD79-9A87CB0D1532}" srcOrd="1" destOrd="0" parTransId="{8E53927B-EA51-4649-852B-DCE7E6DDE87F}" sibTransId="{8B08B24B-BFD6-4148-B5F3-75F63A184914}"/>
    <dgm:cxn modelId="{2A85E121-0AFB-420E-9EF0-445D8636B090}" srcId="{710460B7-D9B1-486B-88DA-23F9FB91895E}" destId="{164ED7EF-891E-4ABF-98E8-E6BA7D7E4D78}" srcOrd="0" destOrd="0" parTransId="{DEB735F8-65CA-4CEE-AD36-3DEDF267759E}" sibTransId="{1F484A8F-E1B5-4DAA-A8D0-62C7EF456B03}"/>
    <dgm:cxn modelId="{61ACE95D-CB47-40D5-B1DE-46D6D785C918}" srcId="{710460B7-D9B1-486B-88DA-23F9FB91895E}" destId="{C719C8CF-2A79-4AD0-B7C9-4BF90C286AF5}" srcOrd="2" destOrd="0" parTransId="{23074D35-CDA0-4790-84A2-958D716CAC61}" sibTransId="{19A507FA-710F-4EAD-BEB8-3DE9368FD3E1}"/>
    <dgm:cxn modelId="{37771645-8F8E-49CB-A869-339577FC8D02}" type="presOf" srcId="{164ED7EF-891E-4ABF-98E8-E6BA7D7E4D78}" destId="{A28C0F7E-2C35-4733-B9B7-518F5F4CE207}" srcOrd="0" destOrd="0" presId="urn:microsoft.com/office/officeart/2008/layout/PictureAccentList"/>
    <dgm:cxn modelId="{66DE7151-9B20-401D-B05D-519ECD1A289D}" type="presOf" srcId="{B244C300-1830-4D16-A5B8-84EABA245E7C}" destId="{FA8E0FB4-A277-4A92-81BD-BD9A3E41C821}" srcOrd="0" destOrd="0" presId="urn:microsoft.com/office/officeart/2008/layout/PictureAccentList"/>
    <dgm:cxn modelId="{A3D3B47F-59A5-4686-9206-46FB247A9BC0}" type="presOf" srcId="{C719C8CF-2A79-4AD0-B7C9-4BF90C286AF5}" destId="{E82BFC15-9864-4E4A-A62D-828FE8496F17}" srcOrd="0" destOrd="0" presId="urn:microsoft.com/office/officeart/2008/layout/PictureAccentList"/>
    <dgm:cxn modelId="{4AC2FFA7-A78F-4A49-9555-C3C998F9DE7C}" type="presOf" srcId="{710460B7-D9B1-486B-88DA-23F9FB91895E}" destId="{A6EDFBF9-0B8B-4B63-AB4F-FEAD2023A5FF}" srcOrd="0" destOrd="0" presId="urn:microsoft.com/office/officeart/2008/layout/PictureAccentList"/>
    <dgm:cxn modelId="{4D5FAFCA-2E84-4A7D-9C57-78D5A57A925B}" srcId="{98F70E7D-5D0E-4E8F-BB9A-FF6B6E2049A7}" destId="{710460B7-D9B1-486B-88DA-23F9FB91895E}" srcOrd="0" destOrd="0" parTransId="{E84EAAF0-0AF8-4C98-B683-930EB1D3D7C2}" sibTransId="{2B78B543-0272-4484-9DD5-ED7490B7AC3C}"/>
    <dgm:cxn modelId="{625448E0-A60B-4C3E-B60E-FAD92C05275F}" type="presOf" srcId="{98F70E7D-5D0E-4E8F-BB9A-FF6B6E2049A7}" destId="{AD2E9A82-0BD4-4B68-A9E9-409860694607}" srcOrd="0" destOrd="0" presId="urn:microsoft.com/office/officeart/2008/layout/PictureAccentList"/>
    <dgm:cxn modelId="{FA1EE233-8908-4E05-B946-1B8932D12A33}" type="presParOf" srcId="{AD2E9A82-0BD4-4B68-A9E9-409860694607}" destId="{874AB370-EEC2-4BA3-B643-D927EA6533CD}" srcOrd="0" destOrd="0" presId="urn:microsoft.com/office/officeart/2008/layout/PictureAccentList"/>
    <dgm:cxn modelId="{5CAFEEF7-7F4B-4ADC-A414-01B8B0960816}" type="presParOf" srcId="{874AB370-EEC2-4BA3-B643-D927EA6533CD}" destId="{9FF75FD2-3843-4B1B-80CB-E63329377D3C}" srcOrd="0" destOrd="0" presId="urn:microsoft.com/office/officeart/2008/layout/PictureAccentList"/>
    <dgm:cxn modelId="{A7AE8311-88D1-4F5D-847A-83C2520DBCBB}" type="presParOf" srcId="{9FF75FD2-3843-4B1B-80CB-E63329377D3C}" destId="{A6EDFBF9-0B8B-4B63-AB4F-FEAD2023A5FF}" srcOrd="0" destOrd="0" presId="urn:microsoft.com/office/officeart/2008/layout/PictureAccentList"/>
    <dgm:cxn modelId="{DA95C840-846F-4986-83E1-334DDFEC698D}" type="presParOf" srcId="{874AB370-EEC2-4BA3-B643-D927EA6533CD}" destId="{14AA4B5C-59B3-458B-990E-A2412026C69E}" srcOrd="1" destOrd="0" presId="urn:microsoft.com/office/officeart/2008/layout/PictureAccentList"/>
    <dgm:cxn modelId="{18CDF910-0083-49DD-B4FC-6F18676E5279}" type="presParOf" srcId="{14AA4B5C-59B3-458B-990E-A2412026C69E}" destId="{0AC7807E-754B-468F-B890-1971E792E47D}" srcOrd="0" destOrd="0" presId="urn:microsoft.com/office/officeart/2008/layout/PictureAccentList"/>
    <dgm:cxn modelId="{2924D415-C695-4065-81DB-6F77062BD682}" type="presParOf" srcId="{0AC7807E-754B-468F-B890-1971E792E47D}" destId="{20B9B435-A79F-4DAA-9A8D-B0D8EB58FFF0}" srcOrd="0" destOrd="0" presId="urn:microsoft.com/office/officeart/2008/layout/PictureAccentList"/>
    <dgm:cxn modelId="{8E52813A-018E-43AB-822E-B2BC9943B11B}" type="presParOf" srcId="{0AC7807E-754B-468F-B890-1971E792E47D}" destId="{A28C0F7E-2C35-4733-B9B7-518F5F4CE207}" srcOrd="1" destOrd="0" presId="urn:microsoft.com/office/officeart/2008/layout/PictureAccentList"/>
    <dgm:cxn modelId="{BE3972A8-07D2-4651-9865-C0535BB7C78C}" type="presParOf" srcId="{14AA4B5C-59B3-458B-990E-A2412026C69E}" destId="{6EC53C32-D185-4686-A551-FDDD0ED27894}" srcOrd="1" destOrd="0" presId="urn:microsoft.com/office/officeart/2008/layout/PictureAccentList"/>
    <dgm:cxn modelId="{B0E031C5-521F-4DB3-BADF-164F0D24DC03}" type="presParOf" srcId="{6EC53C32-D185-4686-A551-FDDD0ED27894}" destId="{CC805A5F-E0A3-498A-BE8A-4478F8482781}" srcOrd="0" destOrd="0" presId="urn:microsoft.com/office/officeart/2008/layout/PictureAccentList"/>
    <dgm:cxn modelId="{D1D9E534-E362-48F2-97F9-3B6287CA409F}" type="presParOf" srcId="{6EC53C32-D185-4686-A551-FDDD0ED27894}" destId="{C05C37D8-282B-4B47-8E92-AB3C4AF2656B}" srcOrd="1" destOrd="0" presId="urn:microsoft.com/office/officeart/2008/layout/PictureAccentList"/>
    <dgm:cxn modelId="{FF8112F8-8B7E-442E-9E66-A1124EE7CDD8}" type="presParOf" srcId="{14AA4B5C-59B3-458B-990E-A2412026C69E}" destId="{67C0D85D-B9D1-4E1F-AED7-0F27D4DB0D9B}" srcOrd="2" destOrd="0" presId="urn:microsoft.com/office/officeart/2008/layout/PictureAccentList"/>
    <dgm:cxn modelId="{4AABE2D1-6E95-41A9-9D5D-1970209A70CD}" type="presParOf" srcId="{67C0D85D-B9D1-4E1F-AED7-0F27D4DB0D9B}" destId="{544E29A7-1583-4A92-AD88-E60A4EEAC632}" srcOrd="0" destOrd="0" presId="urn:microsoft.com/office/officeart/2008/layout/PictureAccentList"/>
    <dgm:cxn modelId="{D5326784-A77D-4682-A5E8-C246DE17AE80}" type="presParOf" srcId="{67C0D85D-B9D1-4E1F-AED7-0F27D4DB0D9B}" destId="{E82BFC15-9864-4E4A-A62D-828FE8496F17}" srcOrd="1" destOrd="0" presId="urn:microsoft.com/office/officeart/2008/layout/PictureAccentList"/>
    <dgm:cxn modelId="{B02B44ED-CCDE-41E1-A394-E2EA2903AE0F}" type="presParOf" srcId="{14AA4B5C-59B3-458B-990E-A2412026C69E}" destId="{1D4C80D3-0155-4D7B-941D-58488DE27F94}" srcOrd="3" destOrd="0" presId="urn:microsoft.com/office/officeart/2008/layout/PictureAccentList"/>
    <dgm:cxn modelId="{9DC9A63F-AD68-4235-B0F8-2CBE455086DB}" type="presParOf" srcId="{1D4C80D3-0155-4D7B-941D-58488DE27F94}" destId="{410E2F05-E06F-4707-8316-DA974A0D1AF9}" srcOrd="0" destOrd="0" presId="urn:microsoft.com/office/officeart/2008/layout/PictureAccentList"/>
    <dgm:cxn modelId="{D48DC7A3-68B4-46B2-8768-3F686A405343}" type="presParOf" srcId="{1D4C80D3-0155-4D7B-941D-58488DE27F94}" destId="{FA8E0FB4-A277-4A92-81BD-BD9A3E41C821}"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5" csCatId="colorful" phldr="1"/>
      <dgm:spPr/>
      <dgm:t>
        <a:bodyPr/>
        <a:lstStyle/>
        <a:p>
          <a:endParaRPr lang="es-ES"/>
        </a:p>
      </dgm:t>
    </dgm:pt>
    <dgm:pt modelId="{0E22E987-C45B-47F1-BA9B-CD3BB32BB224}">
      <dgm:prSet phldrT="[Texto]" phldr="0"/>
      <dgm:spPr>
        <a:solidFill>
          <a:schemeClr val="accent3">
            <a:lumMod val="75000"/>
          </a:schemeClr>
        </a:solidFill>
      </dgm:spPr>
      <dgm:t>
        <a:bodyPr/>
        <a:lstStyle/>
        <a:p>
          <a:r>
            <a:rPr lang="hr-HR" b="1" noProof="0">
              <a:solidFill>
                <a:schemeClr val="bg1"/>
              </a:solidFill>
              <a:effectLst>
                <a:outerShdw blurRad="50800" dist="50800" dir="5400000" algn="ctr" rotWithShape="0">
                  <a:schemeClr val="tx1"/>
                </a:outerShdw>
              </a:effectLst>
            </a:rPr>
            <a:t>Zrelost</a:t>
          </a:r>
          <a:endParaRPr lang="en" b="1" noProof="0" dirty="0">
            <a:solidFill>
              <a:schemeClr val="bg1"/>
            </a:solidFill>
            <a:effectLst>
              <a:outerShdw blurRad="50800" dist="50800" dir="5400000" algn="ctr" rotWithShape="0">
                <a:schemeClr val="tx1"/>
              </a:outerShdw>
            </a:effectLst>
          </a:endParaRPr>
        </a:p>
      </dgm:t>
    </dgm:pt>
    <dgm:pt modelId="{837D375C-E5AD-471E-9C5B-480AF21E5275}" type="parTrans" cxnId="{0C461728-E900-4B4A-A8BF-1F8ACBA2AF2C}">
      <dgm:prSet/>
      <dgm:spPr/>
      <dgm:t>
        <a:bodyPr/>
        <a:lstStyle/>
        <a:p>
          <a:endParaRPr lang="es-ES" b="1"/>
        </a:p>
      </dgm:t>
    </dgm:pt>
    <dgm:pt modelId="{A74100E6-EB48-4AB8-BDD1-76A8A00A952F}" type="sibTrans" cxnId="{0C461728-E900-4B4A-A8BF-1F8ACBA2AF2C}">
      <dgm:prSet/>
      <dgm:spPr/>
      <dgm:t>
        <a:bodyPr/>
        <a:lstStyle/>
        <a:p>
          <a:endParaRPr lang="es-ES" b="1"/>
        </a:p>
      </dgm:t>
    </dgm:pt>
    <dgm:pt modelId="{AEA2FC9E-131E-4FBC-8FAF-047EAC004D91}">
      <dgm:prSet phldrT="[Texto]" phldr="0" custT="1"/>
      <dgm:spPr>
        <a:solidFill>
          <a:srgbClr val="FFC993"/>
        </a:solidFill>
        <a:ln>
          <a:solidFill>
            <a:schemeClr val="tx1"/>
          </a:solidFill>
        </a:ln>
        <a:effectLst>
          <a:outerShdw blurRad="50800" dist="38100" dir="2700000" algn="tl" rotWithShape="0">
            <a:prstClr val="black">
              <a:alpha val="40000"/>
            </a:prstClr>
          </a:outerShdw>
        </a:effectLst>
      </dgm:spPr>
      <dgm:t>
        <a:bodyPr/>
        <a:lstStyle/>
        <a:p>
          <a:r>
            <a:rPr lang="pl-PL" sz="2000" b="1" noProof="0">
              <a:solidFill>
                <a:schemeClr val="tx1"/>
              </a:solidFill>
            </a:rPr>
            <a:t>Oni su odrasli             (1. Kor. 14,20).</a:t>
          </a:r>
          <a:endParaRPr lang="en" sz="2000" b="1" noProof="0" dirty="0">
            <a:solidFill>
              <a:schemeClr val="tx1"/>
            </a:solidFill>
          </a:endParaRPr>
        </a:p>
      </dgm:t>
    </dgm:pt>
    <dgm:pt modelId="{18AF4D7A-7523-417A-8CDB-5A6B26D3CE01}" type="parTrans" cxnId="{0C7FFDAE-348D-45F3-93EB-78543800E625}">
      <dgm:prSet/>
      <dgm:spPr/>
      <dgm:t>
        <a:bodyPr/>
        <a:lstStyle/>
        <a:p>
          <a:endParaRPr lang="es-ES" b="1"/>
        </a:p>
      </dgm:t>
    </dgm:pt>
    <dgm:pt modelId="{D9E57C23-307B-4582-A161-EE8E73B87284}" type="sibTrans" cxnId="{0C7FFDAE-348D-45F3-93EB-78543800E625}">
      <dgm:prSet/>
      <dgm:spPr/>
      <dgm:t>
        <a:bodyPr/>
        <a:lstStyle/>
        <a:p>
          <a:endParaRPr lang="es-ES" b="1"/>
        </a:p>
      </dgm:t>
    </dgm:pt>
    <dgm:pt modelId="{16159B1A-7107-41E3-B984-4B739417DE0A}">
      <dgm:prSet phldrT="[Texto]" phldr="0" custT="1"/>
      <dgm:spPr>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nl-NL" sz="2000" b="1" noProof="0">
              <a:solidFill>
                <a:schemeClr val="tx1"/>
              </a:solidFill>
            </a:rPr>
            <a:t>Jedu čvrstu hranu (Heb</a:t>
          </a:r>
          <a:r>
            <a:rPr lang="sr-Latn-RS" sz="2000" b="1" noProof="0">
              <a:solidFill>
                <a:schemeClr val="tx1"/>
              </a:solidFill>
            </a:rPr>
            <a:t>.</a:t>
          </a:r>
          <a:r>
            <a:rPr lang="nl-NL" sz="2000" b="1" noProof="0">
              <a:solidFill>
                <a:schemeClr val="tx1"/>
              </a:solidFill>
            </a:rPr>
            <a:t> 5</a:t>
          </a:r>
          <a:r>
            <a:rPr lang="sr-Latn-RS" sz="2000" b="1" noProof="0">
              <a:solidFill>
                <a:schemeClr val="tx1"/>
              </a:solidFill>
            </a:rPr>
            <a:t>,</a:t>
          </a:r>
          <a:r>
            <a:rPr lang="nl-NL" sz="2000" b="1" noProof="0">
              <a:solidFill>
                <a:schemeClr val="tx1"/>
              </a:solidFill>
            </a:rPr>
            <a:t>14)</a:t>
          </a:r>
          <a:r>
            <a:rPr lang="sr-Latn-RS" sz="2000" b="1" noProof="0">
              <a:solidFill>
                <a:schemeClr val="tx1"/>
              </a:solidFill>
            </a:rPr>
            <a:t>.</a:t>
          </a:r>
          <a:endParaRPr lang="en" sz="2000" b="1" noProof="0" dirty="0">
            <a:solidFill>
              <a:schemeClr val="tx1"/>
            </a:solidFill>
          </a:endParaRPr>
        </a:p>
      </dgm:t>
    </dgm:pt>
    <dgm:pt modelId="{98F0EEDF-AEA1-49C1-A819-EEAAE8809E3E}" type="parTrans" cxnId="{91D78054-1B60-411B-A970-C64F6425F028}">
      <dgm:prSet/>
      <dgm:spPr/>
      <dgm:t>
        <a:bodyPr/>
        <a:lstStyle/>
        <a:p>
          <a:endParaRPr lang="es-ES" b="1"/>
        </a:p>
      </dgm:t>
    </dgm:pt>
    <dgm:pt modelId="{B41E1DFE-BF44-45B3-AC66-9291DE79751D}" type="sibTrans" cxnId="{91D78054-1B60-411B-A970-C64F6425F028}">
      <dgm:prSet/>
      <dgm:spPr/>
      <dgm:t>
        <a:bodyPr/>
        <a:lstStyle/>
        <a:p>
          <a:endParaRPr lang="es-ES" b="1"/>
        </a:p>
      </dgm:t>
    </dgm:pt>
    <dgm:pt modelId="{EDBDB666-1AD5-4A2C-BB22-B4BF48A0F44D}">
      <dgm:prSet phldrT="[Texto]" phldr="0" custT="1"/>
      <dgm:spPr>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pl-PL" sz="2000" b="1" noProof="0">
              <a:solidFill>
                <a:schemeClr val="tx1"/>
              </a:solidFill>
            </a:rPr>
            <a:t>Oni su duhovni           (1. Kor. 2,13).</a:t>
          </a:r>
          <a:endParaRPr lang="en" sz="2000" b="1" noProof="0" dirty="0">
            <a:solidFill>
              <a:schemeClr val="tx1"/>
            </a:solidFill>
          </a:endParaRPr>
        </a:p>
      </dgm:t>
    </dgm:pt>
    <dgm:pt modelId="{95230D25-D286-46B1-8EB5-E7880FA38690}" type="parTrans" cxnId="{BDE4AEDF-4143-45CA-8253-DD826EE20A2D}">
      <dgm:prSet/>
      <dgm:spPr/>
      <dgm:t>
        <a:bodyPr/>
        <a:lstStyle/>
        <a:p>
          <a:endParaRPr lang="es-ES" b="1"/>
        </a:p>
      </dgm:t>
    </dgm:pt>
    <dgm:pt modelId="{7A650B4A-CE79-4245-A0F1-06BD7654FF58}" type="sibTrans" cxnId="{BDE4AEDF-4143-45CA-8253-DD826EE20A2D}">
      <dgm:prSet/>
      <dgm:spPr/>
      <dgm:t>
        <a:bodyPr/>
        <a:lstStyle/>
        <a:p>
          <a:endParaRPr lang="es-ES" b="1"/>
        </a:p>
      </dgm:t>
    </dgm:pt>
    <dgm:pt modelId="{B9C2CBDC-DDA0-4354-92BF-3D8FBE9B058D}">
      <dgm:prSet phldrT="[Texto]" phldr="0" custT="1"/>
      <dgm:spPr>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hr-HR" sz="2000" b="1" noProof="0">
              <a:solidFill>
                <a:schemeClr val="tx1"/>
              </a:solidFill>
            </a:rPr>
            <a:t>Imaju duhovno razlučivanje                  (1. Kor. 2,14).</a:t>
          </a:r>
          <a:endParaRPr lang="en" sz="2000" b="1" noProof="0" dirty="0">
            <a:solidFill>
              <a:schemeClr val="tx1"/>
            </a:solidFill>
          </a:endParaRPr>
        </a:p>
      </dgm:t>
    </dgm:pt>
    <dgm:pt modelId="{F74CB514-2B32-4E6B-8315-8F5B2EBB7186}" type="parTrans" cxnId="{E9F967CF-B9A2-43D6-9A3E-472303501471}">
      <dgm:prSet/>
      <dgm:spPr/>
      <dgm:t>
        <a:bodyPr/>
        <a:lstStyle/>
        <a:p>
          <a:endParaRPr lang="es-ES" b="1"/>
        </a:p>
      </dgm:t>
    </dgm:pt>
    <dgm:pt modelId="{32ABA353-B9AB-469B-890A-D3CD852110D6}" type="sibTrans" cxnId="{E9F967CF-B9A2-43D6-9A3E-472303501471}">
      <dgm:prSet/>
      <dgm:spPr/>
      <dgm:t>
        <a:bodyPr/>
        <a:lstStyle/>
        <a:p>
          <a:endParaRPr lang="es-ES" b="1"/>
        </a:p>
      </dgm:t>
    </dgm:pt>
    <dgm:pt modelId="{F6617EE8-CC3C-4217-9F24-9F715955611F}" type="pres">
      <dgm:prSet presAssocID="{98F70E7D-5D0E-4E8F-BB9A-FF6B6E2049A7}" presName="layout" presStyleCnt="0">
        <dgm:presLayoutVars>
          <dgm:chMax/>
          <dgm:chPref/>
          <dgm:dir/>
          <dgm:animOne val="branch"/>
          <dgm:animLvl val="lvl"/>
          <dgm:resizeHandles/>
        </dgm:presLayoutVars>
      </dgm:prSet>
      <dgm:spPr/>
    </dgm:pt>
    <dgm:pt modelId="{2ED6F242-6291-4704-853A-AE5A45BA3A53}" type="pres">
      <dgm:prSet presAssocID="{0E22E987-C45B-47F1-BA9B-CD3BB32BB224}" presName="root" presStyleCnt="0">
        <dgm:presLayoutVars>
          <dgm:chMax/>
          <dgm:chPref val="4"/>
        </dgm:presLayoutVars>
      </dgm:prSet>
      <dgm:spPr/>
    </dgm:pt>
    <dgm:pt modelId="{CE1F048F-485F-4BE1-A929-241E0F1317EE}" type="pres">
      <dgm:prSet presAssocID="{0E22E987-C45B-47F1-BA9B-CD3BB32BB224}" presName="rootComposite" presStyleCnt="0">
        <dgm:presLayoutVars/>
      </dgm:prSet>
      <dgm:spPr/>
    </dgm:pt>
    <dgm:pt modelId="{0C78EE7E-64C5-4FE5-B4FC-9C612B2224AA}" type="pres">
      <dgm:prSet presAssocID="{0E22E987-C45B-47F1-BA9B-CD3BB32BB224}" presName="rootText" presStyleLbl="node0" presStyleIdx="0" presStyleCnt="1" custScaleX="138566">
        <dgm:presLayoutVars>
          <dgm:chMax/>
          <dgm:chPref val="4"/>
        </dgm:presLayoutVars>
      </dgm:prSet>
      <dgm:spPr/>
    </dgm:pt>
    <dgm:pt modelId="{302E7B70-0AA3-4345-8FF0-0AB18CC61B99}" type="pres">
      <dgm:prSet presAssocID="{0E22E987-C45B-47F1-BA9B-CD3BB32BB224}" presName="childShape" presStyleCnt="0">
        <dgm:presLayoutVars>
          <dgm:chMax val="0"/>
          <dgm:chPref val="0"/>
        </dgm:presLayoutVars>
      </dgm:prSet>
      <dgm:spPr/>
    </dgm:pt>
    <dgm:pt modelId="{08B61F44-9A3B-4570-8078-12356C0B0A20}" type="pres">
      <dgm:prSet presAssocID="{AEA2FC9E-131E-4FBC-8FAF-047EAC004D91}" presName="childComposite" presStyleCnt="0">
        <dgm:presLayoutVars>
          <dgm:chMax val="0"/>
          <dgm:chPref val="0"/>
        </dgm:presLayoutVars>
      </dgm:prSet>
      <dgm:spPr/>
    </dgm:pt>
    <dgm:pt modelId="{4AFB3FCF-D3AF-47CC-9C64-79E7D6E5B9C4}" type="pres">
      <dgm:prSet presAssocID="{AEA2FC9E-131E-4FBC-8FAF-047EAC004D91}" presName="Image" presStyleLbl="node1" presStyleIdx="0" presStyleCnt="4" custScaleX="173496" custLinFactNeighborX="-4843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DC70FBC-0A1D-4094-9303-7522C2FA25DB}" type="pres">
      <dgm:prSet presAssocID="{AEA2FC9E-131E-4FBC-8FAF-047EAC004D91}" presName="childText" presStyleLbl="lnNode1" presStyleIdx="0" presStyleCnt="4" custScaleX="125076" custLinFactNeighborX="20925">
        <dgm:presLayoutVars>
          <dgm:chMax val="0"/>
          <dgm:chPref val="0"/>
          <dgm:bulletEnabled val="1"/>
        </dgm:presLayoutVars>
      </dgm:prSet>
      <dgm:spPr/>
    </dgm:pt>
    <dgm:pt modelId="{8EBF0E7A-3FB9-4125-912E-0B164808F509}" type="pres">
      <dgm:prSet presAssocID="{16159B1A-7107-41E3-B984-4B739417DE0A}" presName="childComposite" presStyleCnt="0">
        <dgm:presLayoutVars>
          <dgm:chMax val="0"/>
          <dgm:chPref val="0"/>
        </dgm:presLayoutVars>
      </dgm:prSet>
      <dgm:spPr/>
    </dgm:pt>
    <dgm:pt modelId="{76C86819-371B-4EE7-A4A8-69934EF8EED2}" type="pres">
      <dgm:prSet presAssocID="{16159B1A-7107-41E3-B984-4B739417DE0A}" presName="Image" presStyleLbl="node1" presStyleIdx="1" presStyleCnt="4" custScaleX="173496" custLinFactNeighborX="-48438"/>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14D5DE0B-838A-4655-B6A5-58C027ACB164}" type="pres">
      <dgm:prSet presAssocID="{16159B1A-7107-41E3-B984-4B739417DE0A}" presName="childText" presStyleLbl="lnNode1" presStyleIdx="1" presStyleCnt="4" custScaleX="125076" custLinFactNeighborX="20925">
        <dgm:presLayoutVars>
          <dgm:chMax val="0"/>
          <dgm:chPref val="0"/>
          <dgm:bulletEnabled val="1"/>
        </dgm:presLayoutVars>
      </dgm:prSet>
      <dgm:spPr/>
    </dgm:pt>
    <dgm:pt modelId="{0871FC64-FC49-4D54-86F5-FB295CDEE321}" type="pres">
      <dgm:prSet presAssocID="{EDBDB666-1AD5-4A2C-BB22-B4BF48A0F44D}" presName="childComposite" presStyleCnt="0">
        <dgm:presLayoutVars>
          <dgm:chMax val="0"/>
          <dgm:chPref val="0"/>
        </dgm:presLayoutVars>
      </dgm:prSet>
      <dgm:spPr/>
    </dgm:pt>
    <dgm:pt modelId="{3C7A11C8-C8DC-4CA4-BE55-2851ADBDAA1E}" type="pres">
      <dgm:prSet presAssocID="{EDBDB666-1AD5-4A2C-BB22-B4BF48A0F44D}" presName="Image" presStyleLbl="node1" presStyleIdx="2" presStyleCnt="4" custScaleX="173496" custLinFactNeighborX="-4843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470709-A4BF-49FC-8D92-CE27CC9DD2EE}" type="pres">
      <dgm:prSet presAssocID="{EDBDB666-1AD5-4A2C-BB22-B4BF48A0F44D}" presName="childText" presStyleLbl="lnNode1" presStyleIdx="2" presStyleCnt="4" custScaleX="125076" custLinFactNeighborX="20925">
        <dgm:presLayoutVars>
          <dgm:chMax val="0"/>
          <dgm:chPref val="0"/>
          <dgm:bulletEnabled val="1"/>
        </dgm:presLayoutVars>
      </dgm:prSet>
      <dgm:spPr/>
    </dgm:pt>
    <dgm:pt modelId="{8A235C67-1F5D-4C2D-811F-3D1D65E126F4}" type="pres">
      <dgm:prSet presAssocID="{B9C2CBDC-DDA0-4354-92BF-3D8FBE9B058D}" presName="childComposite" presStyleCnt="0">
        <dgm:presLayoutVars>
          <dgm:chMax val="0"/>
          <dgm:chPref val="0"/>
        </dgm:presLayoutVars>
      </dgm:prSet>
      <dgm:spPr/>
    </dgm:pt>
    <dgm:pt modelId="{197EFFD2-2C53-4D7E-AC20-EA12D8D5879A}" type="pres">
      <dgm:prSet presAssocID="{B9C2CBDC-DDA0-4354-92BF-3D8FBE9B058D}" presName="Image" presStyleLbl="node1" presStyleIdx="3" presStyleCnt="4" custScaleX="173496" custLinFactNeighborX="-48438"/>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EB49FE-AE66-4DCD-A044-77945FD71376}" type="pres">
      <dgm:prSet presAssocID="{B9C2CBDC-DDA0-4354-92BF-3D8FBE9B058D}" presName="childText" presStyleLbl="lnNode1" presStyleIdx="3" presStyleCnt="4" custScaleX="125076" custLinFactNeighborX="20925">
        <dgm:presLayoutVars>
          <dgm:chMax val="0"/>
          <dgm:chPref val="0"/>
          <dgm:bulletEnabled val="1"/>
        </dgm:presLayoutVars>
      </dgm:prSet>
      <dgm:spPr/>
    </dgm:pt>
  </dgm:ptLst>
  <dgm:cxnLst>
    <dgm:cxn modelId="{74396011-07BC-4AB7-AE77-5F610A6D3B29}" type="presOf" srcId="{B9C2CBDC-DDA0-4354-92BF-3D8FBE9B058D}" destId="{77EB49FE-AE66-4DCD-A044-77945FD71376}" srcOrd="0" destOrd="0" presId="urn:microsoft.com/office/officeart/2008/layout/PictureAccentList"/>
    <dgm:cxn modelId="{0C461728-E900-4B4A-A8BF-1F8ACBA2AF2C}" srcId="{98F70E7D-5D0E-4E8F-BB9A-FF6B6E2049A7}" destId="{0E22E987-C45B-47F1-BA9B-CD3BB32BB224}" srcOrd="0" destOrd="0" parTransId="{837D375C-E5AD-471E-9C5B-480AF21E5275}" sibTransId="{A74100E6-EB48-4AB8-BDD1-76A8A00A952F}"/>
    <dgm:cxn modelId="{0B393F40-1A11-41D6-89F0-EFD9C706B050}" type="presOf" srcId="{0E22E987-C45B-47F1-BA9B-CD3BB32BB224}" destId="{0C78EE7E-64C5-4FE5-B4FC-9C612B2224AA}" srcOrd="0" destOrd="0" presId="urn:microsoft.com/office/officeart/2008/layout/PictureAccentList"/>
    <dgm:cxn modelId="{91D78054-1B60-411B-A970-C64F6425F028}" srcId="{0E22E987-C45B-47F1-BA9B-CD3BB32BB224}" destId="{16159B1A-7107-41E3-B984-4B739417DE0A}" srcOrd="1" destOrd="0" parTransId="{98F0EEDF-AEA1-49C1-A819-EEAAE8809E3E}" sibTransId="{B41E1DFE-BF44-45B3-AC66-9291DE79751D}"/>
    <dgm:cxn modelId="{4F6DE158-6F00-4F54-BA34-0712D77423F8}" type="presOf" srcId="{AEA2FC9E-131E-4FBC-8FAF-047EAC004D91}" destId="{7DC70FBC-0A1D-4094-9303-7522C2FA25DB}" srcOrd="0" destOrd="0" presId="urn:microsoft.com/office/officeart/2008/layout/PictureAccentList"/>
    <dgm:cxn modelId="{ECD0DB97-014B-463A-8969-3BC4085D75EB}" type="presOf" srcId="{16159B1A-7107-41E3-B984-4B739417DE0A}" destId="{14D5DE0B-838A-4655-B6A5-58C027ACB164}" srcOrd="0" destOrd="0" presId="urn:microsoft.com/office/officeart/2008/layout/PictureAccentList"/>
    <dgm:cxn modelId="{0C7FFDAE-348D-45F3-93EB-78543800E625}" srcId="{0E22E987-C45B-47F1-BA9B-CD3BB32BB224}" destId="{AEA2FC9E-131E-4FBC-8FAF-047EAC004D91}" srcOrd="0" destOrd="0" parTransId="{18AF4D7A-7523-417A-8CDB-5A6B26D3CE01}" sibTransId="{D9E57C23-307B-4582-A161-EE8E73B87284}"/>
    <dgm:cxn modelId="{E9F967CF-B9A2-43D6-9A3E-472303501471}" srcId="{0E22E987-C45B-47F1-BA9B-CD3BB32BB224}" destId="{B9C2CBDC-DDA0-4354-92BF-3D8FBE9B058D}" srcOrd="3" destOrd="0" parTransId="{F74CB514-2B32-4E6B-8315-8F5B2EBB7186}" sibTransId="{32ABA353-B9AB-469B-890A-D3CD852110D6}"/>
    <dgm:cxn modelId="{AEB40FD3-BDE5-4449-8AEF-0A081152E35D}" type="presOf" srcId="{EDBDB666-1AD5-4A2C-BB22-B4BF48A0F44D}" destId="{77470709-A4BF-49FC-8D92-CE27CC9DD2EE}" srcOrd="0" destOrd="0" presId="urn:microsoft.com/office/officeart/2008/layout/PictureAccentList"/>
    <dgm:cxn modelId="{B749DFD6-D8B3-4F5D-AE02-04C084938A27}" type="presOf" srcId="{98F70E7D-5D0E-4E8F-BB9A-FF6B6E2049A7}" destId="{F6617EE8-CC3C-4217-9F24-9F715955611F}" srcOrd="0" destOrd="0" presId="urn:microsoft.com/office/officeart/2008/layout/PictureAccentList"/>
    <dgm:cxn modelId="{BDE4AEDF-4143-45CA-8253-DD826EE20A2D}" srcId="{0E22E987-C45B-47F1-BA9B-CD3BB32BB224}" destId="{EDBDB666-1AD5-4A2C-BB22-B4BF48A0F44D}" srcOrd="2" destOrd="0" parTransId="{95230D25-D286-46B1-8EB5-E7880FA38690}" sibTransId="{7A650B4A-CE79-4245-A0F1-06BD7654FF58}"/>
    <dgm:cxn modelId="{FD49FE30-88F0-488F-AE1F-732730093874}" type="presParOf" srcId="{F6617EE8-CC3C-4217-9F24-9F715955611F}" destId="{2ED6F242-6291-4704-853A-AE5A45BA3A53}" srcOrd="0" destOrd="0" presId="urn:microsoft.com/office/officeart/2008/layout/PictureAccentList"/>
    <dgm:cxn modelId="{9B069257-D31F-410F-A50D-26BC4A9B2C64}" type="presParOf" srcId="{2ED6F242-6291-4704-853A-AE5A45BA3A53}" destId="{CE1F048F-485F-4BE1-A929-241E0F1317EE}" srcOrd="0" destOrd="0" presId="urn:microsoft.com/office/officeart/2008/layout/PictureAccentList"/>
    <dgm:cxn modelId="{F8C92BCC-D9D2-4AAF-A594-8FAD044971EE}" type="presParOf" srcId="{CE1F048F-485F-4BE1-A929-241E0F1317EE}" destId="{0C78EE7E-64C5-4FE5-B4FC-9C612B2224AA}" srcOrd="0" destOrd="0" presId="urn:microsoft.com/office/officeart/2008/layout/PictureAccentList"/>
    <dgm:cxn modelId="{BB8D22D7-BDA3-4486-891A-BE4C5A4F34DE}" type="presParOf" srcId="{2ED6F242-6291-4704-853A-AE5A45BA3A53}" destId="{302E7B70-0AA3-4345-8FF0-0AB18CC61B99}" srcOrd="1" destOrd="0" presId="urn:microsoft.com/office/officeart/2008/layout/PictureAccentList"/>
    <dgm:cxn modelId="{F225E811-7F71-4B37-BED0-E00D04E4E197}" type="presParOf" srcId="{302E7B70-0AA3-4345-8FF0-0AB18CC61B99}" destId="{08B61F44-9A3B-4570-8078-12356C0B0A20}" srcOrd="0" destOrd="0" presId="urn:microsoft.com/office/officeart/2008/layout/PictureAccentList"/>
    <dgm:cxn modelId="{D5E95646-46AB-415A-9BFB-8D8B25B73412}" type="presParOf" srcId="{08B61F44-9A3B-4570-8078-12356C0B0A20}" destId="{4AFB3FCF-D3AF-47CC-9C64-79E7D6E5B9C4}" srcOrd="0" destOrd="0" presId="urn:microsoft.com/office/officeart/2008/layout/PictureAccentList"/>
    <dgm:cxn modelId="{D3B2DB5F-D0E7-48A5-B0E7-013077DA3EF6}" type="presParOf" srcId="{08B61F44-9A3B-4570-8078-12356C0B0A20}" destId="{7DC70FBC-0A1D-4094-9303-7522C2FA25DB}" srcOrd="1" destOrd="0" presId="urn:microsoft.com/office/officeart/2008/layout/PictureAccentList"/>
    <dgm:cxn modelId="{72026959-FA5D-4C0E-B0FE-AFABF4B4D359}" type="presParOf" srcId="{302E7B70-0AA3-4345-8FF0-0AB18CC61B99}" destId="{8EBF0E7A-3FB9-4125-912E-0B164808F509}" srcOrd="1" destOrd="0" presId="urn:microsoft.com/office/officeart/2008/layout/PictureAccentList"/>
    <dgm:cxn modelId="{58F535B1-6398-4E9D-9CF1-6CBCD68E96C4}" type="presParOf" srcId="{8EBF0E7A-3FB9-4125-912E-0B164808F509}" destId="{76C86819-371B-4EE7-A4A8-69934EF8EED2}" srcOrd="0" destOrd="0" presId="urn:microsoft.com/office/officeart/2008/layout/PictureAccentList"/>
    <dgm:cxn modelId="{22FF58CD-DE52-436E-AD1A-4D0A617BBC73}" type="presParOf" srcId="{8EBF0E7A-3FB9-4125-912E-0B164808F509}" destId="{14D5DE0B-838A-4655-B6A5-58C027ACB164}" srcOrd="1" destOrd="0" presId="urn:microsoft.com/office/officeart/2008/layout/PictureAccentList"/>
    <dgm:cxn modelId="{C58E5F1E-25CD-486A-81B1-81F659A31D7D}" type="presParOf" srcId="{302E7B70-0AA3-4345-8FF0-0AB18CC61B99}" destId="{0871FC64-FC49-4D54-86F5-FB295CDEE321}" srcOrd="2" destOrd="0" presId="urn:microsoft.com/office/officeart/2008/layout/PictureAccentList"/>
    <dgm:cxn modelId="{D2E1285B-01D6-4C8E-B60E-B1ECB7D365E7}" type="presParOf" srcId="{0871FC64-FC49-4D54-86F5-FB295CDEE321}" destId="{3C7A11C8-C8DC-4CA4-BE55-2851ADBDAA1E}" srcOrd="0" destOrd="0" presId="urn:microsoft.com/office/officeart/2008/layout/PictureAccentList"/>
    <dgm:cxn modelId="{3C68B1CC-E75C-496C-94F0-58C2B8202CEE}" type="presParOf" srcId="{0871FC64-FC49-4D54-86F5-FB295CDEE321}" destId="{77470709-A4BF-49FC-8D92-CE27CC9DD2EE}" srcOrd="1" destOrd="0" presId="urn:microsoft.com/office/officeart/2008/layout/PictureAccentList"/>
    <dgm:cxn modelId="{44E420AE-898D-434D-AC38-2CB73C03348C}" type="presParOf" srcId="{302E7B70-0AA3-4345-8FF0-0AB18CC61B99}" destId="{8A235C67-1F5D-4C2D-811F-3D1D65E126F4}" srcOrd="3" destOrd="0" presId="urn:microsoft.com/office/officeart/2008/layout/PictureAccentList"/>
    <dgm:cxn modelId="{244332E4-2179-43D4-BF3F-048C4BAC1DAF}" type="presParOf" srcId="{8A235C67-1F5D-4C2D-811F-3D1D65E126F4}" destId="{197EFFD2-2C53-4D7E-AC20-EA12D8D5879A}" srcOrd="0" destOrd="0" presId="urn:microsoft.com/office/officeart/2008/layout/PictureAccentList"/>
    <dgm:cxn modelId="{2DB46C41-00F7-447E-A13F-2FFBB6CBE69F}" type="presParOf" srcId="{8A235C67-1F5D-4C2D-811F-3D1D65E126F4}" destId="{77EB49FE-AE66-4DCD-A044-77945FD71376}"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DFBF9-0B8B-4B63-AB4F-FEAD2023A5FF}">
      <dsp:nvSpPr>
        <dsp:cNvPr id="0" name=""/>
        <dsp:cNvSpPr/>
      </dsp:nvSpPr>
      <dsp:spPr>
        <a:xfrm>
          <a:off x="19662" y="1227"/>
          <a:ext cx="3913242" cy="934950"/>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hr-HR" sz="5300" b="1" kern="1200" noProof="0">
              <a:solidFill>
                <a:schemeClr val="bg1"/>
              </a:solidFill>
              <a:effectLst>
                <a:outerShdw blurRad="50800" dist="50800" dir="5400000" algn="ctr" rotWithShape="0">
                  <a:schemeClr val="tx1"/>
                </a:outerShdw>
              </a:effectLst>
            </a:rPr>
            <a:t>Nezrelost</a:t>
          </a:r>
          <a:endParaRPr lang="en" sz="5300" b="1" kern="1200" noProof="0" dirty="0">
            <a:solidFill>
              <a:schemeClr val="bg1"/>
            </a:solidFill>
            <a:effectLst>
              <a:outerShdw blurRad="50800" dist="50800" dir="5400000" algn="ctr" rotWithShape="0">
                <a:schemeClr val="tx1"/>
              </a:outerShdw>
            </a:effectLst>
          </a:endParaRPr>
        </a:p>
      </dsp:txBody>
      <dsp:txXfrm>
        <a:off x="47046" y="28611"/>
        <a:ext cx="3858474" cy="880182"/>
      </dsp:txXfrm>
    </dsp:sp>
    <dsp:sp modelId="{20B9B435-A79F-4DAA-9A8D-B0D8EB58FFF0}">
      <dsp:nvSpPr>
        <dsp:cNvPr id="0" name=""/>
        <dsp:cNvSpPr/>
      </dsp:nvSpPr>
      <dsp:spPr>
        <a:xfrm>
          <a:off x="0" y="1104468"/>
          <a:ext cx="1367571" cy="934950"/>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8C0F7E-2C35-4733-B9B7-518F5F4CE207}">
      <dsp:nvSpPr>
        <dsp:cNvPr id="0" name=""/>
        <dsp:cNvSpPr/>
      </dsp:nvSpPr>
      <dsp:spPr>
        <a:xfrm>
          <a:off x="1443327" y="1104468"/>
          <a:ext cx="2509240" cy="934950"/>
        </a:xfrm>
        <a:prstGeom prst="roundRect">
          <a:avLst>
            <a:gd name="adj" fmla="val 16670"/>
          </a:avLst>
        </a:prstGeom>
        <a:solidFill>
          <a:srgbClr val="864300"/>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b="1" kern="1200" noProof="0">
              <a:solidFill>
                <a:schemeClr val="bg1"/>
              </a:solidFill>
              <a:effectLst>
                <a:outerShdw blurRad="50800" dist="50800" dir="5400000" algn="ctr" rotWithShape="0">
                  <a:schemeClr val="tx1"/>
                </a:outerShdw>
              </a:effectLst>
            </a:rPr>
            <a:t>Oni su poput djece (1. Kor. 3,1).</a:t>
          </a:r>
          <a:endParaRPr lang="en" sz="2000" b="1" kern="1200" noProof="0" dirty="0">
            <a:solidFill>
              <a:schemeClr val="bg1"/>
            </a:solidFill>
            <a:effectLst>
              <a:outerShdw blurRad="50800" dist="50800" dir="5400000" algn="ctr" rotWithShape="0">
                <a:schemeClr val="tx1"/>
              </a:outerShdw>
            </a:effectLst>
          </a:endParaRPr>
        </a:p>
      </dsp:txBody>
      <dsp:txXfrm>
        <a:off x="1488976" y="1150117"/>
        <a:ext cx="2417942" cy="843652"/>
      </dsp:txXfrm>
    </dsp:sp>
    <dsp:sp modelId="{CC805A5F-E0A3-498A-BE8A-4478F8482781}">
      <dsp:nvSpPr>
        <dsp:cNvPr id="0" name=""/>
        <dsp:cNvSpPr/>
      </dsp:nvSpPr>
      <dsp:spPr>
        <a:xfrm>
          <a:off x="0" y="2151613"/>
          <a:ext cx="1367571" cy="934950"/>
        </a:xfrm>
        <a:prstGeom prst="roundRect">
          <a:avLst>
            <a:gd name="adj" fmla="val 16670"/>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5C37D8-282B-4B47-8E92-AB3C4AF2656B}">
      <dsp:nvSpPr>
        <dsp:cNvPr id="0" name=""/>
        <dsp:cNvSpPr/>
      </dsp:nvSpPr>
      <dsp:spPr>
        <a:xfrm>
          <a:off x="1443327" y="2151613"/>
          <a:ext cx="2509240" cy="934950"/>
        </a:xfrm>
        <a:prstGeom prst="roundRect">
          <a:avLst>
            <a:gd name="adj" fmla="val 16670"/>
          </a:avLst>
        </a:prstGeom>
        <a:solidFill>
          <a:schemeClr val="accent6">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n-NO" sz="2000" b="1" kern="1200" noProof="0">
              <a:effectLst>
                <a:outerShdw blurRad="50800" dist="50800" dir="5400000" algn="ctr" rotWithShape="0">
                  <a:schemeClr val="tx1"/>
                </a:outerShdw>
              </a:effectLst>
            </a:rPr>
            <a:t>Hrane se mlijekom </a:t>
          </a:r>
          <a:r>
            <a:rPr lang="sr-Latn-RS" sz="2000" b="1" kern="1200" noProof="0">
              <a:effectLst>
                <a:outerShdw blurRad="50800" dist="50800" dir="5400000" algn="ctr" rotWithShape="0">
                  <a:schemeClr val="tx1"/>
                </a:outerShdw>
              </a:effectLst>
            </a:rPr>
            <a:t>               </a:t>
          </a:r>
          <a:r>
            <a:rPr lang="nn-NO" sz="2000" b="1" kern="1200" noProof="0">
              <a:effectLst>
                <a:outerShdw blurRad="50800" dist="50800" dir="5400000" algn="ctr" rotWithShape="0">
                  <a:schemeClr val="tx1"/>
                </a:outerShdw>
              </a:effectLst>
            </a:rPr>
            <a:t>(1</a:t>
          </a:r>
          <a:r>
            <a:rPr lang="sr-Latn-RS" sz="2000" b="1" kern="1200" noProof="0">
              <a:effectLst>
                <a:outerShdw blurRad="50800" dist="50800" dir="5400000" algn="ctr" rotWithShape="0">
                  <a:schemeClr val="tx1"/>
                </a:outerShdw>
              </a:effectLst>
            </a:rPr>
            <a:t>.</a:t>
          </a:r>
          <a:r>
            <a:rPr lang="nn-NO" sz="2000" b="1" kern="1200" noProof="0">
              <a:effectLst>
                <a:outerShdw blurRad="50800" dist="50800" dir="5400000" algn="ctr" rotWithShape="0">
                  <a:schemeClr val="tx1"/>
                </a:outerShdw>
              </a:effectLst>
            </a:rPr>
            <a:t> Kor. 3</a:t>
          </a:r>
          <a:r>
            <a:rPr lang="sr-Latn-RS" sz="2000" b="1" kern="1200" noProof="0">
              <a:effectLst>
                <a:outerShdw blurRad="50800" dist="50800" dir="5400000" algn="ctr" rotWithShape="0">
                  <a:schemeClr val="tx1"/>
                </a:outerShdw>
              </a:effectLst>
            </a:rPr>
            <a:t>,</a:t>
          </a:r>
          <a:r>
            <a:rPr lang="nn-NO" sz="2000" b="1" kern="1200" noProof="0">
              <a:effectLst>
                <a:outerShdw blurRad="50800" dist="50800" dir="5400000" algn="ctr" rotWithShape="0">
                  <a:schemeClr val="tx1"/>
                </a:outerShdw>
              </a:effectLst>
            </a:rPr>
            <a:t>2)</a:t>
          </a:r>
          <a:r>
            <a:rPr lang="sr-Latn-RS" sz="2000" b="1" kern="1200" noProof="0">
              <a:effectLst>
                <a:outerShdw blurRad="50800" dist="50800" dir="5400000" algn="ctr" rotWithShape="0">
                  <a:schemeClr val="tx1"/>
                </a:outerShdw>
              </a:effectLst>
            </a:rPr>
            <a:t>.</a:t>
          </a:r>
          <a:endParaRPr lang="en" sz="2000" b="1" kern="1200" noProof="0" dirty="0">
            <a:effectLst>
              <a:outerShdw blurRad="50800" dist="50800" dir="5400000" algn="ctr" rotWithShape="0">
                <a:schemeClr val="tx1"/>
              </a:outerShdw>
            </a:effectLst>
          </a:endParaRPr>
        </a:p>
      </dsp:txBody>
      <dsp:txXfrm>
        <a:off x="1488976" y="2197262"/>
        <a:ext cx="2417942" cy="843652"/>
      </dsp:txXfrm>
    </dsp:sp>
    <dsp:sp modelId="{544E29A7-1583-4A92-AD88-E60A4EEAC632}">
      <dsp:nvSpPr>
        <dsp:cNvPr id="0" name=""/>
        <dsp:cNvSpPr/>
      </dsp:nvSpPr>
      <dsp:spPr>
        <a:xfrm>
          <a:off x="0" y="3198758"/>
          <a:ext cx="1367571" cy="934950"/>
        </a:xfrm>
        <a:prstGeom prst="roundRect">
          <a:avLst>
            <a:gd name="adj" fmla="val 16670"/>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BFC15-9864-4E4A-A62D-828FE8496F17}">
      <dsp:nvSpPr>
        <dsp:cNvPr id="0" name=""/>
        <dsp:cNvSpPr/>
      </dsp:nvSpPr>
      <dsp:spPr>
        <a:xfrm>
          <a:off x="1443327" y="3198758"/>
          <a:ext cx="2509240" cy="934950"/>
        </a:xfrm>
        <a:prstGeom prst="roundRect">
          <a:avLst>
            <a:gd name="adj" fmla="val 16670"/>
          </a:avLst>
        </a:prstGeom>
        <a:solidFill>
          <a:schemeClr val="accent2">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b="1" kern="1200" noProof="0">
              <a:effectLst>
                <a:outerShdw blurRad="50800" dist="50800" dir="5400000" algn="ctr" rotWithShape="0">
                  <a:schemeClr val="tx1"/>
                </a:outerShdw>
              </a:effectLst>
            </a:rPr>
            <a:t>Oni su tjelesni       (1. Kor. 3,3).</a:t>
          </a:r>
          <a:endParaRPr lang="en" sz="2000" b="1" kern="1200" noProof="0" dirty="0">
            <a:effectLst>
              <a:outerShdw blurRad="50800" dist="50800" dir="5400000" algn="ctr" rotWithShape="0">
                <a:schemeClr val="tx1"/>
              </a:outerShdw>
            </a:effectLst>
          </a:endParaRPr>
        </a:p>
      </dsp:txBody>
      <dsp:txXfrm>
        <a:off x="1488976" y="3244407"/>
        <a:ext cx="2417942" cy="843652"/>
      </dsp:txXfrm>
    </dsp:sp>
    <dsp:sp modelId="{410E2F05-E06F-4707-8316-DA974A0D1AF9}">
      <dsp:nvSpPr>
        <dsp:cNvPr id="0" name=""/>
        <dsp:cNvSpPr/>
      </dsp:nvSpPr>
      <dsp:spPr>
        <a:xfrm>
          <a:off x="0" y="4245903"/>
          <a:ext cx="1367571" cy="93495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E0FB4-A277-4A92-81BD-BD9A3E41C821}">
      <dsp:nvSpPr>
        <dsp:cNvPr id="0" name=""/>
        <dsp:cNvSpPr/>
      </dsp:nvSpPr>
      <dsp:spPr>
        <a:xfrm>
          <a:off x="1443327" y="4245903"/>
          <a:ext cx="2509240" cy="934950"/>
        </a:xfrm>
        <a:prstGeom prst="roundRect">
          <a:avLst>
            <a:gd name="adj" fmla="val 16670"/>
          </a:avLst>
        </a:prstGeom>
        <a:solidFill>
          <a:schemeClr val="tx2">
            <a:lumMod val="75000"/>
            <a:lumOff val="2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noProof="0">
              <a:effectLst>
                <a:outerShdw blurRad="50800" dist="50800" dir="5400000" algn="ctr" rotWithShape="0">
                  <a:schemeClr val="tx1"/>
                </a:outerShdw>
              </a:effectLst>
            </a:rPr>
            <a:t>Na njih utječu mišljenja drugih    (1. Kor. 3,4).</a:t>
          </a:r>
          <a:endParaRPr lang="en" sz="2000" b="1" kern="1200" noProof="0" dirty="0">
            <a:effectLst>
              <a:outerShdw blurRad="50800" dist="50800" dir="5400000" algn="ctr" rotWithShape="0">
                <a:schemeClr val="tx1"/>
              </a:outerShdw>
            </a:effectLst>
          </a:endParaRPr>
        </a:p>
      </dsp:txBody>
      <dsp:txXfrm>
        <a:off x="1488976" y="4291552"/>
        <a:ext cx="2417942" cy="843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EE7E-64C5-4FE5-B4FC-9C612B2224AA}">
      <dsp:nvSpPr>
        <dsp:cNvPr id="0" name=""/>
        <dsp:cNvSpPr/>
      </dsp:nvSpPr>
      <dsp:spPr>
        <a:xfrm>
          <a:off x="3061" y="4731"/>
          <a:ext cx="4528083" cy="933685"/>
        </a:xfrm>
        <a:prstGeom prst="roundRect">
          <a:avLst>
            <a:gd name="adj" fmla="val 1000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hr-HR" sz="5300" b="1" kern="1200" noProof="0">
              <a:solidFill>
                <a:schemeClr val="bg1"/>
              </a:solidFill>
              <a:effectLst>
                <a:outerShdw blurRad="50800" dist="50800" dir="5400000" algn="ctr" rotWithShape="0">
                  <a:schemeClr val="tx1"/>
                </a:outerShdw>
              </a:effectLst>
            </a:rPr>
            <a:t>Zrelost</a:t>
          </a:r>
          <a:endParaRPr lang="en" sz="5300" b="1" kern="1200" noProof="0" dirty="0">
            <a:solidFill>
              <a:schemeClr val="bg1"/>
            </a:solidFill>
            <a:effectLst>
              <a:outerShdw blurRad="50800" dist="50800" dir="5400000" algn="ctr" rotWithShape="0">
                <a:schemeClr val="tx1"/>
              </a:outerShdw>
            </a:effectLst>
          </a:endParaRPr>
        </a:p>
      </dsp:txBody>
      <dsp:txXfrm>
        <a:off x="30408" y="32078"/>
        <a:ext cx="4473389" cy="878991"/>
      </dsp:txXfrm>
    </dsp:sp>
    <dsp:sp modelId="{4AFB3FCF-D3AF-47CC-9C64-79E7D6E5B9C4}">
      <dsp:nvSpPr>
        <dsp:cNvPr id="0" name=""/>
        <dsp:cNvSpPr/>
      </dsp:nvSpPr>
      <dsp:spPr>
        <a:xfrm>
          <a:off x="0" y="1106480"/>
          <a:ext cx="1619906" cy="933685"/>
        </a:xfrm>
        <a:prstGeom prst="roundRect">
          <a:avLst>
            <a:gd name="adj" fmla="val 1667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DC70FBC-0A1D-4094-9303-7522C2FA25DB}">
      <dsp:nvSpPr>
        <dsp:cNvPr id="0" name=""/>
        <dsp:cNvSpPr/>
      </dsp:nvSpPr>
      <dsp:spPr>
        <a:xfrm>
          <a:off x="1684837" y="1106480"/>
          <a:ext cx="2849369" cy="933685"/>
        </a:xfrm>
        <a:prstGeom prst="roundRect">
          <a:avLst>
            <a:gd name="adj" fmla="val 16670"/>
          </a:avLst>
        </a:prstGeom>
        <a:solidFill>
          <a:srgbClr val="FFC993"/>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b="1" kern="1200" noProof="0">
              <a:solidFill>
                <a:schemeClr val="tx1"/>
              </a:solidFill>
            </a:rPr>
            <a:t>Oni su odrasli             (1. Kor. 14,20).</a:t>
          </a:r>
          <a:endParaRPr lang="en" sz="2000" b="1" kern="1200" noProof="0" dirty="0">
            <a:solidFill>
              <a:schemeClr val="tx1"/>
            </a:solidFill>
          </a:endParaRPr>
        </a:p>
      </dsp:txBody>
      <dsp:txXfrm>
        <a:off x="1730424" y="1152067"/>
        <a:ext cx="2758195" cy="842511"/>
      </dsp:txXfrm>
    </dsp:sp>
    <dsp:sp modelId="{76C86819-371B-4EE7-A4A8-69934EF8EED2}">
      <dsp:nvSpPr>
        <dsp:cNvPr id="0" name=""/>
        <dsp:cNvSpPr/>
      </dsp:nvSpPr>
      <dsp:spPr>
        <a:xfrm>
          <a:off x="0" y="2152208"/>
          <a:ext cx="1619906" cy="933685"/>
        </a:xfrm>
        <a:prstGeom prst="roundRect">
          <a:avLst>
            <a:gd name="adj" fmla="val 16670"/>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D5DE0B-838A-4655-B6A5-58C027ACB164}">
      <dsp:nvSpPr>
        <dsp:cNvPr id="0" name=""/>
        <dsp:cNvSpPr/>
      </dsp:nvSpPr>
      <dsp:spPr>
        <a:xfrm>
          <a:off x="1684837" y="2152208"/>
          <a:ext cx="2849369" cy="933685"/>
        </a:xfrm>
        <a:prstGeom prst="roundRect">
          <a:avLst>
            <a:gd name="adj" fmla="val 16670"/>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noProof="0">
              <a:solidFill>
                <a:schemeClr val="tx1"/>
              </a:solidFill>
            </a:rPr>
            <a:t>Jedu čvrstu hranu (Heb</a:t>
          </a:r>
          <a:r>
            <a:rPr lang="sr-Latn-RS" sz="2000" b="1" kern="1200" noProof="0">
              <a:solidFill>
                <a:schemeClr val="tx1"/>
              </a:solidFill>
            </a:rPr>
            <a:t>.</a:t>
          </a:r>
          <a:r>
            <a:rPr lang="nl-NL" sz="2000" b="1" kern="1200" noProof="0">
              <a:solidFill>
                <a:schemeClr val="tx1"/>
              </a:solidFill>
            </a:rPr>
            <a:t> 5</a:t>
          </a:r>
          <a:r>
            <a:rPr lang="sr-Latn-RS" sz="2000" b="1" kern="1200" noProof="0">
              <a:solidFill>
                <a:schemeClr val="tx1"/>
              </a:solidFill>
            </a:rPr>
            <a:t>,</a:t>
          </a:r>
          <a:r>
            <a:rPr lang="nl-NL" sz="2000" b="1" kern="1200" noProof="0">
              <a:solidFill>
                <a:schemeClr val="tx1"/>
              </a:solidFill>
            </a:rPr>
            <a:t>14)</a:t>
          </a:r>
          <a:r>
            <a:rPr lang="sr-Latn-RS" sz="2000" b="1" kern="1200" noProof="0">
              <a:solidFill>
                <a:schemeClr val="tx1"/>
              </a:solidFill>
            </a:rPr>
            <a:t>.</a:t>
          </a:r>
          <a:endParaRPr lang="en" sz="2000" b="1" kern="1200" noProof="0" dirty="0">
            <a:solidFill>
              <a:schemeClr val="tx1"/>
            </a:solidFill>
          </a:endParaRPr>
        </a:p>
      </dsp:txBody>
      <dsp:txXfrm>
        <a:off x="1730424" y="2197795"/>
        <a:ext cx="2758195" cy="842511"/>
      </dsp:txXfrm>
    </dsp:sp>
    <dsp:sp modelId="{3C7A11C8-C8DC-4CA4-BE55-2851ADBDAA1E}">
      <dsp:nvSpPr>
        <dsp:cNvPr id="0" name=""/>
        <dsp:cNvSpPr/>
      </dsp:nvSpPr>
      <dsp:spPr>
        <a:xfrm>
          <a:off x="0" y="3197936"/>
          <a:ext cx="1619906" cy="933685"/>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470709-A4BF-49FC-8D92-CE27CC9DD2EE}">
      <dsp:nvSpPr>
        <dsp:cNvPr id="0" name=""/>
        <dsp:cNvSpPr/>
      </dsp:nvSpPr>
      <dsp:spPr>
        <a:xfrm>
          <a:off x="1684837" y="3197936"/>
          <a:ext cx="2849369" cy="933685"/>
        </a:xfrm>
        <a:prstGeom prst="roundRect">
          <a:avLst>
            <a:gd name="adj" fmla="val 16670"/>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b="1" kern="1200" noProof="0">
              <a:solidFill>
                <a:schemeClr val="tx1"/>
              </a:solidFill>
            </a:rPr>
            <a:t>Oni su duhovni           (1. Kor. 2,13).</a:t>
          </a:r>
          <a:endParaRPr lang="en" sz="2000" b="1" kern="1200" noProof="0" dirty="0">
            <a:solidFill>
              <a:schemeClr val="tx1"/>
            </a:solidFill>
          </a:endParaRPr>
        </a:p>
      </dsp:txBody>
      <dsp:txXfrm>
        <a:off x="1730424" y="3243523"/>
        <a:ext cx="2758195" cy="842511"/>
      </dsp:txXfrm>
    </dsp:sp>
    <dsp:sp modelId="{197EFFD2-2C53-4D7E-AC20-EA12D8D5879A}">
      <dsp:nvSpPr>
        <dsp:cNvPr id="0" name=""/>
        <dsp:cNvSpPr/>
      </dsp:nvSpPr>
      <dsp:spPr>
        <a:xfrm>
          <a:off x="0" y="4243663"/>
          <a:ext cx="1619906" cy="933685"/>
        </a:xfrm>
        <a:prstGeom prst="roundRect">
          <a:avLst>
            <a:gd name="adj" fmla="val 16670"/>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EB49FE-AE66-4DCD-A044-77945FD71376}">
      <dsp:nvSpPr>
        <dsp:cNvPr id="0" name=""/>
        <dsp:cNvSpPr/>
      </dsp:nvSpPr>
      <dsp:spPr>
        <a:xfrm>
          <a:off x="1684837" y="4243663"/>
          <a:ext cx="2849369" cy="933685"/>
        </a:xfrm>
        <a:prstGeom prst="roundRect">
          <a:avLst>
            <a:gd name="adj" fmla="val 16670"/>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noProof="0">
              <a:solidFill>
                <a:schemeClr val="tx1"/>
              </a:solidFill>
            </a:rPr>
            <a:t>Imaju duhovno razlučivanje                  (1. Kor. 2,14).</a:t>
          </a:r>
          <a:endParaRPr lang="en" sz="2000" b="1" kern="1200" noProof="0" dirty="0">
            <a:solidFill>
              <a:schemeClr val="tx1"/>
            </a:solidFill>
          </a:endParaRPr>
        </a:p>
      </dsp:txBody>
      <dsp:txXfrm>
        <a:off x="1730424" y="4289250"/>
        <a:ext cx="2758195" cy="84251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EEF8-11A6-45CA-9353-BAE32DC1B3FB}" type="datetimeFigureOut">
              <a:rPr lang="es-ES" smtClean="0"/>
              <a:t>26/06/2026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7434B-99D2-463D-BB41-1BE5A1D0D585}" type="slidenum">
              <a:rPr lang="es-ES" smtClean="0"/>
              <a:t>‹Nº›</a:t>
            </a:fld>
            <a:endParaRPr lang="es-ES"/>
          </a:p>
        </p:txBody>
      </p:sp>
    </p:spTree>
    <p:extLst>
      <p:ext uri="{BB962C8B-B14F-4D97-AF65-F5344CB8AC3E}">
        <p14:creationId xmlns:p14="http://schemas.microsoft.com/office/powerpoint/2010/main" val="2400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7070-CEA5-8628-B450-FEBCBBA39CB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33E290D-5B27-9DF1-15C8-3DC34AE037F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E16B7624-8158-4715-D79F-692B8A7BE430}"/>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EDBB2C9F-DA24-F01B-B1F0-77A374AEF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1154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B9B48-88E7-49C5-CDF1-565931D420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EC1D32-77D3-F92D-A2C4-626855398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AF6EC1-0EE2-4729-41F9-B2E61CB4AD10}"/>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5" name="Marcador de pie de página 4">
            <a:extLst>
              <a:ext uri="{FF2B5EF4-FFF2-40B4-BE49-F238E27FC236}">
                <a16:creationId xmlns:a16="http://schemas.microsoft.com/office/drawing/2014/main" id="{1F4DF6DA-F67A-91B2-93C6-538942D9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C50FC-FAE9-C769-7387-E49D124C7322}"/>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1625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D7443-8AFF-91AA-2444-D9643E716E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DC4C8A-CAE7-2A07-EC52-FF608B467C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CD3E85-8B72-36B8-7175-B2D69141028C}"/>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5" name="Marcador de pie de página 4">
            <a:extLst>
              <a:ext uri="{FF2B5EF4-FFF2-40B4-BE49-F238E27FC236}">
                <a16:creationId xmlns:a16="http://schemas.microsoft.com/office/drawing/2014/main" id="{A9C20311-2D42-4A02-8E40-10B6C6741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9A28-110F-71D0-9646-457B40F7BB3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793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618B9D-A864-02A7-6499-2988B0FB14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1C886A-7E18-AB67-9598-21CE7F9D2C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2DF17F-6FA0-5EB3-7451-2CB3A874CC7A}"/>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5" name="Marcador de pie de página 4">
            <a:extLst>
              <a:ext uri="{FF2B5EF4-FFF2-40B4-BE49-F238E27FC236}">
                <a16:creationId xmlns:a16="http://schemas.microsoft.com/office/drawing/2014/main" id="{E5ADC4AB-6695-FFFF-3377-DEF8BAD234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9E4A8-575F-55FE-53D9-7167C2BA1624}"/>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142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06384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047621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0783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14225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601366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7850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34218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9439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E1BC6-60D7-D58F-466C-3AE2A973EB4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E8BD97-89FB-5608-B97F-A1E288F17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DBE54-CF98-8D49-B869-781AA16CBAAC}"/>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5" name="Marcador de pie de página 4">
            <a:extLst>
              <a:ext uri="{FF2B5EF4-FFF2-40B4-BE49-F238E27FC236}">
                <a16:creationId xmlns:a16="http://schemas.microsoft.com/office/drawing/2014/main" id="{6AF542F6-7086-185E-16C3-14428029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B35C2D-41D3-1DD1-6F54-E151AAA2C7F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18434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6153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3272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4067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19534372"/>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02589342"/>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69538180"/>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21061760"/>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72898246"/>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07615364"/>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08318088"/>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8187-9E02-124A-BF4D-C517FF8CB4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957181-A58C-6D4E-BE3B-B2C9E1432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A46EE-C61D-8AE4-E435-9F0D656CD05D}"/>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5" name="Marcador de pie de página 4">
            <a:extLst>
              <a:ext uri="{FF2B5EF4-FFF2-40B4-BE49-F238E27FC236}">
                <a16:creationId xmlns:a16="http://schemas.microsoft.com/office/drawing/2014/main" id="{CF1932C5-470F-42D7-2232-376F1AE5FD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B8FB83-6CDC-0189-55A6-1C2D63D6F586}"/>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72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99911098"/>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98063984"/>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94928768"/>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8058898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36262535"/>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77703599"/>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5142811"/>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28388093"/>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99206759"/>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3871174"/>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51954-908B-D004-06F0-CC683B603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DF5543-8777-DB1E-EE11-17D56075A8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946707-E05B-861E-6AC7-DBFFA53B92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CF013D-9A56-8413-A61C-66A3E73F2378}"/>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6" name="Marcador de pie de página 5">
            <a:extLst>
              <a:ext uri="{FF2B5EF4-FFF2-40B4-BE49-F238E27FC236}">
                <a16:creationId xmlns:a16="http://schemas.microsoft.com/office/drawing/2014/main" id="{123E80EE-40AD-D2C2-9BD2-6136D17AB7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9E96C8-8BB3-B553-A6CA-6118C535325F}"/>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286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19439797"/>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77584920"/>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3784682"/>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5439480"/>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1493616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20140799"/>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6093554"/>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1893178"/>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05866492"/>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19033182"/>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E2CAB-BA9E-08A7-4774-0833F923F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6F8714-5858-82CD-B2FC-A22BBF7EE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079A01-A492-F873-7864-A49533D8F8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FB780FC-EC47-2D68-F049-A136D2A37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8B7103-1141-9ACC-84E1-19EDD86284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D1575-9F7C-4476-A11E-7310E5FB0741}"/>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8" name="Marcador de pie de página 7">
            <a:extLst>
              <a:ext uri="{FF2B5EF4-FFF2-40B4-BE49-F238E27FC236}">
                <a16:creationId xmlns:a16="http://schemas.microsoft.com/office/drawing/2014/main" id="{7C6B3F55-CA0A-74A5-1ECB-D7FC4063623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EBD5FE-F1D9-BFE3-7606-E7EFD75871AC}"/>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4676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4460759"/>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18224857"/>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6317510"/>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28578669"/>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1022727"/>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8974829"/>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45197257"/>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812620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9191734"/>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827270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9AD3-ADEB-A5D2-55FE-FF33B06D353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AEBDEB-986C-C209-FE54-54317D64E4B8}"/>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4" name="Marcador de pie de página 3">
            <a:extLst>
              <a:ext uri="{FF2B5EF4-FFF2-40B4-BE49-F238E27FC236}">
                <a16:creationId xmlns:a16="http://schemas.microsoft.com/office/drawing/2014/main" id="{DC0C7588-742D-286A-DABC-CE1BE3CF15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293569-0775-4336-40C1-9D3824C42FC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258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95067337"/>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9268973"/>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3331343"/>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0077228"/>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85504362"/>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5180072"/>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97132624"/>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10292597"/>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84444622"/>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16927552"/>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27E17-53BB-CCA4-3D2A-7028DC0090C3}"/>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3" name="Marcador de pie de página 2">
            <a:extLst>
              <a:ext uri="{FF2B5EF4-FFF2-40B4-BE49-F238E27FC236}">
                <a16:creationId xmlns:a16="http://schemas.microsoft.com/office/drawing/2014/main" id="{FC4FEA18-D01E-179D-E932-239C29D18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491B16-8975-BBD3-F57E-E52F8D1742F5}"/>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061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56973597"/>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79100430"/>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00787588"/>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6162852"/>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49284203"/>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3BF4-CBD4-79B4-07B7-CF728D73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13C310-F22E-5451-9D1A-C3EFEE2D7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BF6B-6604-B670-F599-EC55ED7A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AA6D7-E210-F75E-98BC-184F494DDFBD}"/>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6" name="Marcador de pie de página 5">
            <a:extLst>
              <a:ext uri="{FF2B5EF4-FFF2-40B4-BE49-F238E27FC236}">
                <a16:creationId xmlns:a16="http://schemas.microsoft.com/office/drawing/2014/main" id="{233D6FC6-3228-5D69-38AE-C9DCEB0C80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ACAF44-948E-33E3-91CC-3972EA960C01}"/>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711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601EF-281C-7AC1-D9CB-44218D5A63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D0F3A3-1EE4-05BE-2E2A-4803D527E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5914F5-BC44-1C25-42CA-5E12DFDA4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A93F79-34FA-ECB7-70D3-3BA370366699}"/>
              </a:ext>
            </a:extLst>
          </p:cNvPr>
          <p:cNvSpPr>
            <a:spLocks noGrp="1"/>
          </p:cNvSpPr>
          <p:nvPr>
            <p:ph type="dt" sz="half" idx="10"/>
          </p:nvPr>
        </p:nvSpPr>
        <p:spPr/>
        <p:txBody>
          <a:bodyPr/>
          <a:lstStyle/>
          <a:p>
            <a:fld id="{BBB1B51B-372F-4898-8313-27799A10FC85}" type="datetimeFigureOut">
              <a:rPr lang="es-ES" smtClean="0"/>
              <a:t>26/06/2026</a:t>
            </a:fld>
            <a:endParaRPr lang="es-ES"/>
          </a:p>
        </p:txBody>
      </p:sp>
      <p:sp>
        <p:nvSpPr>
          <p:cNvPr id="6" name="Marcador de pie de página 5">
            <a:extLst>
              <a:ext uri="{FF2B5EF4-FFF2-40B4-BE49-F238E27FC236}">
                <a16:creationId xmlns:a16="http://schemas.microsoft.com/office/drawing/2014/main" id="{D6EF561E-19A6-03AC-8792-9B865EB751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DAC97-C8F6-03A3-7528-CFC87E70118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1550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7514BB-B5EB-09D3-FCF1-DF9A0F41E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CE5306-77E8-F965-59AA-A88F1C6FE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CDA449-828A-DAFC-75B3-30E740464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1B51B-372F-4898-8313-27799A10FC85}" type="datetimeFigureOut">
              <a:rPr lang="es-ES" smtClean="0"/>
              <a:t>26/06/2026</a:t>
            </a:fld>
            <a:endParaRPr lang="es-ES"/>
          </a:p>
        </p:txBody>
      </p:sp>
      <p:sp>
        <p:nvSpPr>
          <p:cNvPr id="5" name="Marcador de pie de página 4">
            <a:extLst>
              <a:ext uri="{FF2B5EF4-FFF2-40B4-BE49-F238E27FC236}">
                <a16:creationId xmlns:a16="http://schemas.microsoft.com/office/drawing/2014/main" id="{DDA7D563-8464-4B62-5B58-B4E9341E3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B2848C4-8AF5-8FB2-A041-DFF9A3022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D872-F671-4EBC-9726-5CFAA893A4E5}" type="slidenum">
              <a:rPr lang="es-ES" smtClean="0"/>
              <a:t>‹Nº›</a:t>
            </a:fld>
            <a:endParaRPr lang="es-ES"/>
          </a:p>
        </p:txBody>
      </p:sp>
    </p:spTree>
    <p:extLst>
      <p:ext uri="{BB962C8B-B14F-4D97-AF65-F5344CB8AC3E}">
        <p14:creationId xmlns:p14="http://schemas.microsoft.com/office/powerpoint/2010/main" val="710310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905224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8886835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8701654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677709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93330343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a:t>
            </a:r>
            <a:r>
              <a:rPr kumimoji="0" lang="sr-Latn-R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PRVA I DRUGA POSLANICA KORINĆANIMA</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18.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srpnja</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4093C013-4A97-ED64-9CA3-9C128767B180}"/>
              </a:ext>
            </a:extLst>
          </p:cNvPr>
          <p:cNvPicPr>
            <a:picLocks noChangeAspect="1"/>
          </p:cNvPicPr>
          <p:nvPr/>
        </p:nvPicPr>
        <p:blipFill>
          <a:blip r:embed="rId3"/>
          <a:stretch>
            <a:fillRect/>
          </a:stretch>
        </p:blipFill>
        <p:spPr>
          <a:xfrm>
            <a:off x="0" y="836579"/>
            <a:ext cx="12295761" cy="5476672"/>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728005-05C3-AB27-0698-0AC079B23BE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8584BE-B313-1F99-F4B4-A3EBFC76DD46}"/>
              </a:ext>
            </a:extLst>
          </p:cNvPr>
          <p:cNvSpPr txBox="1"/>
          <p:nvPr/>
        </p:nvSpPr>
        <p:spPr>
          <a:xfrm>
            <a:off x="0" y="-28575"/>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r-HR" sz="4400" b="1" spc="600">
                <a:ln/>
                <a:solidFill>
                  <a:srgbClr val="864300"/>
                </a:solidFill>
                <a:effectLst>
                  <a:outerShdw blurRad="60007" dist="200025" dir="15000000" sy="30000" kx="-1800000" algn="bl" rotWithShape="0">
                    <a:prstClr val="black">
                      <a:alpha val="32000"/>
                    </a:prstClr>
                  </a:outerShdw>
                </a:effectLst>
              </a:rPr>
              <a:t>MUDROST I ZRELOST</a:t>
            </a:r>
            <a:endParaRPr lang="en" sz="4400" b="1" spc="600" noProof="0" dirty="0">
              <a:ln/>
              <a:solidFill>
                <a:srgbClr val="864300"/>
              </a:solidFill>
              <a:effectLst>
                <a:outerShdw blurRad="60007" dist="200025" dir="15000000" sy="30000" kx="-1800000" algn="bl" rotWithShape="0">
                  <a:prstClr val="black">
                    <a:alpha val="32000"/>
                  </a:prstClr>
                </a:outerShdw>
              </a:effectLst>
            </a:endParaRPr>
          </a:p>
        </p:txBody>
      </p:sp>
      <p:sp>
        <p:nvSpPr>
          <p:cNvPr id="5" name="CuadroTexto 4">
            <a:extLst>
              <a:ext uri="{FF2B5EF4-FFF2-40B4-BE49-F238E27FC236}">
                <a16:creationId xmlns:a16="http://schemas.microsoft.com/office/drawing/2014/main" id="{E9B6EFD4-521A-62B2-8700-938FDF1619F8}"/>
              </a:ext>
            </a:extLst>
          </p:cNvPr>
          <p:cNvSpPr txBox="1"/>
          <p:nvPr/>
        </p:nvSpPr>
        <p:spPr>
          <a:xfrm>
            <a:off x="690563" y="596763"/>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a:solidFill>
                  <a:schemeClr val="accent3">
                    <a:lumMod val="75000"/>
                  </a:schemeClr>
                </a:solidFill>
                <a:latin typeface="Comic Sans MS" panose="030F0702030302020204" pitchFamily="66" charset="0"/>
              </a:rPr>
              <a:t>“</a:t>
            </a:r>
            <a:r>
              <a:rPr lang="sr-Latn-RS" b="1">
                <a:solidFill>
                  <a:schemeClr val="accent3">
                    <a:lumMod val="75000"/>
                  </a:schemeClr>
                </a:solidFill>
                <a:latin typeface="Comic Sans MS" panose="030F0702030302020204" pitchFamily="66" charset="0"/>
              </a:rPr>
              <a:t>I ja vama, braćo, nisam mogao govoriti kao duhovnima, nego kao tjelesnima, kao maloj djeci u Kristu</a:t>
            </a:r>
            <a:r>
              <a:rPr lang="en" b="1" noProof="0">
                <a:solidFill>
                  <a:schemeClr val="accent3">
                    <a:lumMod val="75000"/>
                  </a:schemeClr>
                </a:solidFill>
                <a:latin typeface="Comic Sans MS" panose="030F0702030302020204" pitchFamily="66" charset="0"/>
              </a:rPr>
              <a:t>.” </a:t>
            </a:r>
            <a:r>
              <a:rPr lang="en" sz="1400" b="1" noProof="0">
                <a:solidFill>
                  <a:schemeClr val="accent3">
                    <a:lumMod val="75000"/>
                  </a:schemeClr>
                </a:solidFill>
                <a:latin typeface="Comic Sans MS" panose="030F0702030302020204" pitchFamily="66" charset="0"/>
              </a:rPr>
              <a:t>(1</a:t>
            </a:r>
            <a:r>
              <a:rPr lang="sr-Latn-RS" sz="1400" b="1" noProof="0">
                <a:solidFill>
                  <a:schemeClr val="accent3">
                    <a:lumMod val="75000"/>
                  </a:schemeClr>
                </a:solidFill>
                <a:latin typeface="Comic Sans MS" panose="030F0702030302020204" pitchFamily="66" charset="0"/>
              </a:rPr>
              <a:t>. Korinćanima</a:t>
            </a:r>
            <a:r>
              <a:rPr lang="en" sz="1400" b="1" noProof="0">
                <a:solidFill>
                  <a:schemeClr val="accent3">
                    <a:lumMod val="75000"/>
                  </a:schemeClr>
                </a:solidFill>
                <a:latin typeface="Comic Sans MS" panose="030F0702030302020204" pitchFamily="66" charset="0"/>
              </a:rPr>
              <a:t> </a:t>
            </a:r>
            <a:r>
              <a:rPr lang="en" sz="1400" b="1" noProof="0" dirty="0">
                <a:solidFill>
                  <a:schemeClr val="accent3">
                    <a:lumMod val="75000"/>
                  </a:schemeClr>
                </a:solidFill>
                <a:latin typeface="Comic Sans MS" panose="030F0702030302020204" pitchFamily="66" charset="0"/>
              </a:rPr>
              <a:t>3:1)</a:t>
            </a:r>
            <a:endParaRPr lang="en"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77DE259-F5BC-CAC3-A73A-9480E385E85F}"/>
              </a:ext>
            </a:extLst>
          </p:cNvPr>
          <p:cNvSpPr txBox="1"/>
          <p:nvPr/>
        </p:nvSpPr>
        <p:spPr>
          <a:xfrm>
            <a:off x="155781" y="1311918"/>
            <a:ext cx="3295342" cy="1938992"/>
          </a:xfrm>
          <a:prstGeom prst="rect">
            <a:avLst/>
          </a:prstGeom>
          <a:noFill/>
        </p:spPr>
        <p:txBody>
          <a:bodyPr wrap="square" rtlCol="0">
            <a:spAutoFit/>
          </a:bodyPr>
          <a:lstStyle/>
          <a:p>
            <a:pPr>
              <a:spcBef>
                <a:spcPts val="600"/>
              </a:spcBef>
            </a:pPr>
            <a:r>
              <a:rPr lang="hr-HR" sz="2000" b="1"/>
              <a:t>Pavao naziva nezrele kršćane "djecom u Kristu", "tjelesnima" (1. Kor. 3,1).                       Takvi kršćani više se fokusiraju na ljude nego na Isusa.</a:t>
            </a:r>
            <a:endParaRPr lang="en" sz="2000" b="1" noProof="0" dirty="0"/>
          </a:p>
        </p:txBody>
      </p:sp>
      <p:graphicFrame>
        <p:nvGraphicFramePr>
          <p:cNvPr id="7" name="Diagrama 6">
            <a:extLst>
              <a:ext uri="{FF2B5EF4-FFF2-40B4-BE49-F238E27FC236}">
                <a16:creationId xmlns:a16="http://schemas.microsoft.com/office/drawing/2014/main" id="{F48534FC-9258-DB38-3299-06EBF57D042E}"/>
              </a:ext>
            </a:extLst>
          </p:cNvPr>
          <p:cNvGraphicFramePr/>
          <p:nvPr>
            <p:extLst>
              <p:ext uri="{D42A27DB-BD31-4B8C-83A1-F6EECF244321}">
                <p14:modId xmlns:p14="http://schemas.microsoft.com/office/powerpoint/2010/main" val="2753596481"/>
              </p:ext>
            </p:extLst>
          </p:nvPr>
        </p:nvGraphicFramePr>
        <p:xfrm>
          <a:off x="3451123" y="1405531"/>
          <a:ext cx="3952568" cy="51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9D097A8D-1B88-C68E-2987-FAD72FEBFA7A}"/>
              </a:ext>
            </a:extLst>
          </p:cNvPr>
          <p:cNvGraphicFramePr/>
          <p:nvPr>
            <p:extLst>
              <p:ext uri="{D42A27DB-BD31-4B8C-83A1-F6EECF244321}">
                <p14:modId xmlns:p14="http://schemas.microsoft.com/office/powerpoint/2010/main" val="2739208764"/>
              </p:ext>
            </p:extLst>
          </p:nvPr>
        </p:nvGraphicFramePr>
        <p:xfrm>
          <a:off x="7502011" y="1405531"/>
          <a:ext cx="4534207" cy="5182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5EF10A96-9D79-F7F9-F713-11445B7D00C5}"/>
              </a:ext>
            </a:extLst>
          </p:cNvPr>
          <p:cNvSpPr txBox="1"/>
          <p:nvPr/>
        </p:nvSpPr>
        <p:spPr>
          <a:xfrm>
            <a:off x="155781" y="3725290"/>
            <a:ext cx="3295342" cy="2862322"/>
          </a:xfrm>
          <a:prstGeom prst="rect">
            <a:avLst/>
          </a:prstGeom>
          <a:noFill/>
        </p:spPr>
        <p:txBody>
          <a:bodyPr wrap="square">
            <a:spAutoFit/>
          </a:bodyPr>
          <a:lstStyle/>
          <a:p>
            <a:pPr lvl="0">
              <a:spcBef>
                <a:spcPts val="600"/>
              </a:spcBef>
              <a:defRPr/>
            </a:pPr>
            <a:r>
              <a:rPr lang="hr-HR" sz="2000" b="1">
                <a:solidFill>
                  <a:prstClr val="black"/>
                </a:solidFill>
              </a:rPr>
              <a:t>Kada se nekim vođama pridaje prevelika važnost na štetu drugih, formiraju se skupine koje dijele crkvu. To je jednostavno rezultat nezrelosti.                                 Stoga nas Pavao poziva da sazrijemo u Kristu (1. Kor. 2,6).</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00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A6EDFBF9-0B8B-4B63-AB4F-FEAD2023A5FF}"/>
                                            </p:graphicEl>
                                          </p:spTgt>
                                        </p:tgtEl>
                                        <p:attrNameLst>
                                          <p:attrName>style.visibility</p:attrName>
                                        </p:attrNameLst>
                                      </p:cBhvr>
                                      <p:to>
                                        <p:strVal val="visible"/>
                                      </p:to>
                                    </p:set>
                                    <p:anim calcmode="lin" valueType="num">
                                      <p:cBhvr>
                                        <p:cTn id="31" dur="500" fill="hold"/>
                                        <p:tgtEl>
                                          <p:spTgt spid="7">
                                            <p:graphicEl>
                                              <a:dgm id="{A6EDFBF9-0B8B-4B63-AB4F-FEAD2023A5FF}"/>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6EDFBF9-0B8B-4B63-AB4F-FEAD2023A5FF}"/>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6EDFBF9-0B8B-4B63-AB4F-FEAD2023A5FF}"/>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graphicEl>
                                              <a:dgm id="{0C78EE7E-64C5-4FE5-B4FC-9C612B2224AA}"/>
                                            </p:graphicEl>
                                          </p:spTgt>
                                        </p:tgtEl>
                                        <p:attrNameLst>
                                          <p:attrName>style.visibility</p:attrName>
                                        </p:attrNameLst>
                                      </p:cBhvr>
                                      <p:to>
                                        <p:strVal val="visible"/>
                                      </p:to>
                                    </p:set>
                                    <p:anim calcmode="lin" valueType="num">
                                      <p:cBhvr>
                                        <p:cTn id="36" dur="500" fill="hold"/>
                                        <p:tgtEl>
                                          <p:spTgt spid="4">
                                            <p:graphicEl>
                                              <a:dgm id="{0C78EE7E-64C5-4FE5-B4FC-9C612B2224AA}"/>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0C78EE7E-64C5-4FE5-B4FC-9C612B2224AA}"/>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0C78EE7E-64C5-4FE5-B4FC-9C612B2224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0B9B435-A79F-4DAA-9A8D-B0D8EB58FFF0}"/>
                                            </p:graphicEl>
                                          </p:spTgt>
                                        </p:tgtEl>
                                        <p:attrNameLst>
                                          <p:attrName>style.visibility</p:attrName>
                                        </p:attrNameLst>
                                      </p:cBhvr>
                                      <p:to>
                                        <p:strVal val="visible"/>
                                      </p:to>
                                    </p:set>
                                    <p:anim calcmode="lin" valueType="num">
                                      <p:cBhvr>
                                        <p:cTn id="43" dur="500" fill="hold"/>
                                        <p:tgtEl>
                                          <p:spTgt spid="7">
                                            <p:graphicEl>
                                              <a:dgm id="{20B9B435-A79F-4DAA-9A8D-B0D8EB58FFF0}"/>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0B9B435-A79F-4DAA-9A8D-B0D8EB58FFF0}"/>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0B9B435-A79F-4DAA-9A8D-B0D8EB58FFF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A28C0F7E-2C35-4733-B9B7-518F5F4CE207}"/>
                                            </p:graphicEl>
                                          </p:spTgt>
                                        </p:tgtEl>
                                        <p:attrNameLst>
                                          <p:attrName>style.visibility</p:attrName>
                                        </p:attrNameLst>
                                      </p:cBhvr>
                                      <p:to>
                                        <p:strVal val="visible"/>
                                      </p:to>
                                    </p:set>
                                    <p:anim calcmode="lin" valueType="num">
                                      <p:cBhvr>
                                        <p:cTn id="48" dur="500" fill="hold"/>
                                        <p:tgtEl>
                                          <p:spTgt spid="7">
                                            <p:graphicEl>
                                              <a:dgm id="{A28C0F7E-2C35-4733-B9B7-518F5F4CE207}"/>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A28C0F7E-2C35-4733-B9B7-518F5F4CE207}"/>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A28C0F7E-2C35-4733-B9B7-518F5F4CE20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4AFB3FCF-D3AF-47CC-9C64-79E7D6E5B9C4}"/>
                                            </p:graphicEl>
                                          </p:spTgt>
                                        </p:tgtEl>
                                        <p:attrNameLst>
                                          <p:attrName>style.visibility</p:attrName>
                                        </p:attrNameLst>
                                      </p:cBhvr>
                                      <p:to>
                                        <p:strVal val="visible"/>
                                      </p:to>
                                    </p:set>
                                    <p:anim calcmode="lin" valueType="num">
                                      <p:cBhvr>
                                        <p:cTn id="55" dur="500" fill="hold"/>
                                        <p:tgtEl>
                                          <p:spTgt spid="4">
                                            <p:graphicEl>
                                              <a:dgm id="{4AFB3FCF-D3AF-47CC-9C64-79E7D6E5B9C4}"/>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4AFB3FCF-D3AF-47CC-9C64-79E7D6E5B9C4}"/>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4AFB3FCF-D3AF-47CC-9C64-79E7D6E5B9C4}"/>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7DC70FBC-0A1D-4094-9303-7522C2FA25DB}"/>
                                            </p:graphicEl>
                                          </p:spTgt>
                                        </p:tgtEl>
                                        <p:attrNameLst>
                                          <p:attrName>style.visibility</p:attrName>
                                        </p:attrNameLst>
                                      </p:cBhvr>
                                      <p:to>
                                        <p:strVal val="visible"/>
                                      </p:to>
                                    </p:set>
                                    <p:anim calcmode="lin" valueType="num">
                                      <p:cBhvr>
                                        <p:cTn id="60" dur="500" fill="hold"/>
                                        <p:tgtEl>
                                          <p:spTgt spid="4">
                                            <p:graphicEl>
                                              <a:dgm id="{7DC70FBC-0A1D-4094-9303-7522C2FA25DB}"/>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DC70FBC-0A1D-4094-9303-7522C2FA25DB}"/>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DC70FBC-0A1D-4094-9303-7522C2FA25D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graphicEl>
                                              <a:dgm id="{CC805A5F-E0A3-498A-BE8A-4478F8482781}"/>
                                            </p:graphicEl>
                                          </p:spTgt>
                                        </p:tgtEl>
                                        <p:attrNameLst>
                                          <p:attrName>style.visibility</p:attrName>
                                        </p:attrNameLst>
                                      </p:cBhvr>
                                      <p:to>
                                        <p:strVal val="visible"/>
                                      </p:to>
                                    </p:set>
                                    <p:anim calcmode="lin" valueType="num">
                                      <p:cBhvr>
                                        <p:cTn id="67" dur="500" fill="hold"/>
                                        <p:tgtEl>
                                          <p:spTgt spid="7">
                                            <p:graphicEl>
                                              <a:dgm id="{CC805A5F-E0A3-498A-BE8A-4478F848278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CC805A5F-E0A3-498A-BE8A-4478F848278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CC805A5F-E0A3-498A-BE8A-4478F8482781}"/>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
                                            <p:graphicEl>
                                              <a:dgm id="{C05C37D8-282B-4B47-8E92-AB3C4AF2656B}"/>
                                            </p:graphicEl>
                                          </p:spTgt>
                                        </p:tgtEl>
                                        <p:attrNameLst>
                                          <p:attrName>style.visibility</p:attrName>
                                        </p:attrNameLst>
                                      </p:cBhvr>
                                      <p:to>
                                        <p:strVal val="visible"/>
                                      </p:to>
                                    </p:set>
                                    <p:anim calcmode="lin" valueType="num">
                                      <p:cBhvr>
                                        <p:cTn id="72" dur="500" fill="hold"/>
                                        <p:tgtEl>
                                          <p:spTgt spid="7">
                                            <p:graphicEl>
                                              <a:dgm id="{C05C37D8-282B-4B47-8E92-AB3C4AF2656B}"/>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C05C37D8-282B-4B47-8E92-AB3C4AF2656B}"/>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C05C37D8-282B-4B47-8E92-AB3C4AF2656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76C86819-371B-4EE7-A4A8-69934EF8EED2}"/>
                                            </p:graphicEl>
                                          </p:spTgt>
                                        </p:tgtEl>
                                        <p:attrNameLst>
                                          <p:attrName>style.visibility</p:attrName>
                                        </p:attrNameLst>
                                      </p:cBhvr>
                                      <p:to>
                                        <p:strVal val="visible"/>
                                      </p:to>
                                    </p:set>
                                    <p:anim calcmode="lin" valueType="num">
                                      <p:cBhvr>
                                        <p:cTn id="79" dur="500" fill="hold"/>
                                        <p:tgtEl>
                                          <p:spTgt spid="4">
                                            <p:graphicEl>
                                              <a:dgm id="{76C86819-371B-4EE7-A4A8-69934EF8EED2}"/>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76C86819-371B-4EE7-A4A8-69934EF8EED2}"/>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76C86819-371B-4EE7-A4A8-69934EF8EED2}"/>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14D5DE0B-838A-4655-B6A5-58C027ACB164}"/>
                                            </p:graphicEl>
                                          </p:spTgt>
                                        </p:tgtEl>
                                        <p:attrNameLst>
                                          <p:attrName>style.visibility</p:attrName>
                                        </p:attrNameLst>
                                      </p:cBhvr>
                                      <p:to>
                                        <p:strVal val="visible"/>
                                      </p:to>
                                    </p:set>
                                    <p:anim calcmode="lin" valueType="num">
                                      <p:cBhvr>
                                        <p:cTn id="84" dur="500" fill="hold"/>
                                        <p:tgtEl>
                                          <p:spTgt spid="4">
                                            <p:graphicEl>
                                              <a:dgm id="{14D5DE0B-838A-4655-B6A5-58C027ACB164}"/>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14D5DE0B-838A-4655-B6A5-58C027ACB164}"/>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14D5DE0B-838A-4655-B6A5-58C027ACB164}"/>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544E29A7-1583-4A92-AD88-E60A4EEAC632}"/>
                                            </p:graphicEl>
                                          </p:spTgt>
                                        </p:tgtEl>
                                        <p:attrNameLst>
                                          <p:attrName>style.visibility</p:attrName>
                                        </p:attrNameLst>
                                      </p:cBhvr>
                                      <p:to>
                                        <p:strVal val="visible"/>
                                      </p:to>
                                    </p:set>
                                    <p:anim calcmode="lin" valueType="num">
                                      <p:cBhvr>
                                        <p:cTn id="91" dur="500" fill="hold"/>
                                        <p:tgtEl>
                                          <p:spTgt spid="7">
                                            <p:graphicEl>
                                              <a:dgm id="{544E29A7-1583-4A92-AD88-E60A4EEAC632}"/>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44E29A7-1583-4A92-AD88-E60A4EEAC632}"/>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44E29A7-1583-4A92-AD88-E60A4EEAC632}"/>
                                            </p:graphic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
                                            <p:graphicEl>
                                              <a:dgm id="{E82BFC15-9864-4E4A-A62D-828FE8496F17}"/>
                                            </p:graphicEl>
                                          </p:spTgt>
                                        </p:tgtEl>
                                        <p:attrNameLst>
                                          <p:attrName>style.visibility</p:attrName>
                                        </p:attrNameLst>
                                      </p:cBhvr>
                                      <p:to>
                                        <p:strVal val="visible"/>
                                      </p:to>
                                    </p:set>
                                    <p:anim calcmode="lin" valueType="num">
                                      <p:cBhvr>
                                        <p:cTn id="96" dur="500" fill="hold"/>
                                        <p:tgtEl>
                                          <p:spTgt spid="7">
                                            <p:graphicEl>
                                              <a:dgm id="{E82BFC15-9864-4E4A-A62D-828FE8496F17}"/>
                                            </p:graphicEl>
                                          </p:spTgt>
                                        </p:tgtEl>
                                        <p:attrNameLst>
                                          <p:attrName>ppt_w</p:attrName>
                                        </p:attrNameLst>
                                      </p:cBhvr>
                                      <p:tavLst>
                                        <p:tav tm="0">
                                          <p:val>
                                            <p:fltVal val="0"/>
                                          </p:val>
                                        </p:tav>
                                        <p:tav tm="100000">
                                          <p:val>
                                            <p:strVal val="#ppt_w"/>
                                          </p:val>
                                        </p:tav>
                                      </p:tavLst>
                                    </p:anim>
                                    <p:anim calcmode="lin" valueType="num">
                                      <p:cBhvr>
                                        <p:cTn id="97" dur="500" fill="hold"/>
                                        <p:tgtEl>
                                          <p:spTgt spid="7">
                                            <p:graphicEl>
                                              <a:dgm id="{E82BFC15-9864-4E4A-A62D-828FE8496F17}"/>
                                            </p:graphicEl>
                                          </p:spTgt>
                                        </p:tgtEl>
                                        <p:attrNameLst>
                                          <p:attrName>ppt_h</p:attrName>
                                        </p:attrNameLst>
                                      </p:cBhvr>
                                      <p:tavLst>
                                        <p:tav tm="0">
                                          <p:val>
                                            <p:fltVal val="0"/>
                                          </p:val>
                                        </p:tav>
                                        <p:tav tm="100000">
                                          <p:val>
                                            <p:strVal val="#ppt_h"/>
                                          </p:val>
                                        </p:tav>
                                      </p:tavLst>
                                    </p:anim>
                                    <p:animEffect transition="in" filter="fade">
                                      <p:cBhvr>
                                        <p:cTn id="98" dur="500"/>
                                        <p:tgtEl>
                                          <p:spTgt spid="7">
                                            <p:graphicEl>
                                              <a:dgm id="{E82BFC15-9864-4E4A-A62D-828FE8496F1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3C7A11C8-C8DC-4CA4-BE55-2851ADBDAA1E}"/>
                                            </p:graphicEl>
                                          </p:spTgt>
                                        </p:tgtEl>
                                        <p:attrNameLst>
                                          <p:attrName>style.visibility</p:attrName>
                                        </p:attrNameLst>
                                      </p:cBhvr>
                                      <p:to>
                                        <p:strVal val="visible"/>
                                      </p:to>
                                    </p:set>
                                    <p:anim calcmode="lin" valueType="num">
                                      <p:cBhvr>
                                        <p:cTn id="103" dur="500" fill="hold"/>
                                        <p:tgtEl>
                                          <p:spTgt spid="4">
                                            <p:graphicEl>
                                              <a:dgm id="{3C7A11C8-C8DC-4CA4-BE55-2851ADBDAA1E}"/>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3C7A11C8-C8DC-4CA4-BE55-2851ADBDAA1E}"/>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3C7A11C8-C8DC-4CA4-BE55-2851ADBDAA1E}"/>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
                                            <p:graphicEl>
                                              <a:dgm id="{77470709-A4BF-49FC-8D92-CE27CC9DD2EE}"/>
                                            </p:graphicEl>
                                          </p:spTgt>
                                        </p:tgtEl>
                                        <p:attrNameLst>
                                          <p:attrName>style.visibility</p:attrName>
                                        </p:attrNameLst>
                                      </p:cBhvr>
                                      <p:to>
                                        <p:strVal val="visible"/>
                                      </p:to>
                                    </p:set>
                                    <p:anim calcmode="lin" valueType="num">
                                      <p:cBhvr>
                                        <p:cTn id="108" dur="500" fill="hold"/>
                                        <p:tgtEl>
                                          <p:spTgt spid="4">
                                            <p:graphicEl>
                                              <a:dgm id="{77470709-A4BF-49FC-8D92-CE27CC9DD2EE}"/>
                                            </p:graphicEl>
                                          </p:spTgt>
                                        </p:tgtEl>
                                        <p:attrNameLst>
                                          <p:attrName>ppt_w</p:attrName>
                                        </p:attrNameLst>
                                      </p:cBhvr>
                                      <p:tavLst>
                                        <p:tav tm="0">
                                          <p:val>
                                            <p:fltVal val="0"/>
                                          </p:val>
                                        </p:tav>
                                        <p:tav tm="100000">
                                          <p:val>
                                            <p:strVal val="#ppt_w"/>
                                          </p:val>
                                        </p:tav>
                                      </p:tavLst>
                                    </p:anim>
                                    <p:anim calcmode="lin" valueType="num">
                                      <p:cBhvr>
                                        <p:cTn id="109" dur="500" fill="hold"/>
                                        <p:tgtEl>
                                          <p:spTgt spid="4">
                                            <p:graphicEl>
                                              <a:dgm id="{77470709-A4BF-49FC-8D92-CE27CC9DD2EE}"/>
                                            </p:graphicEl>
                                          </p:spTgt>
                                        </p:tgtEl>
                                        <p:attrNameLst>
                                          <p:attrName>ppt_h</p:attrName>
                                        </p:attrNameLst>
                                      </p:cBhvr>
                                      <p:tavLst>
                                        <p:tav tm="0">
                                          <p:val>
                                            <p:fltVal val="0"/>
                                          </p:val>
                                        </p:tav>
                                        <p:tav tm="100000">
                                          <p:val>
                                            <p:strVal val="#ppt_h"/>
                                          </p:val>
                                        </p:tav>
                                      </p:tavLst>
                                    </p:anim>
                                    <p:animEffect transition="in" filter="fade">
                                      <p:cBhvr>
                                        <p:cTn id="110" dur="500"/>
                                        <p:tgtEl>
                                          <p:spTgt spid="4">
                                            <p:graphicEl>
                                              <a:dgm id="{77470709-A4BF-49FC-8D92-CE27CC9DD2EE}"/>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graphicEl>
                                              <a:dgm id="{410E2F05-E06F-4707-8316-DA974A0D1AF9}"/>
                                            </p:graphicEl>
                                          </p:spTgt>
                                        </p:tgtEl>
                                        <p:attrNameLst>
                                          <p:attrName>style.visibility</p:attrName>
                                        </p:attrNameLst>
                                      </p:cBhvr>
                                      <p:to>
                                        <p:strVal val="visible"/>
                                      </p:to>
                                    </p:set>
                                    <p:anim calcmode="lin" valueType="num">
                                      <p:cBhvr>
                                        <p:cTn id="115" dur="500" fill="hold"/>
                                        <p:tgtEl>
                                          <p:spTgt spid="7">
                                            <p:graphicEl>
                                              <a:dgm id="{410E2F05-E06F-4707-8316-DA974A0D1AF9}"/>
                                            </p:graphicEl>
                                          </p:spTgt>
                                        </p:tgtEl>
                                        <p:attrNameLst>
                                          <p:attrName>ppt_w</p:attrName>
                                        </p:attrNameLst>
                                      </p:cBhvr>
                                      <p:tavLst>
                                        <p:tav tm="0">
                                          <p:val>
                                            <p:fltVal val="0"/>
                                          </p:val>
                                        </p:tav>
                                        <p:tav tm="100000">
                                          <p:val>
                                            <p:strVal val="#ppt_w"/>
                                          </p:val>
                                        </p:tav>
                                      </p:tavLst>
                                    </p:anim>
                                    <p:anim calcmode="lin" valueType="num">
                                      <p:cBhvr>
                                        <p:cTn id="116" dur="500" fill="hold"/>
                                        <p:tgtEl>
                                          <p:spTgt spid="7">
                                            <p:graphicEl>
                                              <a:dgm id="{410E2F05-E06F-4707-8316-DA974A0D1AF9}"/>
                                            </p:graphicEl>
                                          </p:spTgt>
                                        </p:tgtEl>
                                        <p:attrNameLst>
                                          <p:attrName>ppt_h</p:attrName>
                                        </p:attrNameLst>
                                      </p:cBhvr>
                                      <p:tavLst>
                                        <p:tav tm="0">
                                          <p:val>
                                            <p:fltVal val="0"/>
                                          </p:val>
                                        </p:tav>
                                        <p:tav tm="100000">
                                          <p:val>
                                            <p:strVal val="#ppt_h"/>
                                          </p:val>
                                        </p:tav>
                                      </p:tavLst>
                                    </p:anim>
                                    <p:animEffect transition="in" filter="fade">
                                      <p:cBhvr>
                                        <p:cTn id="117" dur="500"/>
                                        <p:tgtEl>
                                          <p:spTgt spid="7">
                                            <p:graphicEl>
                                              <a:dgm id="{410E2F05-E06F-4707-8316-DA974A0D1AF9}"/>
                                            </p:graphic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7">
                                            <p:graphicEl>
                                              <a:dgm id="{FA8E0FB4-A277-4A92-81BD-BD9A3E41C821}"/>
                                            </p:graphicEl>
                                          </p:spTgt>
                                        </p:tgtEl>
                                        <p:attrNameLst>
                                          <p:attrName>style.visibility</p:attrName>
                                        </p:attrNameLst>
                                      </p:cBhvr>
                                      <p:to>
                                        <p:strVal val="visible"/>
                                      </p:to>
                                    </p:set>
                                    <p:anim calcmode="lin" valueType="num">
                                      <p:cBhvr>
                                        <p:cTn id="120" dur="500" fill="hold"/>
                                        <p:tgtEl>
                                          <p:spTgt spid="7">
                                            <p:graphicEl>
                                              <a:dgm id="{FA8E0FB4-A277-4A92-81BD-BD9A3E41C821}"/>
                                            </p:graphicEl>
                                          </p:spTgt>
                                        </p:tgtEl>
                                        <p:attrNameLst>
                                          <p:attrName>ppt_w</p:attrName>
                                        </p:attrNameLst>
                                      </p:cBhvr>
                                      <p:tavLst>
                                        <p:tav tm="0">
                                          <p:val>
                                            <p:fltVal val="0"/>
                                          </p:val>
                                        </p:tav>
                                        <p:tav tm="100000">
                                          <p:val>
                                            <p:strVal val="#ppt_w"/>
                                          </p:val>
                                        </p:tav>
                                      </p:tavLst>
                                    </p:anim>
                                    <p:anim calcmode="lin" valueType="num">
                                      <p:cBhvr>
                                        <p:cTn id="121" dur="500" fill="hold"/>
                                        <p:tgtEl>
                                          <p:spTgt spid="7">
                                            <p:graphicEl>
                                              <a:dgm id="{FA8E0FB4-A277-4A92-81BD-BD9A3E41C821}"/>
                                            </p:graphicEl>
                                          </p:spTgt>
                                        </p:tgtEl>
                                        <p:attrNameLst>
                                          <p:attrName>ppt_h</p:attrName>
                                        </p:attrNameLst>
                                      </p:cBhvr>
                                      <p:tavLst>
                                        <p:tav tm="0">
                                          <p:val>
                                            <p:fltVal val="0"/>
                                          </p:val>
                                        </p:tav>
                                        <p:tav tm="100000">
                                          <p:val>
                                            <p:strVal val="#ppt_h"/>
                                          </p:val>
                                        </p:tav>
                                      </p:tavLst>
                                    </p:anim>
                                    <p:animEffect transition="in" filter="fade">
                                      <p:cBhvr>
                                        <p:cTn id="122" dur="500"/>
                                        <p:tgtEl>
                                          <p:spTgt spid="7">
                                            <p:graphicEl>
                                              <a:dgm id="{FA8E0FB4-A277-4A92-81BD-BD9A3E41C82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
                                            <p:graphicEl>
                                              <a:dgm id="{197EFFD2-2C53-4D7E-AC20-EA12D8D5879A}"/>
                                            </p:graphicEl>
                                          </p:spTgt>
                                        </p:tgtEl>
                                        <p:attrNameLst>
                                          <p:attrName>style.visibility</p:attrName>
                                        </p:attrNameLst>
                                      </p:cBhvr>
                                      <p:to>
                                        <p:strVal val="visible"/>
                                      </p:to>
                                    </p:set>
                                    <p:anim calcmode="lin" valueType="num">
                                      <p:cBhvr>
                                        <p:cTn id="127" dur="500" fill="hold"/>
                                        <p:tgtEl>
                                          <p:spTgt spid="4">
                                            <p:graphicEl>
                                              <a:dgm id="{197EFFD2-2C53-4D7E-AC20-EA12D8D5879A}"/>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197EFFD2-2C53-4D7E-AC20-EA12D8D5879A}"/>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197EFFD2-2C53-4D7E-AC20-EA12D8D5879A}"/>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
                                            <p:graphicEl>
                                              <a:dgm id="{77EB49FE-AE66-4DCD-A044-77945FD71376}"/>
                                            </p:graphicEl>
                                          </p:spTgt>
                                        </p:tgtEl>
                                        <p:attrNameLst>
                                          <p:attrName>style.visibility</p:attrName>
                                        </p:attrNameLst>
                                      </p:cBhvr>
                                      <p:to>
                                        <p:strVal val="visible"/>
                                      </p:to>
                                    </p:set>
                                    <p:anim calcmode="lin" valueType="num">
                                      <p:cBhvr>
                                        <p:cTn id="132" dur="500" fill="hold"/>
                                        <p:tgtEl>
                                          <p:spTgt spid="4">
                                            <p:graphicEl>
                                              <a:dgm id="{77EB49FE-AE66-4DCD-A044-77945FD71376}"/>
                                            </p:graphicEl>
                                          </p:spTgt>
                                        </p:tgtEl>
                                        <p:attrNameLst>
                                          <p:attrName>ppt_w</p:attrName>
                                        </p:attrNameLst>
                                      </p:cBhvr>
                                      <p:tavLst>
                                        <p:tav tm="0">
                                          <p:val>
                                            <p:fltVal val="0"/>
                                          </p:val>
                                        </p:tav>
                                        <p:tav tm="100000">
                                          <p:val>
                                            <p:strVal val="#ppt_w"/>
                                          </p:val>
                                        </p:tav>
                                      </p:tavLst>
                                    </p:anim>
                                    <p:anim calcmode="lin" valueType="num">
                                      <p:cBhvr>
                                        <p:cTn id="133" dur="500" fill="hold"/>
                                        <p:tgtEl>
                                          <p:spTgt spid="4">
                                            <p:graphicEl>
                                              <a:dgm id="{77EB49FE-AE66-4DCD-A044-77945FD71376}"/>
                                            </p:graphicEl>
                                          </p:spTgt>
                                        </p:tgtEl>
                                        <p:attrNameLst>
                                          <p:attrName>ppt_h</p:attrName>
                                        </p:attrNameLst>
                                      </p:cBhvr>
                                      <p:tavLst>
                                        <p:tav tm="0">
                                          <p:val>
                                            <p:fltVal val="0"/>
                                          </p:val>
                                        </p:tav>
                                        <p:tav tm="100000">
                                          <p:val>
                                            <p:strVal val="#ppt_h"/>
                                          </p:val>
                                        </p:tav>
                                      </p:tavLst>
                                    </p:anim>
                                    <p:animEffect transition="in" filter="fade">
                                      <p:cBhvr>
                                        <p:cTn id="134" dur="500"/>
                                        <p:tgtEl>
                                          <p:spTgt spid="4">
                                            <p:graphicEl>
                                              <a:dgm id="{77EB49FE-AE66-4DCD-A044-77945FD71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4" grpId="0" uiExpand="1">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16F32F-3E0B-379D-903A-C4F2DD1100A9}"/>
              </a:ext>
            </a:extLst>
          </p:cNvPr>
          <p:cNvSpPr txBox="1"/>
          <p:nvPr/>
        </p:nvSpPr>
        <p:spPr>
          <a:xfrm>
            <a:off x="0" y="0"/>
            <a:ext cx="12191999" cy="769441"/>
          </a:xfrm>
          <a:prstGeom prst="rect">
            <a:avLst/>
          </a:prstGeom>
          <a:noFill/>
        </p:spPr>
        <p:txBody>
          <a:bodyPr wrap="square">
            <a:spAutoFit/>
          </a:bodyPr>
          <a:lstStyle/>
          <a:p>
            <a:pPr algn="ctr"/>
            <a:r>
              <a:rPr lang="hr-HR" sz="4400" b="1" spc="300">
                <a:ln w="15875">
                  <a:solidFill>
                    <a:srgbClr val="C34B2F"/>
                  </a:solidFill>
                  <a:prstDash val="solid"/>
                </a:ln>
                <a:solidFill>
                  <a:srgbClr val="66FFCC"/>
                </a:solidFill>
                <a:effectLst>
                  <a:outerShdw blurRad="38100" dist="22860" dir="5400000" algn="tl" rotWithShape="0">
                    <a:srgbClr val="000000">
                      <a:alpha val="83000"/>
                    </a:srgbClr>
                  </a:outerShdw>
                </a:effectLst>
              </a:rPr>
              <a:t>SLUŽBA I PONIZNOST</a:t>
            </a:r>
            <a:endParaRPr lang="en" sz="4400" b="1" spc="300" noProof="0" dirty="0">
              <a:ln w="15875">
                <a:solidFill>
                  <a:srgbClr val="C34B2F"/>
                </a:solidFill>
                <a:prstDash val="solid"/>
              </a:ln>
              <a:solidFill>
                <a:srgbClr val="66FFCC"/>
              </a:solidFill>
              <a:effectLst>
                <a:outerShdw blurRad="38100" dist="22860" dir="5400000" algn="tl" rotWithShape="0">
                  <a:srgbClr val="000000">
                    <a:alpha val="83000"/>
                  </a:srgbClr>
                </a:outerShdw>
              </a:effectLst>
            </a:endParaRPr>
          </a:p>
        </p:txBody>
      </p:sp>
      <p:sp>
        <p:nvSpPr>
          <p:cNvPr id="5" name="CuadroTexto 4">
            <a:extLst>
              <a:ext uri="{FF2B5EF4-FFF2-40B4-BE49-F238E27FC236}">
                <a16:creationId xmlns:a16="http://schemas.microsoft.com/office/drawing/2014/main" id="{588CCEBF-E857-7954-55DE-A02799564093}"/>
              </a:ext>
            </a:extLst>
          </p:cNvPr>
          <p:cNvSpPr txBox="1"/>
          <p:nvPr/>
        </p:nvSpPr>
        <p:spPr>
          <a:xfrm>
            <a:off x="1507329" y="690063"/>
            <a:ext cx="9177339" cy="646331"/>
          </a:xfrm>
          <a:prstGeom prst="rect">
            <a:avLst/>
          </a:prstGeom>
          <a:noFill/>
        </p:spPr>
        <p:txBody>
          <a:bodyPr wrap="square">
            <a:spAutoFit/>
          </a:bodyPr>
          <a:lstStyle/>
          <a:p>
            <a:pPr algn="ctr"/>
            <a:r>
              <a:rPr lang="en" b="1" noProof="0">
                <a:solidFill>
                  <a:srgbClr val="FFFF66"/>
                </a:solidFill>
                <a:effectLst>
                  <a:glow rad="127000">
                    <a:srgbClr val="913823"/>
                  </a:glow>
                </a:effectLst>
                <a:latin typeface="Comic Sans MS" panose="030F0702030302020204" pitchFamily="66" charset="0"/>
              </a:rPr>
              <a:t>“</a:t>
            </a:r>
            <a:r>
              <a:rPr lang="sr-Latn-RS" b="1">
                <a:solidFill>
                  <a:srgbClr val="FFFF66"/>
                </a:solidFill>
                <a:effectLst>
                  <a:glow rad="127000">
                    <a:srgbClr val="913823"/>
                  </a:glow>
                </a:effectLst>
                <a:latin typeface="Comic Sans MS" panose="030F0702030302020204" pitchFamily="66" charset="0"/>
              </a:rPr>
              <a:t>Do ovoga časa gladujemo i žeđamo,podnosimo golotinju i primamo udarce; bez stalnog smo boravišta</a:t>
            </a:r>
            <a:r>
              <a:rPr lang="en" b="1" noProof="0">
                <a:solidFill>
                  <a:srgbClr val="FFFF66"/>
                </a:solidFill>
                <a:effectLst>
                  <a:glow rad="127000">
                    <a:srgbClr val="913823"/>
                  </a:glow>
                </a:effectLst>
                <a:latin typeface="Comic Sans MS" panose="030F0702030302020204" pitchFamily="66" charset="0"/>
              </a:rPr>
              <a:t>.” </a:t>
            </a:r>
            <a:r>
              <a:rPr lang="en" sz="1400" b="1" noProof="0">
                <a:solidFill>
                  <a:srgbClr val="FFFF66"/>
                </a:solidFill>
                <a:effectLst>
                  <a:glow rad="127000">
                    <a:srgbClr val="913823"/>
                  </a:glow>
                </a:effectLst>
                <a:latin typeface="Comic Sans MS" panose="030F0702030302020204" pitchFamily="66" charset="0"/>
              </a:rPr>
              <a:t>(1</a:t>
            </a:r>
            <a:r>
              <a:rPr lang="sr-Latn-RS" sz="1400" b="1" noProof="0">
                <a:solidFill>
                  <a:srgbClr val="FFFF66"/>
                </a:solidFill>
                <a:effectLst>
                  <a:glow rad="127000">
                    <a:srgbClr val="913823"/>
                  </a:glow>
                </a:effectLst>
                <a:latin typeface="Comic Sans MS" panose="030F0702030302020204" pitchFamily="66" charset="0"/>
              </a:rPr>
              <a:t>. Korinćanima</a:t>
            </a:r>
            <a:r>
              <a:rPr lang="en" sz="1400" b="1" noProof="0">
                <a:solidFill>
                  <a:srgbClr val="FFFF66"/>
                </a:solidFill>
                <a:effectLst>
                  <a:glow rad="127000">
                    <a:srgbClr val="913823"/>
                  </a:glow>
                </a:effectLst>
                <a:latin typeface="Comic Sans MS" panose="030F0702030302020204" pitchFamily="66" charset="0"/>
              </a:rPr>
              <a:t> 4</a:t>
            </a:r>
            <a:r>
              <a:rPr lang="sr-Latn-RS" sz="1400" b="1" noProof="0">
                <a:solidFill>
                  <a:srgbClr val="FFFF66"/>
                </a:solidFill>
                <a:effectLst>
                  <a:glow rad="127000">
                    <a:srgbClr val="913823"/>
                  </a:glow>
                </a:effectLst>
                <a:latin typeface="Comic Sans MS" panose="030F0702030302020204" pitchFamily="66" charset="0"/>
              </a:rPr>
              <a:t>,</a:t>
            </a:r>
            <a:r>
              <a:rPr lang="en" sz="1400" b="1" noProof="0">
                <a:solidFill>
                  <a:srgbClr val="FFFF66"/>
                </a:solidFill>
                <a:effectLst>
                  <a:glow rad="127000">
                    <a:srgbClr val="913823"/>
                  </a:glow>
                </a:effectLst>
                <a:latin typeface="Comic Sans MS" panose="030F0702030302020204" pitchFamily="66" charset="0"/>
              </a:rPr>
              <a:t>1</a:t>
            </a:r>
            <a:r>
              <a:rPr lang="en" sz="1400" b="1" noProof="0" dirty="0">
                <a:solidFill>
                  <a:srgbClr val="FFFF66"/>
                </a:solidFill>
                <a:effectLst>
                  <a:glow rad="127000">
                    <a:srgbClr val="913823"/>
                  </a:glow>
                </a:effectLst>
                <a:latin typeface="Comic Sans MS" panose="030F0702030302020204" pitchFamily="66" charset="0"/>
              </a:rPr>
              <a:t>)</a:t>
            </a:r>
            <a:endParaRPr lang="en" b="1" noProof="0" dirty="0">
              <a:solidFill>
                <a:srgbClr val="FFFF66"/>
              </a:solidFill>
              <a:effectLst>
                <a:glow rad="127000">
                  <a:srgbClr val="913823"/>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E2FFF49D-FAFD-AE8F-33F1-2376C6B652DA}"/>
              </a:ext>
            </a:extLst>
          </p:cNvPr>
          <p:cNvSpPr txBox="1"/>
          <p:nvPr/>
        </p:nvSpPr>
        <p:spPr>
          <a:xfrm>
            <a:off x="200025" y="1430656"/>
            <a:ext cx="6515100" cy="1323439"/>
          </a:xfrm>
          <a:prstGeom prst="rect">
            <a:avLst/>
          </a:prstGeom>
          <a:noFill/>
        </p:spPr>
        <p:txBody>
          <a:bodyPr wrap="square" rtlCol="0">
            <a:spAutoFit/>
          </a:bodyPr>
          <a:lstStyle/>
          <a:p>
            <a:pPr>
              <a:spcBef>
                <a:spcPts val="600"/>
              </a:spcBef>
            </a:pPr>
            <a:r>
              <a:rPr lang="hr-HR" sz="2000" b="1"/>
              <a:t>Baš kao i danas, u prvom stoljeću ljudi su bili podijeljeni prema političkim, filozofskim, vjerskim i drugim uvjerenjima. Kako možemo spriječiti da ovakav način razmišljanja prodre u crkvu i stvori podjele?</a:t>
            </a:r>
            <a:endParaRPr lang="en" sz="2000" b="1" noProof="0" dirty="0"/>
          </a:p>
        </p:txBody>
      </p:sp>
      <p:pic>
        <p:nvPicPr>
          <p:cNvPr id="12" name="Imagen 11">
            <a:extLst>
              <a:ext uri="{FF2B5EF4-FFF2-40B4-BE49-F238E27FC236}">
                <a16:creationId xmlns:a16="http://schemas.microsoft.com/office/drawing/2014/main" id="{8CAE4E4F-E927-D1A1-43D5-4B4D2889AD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877300" y="2930806"/>
            <a:ext cx="3143252" cy="3789082"/>
          </a:xfrm>
          <a:prstGeom prst="snip2DiagRect">
            <a:avLst>
              <a:gd name="adj1" fmla="val 15758"/>
              <a:gd name="adj2" fmla="val 16667"/>
            </a:avLst>
          </a:prstGeom>
          <a:solidFill>
            <a:srgbClr val="FFFFFF">
              <a:shade val="85000"/>
            </a:srgbClr>
          </a:solidFill>
          <a:ln w="5715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A49CCC0-BF98-D2FE-94EB-FEEB36B45D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449" y="2771775"/>
            <a:ext cx="2104883" cy="2228850"/>
          </a:xfrm>
          <a:prstGeom prst="snip2DiagRect">
            <a:avLst>
              <a:gd name="adj1" fmla="val 15758"/>
              <a:gd name="adj2" fmla="val 16667"/>
            </a:avLst>
          </a:prstGeom>
          <a:solidFill>
            <a:srgbClr val="FFFFFF">
              <a:shade val="85000"/>
            </a:srgbClr>
          </a:solidFill>
          <a:ln w="57150" cap="sq">
            <a:solidFill>
              <a:srgbClr val="66FF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3EB1B6AF-2C9C-52AD-46C5-B1CA63AAC8D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71449" y="5119688"/>
            <a:ext cx="2104883" cy="1600200"/>
          </a:xfrm>
          <a:prstGeom prst="snip2DiagRect">
            <a:avLst>
              <a:gd name="adj1" fmla="val 15758"/>
              <a:gd name="adj2" fmla="val 16667"/>
            </a:avLst>
          </a:prstGeom>
          <a:solidFill>
            <a:srgbClr val="FFFFFF">
              <a:shade val="85000"/>
            </a:srgbClr>
          </a:solidFill>
          <a:ln w="5715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0A7A5B4C-8043-CB1E-049C-1E5748CF0BEF}"/>
              </a:ext>
            </a:extLst>
          </p:cNvPr>
          <p:cNvSpPr txBox="1"/>
          <p:nvPr/>
        </p:nvSpPr>
        <p:spPr>
          <a:xfrm>
            <a:off x="2419209" y="2758307"/>
            <a:ext cx="6391276" cy="1015663"/>
          </a:xfrm>
          <a:prstGeom prst="rect">
            <a:avLst/>
          </a:prstGeom>
          <a:noFill/>
        </p:spPr>
        <p:txBody>
          <a:bodyPr wrap="square">
            <a:spAutoFit/>
          </a:bodyPr>
          <a:lstStyle/>
          <a:p>
            <a:pPr>
              <a:spcBef>
                <a:spcPts val="600"/>
              </a:spcBef>
            </a:pPr>
            <a:r>
              <a:rPr lang="hr-HR" sz="2000" b="1"/>
              <a:t>Stav vođe igra značajnu ulogu. Crkveni vođe moraju jasno definirati svoju ulogu upravitelja. Oni nisu vlasnici crkve; oni jednostavno upravljaju za Krista.</a:t>
            </a:r>
            <a:endParaRPr lang="en" sz="2000" b="1" noProof="0" dirty="0"/>
          </a:p>
        </p:txBody>
      </p:sp>
      <p:grpSp>
        <p:nvGrpSpPr>
          <p:cNvPr id="25" name="Grupo 24">
            <a:extLst>
              <a:ext uri="{FF2B5EF4-FFF2-40B4-BE49-F238E27FC236}">
                <a16:creationId xmlns:a16="http://schemas.microsoft.com/office/drawing/2014/main" id="{3B436ACA-08EF-9803-7955-A56011B9735D}"/>
              </a:ext>
            </a:extLst>
          </p:cNvPr>
          <p:cNvGrpSpPr/>
          <p:nvPr/>
        </p:nvGrpSpPr>
        <p:grpSpPr>
          <a:xfrm>
            <a:off x="6715125" y="1514475"/>
            <a:ext cx="5305427" cy="1181100"/>
            <a:chOff x="6715125" y="1514475"/>
            <a:chExt cx="5305427" cy="1181100"/>
          </a:xfrm>
        </p:grpSpPr>
        <p:pic>
          <p:nvPicPr>
            <p:cNvPr id="4" name="Imagen 3">
              <a:extLst>
                <a:ext uri="{FF2B5EF4-FFF2-40B4-BE49-F238E27FC236}">
                  <a16:creationId xmlns:a16="http://schemas.microsoft.com/office/drawing/2014/main" id="{D6C7ED85-B00A-E6F1-BA1A-C6CE8EFF91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6715125"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10C89743-D701-DAF0-027A-9A8C886A986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8502438"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C4E221E6-2F3F-2C3E-E457-287689F2FACE}"/>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289751" y="1514475"/>
              <a:ext cx="1730801" cy="1181100"/>
            </a:xfrm>
            <a:prstGeom prst="rect">
              <a:avLst/>
            </a:prstGeom>
            <a:ln w="88900" cap="sq" cmpd="thickThin">
              <a:solidFill>
                <a:schemeClr val="accent4"/>
              </a:solidFill>
              <a:prstDash val="solid"/>
              <a:miter lim="800000"/>
            </a:ln>
            <a:effectLst>
              <a:innerShdw blurRad="76200">
                <a:srgbClr val="000000"/>
              </a:innerShdw>
            </a:effectLst>
          </p:spPr>
        </p:pic>
      </p:grpSp>
      <p:sp>
        <p:nvSpPr>
          <p:cNvPr id="7" name="CuadroTexto 6">
            <a:extLst>
              <a:ext uri="{FF2B5EF4-FFF2-40B4-BE49-F238E27FC236}">
                <a16:creationId xmlns:a16="http://schemas.microsoft.com/office/drawing/2014/main" id="{1421AC82-2EEE-ED10-1C2B-76EBB671A28F}"/>
              </a:ext>
            </a:extLst>
          </p:cNvPr>
          <p:cNvSpPr txBox="1"/>
          <p:nvPr/>
        </p:nvSpPr>
        <p:spPr>
          <a:xfrm>
            <a:off x="2419209" y="5817930"/>
            <a:ext cx="6391276" cy="1015663"/>
          </a:xfrm>
          <a:prstGeom prst="rect">
            <a:avLst/>
          </a:prstGeom>
          <a:noFill/>
        </p:spPr>
        <p:txBody>
          <a:bodyPr wrap="square">
            <a:spAutoFit/>
          </a:bodyPr>
          <a:lstStyle/>
          <a:p>
            <a:pPr lvl="0">
              <a:spcBef>
                <a:spcPts val="600"/>
              </a:spcBef>
              <a:defRPr/>
            </a:pPr>
            <a:r>
              <a:rPr lang="hr-HR" sz="2000" b="1">
                <a:solidFill>
                  <a:prstClr val="black"/>
                </a:solidFill>
              </a:rPr>
              <a:t>Kakvo bi jedinstvo postojalo u crkvi kad bi svi – ne samo vođe, nego svaki pojedini član – postupali ovako?</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DCB29DA1-D0DC-E01B-B701-CD9504B4F32A}"/>
              </a:ext>
            </a:extLst>
          </p:cNvPr>
          <p:cNvSpPr txBox="1"/>
          <p:nvPr/>
        </p:nvSpPr>
        <p:spPr>
          <a:xfrm>
            <a:off x="2418080" y="4704080"/>
            <a:ext cx="6392405" cy="1015663"/>
          </a:xfrm>
          <a:prstGeom prst="rect">
            <a:avLst/>
          </a:prstGeom>
          <a:noFill/>
        </p:spPr>
        <p:txBody>
          <a:bodyPr wrap="square">
            <a:spAutoFit/>
          </a:bodyPr>
          <a:lstStyle/>
          <a:p>
            <a:pPr lvl="0">
              <a:spcBef>
                <a:spcPts val="600"/>
              </a:spcBef>
              <a:defRPr/>
            </a:pPr>
            <a:r>
              <a:rPr lang="hr-HR" sz="2000" b="1">
                <a:solidFill>
                  <a:prstClr val="black"/>
                </a:solidFill>
              </a:rPr>
              <a:t>Sluga koji upravlja mora se ponašati kao što se ponaša njegov Gospodin: uvijek spreman ponizno se predati službi drugima (Filip. 2,3-8).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29A89EB7-56A8-F886-4FDF-48B5419A2B29}"/>
              </a:ext>
            </a:extLst>
          </p:cNvPr>
          <p:cNvSpPr txBox="1"/>
          <p:nvPr/>
        </p:nvSpPr>
        <p:spPr>
          <a:xfrm>
            <a:off x="2428239" y="3901440"/>
            <a:ext cx="6382245" cy="707886"/>
          </a:xfrm>
          <a:prstGeom prst="rect">
            <a:avLst/>
          </a:prstGeom>
          <a:noFill/>
        </p:spPr>
        <p:txBody>
          <a:bodyPr wrap="square">
            <a:spAutoFit/>
          </a:bodyPr>
          <a:lstStyle/>
          <a:p>
            <a:pPr lvl="0">
              <a:spcBef>
                <a:spcPts val="600"/>
              </a:spcBef>
              <a:defRPr/>
            </a:pPr>
            <a:r>
              <a:rPr lang="hr-HR" sz="2000" b="1">
                <a:solidFill>
                  <a:prstClr val="black"/>
                </a:solidFill>
              </a:rPr>
              <a:t>Vođa crkve je Isus, svi ostali su vode kao "sluge Kristove" (1. Kor. 4,1).</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8F06AE-C661-19BF-52BC-251EA68ACD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74899" y="1310640"/>
            <a:ext cx="2071536" cy="238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305333F6-C14B-1FD4-96B8-B28BE6720297}"/>
              </a:ext>
            </a:extLst>
          </p:cNvPr>
          <p:cNvSpPr txBox="1"/>
          <p:nvPr/>
        </p:nvSpPr>
        <p:spPr>
          <a:xfrm>
            <a:off x="0" y="0"/>
            <a:ext cx="12192000" cy="769441"/>
          </a:xfrm>
          <a:prstGeom prst="rect">
            <a:avLst/>
          </a:prstGeom>
          <a:noFill/>
        </p:spPr>
        <p:txBody>
          <a:bodyPr wrap="square">
            <a:spAutoFit/>
            <a:scene3d>
              <a:camera prst="orthographicFront"/>
              <a:lightRig rig="soft" dir="t"/>
            </a:scene3d>
            <a:sp3d extrusionH="57150" contourW="25400">
              <a:bevelT w="82550" h="38100" prst="coolSlant"/>
              <a:contourClr>
                <a:schemeClr val="bg1"/>
              </a:contourClr>
            </a:sp3d>
          </a:bodyPr>
          <a:lstStyle/>
          <a:p>
            <a:pPr algn="ctr"/>
            <a:r>
              <a:rPr lang="hr-HR" sz="4400" b="1" spc="600">
                <a:ln w="22225">
                  <a:noFill/>
                  <a:prstDash val="solid"/>
                </a:ln>
                <a:solidFill>
                  <a:srgbClr val="FFFF00"/>
                </a:solidFill>
                <a:effectLst>
                  <a:outerShdw blurRad="50800" dist="50800" dir="5400000" algn="ctr" rotWithShape="0">
                    <a:schemeClr val="tx1"/>
                  </a:outerShdw>
                </a:effectLst>
              </a:rPr>
              <a:t>IMATI POŠTOVANJE PREMA VOĐAMA</a:t>
            </a:r>
            <a:endParaRPr lang="en" sz="4400" b="1" spc="600" noProof="0" dirty="0">
              <a:ln w="22225">
                <a:noFill/>
                <a:prstDash val="solid"/>
              </a:ln>
              <a:solidFill>
                <a:srgbClr val="FFFF00"/>
              </a:solidFill>
              <a:effectLst>
                <a:outerShdw blurRad="50800" dist="50800" dir="5400000" algn="ctr" rotWithShape="0">
                  <a:schemeClr val="tx1"/>
                </a:outerShdw>
              </a:effectLst>
            </a:endParaRPr>
          </a:p>
        </p:txBody>
      </p:sp>
      <p:sp>
        <p:nvSpPr>
          <p:cNvPr id="5" name="CuadroTexto 4">
            <a:extLst>
              <a:ext uri="{FF2B5EF4-FFF2-40B4-BE49-F238E27FC236}">
                <a16:creationId xmlns:a16="http://schemas.microsoft.com/office/drawing/2014/main" id="{489A778B-BAA9-90F9-80EE-E2761F8A10A9}"/>
              </a:ext>
            </a:extLst>
          </p:cNvPr>
          <p:cNvSpPr txBox="1"/>
          <p:nvPr/>
        </p:nvSpPr>
        <p:spPr>
          <a:xfrm>
            <a:off x="0" y="710297"/>
            <a:ext cx="12192000" cy="369332"/>
          </a:xfrm>
          <a:prstGeom prst="rect">
            <a:avLst/>
          </a:prstGeom>
          <a:noFill/>
        </p:spPr>
        <p:txBody>
          <a:bodyPr wrap="square">
            <a:spAutoFit/>
          </a:bodyPr>
          <a:lstStyle/>
          <a:p>
            <a:pPr algn="ctr"/>
            <a:r>
              <a:rPr lang="en" b="1" noProof="0">
                <a:solidFill>
                  <a:srgbClr val="66FFFF"/>
                </a:solidFill>
                <a:effectLst>
                  <a:outerShdw blurRad="38100" dist="38100" dir="2700000" algn="tl">
                    <a:srgbClr val="000000"/>
                  </a:outerShdw>
                </a:effectLst>
                <a:latin typeface="Comic Sans MS" panose="030F0702030302020204" pitchFamily="66" charset="0"/>
              </a:rPr>
              <a:t>“</a:t>
            </a:r>
            <a:r>
              <a:rPr lang="sr-Latn-RS" b="1">
                <a:solidFill>
                  <a:srgbClr val="66FFFF"/>
                </a:solidFill>
                <a:effectLst>
                  <a:outerShdw blurRad="38100" dist="38100" dir="2700000" algn="tl">
                    <a:srgbClr val="000000"/>
                  </a:outerShdw>
                </a:effectLst>
                <a:latin typeface="Comic Sans MS" panose="030F0702030302020204" pitchFamily="66" charset="0"/>
              </a:rPr>
              <a:t>Oni kojima je nešto povjereno, moraju pokazati da su dostojni tog povjerenja</a:t>
            </a:r>
            <a:r>
              <a:rPr lang="en" b="1" noProof="0">
                <a:solidFill>
                  <a:srgbClr val="66FFFF"/>
                </a:solidFill>
                <a:effectLst>
                  <a:outerShdw blurRad="38100" dist="38100" dir="2700000" algn="tl">
                    <a:srgbClr val="000000"/>
                  </a:outerShdw>
                </a:effectLst>
                <a:latin typeface="Comic Sans MS" panose="030F0702030302020204" pitchFamily="66" charset="0"/>
              </a:rPr>
              <a:t>.” </a:t>
            </a:r>
            <a:r>
              <a:rPr lang="en" sz="1400" b="1" noProof="0">
                <a:solidFill>
                  <a:srgbClr val="66FFFF"/>
                </a:solidFill>
                <a:effectLst>
                  <a:outerShdw blurRad="38100" dist="38100" dir="2700000" algn="tl">
                    <a:srgbClr val="000000"/>
                  </a:outerShdw>
                </a:effectLst>
                <a:latin typeface="Comic Sans MS" panose="030F0702030302020204" pitchFamily="66" charset="0"/>
              </a:rPr>
              <a:t>(1</a:t>
            </a:r>
            <a:r>
              <a:rPr lang="sr-Latn-RS" sz="1400" b="1" noProof="0">
                <a:solidFill>
                  <a:srgbClr val="66FFFF"/>
                </a:solidFill>
                <a:effectLst>
                  <a:outerShdw blurRad="38100" dist="38100" dir="2700000" algn="tl">
                    <a:srgbClr val="000000"/>
                  </a:outerShdw>
                </a:effectLst>
                <a:latin typeface="Comic Sans MS" panose="030F0702030302020204" pitchFamily="66" charset="0"/>
              </a:rPr>
              <a:t>. Korinćanima</a:t>
            </a:r>
            <a:r>
              <a:rPr lang="en" sz="1400" b="1" noProof="0">
                <a:solidFill>
                  <a:srgbClr val="66FFFF"/>
                </a:solidFill>
                <a:effectLst>
                  <a:outerShdw blurRad="38100" dist="38100" dir="2700000" algn="tl">
                    <a:srgbClr val="000000"/>
                  </a:outerShdw>
                </a:effectLst>
                <a:latin typeface="Comic Sans MS" panose="030F0702030302020204" pitchFamily="66" charset="0"/>
              </a:rPr>
              <a:t> 4</a:t>
            </a:r>
            <a:r>
              <a:rPr lang="sr-Latn-RS" sz="1400" b="1" noProof="0">
                <a:solidFill>
                  <a:srgbClr val="66FFFF"/>
                </a:solidFill>
                <a:effectLst>
                  <a:outerShdw blurRad="38100" dist="38100" dir="2700000" algn="tl">
                    <a:srgbClr val="000000"/>
                  </a:outerShdw>
                </a:effectLst>
                <a:latin typeface="Comic Sans MS" panose="030F0702030302020204" pitchFamily="66" charset="0"/>
              </a:rPr>
              <a:t>,</a:t>
            </a:r>
            <a:r>
              <a:rPr lang="en" sz="1400" b="1" noProof="0">
                <a:solidFill>
                  <a:srgbClr val="66FFFF"/>
                </a:solidFill>
                <a:effectLst>
                  <a:outerShdw blurRad="38100" dist="38100" dir="2700000" algn="tl">
                    <a:srgbClr val="000000"/>
                  </a:outerShdw>
                </a:effectLst>
                <a:latin typeface="Comic Sans MS" panose="030F0702030302020204" pitchFamily="66" charset="0"/>
              </a:rPr>
              <a:t>2</a:t>
            </a:r>
            <a:r>
              <a:rPr lang="sr-Latn-RS" sz="1400" b="1" noProof="0">
                <a:solidFill>
                  <a:srgbClr val="66FFFF"/>
                </a:solidFill>
                <a:effectLst>
                  <a:outerShdw blurRad="38100" dist="38100" dir="2700000" algn="tl">
                    <a:srgbClr val="000000"/>
                  </a:outerShdw>
                </a:effectLst>
                <a:latin typeface="Comic Sans MS" panose="030F0702030302020204" pitchFamily="66" charset="0"/>
              </a:rPr>
              <a:t> SHP</a:t>
            </a:r>
            <a:r>
              <a:rPr lang="en" sz="1400" b="1" noProof="0">
                <a:solidFill>
                  <a:srgbClr val="66FFFF"/>
                </a:solidFill>
                <a:effectLst>
                  <a:outerShdw blurRad="38100" dist="38100" dir="2700000" algn="tl">
                    <a:srgbClr val="000000"/>
                  </a:outerShdw>
                </a:effectLst>
                <a:latin typeface="Comic Sans MS" panose="030F0702030302020204" pitchFamily="66" charset="0"/>
              </a:rPr>
              <a:t>)</a:t>
            </a:r>
            <a:endParaRPr lang="en" sz="1400" b="1" noProof="0" dirty="0">
              <a:solidFill>
                <a:srgbClr val="66FFFF"/>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873C0D0-EDCD-2D42-737D-92FA5D86B281}"/>
              </a:ext>
            </a:extLst>
          </p:cNvPr>
          <p:cNvSpPr txBox="1"/>
          <p:nvPr/>
        </p:nvSpPr>
        <p:spPr>
          <a:xfrm>
            <a:off x="2031409" y="1242179"/>
            <a:ext cx="7115021" cy="1323439"/>
          </a:xfrm>
          <a:prstGeom prst="rect">
            <a:avLst/>
          </a:prstGeom>
          <a:noFill/>
        </p:spPr>
        <p:txBody>
          <a:bodyPr wrap="square" rtlCol="0">
            <a:spAutoFit/>
          </a:bodyPr>
          <a:lstStyle/>
          <a:p>
            <a:pPr>
              <a:spcBef>
                <a:spcPts val="600"/>
              </a:spcBef>
            </a:pPr>
            <a:r>
              <a:rPr lang="hr-HR" sz="2000" b="1"/>
              <a:t>Postojanje rivalstava i frakcija oko vođa ne znači da ih trebamo odbaciti. Naprotiv, Pavao je podržavao i branio Apolovu službu i njegov rad u Korintu (1. Kor. 3,5.6; 4,6; 16,12).</a:t>
            </a:r>
            <a:endParaRPr lang="en" sz="2000" b="1" noProof="0" dirty="0"/>
          </a:p>
        </p:txBody>
      </p:sp>
      <p:grpSp>
        <p:nvGrpSpPr>
          <p:cNvPr id="11" name="Grupo 10">
            <a:extLst>
              <a:ext uri="{FF2B5EF4-FFF2-40B4-BE49-F238E27FC236}">
                <a16:creationId xmlns:a16="http://schemas.microsoft.com/office/drawing/2014/main" id="{0946A010-1DAE-4CE2-25C4-0FC6FB4867A0}"/>
              </a:ext>
            </a:extLst>
          </p:cNvPr>
          <p:cNvGrpSpPr/>
          <p:nvPr/>
        </p:nvGrpSpPr>
        <p:grpSpPr>
          <a:xfrm>
            <a:off x="200027" y="3930504"/>
            <a:ext cx="2626744" cy="2795607"/>
            <a:chOff x="9365230" y="1587500"/>
            <a:chExt cx="2626744" cy="2795607"/>
          </a:xfrm>
        </p:grpSpPr>
        <p:pic>
          <p:nvPicPr>
            <p:cNvPr id="8" name="Imagen 7">
              <a:extLst>
                <a:ext uri="{FF2B5EF4-FFF2-40B4-BE49-F238E27FC236}">
                  <a16:creationId xmlns:a16="http://schemas.microsoft.com/office/drawing/2014/main" id="{83DA06FD-15B2-D97F-1B6A-EE77F4F086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5231" y="1587500"/>
              <a:ext cx="2626743" cy="1841500"/>
            </a:xfrm>
            <a:prstGeom prst="rect">
              <a:avLst/>
            </a:prstGeom>
            <a:ln w="38100">
              <a:solidFill>
                <a:schemeClr val="tx2">
                  <a:lumMod val="75000"/>
                  <a:lumOff val="25000"/>
                </a:schemeClr>
              </a:solidFill>
            </a:ln>
          </p:spPr>
        </p:pic>
        <p:sp>
          <p:nvSpPr>
            <p:cNvPr id="10" name="CuadroTexto 9">
              <a:extLst>
                <a:ext uri="{FF2B5EF4-FFF2-40B4-BE49-F238E27FC236}">
                  <a16:creationId xmlns:a16="http://schemas.microsoft.com/office/drawing/2014/main" id="{01425ED6-8F92-0F38-4A58-CF03CB6F00C2}"/>
                </a:ext>
              </a:extLst>
            </p:cNvPr>
            <p:cNvSpPr txBox="1"/>
            <p:nvPr/>
          </p:nvSpPr>
          <p:spPr>
            <a:xfrm>
              <a:off x="9365230" y="3429000"/>
              <a:ext cx="2626743" cy="954107"/>
            </a:xfrm>
            <a:prstGeom prst="rect">
              <a:avLst/>
            </a:prstGeom>
            <a:solidFill>
              <a:schemeClr val="bg1">
                <a:alpha val="61000"/>
              </a:schemeClr>
            </a:solidFill>
            <a:ln w="38100">
              <a:solidFill>
                <a:schemeClr val="tx2">
                  <a:lumMod val="75000"/>
                  <a:lumOff val="25000"/>
                </a:schemeClr>
              </a:solidFill>
            </a:ln>
          </p:spPr>
          <p:txBody>
            <a:bodyPr wrap="square">
              <a:spAutoFit/>
            </a:bodyPr>
            <a:lstStyle/>
            <a:p>
              <a:pPr algn="ctr"/>
              <a:r>
                <a:rPr lang="hr-HR" sz="1400" b="1"/>
                <a:t>Frank i Walter Bond bili su prvi misionari u Španjolskoj. Walter je umro zbog svoje vjere u Jaenu 1914. godine</a:t>
              </a:r>
              <a:r>
                <a:rPr lang="en" sz="1400" b="1" noProof="0"/>
                <a:t>.</a:t>
              </a:r>
              <a:endParaRPr lang="en" sz="1400" b="1" noProof="0" dirty="0"/>
            </a:p>
          </p:txBody>
        </p:sp>
      </p:grpSp>
      <p:pic>
        <p:nvPicPr>
          <p:cNvPr id="15" name="Imagen 14">
            <a:extLst>
              <a:ext uri="{FF2B5EF4-FFF2-40B4-BE49-F238E27FC236}">
                <a16:creationId xmlns:a16="http://schemas.microsoft.com/office/drawing/2014/main" id="{963FD140-C71A-6DFB-6FCF-2B45686301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5005" y="1310640"/>
            <a:ext cx="2816967" cy="2490792"/>
          </a:xfrm>
          <a:prstGeom prst="rect">
            <a:avLst/>
          </a:prstGeom>
          <a:ln w="76200" cap="rnd">
            <a:solidFill>
              <a:srgbClr val="E9E900"/>
            </a:solidFill>
          </a:ln>
          <a:effectLst>
            <a:outerShdw blurRad="63500" sx="102000" sy="102000" algn="ctr" rotWithShape="0">
              <a:srgbClr val="002060">
                <a:alpha val="4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377A5A13-AFAD-875F-68A1-39711F1339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99119" y="4077247"/>
            <a:ext cx="3792853" cy="25021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8C2BE34-E1A8-DCB0-BE81-AD689FB69D06}"/>
              </a:ext>
            </a:extLst>
          </p:cNvPr>
          <p:cNvSpPr txBox="1"/>
          <p:nvPr/>
        </p:nvSpPr>
        <p:spPr>
          <a:xfrm>
            <a:off x="2962275" y="3882733"/>
            <a:ext cx="5076825" cy="1631216"/>
          </a:xfrm>
          <a:prstGeom prst="rect">
            <a:avLst/>
          </a:prstGeom>
          <a:noFill/>
        </p:spPr>
        <p:txBody>
          <a:bodyPr wrap="square">
            <a:spAutoFit/>
          </a:bodyPr>
          <a:lstStyle/>
          <a:p>
            <a:pPr>
              <a:spcBef>
                <a:spcPts val="600"/>
              </a:spcBef>
            </a:pPr>
            <a:r>
              <a:rPr lang="hr-HR" sz="2000" b="1"/>
              <a:t>Kršćanski vođe slijede Isusove stope tako što su spremni patiti za svoju braću i sestre, pa čak i, ako je potrebno, umrijeti za njihovu službu (1. Kor 4,11-13; 2. Kor. 11,23-28).</a:t>
            </a:r>
            <a:endParaRPr lang="en" sz="2000" b="1" noProof="0" dirty="0"/>
          </a:p>
        </p:txBody>
      </p:sp>
      <p:sp>
        <p:nvSpPr>
          <p:cNvPr id="7" name="CuadroTexto 6">
            <a:extLst>
              <a:ext uri="{FF2B5EF4-FFF2-40B4-BE49-F238E27FC236}">
                <a16:creationId xmlns:a16="http://schemas.microsoft.com/office/drawing/2014/main" id="{6A25BFE2-ADCD-67F9-46F6-AA89DC7FB257}"/>
              </a:ext>
            </a:extLst>
          </p:cNvPr>
          <p:cNvSpPr txBox="1"/>
          <p:nvPr/>
        </p:nvSpPr>
        <p:spPr>
          <a:xfrm>
            <a:off x="2031408" y="2570797"/>
            <a:ext cx="7115021" cy="1015663"/>
          </a:xfrm>
          <a:prstGeom prst="rect">
            <a:avLst/>
          </a:prstGeom>
          <a:noFill/>
        </p:spPr>
        <p:txBody>
          <a:bodyPr wrap="square">
            <a:spAutoFit/>
          </a:bodyPr>
          <a:lstStyle/>
          <a:p>
            <a:pPr lvl="0">
              <a:spcBef>
                <a:spcPts val="600"/>
              </a:spcBef>
              <a:defRPr/>
            </a:pPr>
            <a:r>
              <a:rPr lang="hr-HR" sz="2000" b="1">
                <a:solidFill>
                  <a:prstClr val="black"/>
                </a:solidFill>
              </a:rPr>
              <a:t>Kada vođe djeluju vjerno, dostojni su časti (1. Kor. 4,2;            1. Tim. 5,17). Ali čak i kad ne primaju tu čast, ostaju vjerni jer znaju da ih treba suditi sam Bog, a ne ljudi (1. Kor. 4,3.4).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F31EC716-3D58-D71D-6534-EF858F51FCE7}"/>
              </a:ext>
            </a:extLst>
          </p:cNvPr>
          <p:cNvSpPr txBox="1"/>
          <p:nvPr/>
        </p:nvSpPr>
        <p:spPr>
          <a:xfrm>
            <a:off x="2962274" y="5513949"/>
            <a:ext cx="5165726" cy="1323439"/>
          </a:xfrm>
          <a:prstGeom prst="rect">
            <a:avLst/>
          </a:prstGeom>
          <a:noFill/>
        </p:spPr>
        <p:txBody>
          <a:bodyPr wrap="square">
            <a:spAutoFit/>
          </a:bodyPr>
          <a:lstStyle/>
          <a:p>
            <a:pPr lvl="0">
              <a:spcBef>
                <a:spcPts val="600"/>
              </a:spcBef>
              <a:defRPr/>
            </a:pPr>
            <a:r>
              <a:rPr lang="hr-HR" sz="2000" b="1">
                <a:solidFill>
                  <a:prstClr val="black"/>
                </a:solidFill>
              </a:rPr>
              <a:t>Ni vođe ni članovi nisu pozvani svađati se ili raspravljati jedni s drugima, već se ujediniti u slavljenju Isusa i propovijedanju poruke križa.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1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800" decel="100000"/>
                                        <p:tgtEl>
                                          <p:spTgt spid="11"/>
                                        </p:tgtEl>
                                      </p:cBhvr>
                                    </p:animEffect>
                                    <p:anim calcmode="lin" valueType="num">
                                      <p:cBhvr>
                                        <p:cTn id="61" dur="800" decel="100000" fill="hold"/>
                                        <p:tgtEl>
                                          <p:spTgt spid="11"/>
                                        </p:tgtEl>
                                        <p:attrNameLst>
                                          <p:attrName>style.rotation</p:attrName>
                                        </p:attrNameLst>
                                      </p:cBhvr>
                                      <p:tavLst>
                                        <p:tav tm="0">
                                          <p:val>
                                            <p:fltVal val="-90"/>
                                          </p:val>
                                        </p:tav>
                                        <p:tav tm="100000">
                                          <p:val>
                                            <p:fltVal val="0"/>
                                          </p:val>
                                        </p:tav>
                                      </p:tavLst>
                                    </p:anim>
                                    <p:anim calcmode="lin" valueType="num">
                                      <p:cBhvr>
                                        <p:cTn id="62" dur="800" decel="100000" fill="hold"/>
                                        <p:tgtEl>
                                          <p:spTgt spid="11"/>
                                        </p:tgtEl>
                                        <p:attrNameLst>
                                          <p:attrName>ppt_x</p:attrName>
                                        </p:attrNameLst>
                                      </p:cBhvr>
                                      <p:tavLst>
                                        <p:tav tm="0">
                                          <p:val>
                                            <p:strVal val="#ppt_x+0.4"/>
                                          </p:val>
                                        </p:tav>
                                        <p:tav tm="100000">
                                          <p:val>
                                            <p:strVal val="#ppt_x-0.05"/>
                                          </p:val>
                                        </p:tav>
                                      </p:tavLst>
                                    </p:anim>
                                    <p:anim calcmode="lin" valueType="num">
                                      <p:cBhvr>
                                        <p:cTn id="63" dur="800" decel="100000" fill="hold"/>
                                        <p:tgtEl>
                                          <p:spTgt spid="11"/>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strVal val="4/3*#ppt_w"/>
                                          </p:val>
                                        </p:tav>
                                        <p:tav tm="100000">
                                          <p:val>
                                            <p:strVal val="#ppt_w"/>
                                          </p:val>
                                        </p:tav>
                                      </p:tavLst>
                                    </p:anim>
                                    <p:anim calcmode="lin" valueType="num">
                                      <p:cBhvr>
                                        <p:cTn id="75" dur="500" fill="hold"/>
                                        <p:tgtEl>
                                          <p:spTgt spid="17"/>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1B824-8102-6E57-231C-C0E0F0813B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76878-9172-BB22-E538-1851BF89A75E}"/>
              </a:ext>
            </a:extLst>
          </p:cNvPr>
          <p:cNvSpPr txBox="1"/>
          <p:nvPr/>
        </p:nvSpPr>
        <p:spPr>
          <a:xfrm>
            <a:off x="2184936" y="489502"/>
            <a:ext cx="7777212" cy="4524315"/>
          </a:xfrm>
          <a:prstGeom prst="rect">
            <a:avLst/>
          </a:prstGeom>
          <a:noFill/>
        </p:spPr>
        <p:txBody>
          <a:bodyPr wrap="square">
            <a:spAutoFit/>
          </a:bodyPr>
          <a:lstStyle/>
          <a:p>
            <a:pPr algn="just">
              <a:spcBef>
                <a:spcPts val="600"/>
              </a:spcBef>
            </a:pPr>
            <a:r>
              <a:rPr lang="en" sz="2400" b="1" noProof="0">
                <a:latin typeface="Constantia" panose="02030602050306030303" pitchFamily="18" charset="0"/>
              </a:rPr>
              <a:t>“</a:t>
            </a:r>
            <a:r>
              <a:rPr lang="hr-HR" sz="2400" b="1">
                <a:latin typeface="Constantia" panose="02030602050306030303" pitchFamily="18" charset="0"/>
              </a:rPr>
              <a:t>Ništa u crkvi ne može postići savršeno jedinstvo osim duha Kristove strpljivosti. Sotona može sijati razdor. Samo Krist može uskladiti suprotstavljene elemente.... Kada vi, kao pojedinačni djelatnici crkve, volite Boga najviše, a svog bližnjega kao samoga sebe, tada neće biti napornog nastojanja da budemo u jedinstvu, bit će jedinstvo u Kristu, uši za izvještavanje bit će zatvorene, i nitko neće zamjeriti svom bližnjemu. Članovi crkve će cijeniti ljubav i jedinstvo i biti kao jedna velika obitelj. Tada ćemo svijetu donijeti potvrde koje će svjedočiti da je Bog poslao Svoga Sina na svijet."</a:t>
            </a:r>
            <a:endParaRPr lang="en"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BDE34210-AE8D-5F78-8C77-08295CAE3C58}"/>
              </a:ext>
            </a:extLst>
          </p:cNvPr>
          <p:cNvSpPr txBox="1"/>
          <p:nvPr/>
        </p:nvSpPr>
        <p:spPr>
          <a:xfrm>
            <a:off x="5869040" y="6045012"/>
            <a:ext cx="4093108" cy="338554"/>
          </a:xfrm>
          <a:prstGeom prst="rect">
            <a:avLst/>
          </a:prstGeom>
          <a:noFill/>
        </p:spPr>
        <p:txBody>
          <a:bodyPr wrap="none" rtlCol="0">
            <a:spAutoFit/>
          </a:bodyPr>
          <a:lstStyle/>
          <a:p>
            <a:pPr algn="r"/>
            <a:r>
              <a:rPr lang="en" sz="1600" b="1" noProof="0"/>
              <a:t>E</a:t>
            </a:r>
            <a:r>
              <a:rPr lang="sr-Latn-RS" sz="1600" b="1" noProof="0"/>
              <a:t>llen G. White, </a:t>
            </a:r>
            <a:r>
              <a:rPr lang="sr-Latn-RS" sz="1600" i="1"/>
              <a:t>Odražavati Krista</a:t>
            </a:r>
            <a:r>
              <a:rPr lang="sr-Latn-RS" sz="1600" b="1"/>
              <a:t>,</a:t>
            </a:r>
            <a:r>
              <a:rPr lang="en" sz="1600" b="1" noProof="0"/>
              <a:t> 5</a:t>
            </a:r>
            <a:r>
              <a:rPr lang="sr-Latn-RS" sz="1600" b="1"/>
              <a:t>. srpnja</a:t>
            </a:r>
            <a:endParaRPr lang="en" sz="1600" b="1" noProof="0" dirty="0"/>
          </a:p>
        </p:txBody>
      </p:sp>
    </p:spTree>
    <p:extLst>
      <p:ext uri="{BB962C8B-B14F-4D97-AF65-F5344CB8AC3E}">
        <p14:creationId xmlns:p14="http://schemas.microsoft.com/office/powerpoint/2010/main" val="19225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193040" y="3810000"/>
            <a:ext cx="11900066" cy="28342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91440" y="3393440"/>
            <a:ext cx="12283440" cy="3477875"/>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sr-Latn-RS" sz="2400" b="1" i="0" u="none" strike="noStrike" kern="1200" cap="none" spc="0" normalizeH="0" baseline="0" noProof="0">
              <a:ln>
                <a:noFill/>
              </a:ln>
              <a:solidFill>
                <a:srgbClr val="FFFFFF"/>
              </a:solidFill>
              <a:effectLst/>
              <a:uLnTx/>
              <a:uFillTx/>
              <a:latin typeface="Arial"/>
              <a:ea typeface="+mn-ea"/>
              <a:cs typeface="Arial" charset="0"/>
            </a:endParaRPr>
          </a:p>
          <a:p>
            <a:pPr lvl="0" algn="ctr" defTabSz="914377" fontAlgn="base">
              <a:spcBef>
                <a:spcPct val="0"/>
              </a:spcBef>
              <a:spcAft>
                <a:spcPct val="0"/>
              </a:spcAft>
              <a:defRPr/>
            </a:pPr>
            <a:r>
              <a:rPr lang="en-US" sz="2800" b="1">
                <a:solidFill>
                  <a:srgbClr val="FFFFFF"/>
                </a:solidFill>
                <a:cs typeface="Arial" charset="0"/>
              </a:rPr>
              <a:t>Isus je postao doulos, sluga ili rob. On se "ispraznio" (Fil</a:t>
            </a:r>
            <a:r>
              <a:rPr lang="sr-Latn-RS" sz="2800" b="1">
                <a:solidFill>
                  <a:srgbClr val="FFFFFF"/>
                </a:solidFill>
                <a:cs typeface="Arial" charset="0"/>
              </a:rPr>
              <a:t>ip</a:t>
            </a:r>
            <a:r>
              <a:rPr lang="en-US" sz="2800" b="1">
                <a:solidFill>
                  <a:srgbClr val="FFFFFF"/>
                </a:solidFill>
                <a:cs typeface="Arial" charset="0"/>
              </a:rPr>
              <a:t>. 2:7) ili "učinio se bez reputacije" (NKJV). Dobrovoljno je odlučio ne koristiti svoju moć i božanske osobine kako bi mogao biti "sluga Božji" i spasiti ovaj planet u pobuni. "Neka u vama bude ovaj um koji je bio i u Kristu Isusu" (Fil</a:t>
            </a:r>
            <a:r>
              <a:rPr lang="sr-Latn-RS" sz="2800" b="1">
                <a:solidFill>
                  <a:srgbClr val="FFFFFF"/>
                </a:solidFill>
                <a:cs typeface="Arial" charset="0"/>
              </a:rPr>
              <a:t>ip</a:t>
            </a:r>
            <a:r>
              <a:rPr lang="en-US" sz="2800" b="1">
                <a:solidFill>
                  <a:srgbClr val="FFFFFF"/>
                </a:solidFill>
                <a:cs typeface="Arial" charset="0"/>
              </a:rPr>
              <a:t>. 2</a:t>
            </a:r>
            <a:r>
              <a:rPr lang="sr-Latn-RS" sz="2800" b="1">
                <a:solidFill>
                  <a:srgbClr val="FFFFFF"/>
                </a:solidFill>
                <a:cs typeface="Arial" charset="0"/>
              </a:rPr>
              <a:t>,</a:t>
            </a:r>
            <a:r>
              <a:rPr lang="en-US" sz="2800" b="1">
                <a:solidFill>
                  <a:srgbClr val="FFFFFF"/>
                </a:solidFill>
                <a:cs typeface="Arial" charset="0"/>
              </a:rPr>
              <a:t>5, NKJV) je Pavlov podsjetnik da i mi trebamo oponašati Njegovu ljubav—iako nesavršenu u osobi krhkih i grešnih ljudi—u odnosu prema našoj vjerskoj zajednici.</a:t>
            </a: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”Jedinstvo u Kristu”, 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Jedinstvo u Kristu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742864"/>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1,12-17.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a:t>
            </a:r>
            <a:r>
              <a:rPr kumimoji="0" lang="hr-HR" sz="1400" b="1" i="0" u="none" strike="noStrike" kern="1200" cap="none" spc="0" normalizeH="0" noProof="0" dirty="0">
                <a:ln>
                  <a:noFill/>
                </a:ln>
                <a:solidFill>
                  <a:srgbClr val="FFFFFF"/>
                </a:solidFill>
                <a:effectLst/>
                <a:uLnTx/>
                <a:uFillTx/>
                <a:latin typeface="Arial"/>
                <a:ea typeface="+mn-ea"/>
                <a:cs typeface="Arial" charset="0"/>
              </a:rPr>
              <a:t> ovaj odlomak pomaže razumjeti apsurd stvaranja stranaka oko lokal. vođe? Pavlovo rješenje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Rim</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1,29;</a:t>
            </a:r>
            <a:r>
              <a:rPr kumimoji="0" lang="sr-Latn-RS" sz="1200" b="0" i="1" u="none" strike="noStrike" kern="1200" cap="none" spc="0" normalizeH="0" noProof="0" dirty="0">
                <a:ln>
                  <a:noFill/>
                </a:ln>
                <a:solidFill>
                  <a:srgbClr val="FFFFFF"/>
                </a:solidFill>
                <a:effectLst/>
                <a:uLnTx/>
                <a:uFillTx/>
                <a:latin typeface="Arial"/>
                <a:ea typeface="+mn-ea"/>
                <a:cs typeface="Arial" charset="0"/>
              </a:rPr>
              <a:t> 13,13; 1. Kor. 3,3; 2. Kor. 12,20; Gal. 5,20</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t>
            </a:r>
            <a:r>
              <a:rPr lang="sr-Latn-RS" sz="1400" b="1" dirty="0">
                <a:solidFill>
                  <a:srgbClr val="FFFFFF"/>
                </a:solidFill>
                <a:latin typeface="Arial"/>
                <a:cs typeface="Arial" charset="0"/>
              </a:rPr>
              <a:t>oji se još grijesi navode uz prepiranje i razdor? Koliko je sve loše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Koe..1,12-27. </a:t>
            </a:r>
            <a:r>
              <a:rPr lang="hr-HR" sz="1400" b="1" dirty="0">
                <a:solidFill>
                  <a:srgbClr val="FFFFFF"/>
                </a:solidFill>
                <a:latin typeface="Arial"/>
                <a:cs typeface="Arial" charset="0"/>
              </a:rPr>
              <a:t>Što vaša mjesna crkva može učiniti da izbjegne taj problem</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1. Kor</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1,10.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Što</a:t>
            </a:r>
            <a:r>
              <a:rPr kumimoji="0" lang="hr-HR" sz="1400" b="1" i="0" u="none" strike="noStrike" kern="1200" cap="none" spc="0" normalizeH="0" noProof="0" dirty="0">
                <a:ln>
                  <a:noFill/>
                </a:ln>
                <a:solidFill>
                  <a:srgbClr val="FFFFFF"/>
                </a:solidFill>
                <a:effectLst/>
                <a:uLnTx/>
                <a:uFillTx/>
                <a:latin typeface="Arial"/>
                <a:ea typeface="+mn-ea"/>
                <a:cs typeface="Arial" charset="0"/>
              </a:rPr>
              <a:t> je Pavao želio reći da u mišljenju i u namjerama svi budu jedno (SHP)</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 Kor</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3,</a:t>
            </a:r>
            <a:r>
              <a:rPr lang="hr-HR" sz="1200" i="1" dirty="0">
                <a:solidFill>
                  <a:srgbClr val="FFFFFF"/>
                </a:solidFill>
                <a:latin typeface="Arial"/>
                <a:cs typeface="Arial" charset="0"/>
              </a:rPr>
              <a:t>1-4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Pavao tu opisuje duhovnu nezrelost Korinćana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Kor. 3,2..</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Kakvom hranom se hrane mudri i zreli kršćani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1. Kor.</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4,1.2. </a:t>
            </a:r>
            <a:r>
              <a:rPr lang="hr-HR" sz="1200" b="1" dirty="0">
                <a:solidFill>
                  <a:srgbClr val="FFFFFF"/>
                </a:solidFill>
                <a:latin typeface="Arial"/>
                <a:cs typeface="Arial" charset="0"/>
              </a:rPr>
              <a:t>Koji ispravni stav moramo imati prema ljudskim vođama</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Filip</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2</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,5-8. </a:t>
            </a:r>
            <a:r>
              <a:rPr lang="sr-Latn-RS" sz="1400" b="1" dirty="0">
                <a:solidFill>
                  <a:srgbClr val="FFFFFF"/>
                </a:solidFill>
                <a:latin typeface="Arial"/>
                <a:cs typeface="Arial" charset="0"/>
              </a:rPr>
              <a:t>Kako nam taj tekst pomaže da razumijemo izraz “Kristova misao“ (vidi: 1. Kor. 2,16)</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2</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Kor.  11,23-2</a:t>
            </a:r>
            <a:r>
              <a:rPr lang="sr-Latn-RS" sz="1200" i="1" dirty="0">
                <a:solidFill>
                  <a:srgbClr val="FFFFFF"/>
                </a:solidFill>
                <a:latin typeface="Arial"/>
                <a:cs typeface="Arial" charset="0"/>
              </a:rPr>
              <a:t>8; Kol. 1,24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Čemu nas ovi redci uče o tome što znači stradati za Krista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D743-34BE-A6AC-65E1-4502CD0ED801}"/>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C12B0F6-30A0-D754-C647-08AD45A5DB5F}"/>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2338F220-296B-77B8-3891-9B2254160E97}"/>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4E20FE-4A60-1A48-A87D-81CFA556A2A4}"/>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F84BC942-20F4-A518-6CA8-D16DF01B6E0D}"/>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389086B1-DAD3-DB9F-E05D-1CA747362EF5}"/>
              </a:ext>
            </a:extLst>
          </p:cNvPr>
          <p:cNvGrpSpPr>
            <a:grpSpLocks/>
          </p:cNvGrpSpPr>
          <p:nvPr/>
        </p:nvGrpSpPr>
        <p:grpSpPr bwMode="auto">
          <a:xfrm>
            <a:off x="562332" y="3438780"/>
            <a:ext cx="3176028" cy="3034427"/>
            <a:chOff x="285" y="2227"/>
            <a:chExt cx="947" cy="1786"/>
          </a:xfrm>
        </p:grpSpPr>
        <p:sp>
          <p:nvSpPr>
            <p:cNvPr id="19484" name="Rectangle 5">
              <a:extLst>
                <a:ext uri="{FF2B5EF4-FFF2-40B4-BE49-F238E27FC236}">
                  <a16:creationId xmlns:a16="http://schemas.microsoft.com/office/drawing/2014/main" id="{D43C66C0-C9BA-0981-69E1-FAA91A2C22FF}"/>
                </a:ext>
              </a:extLst>
            </p:cNvPr>
            <p:cNvSpPr>
              <a:spLocks noChangeArrowheads="1"/>
            </p:cNvSpPr>
            <p:nvPr/>
          </p:nvSpPr>
          <p:spPr bwMode="auto">
            <a:xfrm>
              <a:off x="285" y="2227"/>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1E202D48-A19A-2864-004D-4029FDF5F424}"/>
                </a:ext>
              </a:extLst>
            </p:cNvPr>
            <p:cNvSpPr txBox="1">
              <a:spLocks noChangeArrowheads="1"/>
            </p:cNvSpPr>
            <p:nvPr/>
          </p:nvSpPr>
          <p:spPr bwMode="auto">
            <a:xfrm>
              <a:off x="315" y="2546"/>
              <a:ext cx="901"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Pisanje pisama drevni je običaj koji ni dan danas još uvijek nije zastario. Ono što je danas drugačije je način na koji pišemo svoja pisma. Istina, umjesto papira sada su tu društveni mediji. Po-što nije uvijek mogao biti s ljudima a želio im je nešto reći, Pavao je odlučio da im piše. Potičući vjernike da preis-pitaju sebe, svoje ponašanje i okolnu kulturu u svjetlu Evanđelja o Isusu Kristu , Pavao i piše poruku o križu. Obje Poslanice Korinćanima nas uče da se čvrsto držimo poruke križa.</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a:extLst>
              <a:ext uri="{FF2B5EF4-FFF2-40B4-BE49-F238E27FC236}">
                <a16:creationId xmlns:a16="http://schemas.microsoft.com/office/drawing/2014/main" id="{EAB1F5C4-42B7-5496-5BD5-389BC8136C62}"/>
              </a:ext>
            </a:extLst>
          </p:cNvPr>
          <p:cNvGrpSpPr>
            <a:grpSpLocks/>
          </p:cNvGrpSpPr>
          <p:nvPr/>
        </p:nvGrpSpPr>
        <p:grpSpPr bwMode="auto">
          <a:xfrm>
            <a:off x="5853505" y="3953103"/>
            <a:ext cx="1840386" cy="2530824"/>
            <a:chOff x="2639" y="2348"/>
            <a:chExt cx="966" cy="1684"/>
          </a:xfrm>
        </p:grpSpPr>
        <p:sp>
          <p:nvSpPr>
            <p:cNvPr id="19482" name="Rectangle 8">
              <a:extLst>
                <a:ext uri="{FF2B5EF4-FFF2-40B4-BE49-F238E27FC236}">
                  <a16:creationId xmlns:a16="http://schemas.microsoft.com/office/drawing/2014/main" id="{D9650F44-4461-698A-4126-41D7AC11AE9C}"/>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F6218E9C-F718-98FA-7329-F42043CD12BA}"/>
                </a:ext>
              </a:extLst>
            </p:cNvPr>
            <p:cNvSpPr txBox="1">
              <a:spLocks noChangeArrowheads="1"/>
            </p:cNvSpPr>
            <p:nvPr/>
          </p:nvSpPr>
          <p:spPr bwMode="auto">
            <a:xfrm>
              <a:off x="2713" y="2348"/>
              <a:ext cx="892" cy="167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Koliko god problemi u Korintu bili uznemiru- jući, Poslanice Korin-ćanima privlaće našu pozornost, ne radi nji-hovih problema, već radi izvanrednog naći-na na koji im Pavao prilazi. Potičući vjerni ke da preispitaju sebe i svoje ponašanje i oko- lnu kulturu u svjetlu primljenog Evanđe lja, Pavao kaže, širi li drugo neka je “prokleto“!?</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299F7CE3-BB48-DE34-E1EE-3E9FBE66913D}"/>
              </a:ext>
            </a:extLst>
          </p:cNvPr>
          <p:cNvGrpSpPr>
            <a:grpSpLocks/>
          </p:cNvGrpSpPr>
          <p:nvPr/>
        </p:nvGrpSpPr>
        <p:grpSpPr bwMode="auto">
          <a:xfrm>
            <a:off x="3618983" y="3576636"/>
            <a:ext cx="2400818" cy="2874082"/>
            <a:chOff x="1248" y="2437"/>
            <a:chExt cx="1392" cy="1538"/>
          </a:xfrm>
        </p:grpSpPr>
        <p:sp>
          <p:nvSpPr>
            <p:cNvPr id="19480" name="Rectangle 11">
              <a:extLst>
                <a:ext uri="{FF2B5EF4-FFF2-40B4-BE49-F238E27FC236}">
                  <a16:creationId xmlns:a16="http://schemas.microsoft.com/office/drawing/2014/main" id="{2A470950-15ED-7F4B-12DC-813744B7FADC}"/>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F63CED44-3AB6-5B7B-B529-F7A0570EC08F}"/>
                </a:ext>
              </a:extLst>
            </p:cNvPr>
            <p:cNvSpPr txBox="1">
              <a:spLocks noChangeArrowheads="1"/>
            </p:cNvSpPr>
            <p:nvPr/>
          </p:nvSpPr>
          <p:spPr bwMode="auto">
            <a:xfrm>
              <a:off x="1253" y="2657"/>
              <a:ext cx="1381" cy="131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U ovom tromjesečju proučavat ćemo Pavlove poslanice Korin- ćanima..U njima nam Pavao pri-kazuje evanđeosku poruku kao bit kršćanskog života i svjedoče-nja da sve kroz to promatramo.</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Idolopoklonstvo Korinta iden-tično je prilikama u kojima živi naš svijet danas. Bez obzira na izazove s kojima se suočavamo na putu za Nebo, našodgovor onima koji nas zapitaju isti je kao onaj koji je vrijedio za Korinća ne”Isus Krist i to razapeti!”</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a:extLst>
              <a:ext uri="{FF2B5EF4-FFF2-40B4-BE49-F238E27FC236}">
                <a16:creationId xmlns:a16="http://schemas.microsoft.com/office/drawing/2014/main" id="{7DDF3567-BD52-AB38-99DF-B313F65ADCFD}"/>
              </a:ext>
            </a:extLst>
          </p:cNvPr>
          <p:cNvGrpSpPr>
            <a:grpSpLocks/>
          </p:cNvGrpSpPr>
          <p:nvPr/>
        </p:nvGrpSpPr>
        <p:grpSpPr bwMode="auto">
          <a:xfrm>
            <a:off x="7693890" y="3782201"/>
            <a:ext cx="3213873" cy="2701726"/>
            <a:chOff x="3595" y="2256"/>
            <a:chExt cx="1733" cy="14247"/>
          </a:xfrm>
        </p:grpSpPr>
        <p:sp>
          <p:nvSpPr>
            <p:cNvPr id="19478" name="Rectangle 14">
              <a:extLst>
                <a:ext uri="{FF2B5EF4-FFF2-40B4-BE49-F238E27FC236}">
                  <a16:creationId xmlns:a16="http://schemas.microsoft.com/office/drawing/2014/main" id="{070AD7B9-09DF-11D2-06EE-24BBBA0FCFC0}"/>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1D1EF66E-B647-0A0F-012C-CC2E6C2338FF}"/>
                </a:ext>
              </a:extLst>
            </p:cNvPr>
            <p:cNvSpPr txBox="1">
              <a:spLocks noChangeArrowheads="1"/>
            </p:cNvSpPr>
            <p:nvPr/>
          </p:nvSpPr>
          <p:spPr bwMode="auto">
            <a:xfrm>
              <a:off x="3609" y="3012"/>
              <a:ext cx="1719" cy="134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toga rezultirat će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našim uništenjem.  Božanski poziv se upućuje i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tebi danas: Drži se čvrsto i budi vjeran poruci križa.!Što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23CBA308-AA71-A618-BB67-4FC17B28F772}"/>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DC5B3247-4591-12ED-E9BE-5D0DE3BA0A89}"/>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CBACED68-1F9F-734B-9FE1-EEC49C21D99C}"/>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126EF2BE-DA2B-8AEA-DAD6-C43FDBEFADDE}"/>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BCB26697-831D-FE49-AAB0-708706FC021A}"/>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73C9976F-7F09-9225-E856-348276F55E38}"/>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FA287F98-15A4-ECA4-32EA-617F5F9DD2C8}"/>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F36D5D8E-7010-F880-6E02-90EAE88FBBBE}"/>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34230F86-CDD6-6C6E-A0AE-5E40738909C1}"/>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9160B9D-63C6-85F4-CB1A-52EC300BBFC0}"/>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678B0FFF-33BE-EE96-5EE2-53CDD8D94215}"/>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9AE99398-3B8D-675F-70C7-4D450177685C}"/>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1CCD0C7C-A2A3-CCE7-9012-5513784757BF}"/>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84B0C5DE-EAE5-D63C-12B1-B950B1C5054A}"/>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56668485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redak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lang="hr-HR" sz="4800" noProof="0">
                <a:solidFill>
                  <a:srgbClr val="FFFF99"/>
                </a:solidFill>
                <a:latin typeface="Impact" pitchFamily="34" charset="0"/>
              </a:rPr>
              <a:t>1. Korinćanima</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 1,</a:t>
            </a:r>
            <a:r>
              <a:rPr kumimoji="0" lang="sr-Latn-RS" sz="4800" b="0" i="0" u="none" strike="noStrike" kern="1200" cap="none" spc="0" normalizeH="0" baseline="0" noProof="0">
                <a:ln>
                  <a:noFill/>
                </a:ln>
                <a:solidFill>
                  <a:srgbClr val="FFFF99"/>
                </a:solidFill>
                <a:effectLst/>
                <a:uLnTx/>
                <a:uFillTx/>
                <a:latin typeface="Impact" pitchFamily="34" charset="0"/>
                <a:ea typeface="+mn-ea"/>
                <a:cs typeface="Arial" charset="0"/>
              </a:rPr>
              <a:t>10</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2" y="2807017"/>
            <a:ext cx="6335286" cy="1243965"/>
          </a:xfrm>
        </p:spPr>
        <p:txBody>
          <a:bodyPr/>
          <a:lstStyle/>
          <a:p>
            <a:pPr marL="0" indent="0">
              <a:buNone/>
            </a:pPr>
            <a:r>
              <a:rPr lang="en-US"/>
              <a:t>“</a:t>
            </a:r>
            <a:r>
              <a:rPr lang="sr-Latn-RS"/>
              <a:t>Zaklinjem vas, braćo, imenom Gospodina našega Isusa Krista da svi budete složni, da ne bude među vama razdora,      već da budete sjedinjeni u istom osjećaju i istoj misli.</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6" name="Picture 5">
            <a:extLst>
              <a:ext uri="{FF2B5EF4-FFF2-40B4-BE49-F238E27FC236}">
                <a16:creationId xmlns:a16="http://schemas.microsoft.com/office/drawing/2014/main" id="{0562B1B9-5405-D00C-71AD-396526CD51F9}"/>
              </a:ext>
            </a:extLst>
          </p:cNvPr>
          <p:cNvPicPr>
            <a:picLocks noChangeAspect="1"/>
          </p:cNvPicPr>
          <p:nvPr/>
        </p:nvPicPr>
        <p:blipFill>
          <a:blip r:embed="rId4"/>
          <a:stretch>
            <a:fillRect/>
          </a:stretch>
        </p:blipFill>
        <p:spPr>
          <a:xfrm>
            <a:off x="6605081" y="63716"/>
            <a:ext cx="5586919" cy="6794284"/>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498574"/>
            <a:ext cx="12191999" cy="341632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lang="sr-Latn-RS" sz="2400" b="1">
                <a:solidFill>
                  <a:srgbClr val="FFFFFF"/>
                </a:solidFill>
                <a:latin typeface="Arial"/>
                <a:cs typeface="Arial" charset="0"/>
              </a:rPr>
              <a:t>Jed</a:t>
            </a:r>
            <a:r>
              <a:rPr kumimoji="0" lang="en-US" sz="2400" b="1" i="0" u="none" strike="noStrike" kern="1200" cap="none" spc="0" normalizeH="0" baseline="0" noProof="0">
                <a:ln>
                  <a:noFill/>
                </a:ln>
                <a:solidFill>
                  <a:srgbClr val="FFFFFF"/>
                </a:solidFill>
                <a:effectLst/>
                <a:uLnTx/>
                <a:uFillTx/>
                <a:latin typeface="Arial"/>
                <a:ea typeface="+mn-ea"/>
                <a:cs typeface="Arial" charset="0"/>
              </a:rPr>
              <a:t>na karikatura prikazuje krupnu stariju ženu kako sjedi u ordinaciji. Doktor ima iznenađen izraz lica. Natpis ispod crtića glasi: "Doktore, identificiram se kao vitka šesnaestogodišnjakinja i duboko me uvrijedi što kažete da moja težina u mojim godinama ugrožava moje zdravlje." Kao što ovaj crtić duhovito pokazuje, percepcija je ključni dio identiteta. Entiteti koji se bore definirati svoj identitet također će se boriti da ostvare svoju svrhu ili misiju u životu. Ovotjedna </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pouk</a:t>
            </a:r>
            <a:r>
              <a:rPr kumimoji="0" lang="en-US" sz="2400" b="1" i="0" u="none" strike="noStrike" kern="1200" cap="none" spc="0" normalizeH="0" baseline="0" noProof="0">
                <a:ln>
                  <a:noFill/>
                </a:ln>
                <a:solidFill>
                  <a:srgbClr val="FFFFFF"/>
                </a:solidFill>
                <a:effectLst/>
                <a:uLnTx/>
                <a:uFillTx/>
                <a:latin typeface="Arial"/>
                <a:ea typeface="+mn-ea"/>
                <a:cs typeface="Arial" charset="0"/>
              </a:rPr>
              <a:t>a uvodi dvije misijske knjige Novog zavjeta: 1. i 2. Korinćanima. Također upoznajemo autora, samog Pavla, osobito njegovu misiju i svrhu da se približi Korinćanima.</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90906761"/>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1200329"/>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a:t>
            </a:r>
            <a:r>
              <a:rPr lang="sr-Latn-RS" sz="2400" b="1">
                <a:solidFill>
                  <a:srgbClr val="993423"/>
                </a:solidFill>
                <a:latin typeface="Comic Sans MS" panose="030F0702030302020204" pitchFamily="66" charset="0"/>
              </a:rPr>
              <a:t>N</a:t>
            </a:r>
            <a:r>
              <a:rPr kumimoji="0" lang="sr-Latn-RS" sz="2400"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o, molim vas braćo i sestre u ime našega Gospodina Isusa Krista, da se međusobno slažete,</a:t>
            </a:r>
            <a:r>
              <a:rPr lang="sr-Latn-RS" sz="2400" b="1">
                <a:solidFill>
                  <a:srgbClr val="993423"/>
                </a:solidFill>
                <a:latin typeface="Comic Sans MS" panose="030F0702030302020204" pitchFamily="66" charset="0"/>
              </a:rPr>
              <a:t>tako da među vama ne bude podjela. Molim vas da u mišljenju i u namjerama budete jedno.</a:t>
            </a:r>
            <a:r>
              <a:rPr kumimoji="0" lang="en" sz="2400"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 </a:t>
            </a:r>
            <a:r>
              <a:rPr kumimoji="0" lang="en"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(1</a:t>
            </a:r>
            <a:r>
              <a:rPr kumimoji="0" lang="sr-Latn-RS"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 Korinćanima</a:t>
            </a:r>
            <a:r>
              <a:rPr kumimoji="0" lang="en"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 1</a:t>
            </a:r>
            <a:r>
              <a:rPr kumimoji="0" lang="sr-Latn-RS"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a:t>
            </a:r>
            <a:r>
              <a:rPr kumimoji="0" lang="en"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10</a:t>
            </a:r>
            <a:r>
              <a:rPr kumimoji="0" lang="sr-Latn-RS"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  SHP</a:t>
            </a:r>
            <a:r>
              <a:rPr kumimoji="0" lang="en" b="1" i="0" u="none" strike="noStrike" kern="1200" cap="none" spc="0" normalizeH="0" baseline="0" noProof="0">
                <a:ln>
                  <a:noFill/>
                </a:ln>
                <a:solidFill>
                  <a:srgbClr val="993423"/>
                </a:solidFill>
                <a:effectLst/>
                <a:uLnTx/>
                <a:uFillTx/>
                <a:latin typeface="Comic Sans MS" panose="030F0702030302020204" pitchFamily="66" charset="0"/>
                <a:ea typeface="+mn-ea"/>
                <a:cs typeface="+mn-cs"/>
              </a:rPr>
              <a:t>)</a:t>
            </a:r>
            <a:endParaRPr kumimoji="0" lang="en" sz="24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618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298655-8665-F42C-00FE-50C54BC39867}"/>
              </a:ext>
            </a:extLst>
          </p:cNvPr>
          <p:cNvSpPr txBox="1"/>
          <p:nvPr/>
        </p:nvSpPr>
        <p:spPr>
          <a:xfrm>
            <a:off x="7267575" y="3760707"/>
            <a:ext cx="4419600"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a:ln>
                  <a:noFill/>
                </a:ln>
                <a:solidFill>
                  <a:prstClr val="black"/>
                </a:solidFill>
                <a:effectLst/>
                <a:uLnTx/>
                <a:uFillTx/>
                <a:latin typeface="Aptos" panose="02110004020202020204"/>
                <a:ea typeface="+mn-ea"/>
                <a:cs typeface="+mn-cs"/>
              </a:rPr>
              <a:t>Pro</a:t>
            </a:r>
            <a:r>
              <a:rPr kumimoji="0" lang="sr-Latn-RS" sz="2000" b="1" i="0" u="none" strike="noStrike" kern="1200" cap="none" spc="0" normalizeH="0" baseline="0" noProof="0">
                <a:ln>
                  <a:noFill/>
                </a:ln>
                <a:solidFill>
                  <a:prstClr val="black"/>
                </a:solidFill>
                <a:effectLst/>
                <a:uLnTx/>
                <a:uFillTx/>
                <a:latin typeface="Aptos" panose="02110004020202020204"/>
                <a:ea typeface="+mn-ea"/>
                <a:cs typeface="+mn-cs"/>
              </a:rPr>
              <a:t>blemi</a:t>
            </a:r>
            <a:r>
              <a:rPr kumimoji="0" lang="sr-Latn-RS" sz="2000" b="1" i="0" u="none" strike="noStrike" kern="1200" cap="none" spc="0" normalizeH="0" noProof="0">
                <a:ln>
                  <a:noFill/>
                </a:ln>
                <a:solidFill>
                  <a:prstClr val="black"/>
                </a:solidFill>
                <a:effectLst/>
                <a:uLnTx/>
                <a:uFillTx/>
                <a:latin typeface="Aptos" panose="02110004020202020204"/>
                <a:ea typeface="+mn-ea"/>
                <a:cs typeface="+mn-cs"/>
              </a:rPr>
              <a:t> koji uzrokuju neslogu</a:t>
            </a:r>
            <a:r>
              <a:rPr kumimoji="0" lang="en" sz="2000" b="1"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lang="sr-Latn-RS" sz="2000" b="1">
                <a:solidFill>
                  <a:srgbClr val="C53544"/>
                </a:solidFill>
                <a:latin typeface="Aptos" panose="02110004020202020204"/>
              </a:rPr>
              <a:t>Podjele i sukobi.</a:t>
            </a:r>
            <a:endParaRPr kumimoji="0" lang="en" sz="2000" b="1" i="0" u="none" strike="noStrike" kern="1200" cap="none" spc="0" normalizeH="0" baseline="0" noProof="0" dirty="0">
              <a:ln>
                <a:noFill/>
              </a:ln>
              <a:solidFill>
                <a:srgbClr val="C53544"/>
              </a:solidFill>
              <a:effectLst/>
              <a:uLnTx/>
              <a:uFillTx/>
              <a:latin typeface="Aptos" panose="02110004020202020204"/>
              <a:ea typeface="+mn-ea"/>
              <a:cs typeface="+mn-cs"/>
            </a:endParaRPr>
          </a:p>
          <a:p>
            <a:pPr lvl="0">
              <a:spcBef>
                <a:spcPts val="1800"/>
              </a:spcBef>
            </a:pPr>
            <a:r>
              <a:rPr lang="hr-HR" sz="2000" b="1">
                <a:solidFill>
                  <a:prstClr val="black"/>
                </a:solidFill>
              </a:rPr>
              <a:t>Kako održati jedinstvo</a:t>
            </a:r>
            <a:r>
              <a:rPr kumimoji="0" lang="en" sz="2000" b="1"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lang="sr-Latn-RS" sz="2000" b="1">
                <a:solidFill>
                  <a:srgbClr val="55A14E"/>
                </a:solidFill>
                <a:latin typeface="Aptos" panose="02110004020202020204"/>
              </a:rPr>
              <a:t>Jedinstvo u Isusu.</a:t>
            </a:r>
            <a:endParaRPr kumimoji="0" lang="en" sz="2000" b="1" i="0" u="none" strike="noStrike" kern="1200" cap="none" spc="0" normalizeH="0" baseline="0" noProof="0" dirty="0">
              <a:ln>
                <a:noFill/>
              </a:ln>
              <a:solidFill>
                <a:srgbClr val="55A14E"/>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lang="sr-Latn-RS" sz="2000" b="1">
                <a:solidFill>
                  <a:srgbClr val="3080B9"/>
                </a:solidFill>
                <a:latin typeface="Aptos" panose="02110004020202020204"/>
              </a:rPr>
              <a:t>Mudrost i zrelost.</a:t>
            </a:r>
            <a:endParaRPr kumimoji="0" lang="en" sz="2000" b="1" i="0" u="none" strike="noStrike" kern="1200" cap="none" spc="0" normalizeH="0" baseline="0" noProof="0" dirty="0">
              <a:ln>
                <a:noFill/>
              </a:ln>
              <a:solidFill>
                <a:srgbClr val="3080B9"/>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lang="sr-Latn-RS" sz="2000" b="1">
                <a:solidFill>
                  <a:srgbClr val="C57035"/>
                </a:solidFill>
                <a:latin typeface="Aptos" panose="02110004020202020204"/>
              </a:rPr>
              <a:t>Služba i poniznost.</a:t>
            </a:r>
            <a:endParaRPr kumimoji="0" lang="en" sz="2000" b="1" i="0" u="none" strike="noStrike" kern="1200" cap="none" spc="0" normalizeH="0" baseline="0" noProof="0" dirty="0">
              <a:ln>
                <a:noFill/>
              </a:ln>
              <a:solidFill>
                <a:srgbClr val="C57035"/>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lang="sr-Latn-RS" sz="2000" b="1">
                <a:solidFill>
                  <a:srgbClr val="BD2DB8"/>
                </a:solidFill>
                <a:latin typeface="Aptos" panose="02110004020202020204"/>
              </a:rPr>
              <a:t>Poštovanje prema vođama.</a:t>
            </a:r>
            <a:endParaRPr kumimoji="0" lang="en" sz="2000" b="1" i="0" u="none" strike="noStrike" kern="1200" cap="none" spc="0" normalizeH="0" baseline="0" noProof="0" dirty="0">
              <a:ln>
                <a:noFill/>
              </a:ln>
              <a:solidFill>
                <a:srgbClr val="BD2DB8"/>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07BC810A-7E85-ABE3-84B9-2F2A2D13E820}"/>
              </a:ext>
            </a:extLst>
          </p:cNvPr>
          <p:cNvSpPr txBox="1"/>
          <p:nvPr/>
        </p:nvSpPr>
        <p:spPr>
          <a:xfrm>
            <a:off x="314325" y="199168"/>
            <a:ext cx="7019925" cy="1015663"/>
          </a:xfrm>
          <a:prstGeom prst="rect">
            <a:avLst/>
          </a:prstGeom>
          <a:noFill/>
        </p:spPr>
        <p:txBody>
          <a:bodyPr wrap="square" rtlCol="0">
            <a:spAutoFit/>
          </a:bodyPr>
          <a:lstStyle/>
          <a:p>
            <a:pPr lvl="0">
              <a:spcBef>
                <a:spcPts val="600"/>
              </a:spcBef>
            </a:pPr>
            <a:r>
              <a:rPr lang="hr-HR" sz="2000" b="1">
                <a:solidFill>
                  <a:prstClr val="black"/>
                </a:solidFill>
              </a:rPr>
              <a:t>Nakon što je pozdravio Korinćane i pohvalio ih za njihov duhovni rast, Pavao se bavi prvim problemom koji pogađa tu crkvu: nedostatkom jedinstva.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EABF03A0-0E70-3D84-50F5-AB4EAA246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325" y="3662063"/>
            <a:ext cx="5364793" cy="3059609"/>
          </a:xfrm>
          <a:prstGeom prst="round2DiagRect">
            <a:avLst>
              <a:gd name="adj1" fmla="val 16667"/>
              <a:gd name="adj2" fmla="val 46918"/>
            </a:avLst>
          </a:prstGeom>
          <a:ln w="57150" cap="sq">
            <a:solidFill>
              <a:srgbClr val="CCDAFF"/>
            </a:solidFill>
            <a:miter lim="800000"/>
          </a:ln>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CC6B405C-0485-F6DB-0F64-0B0642F1C62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81900" y="293962"/>
            <a:ext cx="4219575" cy="319402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6F4FF39-DE5D-450E-FC55-70B85A565A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31719" y="5883602"/>
            <a:ext cx="274691" cy="274691"/>
          </a:xfrm>
          <a:prstGeom prst="rect">
            <a:avLst/>
          </a:prstGeom>
          <a:effectLst>
            <a:outerShdw blurRad="50800" dist="38100" dir="8100000" algn="tr" rotWithShape="0">
              <a:prstClr val="black">
                <a:alpha val="40000"/>
              </a:prstClr>
            </a:outerShdw>
          </a:effectLst>
        </p:spPr>
      </p:pic>
      <p:pic>
        <p:nvPicPr>
          <p:cNvPr id="9" name="Imagen 8">
            <a:extLst>
              <a:ext uri="{FF2B5EF4-FFF2-40B4-BE49-F238E27FC236}">
                <a16:creationId xmlns:a16="http://schemas.microsoft.com/office/drawing/2014/main" id="{411F063F-FB60-4681-7442-494C5A3094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31719" y="5114294"/>
            <a:ext cx="274691" cy="274691"/>
          </a:xfrm>
          <a:prstGeom prst="rect">
            <a:avLst/>
          </a:prstGeom>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E11E7EDE-1890-3A7B-BC0F-6C80768909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31719" y="5498948"/>
            <a:ext cx="274691" cy="27469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2F22DB2F-4A40-547E-3CBE-418E298F45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31719" y="6268255"/>
            <a:ext cx="274691" cy="274691"/>
          </a:xfrm>
          <a:prstGeom prst="rect">
            <a:avLst/>
          </a:prstGeom>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79E42197-1532-2571-265E-00450FCFE6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31719" y="4208205"/>
            <a:ext cx="274691" cy="27469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D9040391-66BD-77D0-371C-D242F3F761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711849" y="3781808"/>
            <a:ext cx="539941" cy="359961"/>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CEBCE4DD-7612-E920-F5CF-A0AAE31D51A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711849" y="4693860"/>
            <a:ext cx="539941" cy="35996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C3340A0-22E5-FBDC-23D1-400E132AD5A9}"/>
              </a:ext>
            </a:extLst>
          </p:cNvPr>
          <p:cNvSpPr txBox="1"/>
          <p:nvPr/>
        </p:nvSpPr>
        <p:spPr>
          <a:xfrm>
            <a:off x="314324" y="2456206"/>
            <a:ext cx="7019925" cy="1015663"/>
          </a:xfrm>
          <a:prstGeom prst="rect">
            <a:avLst/>
          </a:prstGeom>
          <a:noFill/>
        </p:spPr>
        <p:txBody>
          <a:bodyPr wrap="square">
            <a:spAutoFit/>
          </a:bodyPr>
          <a:lstStyle/>
          <a:p>
            <a:pPr lvl="0">
              <a:spcBef>
                <a:spcPts val="600"/>
              </a:spcBef>
              <a:defRPr/>
            </a:pPr>
            <a:r>
              <a:rPr lang="hr-HR" sz="2000" b="1">
                <a:solidFill>
                  <a:prstClr val="black"/>
                </a:solidFill>
              </a:rPr>
              <a:t>Jedna je stvar jasna od samog početka: jedinstvo u crkvi ne može se postići ljudskim naporom. Samo usredotočenjem na Isusa možemo postići jedinstvo.</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95872F98-97C0-B724-ED24-80C386334B94}"/>
              </a:ext>
            </a:extLst>
          </p:cNvPr>
          <p:cNvSpPr txBox="1"/>
          <p:nvPr/>
        </p:nvSpPr>
        <p:spPr>
          <a:xfrm>
            <a:off x="314323" y="1327687"/>
            <a:ext cx="7019926" cy="1015663"/>
          </a:xfrm>
          <a:prstGeom prst="rect">
            <a:avLst/>
          </a:prstGeom>
          <a:noFill/>
        </p:spPr>
        <p:txBody>
          <a:bodyPr wrap="square">
            <a:spAutoFit/>
          </a:bodyPr>
          <a:lstStyle/>
          <a:p>
            <a:pPr lvl="0">
              <a:spcBef>
                <a:spcPts val="600"/>
              </a:spcBef>
              <a:defRPr/>
            </a:pPr>
            <a:r>
              <a:rPr lang="hr-HR" sz="2000" b="1">
                <a:solidFill>
                  <a:prstClr val="black"/>
                </a:solidFill>
              </a:rPr>
              <a:t>Kroz poslanice Korinćanima i druge koje je Pavao napisao, vidimo kako nam daje smjernice za rješavanje ovog problema, koji može utjecati i na crkve danas.</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983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ppt_w/2"/>
                                          </p:val>
                                        </p:tav>
                                        <p:tav tm="100000">
                                          <p:val>
                                            <p:strVal val="#ppt_x"/>
                                          </p:val>
                                        </p:tav>
                                      </p:tavLst>
                                    </p:anim>
                                    <p:anim calcmode="lin" valueType="num">
                                      <p:cBhvr>
                                        <p:cTn id="34" dur="500" fill="hold"/>
                                        <p:tgtEl>
                                          <p:spTgt spid="18"/>
                                        </p:tgtEl>
                                        <p:attrNameLst>
                                          <p:attrName>ppt_y</p:attrName>
                                        </p:attrNameLst>
                                      </p:cBhvr>
                                      <p:tavLst>
                                        <p:tav tm="0">
                                          <p:val>
                                            <p:strVal val="#ppt_y"/>
                                          </p:val>
                                        </p:tav>
                                        <p:tav tm="100000">
                                          <p:val>
                                            <p:strVal val="#ppt_y"/>
                                          </p:val>
                                        </p:tav>
                                      </p:tavLst>
                                    </p:anim>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3"/>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ppt_w/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50" presetClass="entr" presetSubtype="0" decel="10000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strVal val="#ppt_w+.3"/>
                                          </p:val>
                                        </p:tav>
                                        <p:tav tm="100000">
                                          <p:val>
                                            <p:strVal val="#ppt_w"/>
                                          </p:val>
                                        </p:tav>
                                      </p:tavLst>
                                    </p:anim>
                                    <p:anim calcmode="lin" valueType="num">
                                      <p:cBhvr>
                                        <p:cTn id="67" dur="1000" fill="hold"/>
                                        <p:tgtEl>
                                          <p:spTgt spid="9"/>
                                        </p:tgtEl>
                                        <p:attrNameLst>
                                          <p:attrName>ppt_h</p:attrName>
                                        </p:attrNameLst>
                                      </p:cBhvr>
                                      <p:tavLst>
                                        <p:tav tm="0">
                                          <p:val>
                                            <p:strVal val="#ppt_h"/>
                                          </p:val>
                                        </p:tav>
                                        <p:tav tm="100000">
                                          <p:val>
                                            <p:strVal val="#ppt_h"/>
                                          </p:val>
                                        </p:tav>
                                      </p:tavLst>
                                    </p:anim>
                                    <p:animEffect transition="in" filter="fade">
                                      <p:cBhvr>
                                        <p:cTn id="68" dur="1000"/>
                                        <p:tgtEl>
                                          <p:spTgt spid="9"/>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500"/>
                            </p:stCondLst>
                            <p:childTnLst>
                              <p:par>
                                <p:cTn id="74" presetID="50" presetClass="entr" presetSubtype="0" decel="10000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ppt_w</p:attrName>
                                        </p:attrNameLst>
                                      </p:cBhvr>
                                      <p:tavLst>
                                        <p:tav tm="0">
                                          <p:val>
                                            <p:strVal val="#ppt_w+.3"/>
                                          </p:val>
                                        </p:tav>
                                        <p:tav tm="100000">
                                          <p:val>
                                            <p:strVal val="#ppt_w"/>
                                          </p:val>
                                        </p:tav>
                                      </p:tavLst>
                                    </p:anim>
                                    <p:anim calcmode="lin" valueType="num">
                                      <p:cBhvr>
                                        <p:cTn id="77" dur="1000" fill="hold"/>
                                        <p:tgtEl>
                                          <p:spTgt spid="11"/>
                                        </p:tgtEl>
                                        <p:attrNameLst>
                                          <p:attrName>ppt_h</p:attrName>
                                        </p:attrNameLst>
                                      </p:cBhvr>
                                      <p:tavLst>
                                        <p:tav tm="0">
                                          <p:val>
                                            <p:strVal val="#ppt_h"/>
                                          </p:val>
                                        </p:tav>
                                        <p:tav tm="100000">
                                          <p:val>
                                            <p:strVal val="#ppt_h"/>
                                          </p:val>
                                        </p:tav>
                                      </p:tavLst>
                                    </p:anim>
                                    <p:animEffect transition="in" filter="fade">
                                      <p:cBhvr>
                                        <p:cTn id="78" dur="1000"/>
                                        <p:tgtEl>
                                          <p:spTgt spid="11"/>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4000"/>
                            </p:stCondLst>
                            <p:childTnLst>
                              <p:par>
                                <p:cTn id="84" presetID="50" presetClass="entr" presetSubtype="0" decel="100000"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strVal val="#ppt_w+.3"/>
                                          </p:val>
                                        </p:tav>
                                        <p:tav tm="100000">
                                          <p:val>
                                            <p:strVal val="#ppt_w"/>
                                          </p:val>
                                        </p:tav>
                                      </p:tavLst>
                                    </p:anim>
                                    <p:anim calcmode="lin" valueType="num">
                                      <p:cBhvr>
                                        <p:cTn id="87" dur="1000" fill="hold"/>
                                        <p:tgtEl>
                                          <p:spTgt spid="8"/>
                                        </p:tgtEl>
                                        <p:attrNameLst>
                                          <p:attrName>ppt_h</p:attrName>
                                        </p:attrNameLst>
                                      </p:cBhvr>
                                      <p:tavLst>
                                        <p:tav tm="0">
                                          <p:val>
                                            <p:strVal val="#ppt_h"/>
                                          </p:val>
                                        </p:tav>
                                        <p:tav tm="100000">
                                          <p:val>
                                            <p:strVal val="#ppt_h"/>
                                          </p:val>
                                        </p:tav>
                                      </p:tavLst>
                                    </p:anim>
                                    <p:animEffect transition="in" filter="fade">
                                      <p:cBhvr>
                                        <p:cTn id="88" dur="1000"/>
                                        <p:tgtEl>
                                          <p:spTgt spid="8"/>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5500"/>
                            </p:stCondLst>
                            <p:childTnLst>
                              <p:par>
                                <p:cTn id="94" presetID="50" presetClass="entr" presetSubtype="0" decel="100000"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3"/>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FA662E-FDBC-574F-6690-45985B52A7EA}"/>
              </a:ext>
            </a:extLst>
          </p:cNvPr>
          <p:cNvSpPr txBox="1"/>
          <p:nvPr/>
        </p:nvSpPr>
        <p:spPr>
          <a:xfrm>
            <a:off x="1140542" y="2100382"/>
            <a:ext cx="9910916"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hr-HR" sz="6600" b="1">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PROBLEMI KOJI UZROKUJU NESLOGU</a:t>
            </a:r>
            <a:endParaRPr lang="en" sz="6600" b="1" noProof="0"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endParaRPr>
          </a:p>
        </p:txBody>
      </p:sp>
    </p:spTree>
    <p:extLst>
      <p:ext uri="{BB962C8B-B14F-4D97-AF65-F5344CB8AC3E}">
        <p14:creationId xmlns:p14="http://schemas.microsoft.com/office/powerpoint/2010/main" val="26664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2A08F55-5106-0A6D-9688-639926A217D6}"/>
              </a:ext>
            </a:extLst>
          </p:cNvPr>
          <p:cNvSpPr>
            <a:spLocks noGrp="1" noRot="1" noMove="1" noResize="1" noEditPoints="1" noAdjustHandles="1" noChangeArrowheads="1" noChangeShapeType="1"/>
          </p:cNvSpPr>
          <p:nvPr/>
        </p:nvSpPr>
        <p:spPr>
          <a:xfrm>
            <a:off x="0" y="0"/>
            <a:ext cx="12192000" cy="159425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8" name="Imagen 7">
            <a:extLst>
              <a:ext uri="{FF2B5EF4-FFF2-40B4-BE49-F238E27FC236}">
                <a16:creationId xmlns:a16="http://schemas.microsoft.com/office/drawing/2014/main" id="{E0F395F0-5493-E06A-BC52-197E336A19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909" y="1819275"/>
            <a:ext cx="2204884" cy="2939845"/>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13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99EF8278-CD8C-6CA6-32FF-AFC12FA6EE8D}"/>
              </a:ext>
            </a:extLst>
          </p:cNvPr>
          <p:cNvSpPr txBox="1"/>
          <p:nvPr/>
        </p:nvSpPr>
        <p:spPr>
          <a:xfrm>
            <a:off x="0" y="-4916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hr-HR" sz="4400" b="1">
                <a:ln/>
                <a:solidFill>
                  <a:srgbClr val="FF0000"/>
                </a:solidFill>
              </a:rPr>
              <a:t>PODJELE I SPOROVI</a:t>
            </a:r>
            <a:endParaRPr lang="en" sz="4400" b="1" noProof="0" dirty="0">
              <a:ln/>
              <a:solidFill>
                <a:srgbClr val="FF0000"/>
              </a:solidFill>
            </a:endParaRPr>
          </a:p>
        </p:txBody>
      </p:sp>
      <p:sp>
        <p:nvSpPr>
          <p:cNvPr id="5" name="CuadroTexto 4">
            <a:extLst>
              <a:ext uri="{FF2B5EF4-FFF2-40B4-BE49-F238E27FC236}">
                <a16:creationId xmlns:a16="http://schemas.microsoft.com/office/drawing/2014/main" id="{0FC47749-83A5-7918-276F-D3FFAA7DC771}"/>
              </a:ext>
            </a:extLst>
          </p:cNvPr>
          <p:cNvSpPr txBox="1"/>
          <p:nvPr/>
        </p:nvSpPr>
        <p:spPr>
          <a:xfrm>
            <a:off x="1" y="626024"/>
            <a:ext cx="12192000" cy="861774"/>
          </a:xfrm>
          <a:prstGeom prst="rect">
            <a:avLst/>
          </a:prstGeom>
          <a:noFill/>
        </p:spPr>
        <p:txBody>
          <a:bodyPr wrap="square">
            <a:spAutoFit/>
          </a:bodyPr>
          <a:lstStyle/>
          <a:p>
            <a:pPr algn="ctr"/>
            <a:r>
              <a:rPr lang="en" b="1" noProof="0">
                <a:solidFill>
                  <a:srgbClr val="002060"/>
                </a:solidFill>
                <a:latin typeface="Comic Sans MS" panose="030F0702030302020204" pitchFamily="66" charset="0"/>
              </a:rPr>
              <a:t>“</a:t>
            </a:r>
            <a:r>
              <a:rPr lang="sr-Latn-RS" b="1">
                <a:solidFill>
                  <a:srgbClr val="002060"/>
                </a:solidFill>
                <a:latin typeface="Comic Sans MS" panose="030F0702030302020204" pitchFamily="66" charset="0"/>
              </a:rPr>
              <a:t>Zaklinjem vas braćo imenom Gospodina našega Isusa Krista: da svi budete složni, da ne bude među vama razdora, već da budete sjedinjeni u istom osjećaju i istoj misli</a:t>
            </a:r>
            <a:r>
              <a:rPr lang="en" b="1" noProof="0">
                <a:solidFill>
                  <a:srgbClr val="002060"/>
                </a:solidFill>
                <a:latin typeface="Comic Sans MS" panose="030F0702030302020204" pitchFamily="66" charset="0"/>
              </a:rPr>
              <a:t>.” </a:t>
            </a:r>
            <a:endParaRPr lang="en" b="1" noProof="0" dirty="0">
              <a:solidFill>
                <a:srgbClr val="002060"/>
              </a:solidFill>
              <a:latin typeface="Comic Sans MS" panose="030F0702030302020204" pitchFamily="66" charset="0"/>
            </a:endParaRPr>
          </a:p>
          <a:p>
            <a:pPr algn="ctr"/>
            <a:r>
              <a:rPr lang="en" sz="1400" b="1" noProof="0">
                <a:solidFill>
                  <a:srgbClr val="002060"/>
                </a:solidFill>
                <a:latin typeface="Comic Sans MS" panose="030F0702030302020204" pitchFamily="66" charset="0"/>
              </a:rPr>
              <a:t>(1</a:t>
            </a:r>
            <a:r>
              <a:rPr lang="sr-Latn-RS" sz="1400" b="1" noProof="0">
                <a:solidFill>
                  <a:srgbClr val="002060"/>
                </a:solidFill>
                <a:latin typeface="Comic Sans MS" panose="030F0702030302020204" pitchFamily="66" charset="0"/>
              </a:rPr>
              <a:t>. Korinćanima</a:t>
            </a:r>
            <a:r>
              <a:rPr lang="en" sz="1400" b="1" noProof="0">
                <a:solidFill>
                  <a:srgbClr val="002060"/>
                </a:solidFill>
                <a:latin typeface="Comic Sans MS" panose="030F0702030302020204" pitchFamily="66" charset="0"/>
              </a:rPr>
              <a:t> 1</a:t>
            </a:r>
            <a:r>
              <a:rPr lang="sr-Latn-RS" sz="1400" b="1" noProof="0">
                <a:solidFill>
                  <a:srgbClr val="002060"/>
                </a:solidFill>
                <a:latin typeface="Comic Sans MS" panose="030F0702030302020204" pitchFamily="66" charset="0"/>
              </a:rPr>
              <a:t>,</a:t>
            </a:r>
            <a:r>
              <a:rPr lang="en" sz="1400" b="1" noProof="0">
                <a:solidFill>
                  <a:srgbClr val="002060"/>
                </a:solidFill>
                <a:latin typeface="Comic Sans MS" panose="030F0702030302020204" pitchFamily="66" charset="0"/>
              </a:rPr>
              <a:t>10</a:t>
            </a:r>
            <a:r>
              <a:rPr lang="en" sz="1400" b="1" noProof="0" dirty="0">
                <a:solidFill>
                  <a:srgbClr val="002060"/>
                </a:solidFill>
                <a:latin typeface="Comic Sans MS" panose="030F0702030302020204" pitchFamily="66" charset="0"/>
              </a:rPr>
              <a:t>)</a:t>
            </a:r>
            <a:endParaRPr lang="en" b="1" noProof="0"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7E9416F6-23F8-7A77-42B9-00BB72E2D288}"/>
              </a:ext>
            </a:extLst>
          </p:cNvPr>
          <p:cNvSpPr txBox="1"/>
          <p:nvPr/>
        </p:nvSpPr>
        <p:spPr>
          <a:xfrm>
            <a:off x="2497394" y="2146027"/>
            <a:ext cx="5295326" cy="1323439"/>
          </a:xfrm>
          <a:prstGeom prst="rect">
            <a:avLst/>
          </a:prstGeom>
          <a:noFill/>
        </p:spPr>
        <p:txBody>
          <a:bodyPr wrap="square" rtlCol="0">
            <a:spAutoFit/>
          </a:bodyPr>
          <a:lstStyle/>
          <a:p>
            <a:pPr>
              <a:spcBef>
                <a:spcPts val="600"/>
              </a:spcBef>
            </a:pPr>
            <a:r>
              <a:rPr lang="hr-HR" sz="2000" b="1"/>
              <a:t>Kroz Korint su prošli razni vođe, a svaki vjernik imao je svog omiljenog propovjednika (Pavao, Apolo, Petar...) Tako je došlo do sukoba među njima (1. Kor. 1,11).</a:t>
            </a:r>
            <a:endParaRPr lang="en" sz="2000" b="1" noProof="0" dirty="0"/>
          </a:p>
        </p:txBody>
      </p:sp>
      <p:pic>
        <p:nvPicPr>
          <p:cNvPr id="4" name="Imagen 3">
            <a:extLst>
              <a:ext uri="{FF2B5EF4-FFF2-40B4-BE49-F238E27FC236}">
                <a16:creationId xmlns:a16="http://schemas.microsoft.com/office/drawing/2014/main" id="{8DD3CA98-04AA-F25C-BCA7-4484F55E298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213988" y="4835485"/>
            <a:ext cx="3293072" cy="1840848"/>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EA492948-4744-0C02-3480-9ED72E3913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743034" y="4820098"/>
            <a:ext cx="2253056" cy="1847700"/>
          </a:xfrm>
          <a:prstGeom prst="round2DiagRect">
            <a:avLst>
              <a:gd name="adj1" fmla="val 0"/>
              <a:gd name="adj2" fmla="val 14950"/>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E6491DA1-5C77-9667-3525-7E4876C9C884}"/>
              </a:ext>
            </a:extLst>
          </p:cNvPr>
          <p:cNvSpPr txBox="1"/>
          <p:nvPr/>
        </p:nvSpPr>
        <p:spPr>
          <a:xfrm>
            <a:off x="77923" y="5017824"/>
            <a:ext cx="6018078" cy="1323439"/>
          </a:xfrm>
          <a:prstGeom prst="rect">
            <a:avLst/>
          </a:prstGeom>
          <a:noFill/>
        </p:spPr>
        <p:txBody>
          <a:bodyPr wrap="square">
            <a:spAutoFit/>
          </a:bodyPr>
          <a:lstStyle/>
          <a:p>
            <a:pPr>
              <a:spcBef>
                <a:spcPts val="600"/>
              </a:spcBef>
            </a:pPr>
            <a:r>
              <a:rPr lang="hr-HR" sz="2000" b="1"/>
              <a:t>Polako je život crkve bio pogođen (1. Kor. 3,3). Nedostatak jedinstva iskrivio je slavljenje Gospodnje večere (1. Kor. 11,33), pa su čak išli toliko daleko da su se tužili na sudu (1. Kor. 6,1).</a:t>
            </a:r>
            <a:endParaRPr lang="en" sz="2000" b="1" noProof="0" dirty="0"/>
          </a:p>
        </p:txBody>
      </p:sp>
      <p:sp>
        <p:nvSpPr>
          <p:cNvPr id="14" name="CuadroTexto 13">
            <a:extLst>
              <a:ext uri="{FF2B5EF4-FFF2-40B4-BE49-F238E27FC236}">
                <a16:creationId xmlns:a16="http://schemas.microsoft.com/office/drawing/2014/main" id="{0FBBA06F-341B-200E-B108-802636D8C43D}"/>
              </a:ext>
            </a:extLst>
          </p:cNvPr>
          <p:cNvSpPr txBox="1"/>
          <p:nvPr/>
        </p:nvSpPr>
        <p:spPr>
          <a:xfrm>
            <a:off x="2497394" y="1703338"/>
            <a:ext cx="9694606" cy="400110"/>
          </a:xfrm>
          <a:prstGeom prst="rect">
            <a:avLst/>
          </a:prstGeom>
          <a:noFill/>
        </p:spPr>
        <p:txBody>
          <a:bodyPr wrap="square">
            <a:spAutoFit/>
          </a:bodyPr>
          <a:lstStyle/>
          <a:p>
            <a:pPr>
              <a:spcBef>
                <a:spcPts val="600"/>
              </a:spcBef>
            </a:pPr>
            <a:r>
              <a:rPr lang="hr-HR" sz="2000" b="1"/>
              <a:t>Koje su bile podjele koje su postojale u Korintskoj crkvi (1. Kor. 1,12)?</a:t>
            </a:r>
            <a:endParaRPr lang="en" sz="2000" b="1" noProof="0" dirty="0"/>
          </a:p>
        </p:txBody>
      </p:sp>
      <p:pic>
        <p:nvPicPr>
          <p:cNvPr id="16" name="Imagen 15">
            <a:extLst>
              <a:ext uri="{FF2B5EF4-FFF2-40B4-BE49-F238E27FC236}">
                <a16:creationId xmlns:a16="http://schemas.microsoft.com/office/drawing/2014/main" id="{C86F228B-F47B-8175-6A75-976A9AC05A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5600" y="2283038"/>
            <a:ext cx="4020490" cy="2372857"/>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8FCAFDF7-C5E8-A2D0-392A-9781C9D4EE68}"/>
              </a:ext>
            </a:extLst>
          </p:cNvPr>
          <p:cNvSpPr txBox="1"/>
          <p:nvPr/>
        </p:nvSpPr>
        <p:spPr>
          <a:xfrm>
            <a:off x="2497394" y="3819823"/>
            <a:ext cx="5181600" cy="1015663"/>
          </a:xfrm>
          <a:prstGeom prst="rect">
            <a:avLst/>
          </a:prstGeom>
          <a:noFill/>
        </p:spPr>
        <p:txBody>
          <a:bodyPr wrap="square">
            <a:spAutoFit/>
          </a:bodyPr>
          <a:lstStyle/>
          <a:p>
            <a:pPr lvl="0">
              <a:spcBef>
                <a:spcPts val="600"/>
              </a:spcBef>
              <a:defRPr/>
            </a:pPr>
            <a:r>
              <a:rPr lang="hr-HR" sz="2000" b="1">
                <a:solidFill>
                  <a:prstClr val="black"/>
                </a:solidFill>
              </a:rPr>
              <a:t>Ne shvaćajući da svi propovijedaju zajedničku poruku, usredotočili su se na nebitne aspekte (1. Kor. 3,5-8).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402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vertical)">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upRight)">
                                      <p:cBhvr>
                                        <p:cTn id="54" dur="500"/>
                                        <p:tgtEl>
                                          <p:spTgt spid="4"/>
                                        </p:tgtEl>
                                      </p:cBhvr>
                                    </p:animEffect>
                                  </p:childTnLst>
                                </p:cTn>
                              </p:par>
                            </p:childTnLst>
                          </p:cTn>
                        </p:par>
                        <p:par>
                          <p:cTn id="55" fill="hold">
                            <p:stCondLst>
                              <p:cond delay="500"/>
                            </p:stCondLst>
                            <p:childTnLst>
                              <p:par>
                                <p:cTn id="56" presetID="18"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upLeft)">
                                      <p:cBhvr>
                                        <p:cTn id="58" dur="5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FDB03E-5A9F-B7CC-B946-F878BA7337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3894DD-0D43-A125-392A-41A4A5FB5C34}"/>
              </a:ext>
            </a:extLst>
          </p:cNvPr>
          <p:cNvSpPr txBox="1"/>
          <p:nvPr/>
        </p:nvSpPr>
        <p:spPr>
          <a:xfrm>
            <a:off x="2172929" y="2149544"/>
            <a:ext cx="7846142"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hr-HR" sz="6600" b="1">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rPr>
              <a:t>KAKO ODRŽATI JEDINSTVO</a:t>
            </a:r>
            <a:endParaRPr lang="en" sz="6600" b="1" noProof="0"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endParaRPr>
          </a:p>
        </p:txBody>
      </p:sp>
    </p:spTree>
    <p:extLst>
      <p:ext uri="{BB962C8B-B14F-4D97-AF65-F5344CB8AC3E}">
        <p14:creationId xmlns:p14="http://schemas.microsoft.com/office/powerpoint/2010/main" val="2076293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189B83-898B-2296-4F8E-63F4EA3D11CE}"/>
              </a:ext>
            </a:extLst>
          </p:cNvPr>
          <p:cNvSpPr txBox="1"/>
          <p:nvPr/>
        </p:nvSpPr>
        <p:spPr>
          <a:xfrm>
            <a:off x="0" y="0"/>
            <a:ext cx="7737987"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hr-HR" sz="4400" b="1">
                <a:ln/>
                <a:solidFill>
                  <a:schemeClr val="accent3"/>
                </a:solidFill>
              </a:rPr>
              <a:t>JEDINSTVO U ISUSU</a:t>
            </a:r>
            <a:endParaRPr lang="en" sz="4400" b="1" noProof="0" dirty="0">
              <a:ln/>
              <a:solidFill>
                <a:schemeClr val="accent3"/>
              </a:solidFill>
            </a:endParaRPr>
          </a:p>
        </p:txBody>
      </p:sp>
      <p:sp>
        <p:nvSpPr>
          <p:cNvPr id="5" name="CuadroTexto 4">
            <a:extLst>
              <a:ext uri="{FF2B5EF4-FFF2-40B4-BE49-F238E27FC236}">
                <a16:creationId xmlns:a16="http://schemas.microsoft.com/office/drawing/2014/main" id="{42BE78F1-7B01-47B4-CB55-A04D5CA8BD6B}"/>
              </a:ext>
            </a:extLst>
          </p:cNvPr>
          <p:cNvSpPr txBox="1"/>
          <p:nvPr/>
        </p:nvSpPr>
        <p:spPr>
          <a:xfrm>
            <a:off x="1" y="681722"/>
            <a:ext cx="7293230" cy="646331"/>
          </a:xfrm>
          <a:prstGeom prst="rect">
            <a:avLst/>
          </a:prstGeom>
          <a:noFill/>
        </p:spPr>
        <p:txBody>
          <a:bodyPr wrap="square">
            <a:spAutoFit/>
          </a:bodyPr>
          <a:lstStyle/>
          <a:p>
            <a:pPr algn="ctr"/>
            <a:r>
              <a:rPr lang="en" b="1" noProof="0">
                <a:solidFill>
                  <a:srgbClr val="FFFF66"/>
                </a:solidFill>
                <a:effectLst>
                  <a:glow rad="127000">
                    <a:schemeClr val="accent6">
                      <a:lumMod val="50000"/>
                    </a:schemeClr>
                  </a:glow>
                </a:effectLst>
                <a:latin typeface="Comic Sans MS" panose="030F0702030302020204" pitchFamily="66" charset="0"/>
              </a:rPr>
              <a:t>“</a:t>
            </a:r>
            <a:r>
              <a:rPr lang="sr-Latn-RS" b="1">
                <a:solidFill>
                  <a:srgbClr val="FFFF66"/>
                </a:solidFill>
                <a:effectLst>
                  <a:glow rad="127000">
                    <a:schemeClr val="accent6">
                      <a:lumMod val="50000"/>
                    </a:schemeClr>
                  </a:glow>
                </a:effectLst>
                <a:latin typeface="Comic Sans MS" panose="030F0702030302020204" pitchFamily="66" charset="0"/>
              </a:rPr>
              <a:t>Vjeran je Bog koji vas je pozvao u zajednicu sa Sinom svojim Isusom Kristom, Gospodinom našim</a:t>
            </a:r>
            <a:r>
              <a:rPr lang="en" b="1" noProof="0">
                <a:solidFill>
                  <a:srgbClr val="FFFF66"/>
                </a:solidFill>
                <a:effectLst>
                  <a:glow rad="127000">
                    <a:schemeClr val="accent6">
                      <a:lumMod val="50000"/>
                    </a:schemeClr>
                  </a:glow>
                </a:effectLst>
                <a:latin typeface="Comic Sans MS" panose="030F0702030302020204" pitchFamily="66" charset="0"/>
              </a:rPr>
              <a:t>.” </a:t>
            </a:r>
            <a:r>
              <a:rPr lang="en" sz="1400" b="1" noProof="0">
                <a:solidFill>
                  <a:srgbClr val="FFFF66"/>
                </a:solidFill>
                <a:effectLst>
                  <a:glow rad="127000">
                    <a:schemeClr val="accent6">
                      <a:lumMod val="50000"/>
                    </a:schemeClr>
                  </a:glow>
                </a:effectLst>
                <a:latin typeface="Comic Sans MS" panose="030F0702030302020204" pitchFamily="66" charset="0"/>
              </a:rPr>
              <a:t>(</a:t>
            </a:r>
            <a:r>
              <a:rPr lang="sr-Latn-RS" sz="1400" b="1">
                <a:solidFill>
                  <a:srgbClr val="FFFF66"/>
                </a:solidFill>
                <a:effectLst>
                  <a:glow rad="127000">
                    <a:schemeClr val="accent6">
                      <a:lumMod val="50000"/>
                    </a:schemeClr>
                  </a:glow>
                </a:effectLst>
                <a:latin typeface="Comic Sans MS" panose="030F0702030302020204" pitchFamily="66" charset="0"/>
              </a:rPr>
              <a:t>1. Korinćanima</a:t>
            </a:r>
            <a:r>
              <a:rPr lang="en" sz="1400" b="1" noProof="0">
                <a:solidFill>
                  <a:srgbClr val="FFFF66"/>
                </a:solidFill>
                <a:effectLst>
                  <a:glow rad="127000">
                    <a:schemeClr val="accent6">
                      <a:lumMod val="50000"/>
                    </a:schemeClr>
                  </a:glow>
                </a:effectLst>
                <a:latin typeface="Comic Sans MS" panose="030F0702030302020204" pitchFamily="66" charset="0"/>
              </a:rPr>
              <a:t> 1</a:t>
            </a:r>
            <a:r>
              <a:rPr lang="sr-Latn-RS" sz="1400" b="1">
                <a:solidFill>
                  <a:srgbClr val="FFFF66"/>
                </a:solidFill>
                <a:effectLst>
                  <a:glow rad="127000">
                    <a:schemeClr val="accent6">
                      <a:lumMod val="50000"/>
                    </a:schemeClr>
                  </a:glow>
                </a:effectLst>
                <a:latin typeface="Comic Sans MS" panose="030F0702030302020204" pitchFamily="66" charset="0"/>
              </a:rPr>
              <a:t>,</a:t>
            </a:r>
            <a:r>
              <a:rPr lang="en" sz="1400" b="1" noProof="0">
                <a:solidFill>
                  <a:srgbClr val="FFFF66"/>
                </a:solidFill>
                <a:effectLst>
                  <a:glow rad="127000">
                    <a:schemeClr val="accent6">
                      <a:lumMod val="50000"/>
                    </a:schemeClr>
                  </a:glow>
                </a:effectLst>
                <a:latin typeface="Comic Sans MS" panose="030F0702030302020204" pitchFamily="66" charset="0"/>
              </a:rPr>
              <a:t>9</a:t>
            </a:r>
            <a:r>
              <a:rPr lang="en" sz="1400" b="1" noProof="0" dirty="0">
                <a:solidFill>
                  <a:srgbClr val="FFFF66"/>
                </a:solidFill>
                <a:effectLst>
                  <a:glow rad="127000">
                    <a:schemeClr val="accent6">
                      <a:lumMod val="50000"/>
                    </a:schemeClr>
                  </a:glow>
                </a:effectLst>
                <a:latin typeface="Comic Sans MS" panose="030F0702030302020204" pitchFamily="66" charset="0"/>
              </a:rPr>
              <a:t>)</a:t>
            </a:r>
            <a:endParaRPr lang="en" b="1" noProof="0" dirty="0">
              <a:solidFill>
                <a:srgbClr val="FFFF66"/>
              </a:solidFill>
              <a:effectLst>
                <a:glow rad="127000">
                  <a:schemeClr val="accent6">
                    <a:lumMod val="5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789767D7-CB65-EFE4-8563-8C5507D6A8BF}"/>
              </a:ext>
            </a:extLst>
          </p:cNvPr>
          <p:cNvSpPr txBox="1"/>
          <p:nvPr/>
        </p:nvSpPr>
        <p:spPr>
          <a:xfrm>
            <a:off x="233822" y="1451163"/>
            <a:ext cx="7357603" cy="1015663"/>
          </a:xfrm>
          <a:prstGeom prst="rect">
            <a:avLst/>
          </a:prstGeom>
          <a:noFill/>
        </p:spPr>
        <p:txBody>
          <a:bodyPr wrap="square" rtlCol="0">
            <a:spAutoFit/>
          </a:bodyPr>
          <a:lstStyle/>
          <a:p>
            <a:pPr>
              <a:spcBef>
                <a:spcPts val="600"/>
              </a:spcBef>
            </a:pPr>
            <a:r>
              <a:rPr lang="en" sz="2000" b="1" noProof="0"/>
              <a:t>“</a:t>
            </a:r>
            <a:r>
              <a:rPr lang="hr-HR" sz="2000" b="1"/>
              <a:t>Je li Krist podijeljen? Je li Pavao bio razapet za vas? Ili si kršten u ime Pavla?" (1. Kor. 1,13). S tim pitanjima, Pavao ih želi potaknuti na razmišljanje.</a:t>
            </a:r>
            <a:endParaRPr lang="en" sz="2000" b="1" noProof="0" dirty="0"/>
          </a:p>
        </p:txBody>
      </p:sp>
      <p:pic>
        <p:nvPicPr>
          <p:cNvPr id="4" name="Imagen 3">
            <a:extLst>
              <a:ext uri="{FF2B5EF4-FFF2-40B4-BE49-F238E27FC236}">
                <a16:creationId xmlns:a16="http://schemas.microsoft.com/office/drawing/2014/main" id="{14D73B8F-C860-433C-4264-3B9CD02697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7987" y="308013"/>
            <a:ext cx="4290683" cy="624197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79C3FDF8-94EF-E941-632F-4AEF1CDB872C}"/>
              </a:ext>
            </a:extLst>
          </p:cNvPr>
          <p:cNvSpPr txBox="1"/>
          <p:nvPr/>
        </p:nvSpPr>
        <p:spPr>
          <a:xfrm>
            <a:off x="237589" y="5898307"/>
            <a:ext cx="7353832" cy="707886"/>
          </a:xfrm>
          <a:prstGeom prst="rect">
            <a:avLst/>
          </a:prstGeom>
          <a:noFill/>
        </p:spPr>
        <p:txBody>
          <a:bodyPr wrap="square">
            <a:spAutoFit/>
          </a:bodyPr>
          <a:lstStyle/>
          <a:p>
            <a:pPr lvl="0">
              <a:spcBef>
                <a:spcPts val="600"/>
              </a:spcBef>
              <a:defRPr/>
            </a:pPr>
            <a:r>
              <a:rPr lang="hr-HR" sz="2000" b="1">
                <a:solidFill>
                  <a:prstClr val="black"/>
                </a:solidFill>
              </a:rPr>
              <a:t>Jedinstvo u crkvi postiže se samo umiranjem sebi i životom za Isusa Krista.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AB154772-E63C-45BD-E876-3B9749C4F8B3}"/>
              </a:ext>
            </a:extLst>
          </p:cNvPr>
          <p:cNvSpPr txBox="1"/>
          <p:nvPr/>
        </p:nvSpPr>
        <p:spPr>
          <a:xfrm>
            <a:off x="243839" y="4602481"/>
            <a:ext cx="7347581" cy="1015663"/>
          </a:xfrm>
          <a:prstGeom prst="rect">
            <a:avLst/>
          </a:prstGeom>
          <a:noFill/>
        </p:spPr>
        <p:txBody>
          <a:bodyPr wrap="square">
            <a:spAutoFit/>
          </a:bodyPr>
          <a:lstStyle/>
          <a:p>
            <a:pPr lvl="0">
              <a:spcBef>
                <a:spcPts val="600"/>
              </a:spcBef>
              <a:defRPr/>
            </a:pPr>
            <a:r>
              <a:rPr lang="hr-HR" sz="2000" b="1">
                <a:solidFill>
                  <a:prstClr val="black"/>
                </a:solidFill>
              </a:rPr>
              <a:t>Male razlike u mišljenjima, različiti darovi koje svatko ima, kada su usredotočeni na Krista, umjesto da stvaraju neslogu, stvaraju jedinstvo (1. Kor .12,12.13.25.27).</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1E830ACC-233E-FCA3-C3AB-8C95B56627BA}"/>
              </a:ext>
            </a:extLst>
          </p:cNvPr>
          <p:cNvSpPr txBox="1"/>
          <p:nvPr/>
        </p:nvSpPr>
        <p:spPr>
          <a:xfrm>
            <a:off x="237589" y="3674735"/>
            <a:ext cx="7353832" cy="707886"/>
          </a:xfrm>
          <a:prstGeom prst="rect">
            <a:avLst/>
          </a:prstGeom>
          <a:noFill/>
        </p:spPr>
        <p:txBody>
          <a:bodyPr wrap="square">
            <a:spAutoFit/>
          </a:bodyPr>
          <a:lstStyle/>
          <a:p>
            <a:pPr lvl="0">
              <a:spcBef>
                <a:spcPts val="600"/>
              </a:spcBef>
              <a:defRPr/>
            </a:pPr>
            <a:r>
              <a:rPr lang="hr-HR" sz="2000" b="1">
                <a:solidFill>
                  <a:prstClr val="black"/>
                </a:solidFill>
              </a:rPr>
              <a:t>Ali jedinstvo u Isusu nije uniformnost. To ne znači da svi mislimo isto o svemu ili da svi djelujemo na isti način.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5FCF6ADF-5C6E-2D10-857D-E35C0E7D4407}"/>
              </a:ext>
            </a:extLst>
          </p:cNvPr>
          <p:cNvSpPr txBox="1"/>
          <p:nvPr/>
        </p:nvSpPr>
        <p:spPr>
          <a:xfrm>
            <a:off x="233818" y="2562949"/>
            <a:ext cx="7357603" cy="1015663"/>
          </a:xfrm>
          <a:prstGeom prst="rect">
            <a:avLst/>
          </a:prstGeom>
          <a:noFill/>
        </p:spPr>
        <p:txBody>
          <a:bodyPr wrap="square">
            <a:spAutoFit/>
          </a:bodyPr>
          <a:lstStyle/>
          <a:p>
            <a:pPr lvl="0">
              <a:spcBef>
                <a:spcPts val="600"/>
              </a:spcBef>
              <a:defRPr/>
            </a:pPr>
            <a:r>
              <a:rPr lang="hr-HR" sz="2000" b="1">
                <a:solidFill>
                  <a:prstClr val="black"/>
                </a:solidFill>
              </a:rPr>
              <a:t>Jedinstvo se može postići samo ako Isus bude naš Gospodin. Jedinstvo se ne postiže pridržavanjem misli ili ideja brata ili sestre, niti formiranjem zatvorenih grupa.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07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1461</TotalTime>
  <Words>2213</Words>
  <Application>Microsoft Office PowerPoint</Application>
  <PresentationFormat>Panorámica</PresentationFormat>
  <Paragraphs>111</Paragraphs>
  <Slides>18</Slides>
  <Notes>8</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18</vt:i4>
      </vt:variant>
    </vt:vector>
  </HeadingPairs>
  <TitlesOfParts>
    <vt:vector size="36" baseType="lpstr">
      <vt:lpstr>Bodoni MT Poster Compressed</vt:lpstr>
      <vt:lpstr>Impact</vt:lpstr>
      <vt:lpstr>Times New Roman</vt:lpstr>
      <vt:lpstr>Constantia</vt:lpstr>
      <vt:lpstr>Comic Sans MS</vt:lpstr>
      <vt:lpstr>Gill Sans MT Ext Condensed Bold</vt:lpstr>
      <vt:lpstr>Arial</vt:lpstr>
      <vt:lpstr>Britannic Bold</vt:lpstr>
      <vt:lpstr>Aptos</vt:lpstr>
      <vt:lpstr>Aptos Display</vt:lpstr>
      <vt:lpstr>Arial Narrow</vt:lpstr>
      <vt:lpstr>Calibri</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70</cp:revision>
  <dcterms:created xsi:type="dcterms:W3CDTF">2026-06-06T16:57:43Z</dcterms:created>
  <dcterms:modified xsi:type="dcterms:W3CDTF">2026-06-26T15:43:43Z</dcterms:modified>
</cp:coreProperties>
</file>