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4" r:id="rId3"/>
    <p:sldMasterId id="2147483688" r:id="rId4"/>
  </p:sldMasterIdLst>
  <p:notesMasterIdLst>
    <p:notesMasterId r:id="rId25"/>
  </p:notesMasterIdLst>
  <p:sldIdLst>
    <p:sldId id="398" r:id="rId5"/>
    <p:sldId id="400" r:id="rId6"/>
    <p:sldId id="490" r:id="rId7"/>
    <p:sldId id="265" r:id="rId8"/>
    <p:sldId id="258" r:id="rId9"/>
    <p:sldId id="259" r:id="rId10"/>
    <p:sldId id="260" r:id="rId11"/>
    <p:sldId id="270" r:id="rId12"/>
    <p:sldId id="261" r:id="rId13"/>
    <p:sldId id="274" r:id="rId14"/>
    <p:sldId id="263" r:id="rId15"/>
    <p:sldId id="275" r:id="rId16"/>
    <p:sldId id="266" r:id="rId17"/>
    <p:sldId id="276" r:id="rId18"/>
    <p:sldId id="271" r:id="rId19"/>
    <p:sldId id="481" r:id="rId20"/>
    <p:sldId id="482" r:id="rId21"/>
    <p:sldId id="483" r:id="rId22"/>
    <p:sldId id="486" r:id="rId23"/>
    <p:sldId id="489" r:id="rId24"/>
  </p:sldIdLst>
  <p:sldSz cx="12192000" cy="6858000"/>
  <p:notesSz cx="6858000" cy="9144000"/>
  <p:embeddedFontLst>
    <p:embeddedFont>
      <p:font typeface="Arial Narrow" panose="020B0606020202030204" pitchFamily="34" charset="0"/>
      <p:regular r:id="rId26"/>
      <p:bold r:id="rId27"/>
      <p:italic r:id="rId28"/>
      <p:boldItalic r:id="rId29"/>
    </p:embeddedFont>
    <p:embeddedFont>
      <p:font typeface="Bodoni MT Poster Compressed" panose="02070706080601050204" pitchFamily="18" charset="0"/>
      <p:regular r:id="rId30"/>
    </p:embeddedFont>
    <p:embeddedFont>
      <p:font typeface="Britannic Bold" panose="020B0903060703020204" pitchFamily="34" charset="0"/>
      <p:regular r:id="rId31"/>
    </p:embeddedFont>
    <p:embeddedFont>
      <p:font typeface="Comic Sans MS" panose="030F0702030302020204" pitchFamily="66" charset="0"/>
      <p:regular r:id="rId32"/>
      <p:bold r:id="rId33"/>
      <p:italic r:id="rId34"/>
      <p:boldItalic r:id="rId35"/>
    </p:embeddedFont>
    <p:embeddedFont>
      <p:font typeface="Constantia" panose="02030602050306030303" pitchFamily="18" charset="0"/>
      <p:regular r:id="rId36"/>
      <p:bold r:id="rId37"/>
      <p:italic r:id="rId38"/>
      <p:boldItalic r:id="rId39"/>
    </p:embeddedFont>
    <p:embeddedFont>
      <p:font typeface="Gill Sans MT Ext Condensed Bold" panose="020B0902020104020203" pitchFamily="34" charset="0"/>
      <p:regular r:id="rId40"/>
    </p:embeddedFont>
    <p:embeddedFont>
      <p:font typeface="Impact" panose="020B0806030902050204" pitchFamily="34" charset="0"/>
      <p:regular r:id="rId4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0000"/>
    <a:srgbClr val="8E4169"/>
    <a:srgbClr val="FEB9BA"/>
    <a:srgbClr val="B3FFFF"/>
    <a:srgbClr val="E8D9F3"/>
    <a:srgbClr val="DDFFDD"/>
    <a:srgbClr val="B84600"/>
    <a:srgbClr val="FF8032"/>
    <a:srgbClr val="797600"/>
    <a:srgbClr val="FFFD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21" autoAdjust="0"/>
    <p:restoredTop sz="94710" autoAdjust="0"/>
  </p:normalViewPr>
  <p:slideViewPr>
    <p:cSldViewPr snapToGrid="0">
      <p:cViewPr varScale="1">
        <p:scale>
          <a:sx n="98" d="100"/>
          <a:sy n="98" d="100"/>
        </p:scale>
        <p:origin x="84" y="222"/>
      </p:cViewPr>
      <p:guideLst/>
    </p:cSldViewPr>
  </p:slideViewPr>
  <p:outlineViewPr>
    <p:cViewPr>
      <p:scale>
        <a:sx n="33" d="100"/>
        <a:sy n="33" d="100"/>
      </p:scale>
      <p:origin x="0" y="-811"/>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0" Type="http://schemas.openxmlformats.org/officeDocument/2006/relationships/slide" Target="slides/slide16.xml"/><Relationship Id="rId41" Type="http://schemas.openxmlformats.org/officeDocument/2006/relationships/font" Target="fonts/font16.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image" Target="../media/image48.jpeg"/><Relationship Id="rId4" Type="http://schemas.openxmlformats.org/officeDocument/2006/relationships/image" Target="../media/image5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image" Target="../media/image48.jpeg"/><Relationship Id="rId4" Type="http://schemas.openxmlformats.org/officeDocument/2006/relationships/image" Target="../media/image5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es-ES" sz="2000" b="1">
              <a:effectLst>
                <a:outerShdw blurRad="38100" dist="38100" dir="2700000" algn="tl">
                  <a:srgbClr val="000000">
                    <a:alpha val="43137"/>
                  </a:srgbClr>
                </a:outerShdw>
              </a:effectLst>
            </a:rPr>
            <a:t>Koje darove Pav</a:t>
          </a:r>
          <a:r>
            <a:rPr lang="sr-Latn-RS" sz="2000" b="1">
              <a:effectLst>
                <a:outerShdw blurRad="38100" dist="38100" dir="2700000" algn="tl">
                  <a:srgbClr val="000000">
                    <a:alpha val="43137"/>
                  </a:srgbClr>
                </a:outerShdw>
              </a:effectLst>
            </a:rPr>
            <a:t>le</a:t>
          </a:r>
          <a:r>
            <a:rPr lang="es-ES" sz="2000" b="1">
              <a:effectLst>
                <a:outerShdw blurRad="38100" dist="38100" dir="2700000" algn="tl">
                  <a:srgbClr val="000000">
                    <a:alpha val="43137"/>
                  </a:srgbClr>
                </a:outerShdw>
              </a:effectLst>
            </a:rPr>
            <a:t> daje kao prim</a:t>
          </a:r>
          <a:r>
            <a:rPr lang="sr-Latn-RS" sz="2000" b="1">
              <a:effectLst>
                <a:outerShdw blurRad="38100" dist="38100" dir="2700000" algn="tl">
                  <a:srgbClr val="000000">
                    <a:alpha val="43137"/>
                  </a:srgbClr>
                </a:outerShdw>
              </a:effectLst>
            </a:rPr>
            <a:t>j</a:t>
          </a:r>
          <a:r>
            <a:rPr lang="es-ES" sz="2000" b="1">
              <a:effectLst>
                <a:outerShdw blurRad="38100" dist="38100" dir="2700000" algn="tl">
                  <a:srgbClr val="000000">
                    <a:alpha val="43137"/>
                  </a:srgbClr>
                </a:outerShdw>
              </a:effectLst>
            </a:rPr>
            <a:t>er, među mnogim drugim koji postoje? (1</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 Kor. 12</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8-10; Rim. 12</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6-8; Ef. 4</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11</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R</a:t>
          </a:r>
          <a:r>
            <a:rPr lang="sr-Latn-RS" sz="2000" b="1" dirty="0"/>
            <a:t>ij</a:t>
          </a:r>
          <a:r>
            <a:rPr lang="es-ES" sz="2000" b="1" dirty="0" err="1"/>
            <a:t>eč</a:t>
          </a:r>
          <a:r>
            <a:rPr lang="es-ES" sz="2000" b="1" dirty="0"/>
            <a:t> </a:t>
          </a:r>
          <a:r>
            <a:rPr lang="es-ES" sz="2000" b="1" dirty="0" err="1"/>
            <a:t>mudrosti</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sr-Latn-RS" sz="2000" b="1"/>
            <a:t>Znanstve</a:t>
          </a:r>
          <a:r>
            <a:rPr lang="es-ES" sz="2000" b="1"/>
            <a:t>na r</a:t>
          </a:r>
          <a:r>
            <a:rPr lang="sr-Latn-RS" sz="2000" b="1"/>
            <a:t>ij</a:t>
          </a:r>
          <a:r>
            <a:rPr lang="es-ES" sz="2000" b="1"/>
            <a:t>eč</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sr-Latn-RS" sz="2000"/>
            <a:t>Vjera</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Zdravstvo</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Izvođenje čuda</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Proro</a:t>
          </a:r>
          <a:r>
            <a:rPr lang="sr-Latn-RS" sz="2000" b="1"/>
            <a:t>štvo</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sr-Latn-RS" sz="2000" b="1"/>
            <a:t>Razlikovanje</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Jezici</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a:t>Jezično prevođenje</a:t>
          </a:r>
          <a:endParaRPr lang="es-ES" sz="20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a:solidFill>
                <a:schemeClr val="bg1"/>
              </a:solidFill>
              <a:highlight>
                <a:srgbClr val="008000"/>
              </a:highlight>
            </a:rPr>
            <a:t>Ef</a:t>
          </a:r>
          <a:r>
            <a:rPr lang="sr-Latn-RS" sz="2000" b="1">
              <a:solidFill>
                <a:schemeClr val="bg1"/>
              </a:solidFill>
              <a:highlight>
                <a:srgbClr val="008000"/>
              </a:highlight>
            </a:rPr>
            <a:t>.</a:t>
          </a:r>
          <a:r>
            <a:rPr lang="es-ES" sz="2000" b="1">
              <a:solidFill>
                <a:schemeClr val="bg1"/>
              </a:solidFill>
              <a:highlight>
                <a:srgbClr val="008000"/>
              </a:highlight>
            </a:rPr>
            <a:t> 4</a:t>
          </a:r>
          <a:r>
            <a:rPr lang="sr-Latn-RS" sz="2000" b="1">
              <a:solidFill>
                <a:schemeClr val="bg1"/>
              </a:solidFill>
              <a:highlight>
                <a:srgbClr val="008000"/>
              </a:highlight>
            </a:rPr>
            <a:t>,</a:t>
          </a:r>
          <a:r>
            <a:rPr lang="es-ES" sz="2000" b="1">
              <a:solidFill>
                <a:schemeClr val="bg1"/>
              </a:solidFill>
              <a:highlight>
                <a:srgbClr val="008000"/>
              </a:highlight>
            </a:rPr>
            <a:t>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Apostol</a:t>
          </a:r>
          <a:r>
            <a:rPr lang="sr-Latn-RS" sz="2000" b="1"/>
            <a:t>stvo</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Evangelizacija</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Pastor</a:t>
          </a:r>
          <a:r>
            <a:rPr lang="sr-Latn-RS" sz="2000" b="1"/>
            <a:t>stvo i</a:t>
          </a:r>
          <a:r>
            <a:rPr lang="es-ES" sz="2000" b="1"/>
            <a:t> magistarski studij</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A80000"/>
              </a:highlight>
            </a:rPr>
            <a:t>1. Kor</a:t>
          </a:r>
          <a:r>
            <a:rPr lang="sr-Latn-RS" sz="2000" b="1" dirty="0">
              <a:solidFill>
                <a:schemeClr val="bg1"/>
              </a:solidFill>
              <a:highlight>
                <a:srgbClr val="A80000"/>
              </a:highlight>
            </a:rPr>
            <a:t>.</a:t>
          </a:r>
          <a:r>
            <a:rPr lang="es-ES" sz="2000" b="1" dirty="0">
              <a:solidFill>
                <a:schemeClr val="bg1"/>
              </a:solidFill>
              <a:highlight>
                <a:srgbClr val="A80000"/>
              </a:highlight>
            </a:rPr>
            <a:t>12</a:t>
          </a:r>
          <a:r>
            <a:rPr lang="sr-Latn-RS" sz="2000" b="1" dirty="0">
              <a:solidFill>
                <a:schemeClr val="bg1"/>
              </a:solidFill>
              <a:highlight>
                <a:srgbClr val="A80000"/>
              </a:highlight>
            </a:rPr>
            <a:t>,</a:t>
          </a:r>
          <a:r>
            <a:rPr lang="es-ES" sz="2000" b="1" dirty="0">
              <a:solidFill>
                <a:schemeClr val="bg1"/>
              </a:solidFill>
              <a:highlight>
                <a:srgbClr val="A80000"/>
              </a:highlight>
            </a:rPr>
            <a:t>8-10</a:t>
          </a:r>
          <a:endParaRPr lang="es-ES" sz="2000" dirty="0">
            <a:solidFill>
              <a:schemeClr val="bg1"/>
            </a:solidFill>
            <a:highlight>
              <a:srgbClr val="A8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42656FC3-5D46-434F-B055-58A8E017CF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sr-Latn-RS" sz="2000" b="1"/>
            <a:t>duhova</a:t>
          </a:r>
          <a:endParaRPr lang="es-ES" sz="2000" dirty="0"/>
        </a:p>
      </dgm:t>
    </dgm:pt>
    <dgm:pt modelId="{75498601-F2D2-44D5-9102-4682678F020D}" type="parTrans" cxnId="{C36028F6-F602-42F1-BAD1-5585CF2B3CCE}">
      <dgm:prSet/>
      <dgm:spPr/>
      <dgm:t>
        <a:bodyPr/>
        <a:lstStyle/>
        <a:p>
          <a:endParaRPr lang="hr-HR"/>
        </a:p>
      </dgm:t>
    </dgm:pt>
    <dgm:pt modelId="{1A35960C-B905-4947-8D98-966637737C49}" type="sibTrans" cxnId="{C36028F6-F602-42F1-BAD1-5585CF2B3CCE}">
      <dgm:prSet/>
      <dgm:spPr/>
      <dgm:t>
        <a:bodyPr/>
        <a:lstStyle/>
        <a:p>
          <a:endParaRPr lang="hr-HR"/>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a:solidFill>
                <a:schemeClr val="bg1"/>
              </a:solidFill>
              <a:highlight>
                <a:srgbClr val="000080"/>
              </a:highlight>
            </a:rPr>
            <a:t>R</a:t>
          </a:r>
          <a:r>
            <a:rPr lang="sr-Latn-RS" sz="2000" b="1">
              <a:solidFill>
                <a:schemeClr val="bg1"/>
              </a:solidFill>
              <a:highlight>
                <a:srgbClr val="000080"/>
              </a:highlight>
            </a:rPr>
            <a:t>im.</a:t>
          </a:r>
          <a:r>
            <a:rPr lang="es-ES" sz="2000" b="1">
              <a:solidFill>
                <a:schemeClr val="bg1"/>
              </a:solidFill>
              <a:highlight>
                <a:srgbClr val="000080"/>
              </a:highlight>
            </a:rPr>
            <a:t> 12</a:t>
          </a:r>
          <a:r>
            <a:rPr lang="sr-Latn-RS" sz="2000" b="1">
              <a:solidFill>
                <a:schemeClr val="bg1"/>
              </a:solidFill>
              <a:highlight>
                <a:srgbClr val="000080"/>
              </a:highlight>
            </a:rPr>
            <a:t>,</a:t>
          </a:r>
          <a:r>
            <a:rPr lang="es-ES" sz="2000" b="1">
              <a:solidFill>
                <a:schemeClr val="bg1"/>
              </a:solidFill>
              <a:highlight>
                <a:srgbClr val="000080"/>
              </a:highlight>
            </a:rPr>
            <a:t>6-8</a:t>
          </a:r>
          <a:endParaRPr lang="es-ES" sz="2000" dirty="0">
            <a:solidFill>
              <a:schemeClr val="bg1"/>
            </a:solidFill>
            <a:highlight>
              <a:srgbClr val="000080"/>
            </a:highlight>
          </a:endParaRPr>
        </a:p>
      </dgm:t>
    </dgm:pt>
    <dgm:pt modelId="{2DF86F07-BB8D-4C46-847A-953546077756}" type="sibTrans" cxnId="{9A114472-470D-409B-887D-76A498A63C3A}">
      <dgm:prSet/>
      <dgm:spPr/>
      <dgm:t>
        <a:bodyPr/>
        <a:lstStyle/>
        <a:p>
          <a:endParaRPr lang="es-ES"/>
        </a:p>
      </dgm:t>
    </dgm:pt>
    <dgm:pt modelId="{BA8F2518-83E7-4E63-9ABC-F47FFFBB0511}" type="par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Služba</a:t>
          </a:r>
          <a:endParaRPr lang="es-ES" sz="2000" dirty="0"/>
        </a:p>
      </dgm:t>
    </dgm:pt>
    <dgm:pt modelId="{F2589EC9-32AA-4238-8151-AEBAAEE37E9C}" type="sibTrans" cxnId="{21788911-0589-44C6-AF86-AA7FDF7D1DBE}">
      <dgm:prSet/>
      <dgm:spPr/>
      <dgm:t>
        <a:bodyPr/>
        <a:lstStyle/>
        <a:p>
          <a:endParaRPr lang="es-ES"/>
        </a:p>
      </dgm:t>
    </dgm:pt>
    <dgm:pt modelId="{2A0E3F18-C4E4-42D3-952A-19261B25CB10}" type="par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Podučavanje</a:t>
          </a:r>
          <a:endParaRPr lang="es-ES" sz="2000" dirty="0"/>
        </a:p>
      </dgm:t>
    </dgm:pt>
    <dgm:pt modelId="{43F1E1EB-BF27-4498-8ECC-AE59A701FA3C}" type="sibTrans" cxnId="{6D53CE1D-DA37-4B8D-AEC7-D743E913FA60}">
      <dgm:prSet/>
      <dgm:spPr/>
      <dgm:t>
        <a:bodyPr/>
        <a:lstStyle/>
        <a:p>
          <a:endParaRPr lang="es-ES"/>
        </a:p>
      </dgm:t>
    </dgm:pt>
    <dgm:pt modelId="{F38C8106-04C0-4665-AD49-234CE4875F84}" type="par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Potica</a:t>
          </a:r>
          <a:r>
            <a:rPr lang="sr-Latn-RS" sz="2000" b="1"/>
            <a:t>nje</a:t>
          </a:r>
          <a:endParaRPr lang="es-ES" sz="2000" dirty="0"/>
        </a:p>
      </dgm:t>
    </dgm:pt>
    <dgm:pt modelId="{1EF361F4-0A91-44B4-8BB1-86EFF9CE49EC}" type="sibTrans" cxnId="{08E83C11-4578-4216-86FF-B77C5CB3CAA1}">
      <dgm:prSet/>
      <dgm:spPr/>
      <dgm:t>
        <a:bodyPr/>
        <a:lstStyle/>
        <a:p>
          <a:endParaRPr lang="es-ES"/>
        </a:p>
      </dgm:t>
    </dgm:pt>
    <dgm:pt modelId="{F77ADB4F-C806-4414-A511-D6304FF10A15}" type="par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Dar</a:t>
          </a:r>
          <a:r>
            <a:rPr lang="sr-Latn-RS" sz="2000" b="1"/>
            <a:t>i</a:t>
          </a:r>
          <a:r>
            <a:rPr lang="es-ES" sz="2000" b="1"/>
            <a:t>vanje</a:t>
          </a:r>
          <a:endParaRPr lang="es-ES" sz="2000" dirty="0"/>
        </a:p>
      </dgm:t>
    </dgm:pt>
    <dgm:pt modelId="{1342C45D-80C3-464B-82D8-23491991E013}" type="sibTrans" cxnId="{5375EB49-1180-4658-83CF-BF59D199BA90}">
      <dgm:prSet/>
      <dgm:spPr/>
      <dgm:t>
        <a:bodyPr/>
        <a:lstStyle/>
        <a:p>
          <a:endParaRPr lang="es-ES"/>
        </a:p>
      </dgm:t>
    </dgm:pt>
    <dgm:pt modelId="{55424207-0EFA-4D12-866A-F3BE9AA90362}" type="par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Vo</a:t>
          </a:r>
          <a:r>
            <a:rPr lang="sr-Latn-RS" sz="2000" b="1"/>
            <a:t>d</a:t>
          </a:r>
          <a:r>
            <a:rPr lang="es-ES" sz="2000" b="1"/>
            <a:t>stvo</a:t>
          </a:r>
          <a:endParaRPr lang="es-ES" sz="2000" dirty="0"/>
        </a:p>
      </dgm:t>
    </dgm:pt>
    <dgm:pt modelId="{EEB7C07E-B35B-4151-93B6-C06094C78E3B}" type="sibTrans" cxnId="{26514794-4931-426A-8AB8-24115CF8D36F}">
      <dgm:prSet/>
      <dgm:spPr/>
      <dgm:t>
        <a:bodyPr/>
        <a:lstStyle/>
        <a:p>
          <a:endParaRPr lang="es-ES"/>
        </a:p>
      </dgm:t>
    </dgm:pt>
    <dgm:pt modelId="{4F83E240-8797-4F7B-A9FD-6F9BD3161F22}" type="par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a:t>Milost</a:t>
          </a:r>
          <a:endParaRPr lang="es-ES" sz="2000" dirty="0"/>
        </a:p>
      </dgm:t>
    </dgm:pt>
    <dgm:pt modelId="{87144B20-C008-4AAE-B09B-3CF504A1DA3A}" type="sibTrans" cxnId="{2299549A-B138-4C15-B201-BD88A519DC92}">
      <dgm:prSet/>
      <dgm:spPr/>
      <dgm:t>
        <a:bodyPr/>
        <a:lstStyle/>
        <a:p>
          <a:endParaRPr lang="es-ES"/>
        </a:p>
      </dgm:t>
    </dgm:pt>
    <dgm:pt modelId="{EEFA82D5-54EA-4C8C-B7E3-3DDBC92880E8}" type="parTrans" cxnId="{2299549A-B138-4C15-B201-BD88A519DC92}">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9"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8"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9" destOrd="0" parTransId="{4792E315-619E-4A6C-ADA5-7EC7B4ABE541}" sibTransId="{ADF7226B-8477-441E-A3C1-83163BDE0F43}"/>
    <dgm:cxn modelId="{9C16EAC8-DEB8-4203-95E1-4DC5303CE34C}" type="presOf" srcId="{42656FC3-5D46-434F-B055-58A8E017CF47}" destId="{04DE4015-5369-40CD-A02D-45D8EC5F7704}" srcOrd="0" destOrd="8" presId="urn:microsoft.com/office/officeart/2005/8/layout/hList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C36028F6-F602-42F1-BAD1-5585CF2B3CCE}" srcId="{978AFE4D-A237-4E2E-8D91-0DF5CCB77947}" destId="{42656FC3-5D46-434F-B055-58A8E017CF47}" srcOrd="7" destOrd="0" parTransId="{75498601-F2D2-44D5-9102-4682678F020D}" sibTransId="{1A35960C-B905-4947-8D98-966637737C49}"/>
    <dgm:cxn modelId="{1E0852F9-7705-425D-8C26-8871DE221144}" type="presOf" srcId="{7D8F604B-7369-49FC-BCC1-234B6EB1A30F}" destId="{04DE4015-5369-40CD-A02D-45D8EC5F7704}" srcOrd="0" destOrd="10"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Što ljubav radi</a:t>
          </a:r>
          <a:r>
            <a:rPr lang="sr-Latn-RS"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Strpljiv</a:t>
          </a:r>
          <a:r>
            <a:rPr lang="sr-Latn-RS" sz="2000" b="1"/>
            <a:t>a</a:t>
          </a:r>
          <a:r>
            <a:rPr lang="es-ES" sz="2000" b="1"/>
            <a:t> je</a:t>
          </a:r>
          <a:r>
            <a:rPr lang="sr-Latn-RS" sz="2000" b="1"/>
            <a:t>.</a:t>
          </a:r>
          <a:endParaRPr lang="es-ES" sz="2000" b="1" dirty="0"/>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sr-Latn-RS" sz="2000" b="1"/>
            <a:t>L</a:t>
          </a:r>
          <a:r>
            <a:rPr lang="es-ES" sz="2000" b="1"/>
            <a:t>jubazn</a:t>
          </a:r>
          <a:r>
            <a:rPr lang="sr-Latn-RS" sz="2000" b="1"/>
            <a:t>a je.</a:t>
          </a:r>
          <a:endParaRPr lang="es-ES" sz="2000" b="1" dirty="0"/>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Što ljubav NE čini</a:t>
          </a:r>
          <a:r>
            <a:rPr lang="sr-Latn-RS"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s-ES" sz="2000" b="1"/>
            <a:t>Nije ljubomoran</a:t>
          </a:r>
          <a:r>
            <a:rPr lang="sr-Latn-RS" sz="2000" b="1"/>
            <a:t>a.</a:t>
          </a:r>
          <a:endParaRPr lang="es-ES" sz="2000" b="1" dirty="0"/>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s-ES" sz="2000" b="1"/>
            <a:t>N</a:t>
          </a:r>
          <a:r>
            <a:rPr lang="sr-Latn-RS" sz="2000" b="1"/>
            <a:t>e hvali se.</a:t>
          </a:r>
          <a:endParaRPr lang="es-ES" sz="2000" b="1" dirty="0"/>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a:t>
          </a:r>
          <a:r>
            <a:rPr lang="sr-Latn-RS" sz="2000" b="1"/>
            <a:t>e</a:t>
          </a:r>
          <a:r>
            <a:rPr lang="es-ES" sz="2000" b="1"/>
            <a:t> ponos</a:t>
          </a:r>
          <a:r>
            <a:rPr lang="sr-Latn-RS" sz="2000" b="1"/>
            <a:t>i se.</a:t>
          </a:r>
          <a:endParaRPr lang="es-ES" sz="2000" b="1" dirty="0"/>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Nije nepristojn</a:t>
          </a:r>
          <a:r>
            <a:rPr lang="sr-Latn-RS" sz="2000" b="1"/>
            <a:t>a.</a:t>
          </a:r>
          <a:endParaRPr lang="es-ES" sz="2000" b="1" dirty="0"/>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s-ES" sz="2000" b="1"/>
            <a:t>Nije sebičn</a:t>
          </a:r>
          <a:r>
            <a:rPr lang="sr-Latn-RS" sz="2000" b="1"/>
            <a:t>a.</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Ne uživa u zlu</a:t>
          </a:r>
          <a:r>
            <a:rPr lang="sr-Latn-RS" sz="2000" b="1"/>
            <a:t>.</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Raduje se istini</a:t>
          </a:r>
          <a:r>
            <a:rPr lang="sr-Latn-RS" sz="2000" b="1"/>
            <a:t>.</a:t>
          </a:r>
          <a:endParaRPr lang="es-ES" sz="2000" b="1" dirty="0"/>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s-ES" sz="2000" b="1"/>
            <a:t>Sve opravdava</a:t>
          </a:r>
          <a:r>
            <a:rPr lang="sr-Latn-RS" sz="2000" b="1"/>
            <a:t>.</a:t>
          </a:r>
          <a:endParaRPr lang="es-ES" sz="2000" b="1" dirty="0"/>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sr-Latn-RS" sz="2000" b="1"/>
            <a:t>S</a:t>
          </a:r>
          <a:r>
            <a:rPr lang="es-ES" sz="2000" b="1"/>
            <a:t>ve</a:t>
          </a:r>
          <a:r>
            <a:rPr lang="sr-Latn-RS" sz="2000" b="1"/>
            <a:t> vjeruje.</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Sve </a:t>
          </a:r>
          <a:r>
            <a:rPr lang="sr-Latn-RS" sz="2000" b="1"/>
            <a:t>o</a:t>
          </a:r>
          <a:r>
            <a:rPr lang="es-ES" sz="2000" b="1"/>
            <a:t>ček</a:t>
          </a:r>
          <a:r>
            <a:rPr lang="sr-Latn-RS" sz="2000" b="1"/>
            <a:t>uje.</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sr-Latn-RS" sz="2000" b="1"/>
            <a:t>S</a:t>
          </a:r>
          <a:r>
            <a:rPr lang="es-ES" sz="2000" b="1"/>
            <a:t>ve</a:t>
          </a:r>
          <a:r>
            <a:rPr lang="sr-Latn-RS" sz="2000" b="1"/>
            <a:t> podržava.</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a:t>
          </a:r>
          <a:r>
            <a:rPr lang="sr-Latn-RS" sz="2000" b="1"/>
            <a:t>e raduje se nepravdi.</a:t>
          </a:r>
          <a:endParaRPr lang="es-ES" sz="2000" b="1" dirty="0"/>
        </a:p>
      </dgm:t>
    </dgm:pt>
    <dgm:pt modelId="{2DFECF78-C1A6-46BF-89BB-240DC61E99B4}" type="sibTrans" cxnId="{8A894B90-D577-4908-A63E-578FF9DF2CD9}">
      <dgm:prSet/>
      <dgm:spPr/>
      <dgm:t>
        <a:bodyPr/>
        <a:lstStyle/>
        <a:p>
          <a:endParaRPr lang="es-ES" sz="2000" b="1"/>
        </a:p>
      </dgm:t>
    </dgm:pt>
    <dgm:pt modelId="{1335D3A8-93EE-4375-A0AD-0EDC820F44B8}" type="parTrans" cxnId="{8A894B90-D577-4908-A63E-578FF9DF2CD9}">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Ne ljuti se</a:t>
          </a:r>
          <a:r>
            <a:rPr lang="sr-Latn-RS" sz="2000" b="1"/>
            <a:t>.</a:t>
          </a:r>
          <a:endParaRPr lang="es-ES" sz="2000" b="1" dirty="0"/>
        </a:p>
      </dgm:t>
    </dgm:pt>
    <dgm:pt modelId="{A498FCD6-E5EF-4325-9F5B-80E3CE82409D}" type="sibTrans" cxnId="{5D6AEB41-304B-4F7A-8889-FD4BBEE59871}">
      <dgm:prSet/>
      <dgm:spPr/>
      <dgm:t>
        <a:bodyPr/>
        <a:lstStyle/>
        <a:p>
          <a:endParaRPr lang="es-ES" sz="2000" b="1"/>
        </a:p>
      </dgm:t>
    </dgm:pt>
    <dgm:pt modelId="{C89D2957-A39E-4C91-A305-72B510500F4A}" type="parTrans" cxnId="{5D6AEB41-304B-4F7A-8889-FD4BBEE59871}">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s-ES" sz="2000" b="1">
              <a:effectLst>
                <a:outerShdw blurRad="38100" dist="38100" dir="2700000" algn="tl">
                  <a:srgbClr val="000000">
                    <a:alpha val="43137"/>
                  </a:srgbClr>
                </a:outerShdw>
              </a:effectLst>
            </a:rPr>
            <a:t>Budući događaji predviđeni — ako nisu</a:t>
          </a:r>
          <a:r>
            <a:rPr lang="sr-Latn-RS" sz="2000" b="1">
              <a:effectLst>
                <a:outerShdw blurRad="38100" dist="38100" dir="2700000" algn="tl">
                  <a:srgbClr val="000000">
                    <a:alpha val="43137"/>
                  </a:srgbClr>
                </a:outerShdw>
              </a:effectLst>
            </a:rPr>
            <a:t> uvjetova</a:t>
          </a:r>
          <a:r>
            <a:rPr lang="es-ES" sz="2000" b="1">
              <a:effectLst>
                <a:outerShdw blurRad="38100" dist="38100" dir="2700000" algn="tl">
                  <a:srgbClr val="000000">
                    <a:alpha val="43137"/>
                  </a:srgbClr>
                </a:outerShdw>
              </a:effectLst>
            </a:rPr>
            <a:t>ni — moraju se ispuniti (</a:t>
          </a:r>
          <a:r>
            <a:rPr lang="sr-Latn-RS" sz="2000" b="1">
              <a:effectLst>
                <a:outerShdw blurRad="38100" dist="38100" dir="2700000" algn="tl">
                  <a:srgbClr val="000000">
                    <a:alpha val="43137"/>
                  </a:srgbClr>
                </a:outerShdw>
              </a:effectLst>
            </a:rPr>
            <a:t>Pnz.</a:t>
          </a:r>
          <a:r>
            <a:rPr lang="es-ES" sz="2000" b="1">
              <a:effectLst>
                <a:outerShdw blurRad="38100" dist="38100" dir="2700000" algn="tl">
                  <a:srgbClr val="000000">
                    <a:alpha val="43137"/>
                  </a:srgbClr>
                </a:outerShdw>
              </a:effectLst>
            </a:rPr>
            <a:t> 18</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22; Jer. 28</a:t>
          </a:r>
          <a:r>
            <a:rPr lang="sr-Latn-RS" sz="2000" b="1">
              <a:effectLst>
                <a:outerShdw blurRad="38100" dist="38100" dir="2700000" algn="tl">
                  <a:srgbClr val="000000">
                    <a:alpha val="43137"/>
                  </a:srgbClr>
                </a:outerShdw>
              </a:effectLst>
            </a:rPr>
            <a:t>,8.</a:t>
          </a:r>
          <a:r>
            <a:rPr lang="es-ES" sz="2000" b="1">
              <a:effectLst>
                <a:outerShdw blurRad="38100" dist="38100" dir="2700000" algn="tl">
                  <a:srgbClr val="000000">
                    <a:alpha val="43137"/>
                  </a:srgbClr>
                </a:outerShdw>
              </a:effectLst>
            </a:rPr>
            <a:t>9</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 Jona 4</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2)</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sr-Latn-RS" sz="2000" b="1">
              <a:effectLst>
                <a:outerShdw blurRad="38100" dist="38100" dir="2700000" algn="tl">
                  <a:srgbClr val="000000">
                    <a:alpha val="43137"/>
                  </a:srgbClr>
                </a:outerShdw>
              </a:effectLst>
            </a:rPr>
            <a:t>P</a:t>
          </a:r>
          <a:r>
            <a:rPr lang="es-ES" sz="2000" b="1">
              <a:effectLst>
                <a:outerShdw blurRad="38100" dist="38100" dir="2700000" algn="tl">
                  <a:srgbClr val="000000">
                    <a:alpha val="43137"/>
                  </a:srgbClr>
                </a:outerShdw>
              </a:effectLst>
            </a:rPr>
            <a:t>oruka </a:t>
          </a:r>
          <a:r>
            <a:rPr lang="sr-Latn-RS" sz="2000" b="1">
              <a:effectLst>
                <a:outerShdw blurRad="38100" dist="38100" dir="2700000" algn="tl">
                  <a:srgbClr val="000000">
                    <a:alpha val="43137"/>
                  </a:srgbClr>
                </a:outerShdw>
              </a:effectLst>
            </a:rPr>
            <a:t>proroka </a:t>
          </a:r>
          <a:r>
            <a:rPr lang="es-ES" sz="2000" b="1">
              <a:effectLst>
                <a:outerShdw blurRad="38100" dist="38100" dir="2700000" algn="tl">
                  <a:srgbClr val="000000">
                    <a:alpha val="43137"/>
                  </a:srgbClr>
                </a:outerShdw>
              </a:effectLst>
            </a:rPr>
            <a:t>treba </a:t>
          </a:r>
          <a:r>
            <a:rPr lang="sr-Latn-RS" sz="2000" b="1">
              <a:effectLst>
                <a:outerShdw blurRad="38100" dist="38100" dir="2700000" algn="tl">
                  <a:srgbClr val="000000">
                    <a:alpha val="43137"/>
                  </a:srgbClr>
                </a:outerShdw>
              </a:effectLst>
            </a:rPr>
            <a:t>biti</a:t>
          </a:r>
          <a:r>
            <a:rPr lang="es-ES" sz="2000" b="1">
              <a:effectLst>
                <a:outerShdw blurRad="38100" dist="38100" dir="2700000" algn="tl">
                  <a:srgbClr val="000000">
                    <a:alpha val="43137"/>
                  </a:srgbClr>
                </a:outerShdw>
              </a:effectLst>
            </a:rPr>
            <a:t> u skladu s porukom prethodnih proroka</a:t>
          </a:r>
          <a:r>
            <a:rPr lang="sr-Latn-RS" sz="2000" b="1">
              <a:effectLst>
                <a:outerShdw blurRad="38100" dist="38100" dir="2700000" algn="tl">
                  <a:srgbClr val="000000">
                    <a:alpha val="43137"/>
                  </a:srgbClr>
                </a:outerShdw>
              </a:effectLst>
            </a:rPr>
            <a:t> </a:t>
          </a:r>
          <a:r>
            <a:rPr lang="es-ES" sz="2000" b="1">
              <a:effectLst>
                <a:outerShdw blurRad="38100" dist="38100" dir="2700000" algn="tl">
                  <a:srgbClr val="000000">
                    <a:alpha val="43137"/>
                  </a:srgbClr>
                </a:outerShdw>
              </a:effectLst>
            </a:rPr>
            <a:t>(</a:t>
          </a:r>
          <a:r>
            <a:rPr lang="sr-Latn-RS" sz="2000" b="1">
              <a:effectLst>
                <a:outerShdw blurRad="38100" dist="38100" dir="2700000" algn="tl">
                  <a:srgbClr val="000000">
                    <a:alpha val="43137"/>
                  </a:srgbClr>
                </a:outerShdw>
              </a:effectLst>
            </a:rPr>
            <a:t>Pnz.</a:t>
          </a:r>
          <a:r>
            <a:rPr lang="es-ES" sz="2000" b="1">
              <a:effectLst>
                <a:outerShdw blurRad="38100" dist="38100" dir="2700000" algn="tl">
                  <a:srgbClr val="000000">
                    <a:alpha val="43137"/>
                  </a:srgbClr>
                </a:outerShdw>
              </a:effectLst>
            </a:rPr>
            <a:t> 13</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1-3; Iza. 8</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20)</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s-ES" sz="2000" b="1">
              <a:effectLst>
                <a:outerShdw blurRad="38100" dist="38100" dir="2700000" algn="tl">
                  <a:srgbClr val="000000">
                    <a:alpha val="43137"/>
                  </a:srgbClr>
                </a:outerShdw>
              </a:effectLst>
            </a:rPr>
            <a:t>Mora svjedoči</a:t>
          </a:r>
          <a:r>
            <a:rPr lang="sr-Latn-RS" sz="2000" b="1">
              <a:effectLst>
                <a:outerShdw blurRad="38100" dist="38100" dir="2700000" algn="tl">
                  <a:srgbClr val="000000">
                    <a:alpha val="43137"/>
                  </a:srgbClr>
                </a:outerShdw>
              </a:effectLst>
            </a:rPr>
            <a:t>ti</a:t>
          </a:r>
          <a:r>
            <a:rPr lang="es-ES" sz="2000" b="1">
              <a:effectLst>
                <a:outerShdw blurRad="38100" dist="38100" dir="2700000" algn="tl">
                  <a:srgbClr val="000000">
                    <a:alpha val="43137"/>
                  </a:srgbClr>
                </a:outerShdw>
              </a:effectLst>
            </a:rPr>
            <a:t> utjelovljenju Isusa</a:t>
          </a:r>
          <a:r>
            <a:rPr lang="sr-Latn-RS" sz="2000" b="1">
              <a:effectLst>
                <a:outerShdw blurRad="38100" dist="38100" dir="2700000" algn="tl">
                  <a:srgbClr val="000000">
                    <a:alpha val="43137"/>
                  </a:srgbClr>
                </a:outerShdw>
              </a:effectLst>
            </a:rPr>
            <a:t> </a:t>
          </a:r>
          <a:r>
            <a:rPr lang="es-ES" sz="2000" b="1">
              <a:effectLst>
                <a:outerShdw blurRad="38100" dist="38100" dir="2700000" algn="tl">
                  <a:srgbClr val="000000">
                    <a:alpha val="43137"/>
                  </a:srgbClr>
                </a:outerShdw>
              </a:effectLst>
            </a:rPr>
            <a:t>(1. </a:t>
          </a:r>
          <a:r>
            <a:rPr lang="sr-Latn-RS" sz="2000" b="1">
              <a:effectLst>
                <a:outerShdw blurRad="38100" dist="38100" dir="2700000" algn="tl">
                  <a:srgbClr val="000000">
                    <a:alpha val="43137"/>
                  </a:srgbClr>
                </a:outerShdw>
              </a:effectLst>
            </a:rPr>
            <a:t>I</a:t>
          </a:r>
          <a:r>
            <a:rPr lang="es-ES" sz="2000" b="1">
              <a:effectLst>
                <a:outerShdw blurRad="38100" dist="38100" dir="2700000" algn="tl">
                  <a:srgbClr val="000000">
                    <a:alpha val="43137"/>
                  </a:srgbClr>
                </a:outerShdw>
              </a:effectLst>
            </a:rPr>
            <a:t>van</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 4</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1-3)</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es-ES" sz="2000" b="1">
              <a:effectLst>
                <a:outerShdw blurRad="38100" dist="38100" dir="2700000" algn="tl">
                  <a:srgbClr val="000000">
                    <a:alpha val="43137"/>
                  </a:srgbClr>
                </a:outerShdw>
              </a:effectLst>
            </a:rPr>
            <a:t>Njegov život treba biti u skladu s biblijskom porukom koju propov</a:t>
          </a:r>
          <a:r>
            <a:rPr lang="sr-Latn-RS" sz="2000" b="1">
              <a:effectLst>
                <a:outerShdw blurRad="38100" dist="38100" dir="2700000" algn="tl">
                  <a:srgbClr val="000000">
                    <a:alpha val="43137"/>
                  </a:srgbClr>
                </a:outerShdw>
              </a:effectLst>
            </a:rPr>
            <a:t>ij</a:t>
          </a:r>
          <a:r>
            <a:rPr lang="es-ES" sz="2000" b="1">
              <a:effectLst>
                <a:outerShdw blurRad="38100" dist="38100" dir="2700000" algn="tl">
                  <a:srgbClr val="000000">
                    <a:alpha val="43137"/>
                  </a:srgbClr>
                </a:outerShdw>
              </a:effectLst>
            </a:rPr>
            <a:t>eda (M</a:t>
          </a:r>
          <a:r>
            <a:rPr lang="sr-Latn-RS" sz="2000" b="1">
              <a:effectLst>
                <a:outerShdw blurRad="38100" dist="38100" dir="2700000" algn="tl">
                  <a:srgbClr val="000000">
                    <a:alpha val="43137"/>
                  </a:srgbClr>
                </a:outerShdw>
              </a:effectLst>
            </a:rPr>
            <a:t>a</a:t>
          </a:r>
          <a:r>
            <a:rPr lang="es-ES" sz="2000" b="1">
              <a:effectLst>
                <a:outerShdw blurRad="38100" dist="38100" dir="2700000" algn="tl">
                  <a:srgbClr val="000000">
                    <a:alpha val="43137"/>
                  </a:srgbClr>
                </a:outerShdw>
              </a:effectLst>
            </a:rPr>
            <a:t>t</a:t>
          </a:r>
          <a:r>
            <a:rPr lang="sr-Latn-RS" sz="2000" b="1">
              <a:effectLst>
                <a:outerShdw blurRad="38100" dist="38100" dir="2700000" algn="tl">
                  <a:srgbClr val="000000">
                    <a:alpha val="43137"/>
                  </a:srgbClr>
                </a:outerShdw>
              </a:effectLst>
            </a:rPr>
            <a:t>ej</a:t>
          </a:r>
          <a:r>
            <a:rPr lang="es-ES" sz="2000" b="1">
              <a:effectLst>
                <a:outerShdw blurRad="38100" dist="38100" dir="2700000" algn="tl">
                  <a:srgbClr val="000000">
                    <a:alpha val="43137"/>
                  </a:srgbClr>
                </a:outerShdw>
              </a:effectLst>
            </a:rPr>
            <a:t> 7</a:t>
          </a:r>
          <a:r>
            <a:rPr lang="sr-Latn-RS"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15-20)</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Koje darove Pav</a:t>
          </a:r>
          <a:r>
            <a:rPr lang="sr-Latn-RS" sz="2000" b="1" kern="1200">
              <a:effectLst>
                <a:outerShdw blurRad="38100" dist="38100" dir="2700000" algn="tl">
                  <a:srgbClr val="000000">
                    <a:alpha val="43137"/>
                  </a:srgbClr>
                </a:outerShdw>
              </a:effectLst>
            </a:rPr>
            <a:t>le</a:t>
          </a:r>
          <a:r>
            <a:rPr lang="es-ES" sz="2000" b="1" kern="1200">
              <a:effectLst>
                <a:outerShdw blurRad="38100" dist="38100" dir="2700000" algn="tl">
                  <a:srgbClr val="000000">
                    <a:alpha val="43137"/>
                  </a:srgbClr>
                </a:outerShdw>
              </a:effectLst>
            </a:rPr>
            <a:t> daje kao prim</a:t>
          </a:r>
          <a:r>
            <a:rPr lang="sr-Latn-RS" sz="2000" b="1" kern="1200">
              <a:effectLst>
                <a:outerShdw blurRad="38100" dist="38100" dir="2700000" algn="tl">
                  <a:srgbClr val="000000">
                    <a:alpha val="43137"/>
                  </a:srgbClr>
                </a:outerShdw>
              </a:effectLst>
            </a:rPr>
            <a:t>j</a:t>
          </a:r>
          <a:r>
            <a:rPr lang="es-ES" sz="2000" b="1" kern="1200">
              <a:effectLst>
                <a:outerShdw blurRad="38100" dist="38100" dir="2700000" algn="tl">
                  <a:srgbClr val="000000">
                    <a:alpha val="43137"/>
                  </a:srgbClr>
                </a:outerShdw>
              </a:effectLst>
            </a:rPr>
            <a:t>er, među mnogim drugim koji postoje? (1</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 Kor. 12</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8-10; Rim. 12</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6-8; Ef. 4</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11</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861" y="967521"/>
          <a:ext cx="2808002"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A80000"/>
              </a:highlight>
            </a:rPr>
            <a:t>1. Kor</a:t>
          </a:r>
          <a:r>
            <a:rPr lang="sr-Latn-RS" sz="2000" b="1" kern="1200" dirty="0">
              <a:solidFill>
                <a:schemeClr val="bg1"/>
              </a:solidFill>
              <a:highlight>
                <a:srgbClr val="A80000"/>
              </a:highlight>
            </a:rPr>
            <a:t>.</a:t>
          </a:r>
          <a:r>
            <a:rPr lang="es-ES" sz="2000" b="1" kern="1200" dirty="0">
              <a:solidFill>
                <a:schemeClr val="bg1"/>
              </a:solidFill>
              <a:highlight>
                <a:srgbClr val="A80000"/>
              </a:highlight>
            </a:rPr>
            <a:t>12</a:t>
          </a:r>
          <a:r>
            <a:rPr lang="sr-Latn-RS" sz="2000" b="1" kern="1200" dirty="0">
              <a:solidFill>
                <a:schemeClr val="bg1"/>
              </a:solidFill>
              <a:highlight>
                <a:srgbClr val="A80000"/>
              </a:highlight>
            </a:rPr>
            <a:t>,</a:t>
          </a:r>
          <a:r>
            <a:rPr lang="es-ES" sz="2000" b="1" kern="1200" dirty="0">
              <a:solidFill>
                <a:schemeClr val="bg1"/>
              </a:solidFill>
              <a:highlight>
                <a:srgbClr val="A80000"/>
              </a:highlight>
            </a:rPr>
            <a:t>8-10</a:t>
          </a:r>
          <a:endParaRPr lang="es-ES" sz="2000" kern="1200" dirty="0">
            <a:solidFill>
              <a:schemeClr val="bg1"/>
            </a:solidFill>
            <a:highlight>
              <a:srgbClr val="A8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R</a:t>
          </a:r>
          <a:r>
            <a:rPr lang="sr-Latn-RS" sz="2000" b="1" kern="1200" dirty="0"/>
            <a:t>ij</a:t>
          </a:r>
          <a:r>
            <a:rPr lang="es-ES" sz="2000" b="1" kern="1200" dirty="0" err="1"/>
            <a:t>eč</a:t>
          </a:r>
          <a:r>
            <a:rPr lang="es-ES" sz="2000" b="1" kern="1200" dirty="0"/>
            <a:t> </a:t>
          </a:r>
          <a:r>
            <a:rPr lang="es-ES" sz="2000" b="1" kern="1200" dirty="0" err="1"/>
            <a:t>mudrosti</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sr-Latn-RS" sz="2000" b="1" kern="1200"/>
            <a:t>Znanstve</a:t>
          </a:r>
          <a:r>
            <a:rPr lang="es-ES" sz="2000" b="1" kern="1200"/>
            <a:t>na r</a:t>
          </a:r>
          <a:r>
            <a:rPr lang="sr-Latn-RS" sz="2000" b="1" kern="1200"/>
            <a:t>ij</a:t>
          </a:r>
          <a:r>
            <a:rPr lang="es-ES" sz="2000" b="1" kern="1200"/>
            <a:t>eč</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sr-Latn-RS" sz="2000" kern="1200"/>
            <a:t>Vjera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Zdravstvo</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Izvođenje čuda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Proro</a:t>
          </a:r>
          <a:r>
            <a:rPr lang="sr-Latn-RS" sz="2000" b="1" kern="1200"/>
            <a:t>štvo</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sr-Latn-RS" sz="2000" b="1" kern="1200"/>
            <a:t>Razlikovanje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sr-Latn-RS" sz="2000" b="1" kern="1200"/>
            <a:t>duhova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Jezici</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a:t>Jezično prevođenje</a:t>
          </a:r>
          <a:endParaRPr lang="es-ES" sz="2000" kern="1200" dirty="0"/>
        </a:p>
      </dsp:txBody>
      <dsp:txXfrm>
        <a:off x="861" y="967521"/>
        <a:ext cx="2808002" cy="4293819"/>
      </dsp:txXfrm>
    </dsp:sp>
    <dsp:sp modelId="{8F95F10C-CDF9-4461-A7BC-9BC3BD7F92C5}">
      <dsp:nvSpPr>
        <dsp:cNvPr id="0" name=""/>
        <dsp:cNvSpPr/>
      </dsp:nvSpPr>
      <dsp:spPr>
        <a:xfrm>
          <a:off x="2808864" y="967521"/>
          <a:ext cx="2138436"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a:solidFill>
                <a:schemeClr val="bg1"/>
              </a:solidFill>
              <a:highlight>
                <a:srgbClr val="000080"/>
              </a:highlight>
            </a:rPr>
            <a:t>R</a:t>
          </a:r>
          <a:r>
            <a:rPr lang="sr-Latn-RS" sz="2000" b="1" kern="1200">
              <a:solidFill>
                <a:schemeClr val="bg1"/>
              </a:solidFill>
              <a:highlight>
                <a:srgbClr val="000080"/>
              </a:highlight>
            </a:rPr>
            <a:t>im.</a:t>
          </a:r>
          <a:r>
            <a:rPr lang="es-ES" sz="2000" b="1" kern="1200">
              <a:solidFill>
                <a:schemeClr val="bg1"/>
              </a:solidFill>
              <a:highlight>
                <a:srgbClr val="000080"/>
              </a:highlight>
            </a:rPr>
            <a:t> 12</a:t>
          </a:r>
          <a:r>
            <a:rPr lang="sr-Latn-RS" sz="2000" b="1" kern="1200">
              <a:solidFill>
                <a:schemeClr val="bg1"/>
              </a:solidFill>
              <a:highlight>
                <a:srgbClr val="000080"/>
              </a:highlight>
            </a:rPr>
            <a:t>,</a:t>
          </a:r>
          <a:r>
            <a:rPr lang="es-ES" sz="2000" b="1" kern="1200">
              <a:solidFill>
                <a:schemeClr val="bg1"/>
              </a:solidFill>
              <a:highlight>
                <a:srgbClr val="000080"/>
              </a:highlight>
            </a:rPr>
            <a:t>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s-ES" sz="2000" b="1" kern="1200"/>
            <a:t>Služba</a:t>
          </a:r>
          <a:endParaRPr lang="es-ES" sz="2000" kern="1200" dirty="0"/>
        </a:p>
        <a:p>
          <a:pPr marL="265113" lvl="1" indent="0" algn="l" defTabSz="889000">
            <a:lnSpc>
              <a:spcPct val="90000"/>
            </a:lnSpc>
            <a:spcBef>
              <a:spcPct val="0"/>
            </a:spcBef>
            <a:spcAft>
              <a:spcPct val="15000"/>
            </a:spcAft>
            <a:buNone/>
          </a:pPr>
          <a:r>
            <a:rPr lang="es-ES" sz="2000" b="1" kern="1200"/>
            <a:t>Podučavanje</a:t>
          </a:r>
          <a:endParaRPr lang="es-ES" sz="2000" kern="1200" dirty="0"/>
        </a:p>
        <a:p>
          <a:pPr marL="265113" lvl="1" indent="0" algn="l" defTabSz="889000">
            <a:lnSpc>
              <a:spcPct val="90000"/>
            </a:lnSpc>
            <a:spcBef>
              <a:spcPct val="0"/>
            </a:spcBef>
            <a:spcAft>
              <a:spcPct val="15000"/>
            </a:spcAft>
            <a:buNone/>
          </a:pPr>
          <a:r>
            <a:rPr lang="es-ES" sz="2000" b="1" kern="1200"/>
            <a:t>Potica</a:t>
          </a:r>
          <a:r>
            <a:rPr lang="sr-Latn-RS" sz="2000" b="1" kern="1200"/>
            <a:t>nje</a:t>
          </a:r>
          <a:endParaRPr lang="es-ES" sz="2000" kern="1200" dirty="0"/>
        </a:p>
        <a:p>
          <a:pPr marL="265113" lvl="1" indent="0" algn="l" defTabSz="889000">
            <a:lnSpc>
              <a:spcPct val="90000"/>
            </a:lnSpc>
            <a:spcBef>
              <a:spcPct val="0"/>
            </a:spcBef>
            <a:spcAft>
              <a:spcPct val="15000"/>
            </a:spcAft>
            <a:buNone/>
          </a:pPr>
          <a:r>
            <a:rPr lang="es-ES" sz="2000" b="1" kern="1200"/>
            <a:t>Dar</a:t>
          </a:r>
          <a:r>
            <a:rPr lang="sr-Latn-RS" sz="2000" b="1" kern="1200"/>
            <a:t>i</a:t>
          </a:r>
          <a:r>
            <a:rPr lang="es-ES" sz="2000" b="1" kern="1200"/>
            <a:t>vanje</a:t>
          </a:r>
          <a:endParaRPr lang="es-ES" sz="2000" kern="1200" dirty="0"/>
        </a:p>
        <a:p>
          <a:pPr marL="265113" lvl="1" indent="0" algn="l" defTabSz="889000">
            <a:lnSpc>
              <a:spcPct val="90000"/>
            </a:lnSpc>
            <a:spcBef>
              <a:spcPct val="0"/>
            </a:spcBef>
            <a:spcAft>
              <a:spcPct val="15000"/>
            </a:spcAft>
            <a:buNone/>
          </a:pPr>
          <a:r>
            <a:rPr lang="es-ES" sz="2000" b="1" kern="1200"/>
            <a:t>Vo</a:t>
          </a:r>
          <a:r>
            <a:rPr lang="sr-Latn-RS" sz="2000" b="1" kern="1200"/>
            <a:t>d</a:t>
          </a:r>
          <a:r>
            <a:rPr lang="es-ES" sz="2000" b="1" kern="1200"/>
            <a:t>stvo</a:t>
          </a:r>
          <a:endParaRPr lang="es-ES" sz="2000" kern="1200" dirty="0"/>
        </a:p>
        <a:p>
          <a:pPr marL="265113" lvl="1" indent="0" algn="l" defTabSz="889000">
            <a:lnSpc>
              <a:spcPct val="90000"/>
            </a:lnSpc>
            <a:spcBef>
              <a:spcPct val="0"/>
            </a:spcBef>
            <a:spcAft>
              <a:spcPct val="15000"/>
            </a:spcAft>
            <a:buNone/>
          </a:pPr>
          <a:r>
            <a:rPr lang="es-ES" sz="2000" b="1" kern="1200"/>
            <a:t>Milost</a:t>
          </a:r>
          <a:endParaRPr lang="es-ES" sz="2000" kern="1200" dirty="0"/>
        </a:p>
      </dsp:txBody>
      <dsp:txXfrm>
        <a:off x="2808864" y="967521"/>
        <a:ext cx="2138436" cy="4293819"/>
      </dsp:txXfrm>
    </dsp:sp>
    <dsp:sp modelId="{BE5080B9-EA33-42BA-9920-DB396A08385A}">
      <dsp:nvSpPr>
        <dsp:cNvPr id="0" name=""/>
        <dsp:cNvSpPr/>
      </dsp:nvSpPr>
      <dsp:spPr>
        <a:xfrm>
          <a:off x="4947301" y="967521"/>
          <a:ext cx="2138436"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a:solidFill>
                <a:schemeClr val="bg1"/>
              </a:solidFill>
              <a:highlight>
                <a:srgbClr val="008000"/>
              </a:highlight>
            </a:rPr>
            <a:t>Ef</a:t>
          </a:r>
          <a:r>
            <a:rPr lang="sr-Latn-RS" sz="2000" b="1" kern="1200">
              <a:solidFill>
                <a:schemeClr val="bg1"/>
              </a:solidFill>
              <a:highlight>
                <a:srgbClr val="008000"/>
              </a:highlight>
            </a:rPr>
            <a:t>.</a:t>
          </a:r>
          <a:r>
            <a:rPr lang="es-ES" sz="2000" b="1" kern="1200">
              <a:solidFill>
                <a:schemeClr val="bg1"/>
              </a:solidFill>
              <a:highlight>
                <a:srgbClr val="008000"/>
              </a:highlight>
            </a:rPr>
            <a:t> 4</a:t>
          </a:r>
          <a:r>
            <a:rPr lang="sr-Latn-RS" sz="2000" b="1" kern="1200">
              <a:solidFill>
                <a:schemeClr val="bg1"/>
              </a:solidFill>
              <a:highlight>
                <a:srgbClr val="008000"/>
              </a:highlight>
            </a:rPr>
            <a:t>,</a:t>
          </a:r>
          <a:r>
            <a:rPr lang="es-ES" sz="2000" b="1" kern="1200">
              <a:solidFill>
                <a:schemeClr val="bg1"/>
              </a:solidFill>
              <a:highlight>
                <a:srgbClr val="008000"/>
              </a:highlight>
            </a:rPr>
            <a:t>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s-ES" sz="2000" b="1" kern="1200"/>
            <a:t>Apostol</a:t>
          </a:r>
          <a:r>
            <a:rPr lang="sr-Latn-RS" sz="2000" b="1" kern="1200"/>
            <a:t>stvo</a:t>
          </a:r>
          <a:endParaRPr lang="es-ES" sz="2000" kern="1200" dirty="0"/>
        </a:p>
        <a:p>
          <a:pPr marL="265113" lvl="1" indent="0" algn="l" defTabSz="889000">
            <a:lnSpc>
              <a:spcPct val="90000"/>
            </a:lnSpc>
            <a:spcBef>
              <a:spcPct val="0"/>
            </a:spcBef>
            <a:spcAft>
              <a:spcPct val="15000"/>
            </a:spcAft>
            <a:buNone/>
          </a:pPr>
          <a:r>
            <a:rPr lang="es-ES" sz="2000" b="1" kern="1200"/>
            <a:t>Evangelizacija</a:t>
          </a:r>
          <a:endParaRPr lang="es-ES" sz="2000" kern="1200" dirty="0"/>
        </a:p>
        <a:p>
          <a:pPr marL="265113" lvl="1" indent="0" algn="l" defTabSz="889000">
            <a:lnSpc>
              <a:spcPct val="90000"/>
            </a:lnSpc>
            <a:spcBef>
              <a:spcPct val="0"/>
            </a:spcBef>
            <a:spcAft>
              <a:spcPct val="15000"/>
            </a:spcAft>
            <a:buNone/>
          </a:pPr>
          <a:r>
            <a:rPr lang="es-ES" sz="2000" b="1" kern="1200"/>
            <a:t>Pastor</a:t>
          </a:r>
          <a:r>
            <a:rPr lang="sr-Latn-RS" sz="2000" b="1" kern="1200"/>
            <a:t>stvo i</a:t>
          </a:r>
          <a:r>
            <a:rPr lang="es-ES" sz="2000" b="1" kern="1200"/>
            <a:t> magistarski studij</a:t>
          </a:r>
          <a:endParaRPr lang="es-ES" sz="2000" kern="1200" dirty="0"/>
        </a:p>
      </dsp:txBody>
      <dsp:txXfrm>
        <a:off x="4947301" y="967521"/>
        <a:ext cx="2138436"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Što ljubav radi</a:t>
          </a:r>
          <a:r>
            <a:rPr lang="sr-Latn-RS"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Strpljiv</a:t>
          </a:r>
          <a:r>
            <a:rPr lang="sr-Latn-RS" sz="2000" b="1" kern="1200"/>
            <a:t>a</a:t>
          </a:r>
          <a:r>
            <a:rPr lang="es-ES" sz="2000" b="1" kern="1200"/>
            <a:t> je</a:t>
          </a:r>
          <a:r>
            <a:rPr lang="sr-Latn-RS" sz="2000" b="1" kern="1200"/>
            <a:t>.</a:t>
          </a:r>
          <a:endParaRPr lang="es-ES" sz="2000" b="1" kern="1200" dirty="0"/>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a:t>L</a:t>
          </a:r>
          <a:r>
            <a:rPr lang="es-ES" sz="2000" b="1" kern="1200"/>
            <a:t>jubazn</a:t>
          </a:r>
          <a:r>
            <a:rPr lang="sr-Latn-RS" sz="2000" b="1" kern="1200"/>
            <a:t>a je.</a:t>
          </a:r>
          <a:endParaRPr lang="es-ES" sz="2000" b="1" kern="1200" dirty="0"/>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Raduje se istini</a:t>
          </a:r>
          <a:r>
            <a:rPr lang="sr-Latn-RS" sz="2000" b="1" kern="1200"/>
            <a:t>.</a:t>
          </a:r>
          <a:endParaRPr lang="es-ES" sz="2000" b="1" kern="1200" dirty="0"/>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Sve opravdava</a:t>
          </a:r>
          <a:r>
            <a:rPr lang="sr-Latn-RS" sz="2000" b="1" kern="1200"/>
            <a:t>.</a:t>
          </a:r>
          <a:endParaRPr lang="es-ES" sz="2000" b="1" kern="1200" dirty="0"/>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a:t>S</a:t>
          </a:r>
          <a:r>
            <a:rPr lang="es-ES" sz="2000" b="1" kern="1200"/>
            <a:t>ve</a:t>
          </a:r>
          <a:r>
            <a:rPr lang="sr-Latn-RS" sz="2000" b="1" kern="1200"/>
            <a:t> vjeruje.</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Sve </a:t>
          </a:r>
          <a:r>
            <a:rPr lang="sr-Latn-RS" sz="2000" b="1" kern="1200"/>
            <a:t>o</a:t>
          </a:r>
          <a:r>
            <a:rPr lang="es-ES" sz="2000" b="1" kern="1200"/>
            <a:t>ček</a:t>
          </a:r>
          <a:r>
            <a:rPr lang="sr-Latn-RS" sz="2000" b="1" kern="1200"/>
            <a:t>uje.</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a:t>S</a:t>
          </a:r>
          <a:r>
            <a:rPr lang="es-ES" sz="2000" b="1" kern="1200"/>
            <a:t>ve</a:t>
          </a:r>
          <a:r>
            <a:rPr lang="sr-Latn-RS" sz="2000" b="1" kern="1200"/>
            <a:t> podržava.</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Što ljubav NE čini</a:t>
          </a:r>
          <a:r>
            <a:rPr lang="sr-Latn-RS"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Nije ljubomoran</a:t>
          </a:r>
          <a:r>
            <a:rPr lang="sr-Latn-RS" sz="2000" b="1" kern="1200"/>
            <a:t>a.</a:t>
          </a:r>
          <a:endParaRPr lang="es-ES" sz="2000" b="1" kern="1200" dirty="0"/>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a:t>
          </a:r>
          <a:r>
            <a:rPr lang="sr-Latn-RS" sz="2000" b="1" kern="1200"/>
            <a:t>e hvali se.</a:t>
          </a:r>
          <a:endParaRPr lang="es-ES" sz="2000" b="1" kern="1200" dirty="0"/>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a:t>
          </a:r>
          <a:r>
            <a:rPr lang="sr-Latn-RS" sz="2000" b="1" kern="1200"/>
            <a:t>e</a:t>
          </a:r>
          <a:r>
            <a:rPr lang="es-ES" sz="2000" b="1" kern="1200"/>
            <a:t> ponos</a:t>
          </a:r>
          <a:r>
            <a:rPr lang="sr-Latn-RS" sz="2000" b="1" kern="1200"/>
            <a:t>i se.</a:t>
          </a:r>
          <a:endParaRPr lang="es-ES" sz="2000" b="1" kern="1200" dirty="0"/>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Nije nepristojn</a:t>
          </a:r>
          <a:r>
            <a:rPr lang="sr-Latn-RS" sz="2000" b="1" kern="1200"/>
            <a:t>a.</a:t>
          </a:r>
          <a:endParaRPr lang="es-ES" sz="2000" b="1" kern="1200" dirty="0"/>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Nije sebičn</a:t>
          </a:r>
          <a:r>
            <a:rPr lang="sr-Latn-RS" sz="2000" b="1" kern="1200"/>
            <a:t>a.</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Ne ljuti se</a:t>
          </a:r>
          <a:r>
            <a:rPr lang="sr-Latn-RS" sz="2000" b="1" kern="1200"/>
            <a:t>.</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a:t>
          </a:r>
          <a:r>
            <a:rPr lang="sr-Latn-RS" sz="2000" b="1" kern="1200"/>
            <a:t>e raduje se nepravdi.</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Ne uživa u zlu</a:t>
          </a:r>
          <a:r>
            <a:rPr lang="sr-Latn-RS" sz="2000" b="1" kern="1200"/>
            <a:t>.</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Budući događaji predviđeni — ako nisu</a:t>
          </a:r>
          <a:r>
            <a:rPr lang="sr-Latn-RS" sz="2000" b="1" kern="1200">
              <a:effectLst>
                <a:outerShdw blurRad="38100" dist="38100" dir="2700000" algn="tl">
                  <a:srgbClr val="000000">
                    <a:alpha val="43137"/>
                  </a:srgbClr>
                </a:outerShdw>
              </a:effectLst>
            </a:rPr>
            <a:t> uvjetova</a:t>
          </a:r>
          <a:r>
            <a:rPr lang="es-ES" sz="2000" b="1" kern="1200">
              <a:effectLst>
                <a:outerShdw blurRad="38100" dist="38100" dir="2700000" algn="tl">
                  <a:srgbClr val="000000">
                    <a:alpha val="43137"/>
                  </a:srgbClr>
                </a:outerShdw>
              </a:effectLst>
            </a:rPr>
            <a:t>ni — moraju se ispuniti (</a:t>
          </a:r>
          <a:r>
            <a:rPr lang="sr-Latn-RS" sz="2000" b="1" kern="1200">
              <a:effectLst>
                <a:outerShdw blurRad="38100" dist="38100" dir="2700000" algn="tl">
                  <a:srgbClr val="000000">
                    <a:alpha val="43137"/>
                  </a:srgbClr>
                </a:outerShdw>
              </a:effectLst>
            </a:rPr>
            <a:t>Pnz.</a:t>
          </a:r>
          <a:r>
            <a:rPr lang="es-ES" sz="2000" b="1" kern="1200">
              <a:effectLst>
                <a:outerShdw blurRad="38100" dist="38100" dir="2700000" algn="tl">
                  <a:srgbClr val="000000">
                    <a:alpha val="43137"/>
                  </a:srgbClr>
                </a:outerShdw>
              </a:effectLst>
            </a:rPr>
            <a:t> 18</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22; Jer. 28</a:t>
          </a:r>
          <a:r>
            <a:rPr lang="sr-Latn-RS" sz="2000" b="1" kern="1200">
              <a:effectLst>
                <a:outerShdw blurRad="38100" dist="38100" dir="2700000" algn="tl">
                  <a:srgbClr val="000000">
                    <a:alpha val="43137"/>
                  </a:srgbClr>
                </a:outerShdw>
              </a:effectLst>
            </a:rPr>
            <a:t>,8.</a:t>
          </a:r>
          <a:r>
            <a:rPr lang="es-ES" sz="2000" b="1" kern="1200">
              <a:effectLst>
                <a:outerShdw blurRad="38100" dist="38100" dir="2700000" algn="tl">
                  <a:srgbClr val="000000">
                    <a:alpha val="43137"/>
                  </a:srgbClr>
                </a:outerShdw>
              </a:effectLst>
            </a:rPr>
            <a:t>9</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 Jona 4</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2)</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sr-Latn-RS" sz="2000" b="1" kern="1200">
              <a:effectLst>
                <a:outerShdw blurRad="38100" dist="38100" dir="2700000" algn="tl">
                  <a:srgbClr val="000000">
                    <a:alpha val="43137"/>
                  </a:srgbClr>
                </a:outerShdw>
              </a:effectLst>
            </a:rPr>
            <a:t>P</a:t>
          </a:r>
          <a:r>
            <a:rPr lang="es-ES" sz="2000" b="1" kern="1200">
              <a:effectLst>
                <a:outerShdw blurRad="38100" dist="38100" dir="2700000" algn="tl">
                  <a:srgbClr val="000000">
                    <a:alpha val="43137"/>
                  </a:srgbClr>
                </a:outerShdw>
              </a:effectLst>
            </a:rPr>
            <a:t>oruka </a:t>
          </a:r>
          <a:r>
            <a:rPr lang="sr-Latn-RS" sz="2000" b="1" kern="1200">
              <a:effectLst>
                <a:outerShdw blurRad="38100" dist="38100" dir="2700000" algn="tl">
                  <a:srgbClr val="000000">
                    <a:alpha val="43137"/>
                  </a:srgbClr>
                </a:outerShdw>
              </a:effectLst>
            </a:rPr>
            <a:t>proroka </a:t>
          </a:r>
          <a:r>
            <a:rPr lang="es-ES" sz="2000" b="1" kern="1200">
              <a:effectLst>
                <a:outerShdw blurRad="38100" dist="38100" dir="2700000" algn="tl">
                  <a:srgbClr val="000000">
                    <a:alpha val="43137"/>
                  </a:srgbClr>
                </a:outerShdw>
              </a:effectLst>
            </a:rPr>
            <a:t>treba </a:t>
          </a:r>
          <a:r>
            <a:rPr lang="sr-Latn-RS" sz="2000" b="1" kern="1200">
              <a:effectLst>
                <a:outerShdw blurRad="38100" dist="38100" dir="2700000" algn="tl">
                  <a:srgbClr val="000000">
                    <a:alpha val="43137"/>
                  </a:srgbClr>
                </a:outerShdw>
              </a:effectLst>
            </a:rPr>
            <a:t>biti</a:t>
          </a:r>
          <a:r>
            <a:rPr lang="es-ES" sz="2000" b="1" kern="1200">
              <a:effectLst>
                <a:outerShdw blurRad="38100" dist="38100" dir="2700000" algn="tl">
                  <a:srgbClr val="000000">
                    <a:alpha val="43137"/>
                  </a:srgbClr>
                </a:outerShdw>
              </a:effectLst>
            </a:rPr>
            <a:t> u skladu s porukom prethodnih proroka</a:t>
          </a:r>
          <a:r>
            <a:rPr lang="sr-Latn-RS" sz="2000" b="1" kern="1200">
              <a:effectLst>
                <a:outerShdw blurRad="38100" dist="38100" dir="2700000" algn="tl">
                  <a:srgbClr val="000000">
                    <a:alpha val="43137"/>
                  </a:srgbClr>
                </a:outerShdw>
              </a:effectLst>
            </a:rPr>
            <a:t> </a:t>
          </a:r>
          <a:r>
            <a:rPr lang="es-ES" sz="2000" b="1" kern="1200">
              <a:effectLst>
                <a:outerShdw blurRad="38100" dist="38100" dir="2700000" algn="tl">
                  <a:srgbClr val="000000">
                    <a:alpha val="43137"/>
                  </a:srgbClr>
                </a:outerShdw>
              </a:effectLst>
            </a:rPr>
            <a:t>(</a:t>
          </a:r>
          <a:r>
            <a:rPr lang="sr-Latn-RS" sz="2000" b="1" kern="1200">
              <a:effectLst>
                <a:outerShdw blurRad="38100" dist="38100" dir="2700000" algn="tl">
                  <a:srgbClr val="000000">
                    <a:alpha val="43137"/>
                  </a:srgbClr>
                </a:outerShdw>
              </a:effectLst>
            </a:rPr>
            <a:t>Pnz.</a:t>
          </a:r>
          <a:r>
            <a:rPr lang="es-ES" sz="2000" b="1" kern="1200">
              <a:effectLst>
                <a:outerShdw blurRad="38100" dist="38100" dir="2700000" algn="tl">
                  <a:srgbClr val="000000">
                    <a:alpha val="43137"/>
                  </a:srgbClr>
                </a:outerShdw>
              </a:effectLst>
            </a:rPr>
            <a:t> 13</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1-3; Iza. 8</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20)</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Mora svjedoči</a:t>
          </a:r>
          <a:r>
            <a:rPr lang="sr-Latn-RS" sz="2000" b="1" kern="1200">
              <a:effectLst>
                <a:outerShdw blurRad="38100" dist="38100" dir="2700000" algn="tl">
                  <a:srgbClr val="000000">
                    <a:alpha val="43137"/>
                  </a:srgbClr>
                </a:outerShdw>
              </a:effectLst>
            </a:rPr>
            <a:t>ti</a:t>
          </a:r>
          <a:r>
            <a:rPr lang="es-ES" sz="2000" b="1" kern="1200">
              <a:effectLst>
                <a:outerShdw blurRad="38100" dist="38100" dir="2700000" algn="tl">
                  <a:srgbClr val="000000">
                    <a:alpha val="43137"/>
                  </a:srgbClr>
                </a:outerShdw>
              </a:effectLst>
            </a:rPr>
            <a:t> utjelovljenju Isusa</a:t>
          </a:r>
          <a:r>
            <a:rPr lang="sr-Latn-RS" sz="2000" b="1" kern="1200">
              <a:effectLst>
                <a:outerShdw blurRad="38100" dist="38100" dir="2700000" algn="tl">
                  <a:srgbClr val="000000">
                    <a:alpha val="43137"/>
                  </a:srgbClr>
                </a:outerShdw>
              </a:effectLst>
            </a:rPr>
            <a:t> </a:t>
          </a:r>
          <a:r>
            <a:rPr lang="es-ES" sz="2000" b="1" kern="1200">
              <a:effectLst>
                <a:outerShdw blurRad="38100" dist="38100" dir="2700000" algn="tl">
                  <a:srgbClr val="000000">
                    <a:alpha val="43137"/>
                  </a:srgbClr>
                </a:outerShdw>
              </a:effectLst>
            </a:rPr>
            <a:t>(1. </a:t>
          </a:r>
          <a:r>
            <a:rPr lang="sr-Latn-RS" sz="2000" b="1" kern="1200">
              <a:effectLst>
                <a:outerShdw blurRad="38100" dist="38100" dir="2700000" algn="tl">
                  <a:srgbClr val="000000">
                    <a:alpha val="43137"/>
                  </a:srgbClr>
                </a:outerShdw>
              </a:effectLst>
            </a:rPr>
            <a:t>I</a:t>
          </a:r>
          <a:r>
            <a:rPr lang="es-ES" sz="2000" b="1" kern="1200">
              <a:effectLst>
                <a:outerShdw blurRad="38100" dist="38100" dir="2700000" algn="tl">
                  <a:srgbClr val="000000">
                    <a:alpha val="43137"/>
                  </a:srgbClr>
                </a:outerShdw>
              </a:effectLst>
            </a:rPr>
            <a:t>van</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 4</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1-3)</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Njegov život treba biti u skladu s biblijskom porukom koju propov</a:t>
          </a:r>
          <a:r>
            <a:rPr lang="sr-Latn-RS" sz="2000" b="1" kern="1200">
              <a:effectLst>
                <a:outerShdw blurRad="38100" dist="38100" dir="2700000" algn="tl">
                  <a:srgbClr val="000000">
                    <a:alpha val="43137"/>
                  </a:srgbClr>
                </a:outerShdw>
              </a:effectLst>
            </a:rPr>
            <a:t>ij</a:t>
          </a:r>
          <a:r>
            <a:rPr lang="es-ES" sz="2000" b="1" kern="1200">
              <a:effectLst>
                <a:outerShdw blurRad="38100" dist="38100" dir="2700000" algn="tl">
                  <a:srgbClr val="000000">
                    <a:alpha val="43137"/>
                  </a:srgbClr>
                </a:outerShdw>
              </a:effectLst>
            </a:rPr>
            <a:t>eda (M</a:t>
          </a:r>
          <a:r>
            <a:rPr lang="sr-Latn-RS" sz="2000" b="1" kern="1200">
              <a:effectLst>
                <a:outerShdw blurRad="38100" dist="38100" dir="2700000" algn="tl">
                  <a:srgbClr val="000000">
                    <a:alpha val="43137"/>
                  </a:srgbClr>
                </a:outerShdw>
              </a:effectLst>
            </a:rPr>
            <a:t>a</a:t>
          </a:r>
          <a:r>
            <a:rPr lang="es-ES" sz="2000" b="1" kern="1200">
              <a:effectLst>
                <a:outerShdw blurRad="38100" dist="38100" dir="2700000" algn="tl">
                  <a:srgbClr val="000000">
                    <a:alpha val="43137"/>
                  </a:srgbClr>
                </a:outerShdw>
              </a:effectLst>
            </a:rPr>
            <a:t>t</a:t>
          </a:r>
          <a:r>
            <a:rPr lang="sr-Latn-RS" sz="2000" b="1" kern="1200">
              <a:effectLst>
                <a:outerShdw blurRad="38100" dist="38100" dir="2700000" algn="tl">
                  <a:srgbClr val="000000">
                    <a:alpha val="43137"/>
                  </a:srgbClr>
                </a:outerShdw>
              </a:effectLst>
            </a:rPr>
            <a:t>ej</a:t>
          </a:r>
          <a:r>
            <a:rPr lang="es-ES" sz="2000" b="1" kern="1200">
              <a:effectLst>
                <a:outerShdw blurRad="38100" dist="38100" dir="2700000" algn="tl">
                  <a:srgbClr val="000000">
                    <a:alpha val="43137"/>
                  </a:srgbClr>
                </a:outerShdw>
              </a:effectLst>
            </a:rPr>
            <a:t> 7</a:t>
          </a:r>
          <a:r>
            <a:rPr lang="sr-Latn-RS"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15-20)</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E69EB-E201-4664-AB42-610CC5495A03}" type="datetimeFigureOut">
              <a:rPr lang="hr-HR" smtClean="0"/>
              <a:t>3.8.2026.</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F3916-747D-4EA9-9230-8FCBC2D58104}" type="slidenum">
              <a:rPr lang="hr-HR" smtClean="0"/>
              <a:t>‹Nº›</a:t>
            </a:fld>
            <a:endParaRPr lang="hr-HR"/>
          </a:p>
        </p:txBody>
      </p:sp>
    </p:spTree>
    <p:extLst>
      <p:ext uri="{BB962C8B-B14F-4D97-AF65-F5344CB8AC3E}">
        <p14:creationId xmlns:p14="http://schemas.microsoft.com/office/powerpoint/2010/main" val="3529654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1BEF3916-747D-4EA9-9230-8FCBC2D58104}" type="slidenum">
              <a:rPr lang="hr-HR" smtClean="0"/>
              <a:t>5</a:t>
            </a:fld>
            <a:endParaRPr lang="hr-HR"/>
          </a:p>
        </p:txBody>
      </p:sp>
    </p:spTree>
    <p:extLst>
      <p:ext uri="{BB962C8B-B14F-4D97-AF65-F5344CB8AC3E}">
        <p14:creationId xmlns:p14="http://schemas.microsoft.com/office/powerpoint/2010/main" val="929689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1BEF3916-747D-4EA9-9230-8FCBC2D58104}" type="slidenum">
              <a:rPr lang="hr-HR" smtClean="0"/>
              <a:t>7</a:t>
            </a:fld>
            <a:endParaRPr lang="hr-HR"/>
          </a:p>
        </p:txBody>
      </p:sp>
    </p:spTree>
    <p:extLst>
      <p:ext uri="{BB962C8B-B14F-4D97-AF65-F5344CB8AC3E}">
        <p14:creationId xmlns:p14="http://schemas.microsoft.com/office/powerpoint/2010/main" val="1219096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9F712-B0EF-1400-1B0F-620F38DEA181}"/>
            </a:ext>
          </a:extLst>
        </p:cNvPr>
        <p:cNvGrpSpPr/>
        <p:nvPr/>
      </p:nvGrpSpPr>
      <p:grpSpPr>
        <a:xfrm>
          <a:off x="0" y="0"/>
          <a:ext cx="0" cy="0"/>
          <a:chOff x="0" y="0"/>
          <a:chExt cx="0" cy="0"/>
        </a:xfrm>
      </p:grpSpPr>
    </p:spTree>
    <p:extLst>
      <p:ext uri="{BB962C8B-B14F-4D97-AF65-F5344CB8AC3E}">
        <p14:creationId xmlns:p14="http://schemas.microsoft.com/office/powerpoint/2010/main" val="4221360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63269749"/>
      </p:ext>
    </p:extLst>
  </p:cSld>
  <p:clrMapOvr>
    <a:masterClrMapping/>
  </p:clrMapOvr>
  <p:transition spd="med">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61586340"/>
      </p:ext>
    </p:extLst>
  </p:cSld>
  <p:clrMapOvr>
    <a:masterClrMapping/>
  </p:clrMapOvr>
  <p:transition spd="med">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38936885"/>
      </p:ext>
    </p:extLst>
  </p:cSld>
  <p:clrMapOvr>
    <a:masterClrMapping/>
  </p:clrMapOvr>
  <p:transition spd="med">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89796570"/>
      </p:ext>
    </p:extLst>
  </p:cSld>
  <p:clrMapOvr>
    <a:masterClrMapping/>
  </p:clrMapOvr>
  <p:transition spd="med">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81383061"/>
      </p:ext>
    </p:extLst>
  </p:cSld>
  <p:clrMapOvr>
    <a:masterClrMapping/>
  </p:clrMapOvr>
  <p:transition spd="med">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12231705"/>
      </p:ext>
    </p:extLst>
  </p:cSld>
  <p:clrMapOvr>
    <a:masterClrMapping/>
  </p:clrMapOvr>
  <p:transition spd="med">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34179741"/>
      </p:ext>
    </p:extLst>
  </p:cSld>
  <p:clrMapOvr>
    <a:masterClrMapping/>
  </p:clrMapOvr>
  <p:transition spd="med">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0429596"/>
      </p:ext>
    </p:extLst>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12690242"/>
      </p:ext>
    </p:extLst>
  </p:cSld>
  <p:clrMapOvr>
    <a:masterClrMapping/>
  </p:clrMapOvr>
  <p:transition spd="med">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13885455"/>
      </p:ext>
    </p:extLst>
  </p:cSld>
  <p:clrMapOvr>
    <a:masterClrMapping/>
  </p:clrMapOvr>
  <p:transition spd="med">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076324676"/>
      </p:ext>
    </p:extLst>
  </p:cSld>
  <p:clrMapOvr>
    <a:masterClrMapping/>
  </p:clrMapOvr>
  <p:transition spd="med">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48817989"/>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06811159"/>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74874690"/>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54789251"/>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99186229"/>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08575002"/>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28285732"/>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4819285"/>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52598538"/>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27883601"/>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4069406"/>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43856580"/>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64148956"/>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98138881"/>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76184399"/>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61580480"/>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49255811"/>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20363842"/>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69693968"/>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95585602"/>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71324284"/>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29901042"/>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64499513"/>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27221367"/>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48701092"/>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86653358"/>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32909782"/>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17560130"/>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1181139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23612733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126868273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0.jpeg"/><Relationship Id="rId7" Type="http://schemas.openxmlformats.org/officeDocument/2006/relationships/diagramColors" Target="../diagrams/colors2.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54.jpeg"/><Relationship Id="rId4" Type="http://schemas.openxmlformats.org/officeDocument/2006/relationships/diagramLayout" Target="../diagrams/layout3.xml"/><Relationship Id="rId9" Type="http://schemas.openxmlformats.org/officeDocument/2006/relationships/image" Target="../media/image53.jpeg"/></Relationships>
</file>

<file path=ppt/slides/_rels/slide1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1.xml"/><Relationship Id="rId5" Type="http://schemas.openxmlformats.org/officeDocument/2006/relationships/image" Target="../media/image6.jpe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7.png"/><Relationship Id="rId3" Type="http://schemas.openxmlformats.org/officeDocument/2006/relationships/image" Target="../media/image9.jpeg"/><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5.png"/><Relationship Id="rId5" Type="http://schemas.microsoft.com/office/2007/relationships/hdphoto" Target="../media/hdphoto1.wdp"/><Relationship Id="rId15" Type="http://schemas.openxmlformats.org/officeDocument/2006/relationships/image" Target="../media/image19.jpeg"/><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3.png"/><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31.jpeg"/><Relationship Id="rId5" Type="http://schemas.openxmlformats.org/officeDocument/2006/relationships/diagramQuickStyle" Target="../diagrams/quickStyle1.xml"/><Relationship Id="rId10" Type="http://schemas.openxmlformats.org/officeDocument/2006/relationships/image" Target="../media/image30.svg"/><Relationship Id="rId4" Type="http://schemas.openxmlformats.org/officeDocument/2006/relationships/diagramLayout" Target="../diagrams/layout1.xml"/><Relationship Id="rId9" Type="http://schemas.openxmlformats.org/officeDocument/2006/relationships/image" Target="../media/image29.sv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1" y="-76200"/>
            <a:ext cx="1239172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32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2663" y="6255834"/>
            <a:ext cx="12069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sr-Latn-RS" sz="2000" b="1">
                <a:solidFill>
                  <a:srgbClr val="DDDDDD"/>
                </a:solidFill>
                <a:effectLst>
                  <a:outerShdw blurRad="38100" dist="38100" dir="2700000" algn="tl">
                    <a:srgbClr val="000000">
                      <a:alpha val="43137"/>
                    </a:srgbClr>
                  </a:outerShdw>
                </a:effectLst>
              </a:rPr>
              <a:t>8</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lang="hr-HR" sz="2000" b="1">
                <a:solidFill>
                  <a:srgbClr val="DDDDDD"/>
                </a:solidFill>
                <a:effectLst>
                  <a:outerShdw blurRad="38100" dist="38100" dir="2700000" algn="tl">
                    <a:srgbClr val="000000">
                      <a:alpha val="43137"/>
                    </a:srgbClr>
                  </a:outerShdw>
                </a:effectLst>
              </a:rPr>
              <a:t>kolovoza </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6" name="Picture 5">
            <a:extLst>
              <a:ext uri="{FF2B5EF4-FFF2-40B4-BE49-F238E27FC236}">
                <a16:creationId xmlns:a16="http://schemas.microsoft.com/office/drawing/2014/main" id="{370EDFE8-AD21-DAAE-EF49-F096703C48D1}"/>
              </a:ext>
            </a:extLst>
          </p:cNvPr>
          <p:cNvPicPr>
            <a:picLocks noChangeAspect="1"/>
          </p:cNvPicPr>
          <p:nvPr/>
        </p:nvPicPr>
        <p:blipFill>
          <a:blip r:embed="rId3"/>
          <a:stretch>
            <a:fillRect/>
          </a:stretch>
        </p:blipFill>
        <p:spPr>
          <a:xfrm>
            <a:off x="0" y="892099"/>
            <a:ext cx="12310946" cy="5319130"/>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es-ES" sz="6600" b="1">
                <a:ln w="13462">
                  <a:solidFill>
                    <a:schemeClr val="bg1"/>
                  </a:solidFill>
                  <a:prstDash val="solid"/>
                </a:ln>
                <a:solidFill>
                  <a:schemeClr val="accent5">
                    <a:lumMod val="50000"/>
                  </a:schemeClr>
                </a:solidFill>
                <a:effectLst>
                  <a:outerShdw dist="38100" dir="2700000" algn="bl" rotWithShape="0">
                    <a:schemeClr val="accent5"/>
                  </a:outerShdw>
                </a:effectLst>
              </a:rPr>
              <a:t>UJEDINJUJUĆI ELEMENT</a:t>
            </a:r>
            <a:endPar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1668632947"/>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es-ES" sz="4400" b="1" spc="30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IZVRSNOST LJUBAVI</a:t>
            </a:r>
            <a:endParaRPr lang="es-ES"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499360" y="691247"/>
            <a:ext cx="9692641" cy="369332"/>
          </a:xfrm>
          <a:prstGeom prst="rect">
            <a:avLst/>
          </a:prstGeom>
          <a:noFill/>
        </p:spPr>
        <p:txBody>
          <a:bodyPr wrap="square">
            <a:spAutoFit/>
          </a:bodyPr>
          <a:lstStyle/>
          <a:p>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sr-Latn-R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Čeznite za večim</a:t>
            </a:r>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daro</a:t>
            </a:r>
            <a:r>
              <a:rPr lang="sr-Latn-R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vvima. A pokazat ću</a:t>
            </a:r>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sr-Latn-R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vam</a:t>
            </a:r>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sr-Latn-R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još bolji put,</a:t>
            </a:r>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s-ES" sz="12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Kor</a:t>
            </a:r>
            <a:r>
              <a:rPr lang="sr-Latn-RS" sz="12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es-ES" sz="12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12</a:t>
            </a:r>
            <a:r>
              <a:rPr lang="sr-Latn-RS" sz="12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es-ES" sz="12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460688"/>
            <a:ext cx="3114675" cy="2554545"/>
          </a:xfrm>
          <a:prstGeom prst="rect">
            <a:avLst/>
          </a:prstGeom>
          <a:noFill/>
        </p:spPr>
        <p:txBody>
          <a:bodyPr wrap="square" rtlCol="0">
            <a:spAutoFit/>
          </a:bodyPr>
          <a:lstStyle/>
          <a:p>
            <a:pPr>
              <a:spcBef>
                <a:spcPts val="600"/>
              </a:spcBef>
            </a:pPr>
            <a:r>
              <a:rPr lang="es-ES" sz="2000" b="1"/>
              <a:t>Ljubav nije dar, već "način ... izvrsno</a:t>
            </a:r>
            <a:r>
              <a:rPr lang="sr-Latn-RS" sz="2000" b="1"/>
              <a:t>sti</a:t>
            </a:r>
            <a:r>
              <a:rPr lang="es-ES" sz="2000" b="1"/>
              <a:t>" </a:t>
            </a:r>
            <a:r>
              <a:rPr lang="sr-Latn-RS" sz="2000" b="1"/>
              <a:t>        </a:t>
            </a:r>
            <a:r>
              <a:rPr lang="es-ES" sz="2000" b="1"/>
              <a:t>(1. Kor</a:t>
            </a:r>
            <a:r>
              <a:rPr lang="sr-Latn-RS" sz="2000" b="1"/>
              <a:t>.</a:t>
            </a:r>
            <a:r>
              <a:rPr lang="es-ES" sz="2000" b="1"/>
              <a:t> 12</a:t>
            </a:r>
            <a:r>
              <a:rPr lang="sr-Latn-RS" sz="2000" b="1"/>
              <a:t>,</a:t>
            </a:r>
            <a:r>
              <a:rPr lang="es-ES" sz="2000" b="1"/>
              <a:t>31). To je plod </a:t>
            </a:r>
            <a:r>
              <a:rPr lang="sr-Latn-RS" sz="2000" b="1"/>
              <a:t>Duh</a:t>
            </a:r>
            <a:r>
              <a:rPr lang="es-ES" sz="2000" b="1"/>
              <a:t>a </a:t>
            </a:r>
            <a:r>
              <a:rPr lang="sr-Latn-RS" sz="2000" b="1"/>
              <a:t>Svetog</a:t>
            </a:r>
            <a:r>
              <a:rPr lang="es-ES" sz="2000" b="1"/>
              <a:t>a u životu v</a:t>
            </a:r>
            <a:r>
              <a:rPr lang="sr-Latn-RS" sz="2000" b="1"/>
              <a:t>j</a:t>
            </a:r>
            <a:r>
              <a:rPr lang="es-ES" sz="2000" b="1"/>
              <a:t>ernika (Gal. 5</a:t>
            </a:r>
            <a:r>
              <a:rPr lang="sr-Latn-RS" sz="2000" b="1"/>
              <a:t>,</a:t>
            </a:r>
            <a:r>
              <a:rPr lang="es-ES" sz="2000" b="1"/>
              <a:t>22). Duhovni darovi </a:t>
            </a:r>
            <a:r>
              <a:rPr lang="sr-Latn-RS" sz="2000" b="1"/>
              <a:t>se </a:t>
            </a:r>
            <a:r>
              <a:rPr lang="es-ES" sz="2000" b="1"/>
              <a:t>mogu  pravilno korist</a:t>
            </a:r>
            <a:r>
              <a:rPr lang="sr-Latn-RS" sz="2000" b="1"/>
              <a:t>iti</a:t>
            </a:r>
            <a:r>
              <a:rPr lang="es-ES" sz="2000" b="1"/>
              <a:t> samo kroz ljubav.</a:t>
            </a:r>
            <a:endParaRPr lang="es-ES" sz="2000" b="1" dirty="0"/>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7" y="86828"/>
            <a:ext cx="2459674"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549616"/>
            <a:ext cx="6372225" cy="1323439"/>
          </a:xfrm>
          <a:prstGeom prst="rect">
            <a:avLst/>
          </a:prstGeom>
          <a:noFill/>
        </p:spPr>
        <p:txBody>
          <a:bodyPr wrap="square">
            <a:spAutoFit/>
          </a:bodyPr>
          <a:lstStyle/>
          <a:p>
            <a:pPr>
              <a:spcBef>
                <a:spcPts val="600"/>
              </a:spcBef>
            </a:pPr>
            <a:r>
              <a:rPr lang="es-ES" sz="2000" b="1"/>
              <a:t>Dar jezika, bez ljubavi je "odjekujući metal." Dar proro</a:t>
            </a:r>
            <a:r>
              <a:rPr lang="sr-Latn-RS" sz="2000" b="1"/>
              <a:t>š</a:t>
            </a:r>
            <a:r>
              <a:rPr lang="es-ES" sz="2000" b="1"/>
              <a:t>tva, dar znanja i dar v</a:t>
            </a:r>
            <a:r>
              <a:rPr lang="sr-Latn-RS" sz="2000" b="1"/>
              <a:t>j</a:t>
            </a:r>
            <a:r>
              <a:rPr lang="es-ES" sz="2000" b="1"/>
              <a:t>ere, bez ljubavi, nisu ništa. Dar dar</a:t>
            </a:r>
            <a:r>
              <a:rPr lang="sr-Latn-RS" sz="2000" b="1"/>
              <a:t>i</a:t>
            </a:r>
            <a:r>
              <a:rPr lang="es-ES" sz="2000" b="1"/>
              <a:t>vanja i mučeništva, bez ljubavi, nisu od koristi (1. Kor</a:t>
            </a:r>
            <a:r>
              <a:rPr lang="sr-Latn-RS" sz="2000" b="1"/>
              <a:t>.</a:t>
            </a:r>
            <a:r>
              <a:rPr lang="es-ES" sz="2000" b="1"/>
              <a:t> 13</a:t>
            </a:r>
            <a:r>
              <a:rPr lang="sr-Latn-RS" sz="2000" b="1"/>
              <a:t>,</a:t>
            </a:r>
            <a:r>
              <a:rPr lang="es-ES" sz="2000" b="1"/>
              <a:t>1-3).</a:t>
            </a:r>
            <a:endParaRPr lang="es-ES" sz="2000" b="1" dirty="0"/>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5873055"/>
            <a:ext cx="6372225" cy="707886"/>
          </a:xfrm>
          <a:prstGeom prst="rect">
            <a:avLst/>
          </a:prstGeom>
          <a:noFill/>
        </p:spPr>
        <p:txBody>
          <a:bodyPr wrap="square">
            <a:spAutoFit/>
          </a:bodyPr>
          <a:lstStyle/>
          <a:p>
            <a:pPr lvl="0">
              <a:spcBef>
                <a:spcPts val="600"/>
              </a:spcBef>
              <a:defRPr/>
            </a:pPr>
            <a:r>
              <a:rPr lang="es-ES" sz="2000" b="1">
                <a:solidFill>
                  <a:prstClr val="black"/>
                </a:solidFill>
              </a:rPr>
              <a:t>1. Korinćanima 13</a:t>
            </a:r>
            <a:r>
              <a:rPr lang="sr-Latn-RS" sz="2000" b="1">
                <a:solidFill>
                  <a:prstClr val="black"/>
                </a:solidFill>
              </a:rPr>
              <a:t>,</a:t>
            </a:r>
            <a:r>
              <a:rPr lang="es-ES" sz="2000" b="1">
                <a:solidFill>
                  <a:prstClr val="black"/>
                </a:solidFill>
              </a:rPr>
              <a:t>4-7 daje čvrste sm</a:t>
            </a:r>
            <a:r>
              <a:rPr lang="sr-Latn-RS" sz="2000" b="1">
                <a:solidFill>
                  <a:prstClr val="black"/>
                </a:solidFill>
              </a:rPr>
              <a:t>j</a:t>
            </a:r>
            <a:r>
              <a:rPr lang="es-ES" sz="2000" b="1">
                <a:solidFill>
                  <a:prstClr val="black"/>
                </a:solidFill>
              </a:rPr>
              <a:t>ernice za ispravno ponašanje u prakti</a:t>
            </a:r>
            <a:r>
              <a:rPr lang="sr-Latn-RS" sz="2000" b="1">
                <a:solidFill>
                  <a:prstClr val="black"/>
                </a:solidFill>
              </a:rPr>
              <a:t>ciranju</a:t>
            </a:r>
            <a:r>
              <a:rPr lang="es-ES" sz="2000" b="1">
                <a:solidFill>
                  <a:prstClr val="black"/>
                </a:solidFill>
              </a:rPr>
              <a:t> darova:</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0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240378" y="175950"/>
            <a:ext cx="5951622" cy="2123658"/>
          </a:xfrm>
          <a:prstGeom prst="rect">
            <a:avLst/>
          </a:prstGeom>
          <a:noFill/>
        </p:spPr>
        <p:txBody>
          <a:bodyPr wrap="square">
            <a:spAutoFit/>
          </a:bodyPr>
          <a:lstStyle/>
          <a:p>
            <a:pPr algn="ctr"/>
            <a:r>
              <a:rPr lang="es-ES" sz="6600" b="1">
                <a:ln w="13462">
                  <a:solidFill>
                    <a:schemeClr val="bg1"/>
                  </a:solidFill>
                  <a:prstDash val="solid"/>
                </a:ln>
                <a:solidFill>
                  <a:srgbClr val="7030A0"/>
                </a:solidFill>
                <a:effectLst>
                  <a:outerShdw dist="38100" dir="2700000" algn="bl" rotWithShape="0">
                    <a:schemeClr val="accent5"/>
                  </a:outerShdw>
                </a:effectLst>
              </a:rPr>
              <a:t>POSEBNI DAROVI</a:t>
            </a:r>
            <a:endParaRPr lang="es-ES" sz="6600" b="1" dirty="0">
              <a:ln w="13462">
                <a:solidFill>
                  <a:schemeClr val="bg1"/>
                </a:solidFill>
                <a:prstDash val="solid"/>
              </a:ln>
              <a:solidFill>
                <a:srgbClr val="7030A0"/>
              </a:solidFill>
              <a:effectLst>
                <a:outerShdw dist="38100" dir="2700000" algn="bl" rotWithShape="0">
                  <a:schemeClr val="accent5"/>
                </a:outerShdw>
              </a:effectLst>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s-ES" sz="4400" b="1" spc="60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DAR JEZIKA</a:t>
            </a:r>
            <a:endParaRPr lang="es-E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69332"/>
          </a:xfrm>
          <a:prstGeom prst="rect">
            <a:avLst/>
          </a:prstGeom>
          <a:noFill/>
        </p:spPr>
        <p:txBody>
          <a:bodyPr wrap="square">
            <a:spAutoFit/>
          </a:bodyPr>
          <a:lstStyle/>
          <a:p>
            <a:pPr algn="ct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“Zato, </a:t>
            </a:r>
            <a:r>
              <a:rPr lang="sr-Latn-R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onaj </a:t>
            </a:r>
            <a:r>
              <a:rPr lang="es-E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koji</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govori</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sr-Latn-R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tuđim </a:t>
            </a:r>
            <a:r>
              <a:rPr lang="es-E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jezikom</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sr-Latn-R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neka se </a:t>
            </a:r>
            <a:r>
              <a:rPr lang="es-E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moli</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sr-Latn-R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da ga može tumačiti.</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es-ES" sz="14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Korinćanima</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14</a:t>
            </a:r>
            <a:r>
              <a:rPr lang="sr-Latn-R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162225" y="1195011"/>
            <a:ext cx="7706995" cy="1015663"/>
          </a:xfrm>
          <a:prstGeom prst="rect">
            <a:avLst/>
          </a:prstGeom>
          <a:noFill/>
        </p:spPr>
        <p:txBody>
          <a:bodyPr wrap="square" rtlCol="0">
            <a:spAutoFit/>
          </a:bodyPr>
          <a:lstStyle/>
          <a:p>
            <a:pPr>
              <a:spcBef>
                <a:spcPts val="600"/>
              </a:spcBef>
            </a:pPr>
            <a:r>
              <a:rPr lang="es-ES" sz="2000" b="1" dirty="0"/>
              <a:t>Pavlov </a:t>
            </a:r>
            <a:r>
              <a:rPr lang="es-ES" sz="2000" b="1" dirty="0" err="1"/>
              <a:t>naglasak</a:t>
            </a:r>
            <a:r>
              <a:rPr lang="es-ES" sz="2000" b="1" dirty="0"/>
              <a:t> </a:t>
            </a:r>
            <a:r>
              <a:rPr lang="es-ES" sz="2000" b="1" dirty="0" err="1"/>
              <a:t>na</a:t>
            </a:r>
            <a:r>
              <a:rPr lang="es-ES" sz="2000" b="1" dirty="0"/>
              <a:t> </a:t>
            </a:r>
            <a:r>
              <a:rPr lang="es-ES" sz="2000" b="1" dirty="0" err="1"/>
              <a:t>daru</a:t>
            </a:r>
            <a:r>
              <a:rPr lang="es-ES" sz="2000" b="1" dirty="0"/>
              <a:t> </a:t>
            </a:r>
            <a:r>
              <a:rPr lang="es-ES" sz="2000" b="1" dirty="0" err="1"/>
              <a:t>jezika</a:t>
            </a:r>
            <a:r>
              <a:rPr lang="es-ES" sz="2000" b="1" dirty="0"/>
              <a:t> i </a:t>
            </a:r>
            <a:r>
              <a:rPr lang="es-ES" sz="2000" b="1" dirty="0" err="1"/>
              <a:t>njihovoj</a:t>
            </a:r>
            <a:r>
              <a:rPr lang="es-ES" sz="2000" b="1" dirty="0"/>
              <a:t> </a:t>
            </a:r>
            <a:r>
              <a:rPr lang="es-ES" sz="2000" b="1" dirty="0" err="1"/>
              <a:t>pravilnoj</a:t>
            </a:r>
            <a:r>
              <a:rPr lang="es-ES" sz="2000" b="1" dirty="0"/>
              <a:t> </a:t>
            </a:r>
            <a:r>
              <a:rPr lang="es-ES" sz="2000" b="1" dirty="0" err="1"/>
              <a:t>upotrebi</a:t>
            </a:r>
            <a:r>
              <a:rPr lang="es-ES" sz="2000" b="1" dirty="0"/>
              <a:t> </a:t>
            </a:r>
            <a:r>
              <a:rPr lang="es-ES" sz="2000" b="1" dirty="0" err="1"/>
              <a:t>implicira</a:t>
            </a:r>
            <a:r>
              <a:rPr lang="es-ES" sz="2000" b="1" dirty="0"/>
              <a:t> da su </a:t>
            </a:r>
            <a:r>
              <a:rPr lang="es-ES" sz="2000" b="1" dirty="0" err="1"/>
              <a:t>ga</a:t>
            </a:r>
            <a:r>
              <a:rPr lang="es-ES" sz="2000" b="1" dirty="0"/>
              <a:t> </a:t>
            </a:r>
            <a:r>
              <a:rPr lang="es-ES" sz="2000" b="1" dirty="0" err="1"/>
              <a:t>članovi</a:t>
            </a:r>
            <a:r>
              <a:rPr lang="es-ES" sz="2000" b="1" dirty="0"/>
              <a:t> </a:t>
            </a:r>
            <a:r>
              <a:rPr lang="es-ES" sz="2000" b="1" dirty="0" err="1"/>
              <a:t>Korintske</a:t>
            </a:r>
            <a:r>
              <a:rPr lang="es-ES" sz="2000" b="1" dirty="0"/>
              <a:t> </a:t>
            </a:r>
            <a:r>
              <a:rPr lang="es-ES" sz="2000" b="1" dirty="0" err="1"/>
              <a:t>crkve</a:t>
            </a:r>
            <a:r>
              <a:rPr lang="es-ES" sz="2000" b="1" dirty="0"/>
              <a:t> </a:t>
            </a:r>
            <a:r>
              <a:rPr lang="es-ES" sz="2000" b="1" dirty="0" err="1"/>
              <a:t>koristili</a:t>
            </a:r>
            <a:r>
              <a:rPr lang="es-ES" sz="2000" b="1" dirty="0"/>
              <a:t> </a:t>
            </a:r>
            <a:r>
              <a:rPr lang="es-ES" sz="2000" b="1" dirty="0" err="1"/>
              <a:t>neprim</a:t>
            </a:r>
            <a:r>
              <a:rPr lang="sr-Latn-RS" sz="2000" b="1" dirty="0"/>
              <a:t>j</a:t>
            </a:r>
            <a:r>
              <a:rPr lang="es-ES" sz="2000" b="1" dirty="0" err="1"/>
              <a:t>ereno</a:t>
            </a:r>
            <a:r>
              <a:rPr lang="es-ES" sz="2000" b="1" dirty="0"/>
              <a:t>, </a:t>
            </a:r>
            <a:r>
              <a:rPr lang="es-ES" sz="2000" b="1" dirty="0" err="1"/>
              <a:t>što</a:t>
            </a:r>
            <a:r>
              <a:rPr lang="es-ES" sz="2000" b="1" dirty="0"/>
              <a:t> je </a:t>
            </a:r>
            <a:r>
              <a:rPr lang="es-ES" sz="2000" b="1" dirty="0" err="1"/>
              <a:t>izazvalo</a:t>
            </a:r>
            <a:r>
              <a:rPr lang="es-ES" sz="2000" b="1" dirty="0"/>
              <a:t> </a:t>
            </a:r>
            <a:r>
              <a:rPr lang="es-ES" sz="2000" b="1" dirty="0" err="1"/>
              <a:t>nered</a:t>
            </a:r>
            <a:r>
              <a:rPr lang="es-ES" sz="2000" b="1" dirty="0"/>
              <a:t> i </a:t>
            </a:r>
            <a:r>
              <a:rPr lang="es-ES" sz="2000" b="1" dirty="0" err="1"/>
              <a:t>zbrku</a:t>
            </a:r>
            <a:r>
              <a:rPr lang="es-ES" sz="2000" b="1" dirty="0"/>
              <a:t> u </a:t>
            </a:r>
            <a:r>
              <a:rPr lang="es-ES" sz="2000" b="1" dirty="0" err="1"/>
              <a:t>javnom</a:t>
            </a:r>
            <a:r>
              <a:rPr lang="es-ES" sz="2000" b="1" dirty="0"/>
              <a:t> </a:t>
            </a:r>
            <a:r>
              <a:rPr lang="es-ES" sz="2000" b="1" dirty="0" err="1"/>
              <a:t>bogoslužju</a:t>
            </a:r>
            <a:r>
              <a:rPr lang="es-ES" sz="2000" b="1" dirty="0"/>
              <a:t> (1. Kor</a:t>
            </a:r>
            <a:r>
              <a:rPr lang="sr-Latn-RS" sz="2000" b="1" dirty="0"/>
              <a:t>.</a:t>
            </a:r>
            <a:r>
              <a:rPr lang="es-ES" sz="2000" b="1" dirty="0"/>
              <a:t> 14</a:t>
            </a:r>
            <a:r>
              <a:rPr lang="sr-Latn-RS" sz="2000" b="1" dirty="0"/>
              <a:t>,</a:t>
            </a:r>
            <a:r>
              <a:rPr lang="es-ES" sz="2000" b="1" dirty="0"/>
              <a:t>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47" y="4664193"/>
            <a:ext cx="4708525" cy="1631216"/>
          </a:xfrm>
          <a:prstGeom prst="rect">
            <a:avLst/>
          </a:prstGeom>
          <a:noFill/>
        </p:spPr>
        <p:txBody>
          <a:bodyPr wrap="square">
            <a:spAutoFit/>
          </a:bodyPr>
          <a:lstStyle/>
          <a:p>
            <a:pPr>
              <a:spcBef>
                <a:spcPts val="600"/>
              </a:spcBef>
            </a:pPr>
            <a:r>
              <a:rPr lang="es-ES" sz="2000" b="1" dirty="0"/>
              <a:t>U </a:t>
            </a:r>
            <a:r>
              <a:rPr lang="es-ES" sz="2000" b="1" dirty="0" err="1"/>
              <a:t>stvarnosti</a:t>
            </a:r>
            <a:r>
              <a:rPr lang="es-ES" sz="2000" b="1" dirty="0"/>
              <a:t>, </a:t>
            </a:r>
            <a:r>
              <a:rPr lang="es-ES" sz="2000" b="1" dirty="0" err="1"/>
              <a:t>ta</a:t>
            </a:r>
            <a:r>
              <a:rPr lang="es-ES" sz="2000" b="1" dirty="0"/>
              <a:t> </a:t>
            </a:r>
            <a:r>
              <a:rPr lang="es-ES" sz="2000" b="1" dirty="0" err="1"/>
              <a:t>čežnja</a:t>
            </a:r>
            <a:r>
              <a:rPr lang="es-ES" sz="2000" b="1" dirty="0"/>
              <a:t> </a:t>
            </a:r>
            <a:r>
              <a:rPr lang="es-ES" sz="2000" b="1" dirty="0" err="1"/>
              <a:t>uključuje</a:t>
            </a:r>
            <a:r>
              <a:rPr lang="es-ES" sz="2000" b="1" dirty="0"/>
              <a:t> </a:t>
            </a:r>
            <a:r>
              <a:rPr lang="es-ES" sz="2000" b="1" dirty="0" err="1"/>
              <a:t>sve</a:t>
            </a:r>
            <a:r>
              <a:rPr lang="es-ES" sz="2000" b="1" dirty="0"/>
              <a:t> </a:t>
            </a:r>
            <a:r>
              <a:rPr lang="es-ES" sz="2000" b="1" dirty="0" err="1"/>
              <a:t>darove</a:t>
            </a:r>
            <a:r>
              <a:rPr lang="es-ES" sz="2000" b="1" dirty="0"/>
              <a:t> (1. Kor</a:t>
            </a:r>
            <a:r>
              <a:rPr lang="sr-Latn-RS" sz="2000" b="1" dirty="0"/>
              <a:t>.</a:t>
            </a:r>
            <a:r>
              <a:rPr lang="es-ES" sz="2000" b="1" dirty="0"/>
              <a:t> 14</a:t>
            </a:r>
            <a:r>
              <a:rPr lang="sr-Latn-RS" sz="2000" b="1" dirty="0"/>
              <a:t>,</a:t>
            </a:r>
            <a:r>
              <a:rPr lang="es-ES" sz="2000" b="1" dirty="0"/>
              <a:t>1). Pav</a:t>
            </a:r>
            <a:r>
              <a:rPr lang="sr-Latn-RS" sz="2000" b="1" dirty="0"/>
              <a:t>ao</a:t>
            </a:r>
            <a:r>
              <a:rPr lang="es-ES" sz="2000" b="1" dirty="0"/>
              <a:t> je </a:t>
            </a:r>
            <a:r>
              <a:rPr lang="es-ES" sz="2000" b="1" dirty="0" err="1"/>
              <a:t>već</a:t>
            </a:r>
            <a:r>
              <a:rPr lang="es-ES" sz="2000" b="1" dirty="0"/>
              <a:t> </a:t>
            </a:r>
            <a:r>
              <a:rPr lang="es-ES" sz="2000" b="1" dirty="0" err="1"/>
              <a:t>jasno</a:t>
            </a:r>
            <a:r>
              <a:rPr lang="es-ES" sz="2000" b="1" dirty="0"/>
              <a:t> </a:t>
            </a:r>
            <a:r>
              <a:rPr lang="es-ES" sz="2000" b="1" dirty="0" err="1"/>
              <a:t>dao</a:t>
            </a:r>
            <a:r>
              <a:rPr lang="es-ES" sz="2000" b="1" dirty="0"/>
              <a:t> do </a:t>
            </a:r>
            <a:r>
              <a:rPr lang="es-ES" sz="2000" b="1" dirty="0" err="1"/>
              <a:t>znanja</a:t>
            </a:r>
            <a:r>
              <a:rPr lang="es-ES" sz="2000" b="1" dirty="0"/>
              <a:t> da</a:t>
            </a:r>
            <a:r>
              <a:rPr lang="sr-Latn-RS" sz="2000" b="1" dirty="0"/>
              <a:t> se </a:t>
            </a:r>
            <a:r>
              <a:rPr lang="es-ES" sz="2000" b="1" dirty="0"/>
              <a:t> </a:t>
            </a:r>
            <a:r>
              <a:rPr lang="sr-Latn-RS" sz="2000" b="1" dirty="0"/>
              <a:t>“u </a:t>
            </a:r>
            <a:r>
              <a:rPr lang="es-ES" sz="2000" b="1" dirty="0" err="1"/>
              <a:t>svakome</a:t>
            </a:r>
            <a:r>
              <a:rPr lang="es-ES" sz="2000" b="1" dirty="0"/>
              <a:t>  p</a:t>
            </a:r>
            <a:r>
              <a:rPr lang="sr-Latn-RS" sz="2000" b="1" dirty="0"/>
              <a:t>ojavljuje Duh na korist</a:t>
            </a:r>
            <a:r>
              <a:rPr lang="es-ES" sz="2000" b="1" dirty="0"/>
              <a:t>" (1. Kor</a:t>
            </a:r>
            <a:r>
              <a:rPr lang="sr-Latn-RS" sz="2000" b="1" dirty="0"/>
              <a:t>.</a:t>
            </a:r>
            <a:r>
              <a:rPr lang="es-ES" sz="2000" b="1" dirty="0"/>
              <a:t> 12</a:t>
            </a:r>
            <a:r>
              <a:rPr lang="sr-Latn-RS" sz="2000" b="1" dirty="0"/>
              <a:t>,7</a:t>
            </a:r>
            <a:r>
              <a:rPr lang="es-ES" sz="2000" b="1" dirty="0"/>
              <a:t>). </a:t>
            </a:r>
            <a:r>
              <a:rPr lang="sr-Latn-RS" sz="2000" b="1" dirty="0"/>
              <a:t>Dakle,</a:t>
            </a:r>
            <a:r>
              <a:rPr lang="es-ES" sz="2000" b="1" dirty="0"/>
              <a:t> </a:t>
            </a:r>
            <a:r>
              <a:rPr lang="es-ES" sz="2000" b="1" dirty="0" err="1"/>
              <a:t>ne</a:t>
            </a:r>
            <a:r>
              <a:rPr lang="es-ES" sz="2000" b="1" dirty="0"/>
              <a:t> </a:t>
            </a:r>
            <a:r>
              <a:rPr lang="es-ES" sz="2000" b="1" dirty="0" err="1"/>
              <a:t>dobi</a:t>
            </a:r>
            <a:r>
              <a:rPr lang="sr-Latn-RS" sz="2000" b="1" dirty="0"/>
              <a:t>j</a:t>
            </a:r>
            <a:r>
              <a:rPr lang="es-ES" sz="2000" b="1" dirty="0" err="1"/>
              <a:t>aju</a:t>
            </a:r>
            <a:r>
              <a:rPr lang="es-ES" sz="2000" b="1" dirty="0"/>
              <a:t> </a:t>
            </a:r>
            <a:r>
              <a:rPr lang="es-ES" sz="2000" b="1" dirty="0" err="1"/>
              <a:t>svi</a:t>
            </a:r>
            <a:r>
              <a:rPr lang="es-ES" sz="2000" b="1" dirty="0"/>
              <a:t> iste </a:t>
            </a:r>
            <a:r>
              <a:rPr lang="es-ES" sz="2000" b="1" dirty="0" err="1"/>
              <a:t>darove</a:t>
            </a:r>
            <a:r>
              <a:rPr lang="es-ES" sz="2000" b="1" dirty="0"/>
              <a:t>.</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152400" y="3712983"/>
            <a:ext cx="7686673" cy="707886"/>
          </a:xfrm>
          <a:prstGeom prst="rect">
            <a:avLst/>
          </a:prstGeom>
          <a:noFill/>
        </p:spPr>
        <p:txBody>
          <a:bodyPr wrap="square">
            <a:spAutoFit/>
          </a:bodyPr>
          <a:lstStyle/>
          <a:p>
            <a:pPr lvl="0">
              <a:spcBef>
                <a:spcPts val="600"/>
              </a:spcBef>
              <a:defRPr/>
            </a:pPr>
            <a:r>
              <a:rPr lang="es-ES" sz="2000" b="1" dirty="0">
                <a:solidFill>
                  <a:prstClr val="black"/>
                </a:solidFill>
              </a:rPr>
              <a:t>Pavlova </a:t>
            </a:r>
            <a:r>
              <a:rPr lang="es-ES" sz="2000" b="1" dirty="0" err="1">
                <a:solidFill>
                  <a:prstClr val="black"/>
                </a:solidFill>
              </a:rPr>
              <a:t>čežnja</a:t>
            </a:r>
            <a:r>
              <a:rPr lang="es-ES" sz="2000" b="1" dirty="0">
                <a:solidFill>
                  <a:prstClr val="black"/>
                </a:solidFill>
              </a:rPr>
              <a:t> da </a:t>
            </a:r>
            <a:r>
              <a:rPr lang="es-ES" sz="2000" b="1" dirty="0" err="1">
                <a:solidFill>
                  <a:prstClr val="black"/>
                </a:solidFill>
              </a:rPr>
              <a:t>svi</a:t>
            </a:r>
            <a:r>
              <a:rPr lang="es-ES" sz="2000" b="1" dirty="0">
                <a:solidFill>
                  <a:prstClr val="black"/>
                </a:solidFill>
              </a:rPr>
              <a:t> </a:t>
            </a:r>
            <a:r>
              <a:rPr lang="es-ES" sz="2000" b="1" dirty="0" err="1">
                <a:solidFill>
                  <a:prstClr val="black"/>
                </a:solidFill>
              </a:rPr>
              <a:t>govore</a:t>
            </a:r>
            <a:r>
              <a:rPr lang="es-ES" sz="2000" b="1" dirty="0">
                <a:solidFill>
                  <a:prstClr val="black"/>
                </a:solidFill>
              </a:rPr>
              <a:t> </a:t>
            </a:r>
            <a:r>
              <a:rPr lang="es-ES" sz="2000" b="1" dirty="0" err="1">
                <a:solidFill>
                  <a:prstClr val="black"/>
                </a:solidFill>
              </a:rPr>
              <a:t>jezicima</a:t>
            </a:r>
            <a:r>
              <a:rPr lang="es-ES" sz="2000" b="1" dirty="0">
                <a:solidFill>
                  <a:prstClr val="black"/>
                </a:solidFill>
              </a:rPr>
              <a:t> </a:t>
            </a:r>
            <a:r>
              <a:rPr lang="es-ES" sz="2000" b="1" dirty="0" err="1">
                <a:solidFill>
                  <a:prstClr val="black"/>
                </a:solidFill>
              </a:rPr>
              <a:t>pogrešno</a:t>
            </a:r>
            <a:r>
              <a:rPr lang="es-ES" sz="2000" b="1" dirty="0">
                <a:solidFill>
                  <a:prstClr val="black"/>
                </a:solidFill>
              </a:rPr>
              <a:t> je </a:t>
            </a:r>
            <a:r>
              <a:rPr lang="es-ES" sz="2000" b="1" dirty="0" err="1">
                <a:solidFill>
                  <a:prstClr val="black"/>
                </a:solidFill>
              </a:rPr>
              <a:t>shvaćena</a:t>
            </a:r>
            <a:r>
              <a:rPr lang="es-ES" sz="2000" b="1" dirty="0">
                <a:solidFill>
                  <a:prstClr val="black"/>
                </a:solidFill>
              </a:rPr>
              <a:t> </a:t>
            </a:r>
            <a:r>
              <a:rPr lang="es-ES" sz="2000" b="1" dirty="0" err="1">
                <a:solidFill>
                  <a:prstClr val="black"/>
                </a:solidFill>
              </a:rPr>
              <a:t>od</a:t>
            </a:r>
            <a:r>
              <a:rPr lang="es-ES" sz="2000" b="1" dirty="0">
                <a:solidFill>
                  <a:prstClr val="black"/>
                </a:solidFill>
              </a:rPr>
              <a:t> </a:t>
            </a:r>
            <a:r>
              <a:rPr lang="es-ES" sz="2000" b="1" dirty="0" err="1">
                <a:solidFill>
                  <a:prstClr val="black"/>
                </a:solidFill>
              </a:rPr>
              <a:t>strane</a:t>
            </a:r>
            <a:r>
              <a:rPr lang="es-ES" sz="2000" b="1" dirty="0">
                <a:solidFill>
                  <a:prstClr val="black"/>
                </a:solidFill>
              </a:rPr>
              <a:t> </a:t>
            </a:r>
            <a:r>
              <a:rPr lang="es-ES" sz="2000" b="1" dirty="0" err="1">
                <a:solidFill>
                  <a:prstClr val="black"/>
                </a:solidFill>
              </a:rPr>
              <a:t>onih</a:t>
            </a:r>
            <a:r>
              <a:rPr lang="es-ES" sz="2000" b="1" dirty="0">
                <a:solidFill>
                  <a:prstClr val="black"/>
                </a:solidFill>
              </a:rPr>
              <a:t> </a:t>
            </a:r>
            <a:r>
              <a:rPr lang="es-ES" sz="2000" b="1" dirty="0" err="1">
                <a:solidFill>
                  <a:prstClr val="black"/>
                </a:solidFill>
              </a:rPr>
              <a:t>koji</a:t>
            </a:r>
            <a:r>
              <a:rPr lang="es-ES" sz="2000" b="1" dirty="0">
                <a:solidFill>
                  <a:prstClr val="black"/>
                </a:solidFill>
              </a:rPr>
              <a:t> </a:t>
            </a:r>
            <a:r>
              <a:rPr lang="es-ES" sz="2000" b="1" dirty="0" err="1">
                <a:solidFill>
                  <a:prstClr val="black"/>
                </a:solidFill>
              </a:rPr>
              <a:t>misle</a:t>
            </a:r>
            <a:r>
              <a:rPr lang="es-ES" sz="2000" b="1" dirty="0">
                <a:solidFill>
                  <a:prstClr val="black"/>
                </a:solidFill>
              </a:rPr>
              <a:t> da </a:t>
            </a:r>
            <a:r>
              <a:rPr lang="es-ES" sz="2000" b="1" dirty="0" err="1">
                <a:solidFill>
                  <a:prstClr val="black"/>
                </a:solidFill>
              </a:rPr>
              <a:t>svi</a:t>
            </a:r>
            <a:r>
              <a:rPr lang="es-ES" sz="2000" b="1" dirty="0">
                <a:solidFill>
                  <a:prstClr val="black"/>
                </a:solidFill>
              </a:rPr>
              <a:t> </a:t>
            </a:r>
            <a:r>
              <a:rPr lang="es-ES" sz="2000" b="1" dirty="0" err="1">
                <a:solidFill>
                  <a:prstClr val="black"/>
                </a:solidFill>
              </a:rPr>
              <a:t>trebamo</a:t>
            </a:r>
            <a:r>
              <a:rPr lang="es-ES" sz="2000" b="1" dirty="0">
                <a:solidFill>
                  <a:prstClr val="black"/>
                </a:solidFill>
              </a:rPr>
              <a:t> </a:t>
            </a:r>
            <a:r>
              <a:rPr lang="es-ES" sz="2000" b="1" dirty="0" err="1">
                <a:solidFill>
                  <a:prstClr val="black"/>
                </a:solidFill>
              </a:rPr>
              <a:t>imati</a:t>
            </a:r>
            <a:r>
              <a:rPr lang="es-ES" sz="2000" b="1" dirty="0">
                <a:solidFill>
                  <a:prstClr val="black"/>
                </a:solidFill>
              </a:rPr>
              <a:t> </a:t>
            </a:r>
            <a:r>
              <a:rPr lang="es-ES" sz="2000" b="1" dirty="0" err="1">
                <a:solidFill>
                  <a:prstClr val="black"/>
                </a:solidFill>
              </a:rPr>
              <a:t>taj</a:t>
            </a:r>
            <a:r>
              <a:rPr lang="es-ES" sz="2000" b="1" dirty="0">
                <a:solidFill>
                  <a:prstClr val="black"/>
                </a:solidFill>
              </a:rPr>
              <a:t> dar (1. Kor</a:t>
            </a:r>
            <a:r>
              <a:rPr lang="sr-Latn-RS" sz="2000" b="1" dirty="0">
                <a:solidFill>
                  <a:prstClr val="black"/>
                </a:solidFill>
              </a:rPr>
              <a:t>.</a:t>
            </a:r>
            <a:r>
              <a:rPr lang="es-ES" sz="2000" b="1" dirty="0">
                <a:solidFill>
                  <a:prstClr val="black"/>
                </a:solidFill>
              </a:rPr>
              <a:t> 14</a:t>
            </a:r>
            <a:r>
              <a:rPr lang="sr-Latn-RS" sz="2000" b="1" dirty="0">
                <a:solidFill>
                  <a:prstClr val="black"/>
                </a:solidFill>
              </a:rPr>
              <a:t>,</a:t>
            </a:r>
            <a:r>
              <a:rPr lang="es-ES" sz="2000" b="1" dirty="0">
                <a:solidFill>
                  <a:prstClr val="black"/>
                </a:solidFill>
              </a:rPr>
              <a:t>5).</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142240" y="2453997"/>
            <a:ext cx="7696829" cy="1015663"/>
          </a:xfrm>
          <a:prstGeom prst="rect">
            <a:avLst/>
          </a:prstGeom>
          <a:noFill/>
        </p:spPr>
        <p:txBody>
          <a:bodyPr wrap="square">
            <a:spAutoFit/>
          </a:bodyPr>
          <a:lstStyle/>
          <a:p>
            <a:pPr lvl="0">
              <a:spcBef>
                <a:spcPts val="600"/>
              </a:spcBef>
              <a:defRPr/>
            </a:pPr>
            <a:r>
              <a:rPr lang="es-ES" sz="2000" b="1" dirty="0">
                <a:solidFill>
                  <a:prstClr val="black"/>
                </a:solidFill>
              </a:rPr>
              <a:t>Dar </a:t>
            </a:r>
            <a:r>
              <a:rPr lang="es-ES" sz="2000" b="1" dirty="0" err="1">
                <a:solidFill>
                  <a:prstClr val="black"/>
                </a:solidFill>
              </a:rPr>
              <a:t>jezika</a:t>
            </a:r>
            <a:r>
              <a:rPr lang="es-ES" sz="2000" b="1" dirty="0">
                <a:solidFill>
                  <a:prstClr val="black"/>
                </a:solidFill>
              </a:rPr>
              <a:t> je </a:t>
            </a:r>
            <a:r>
              <a:rPr lang="es-ES" sz="2000" b="1" dirty="0" err="1">
                <a:solidFill>
                  <a:prstClr val="black"/>
                </a:solidFill>
              </a:rPr>
              <a:t>sposobnost</a:t>
            </a:r>
            <a:r>
              <a:rPr lang="es-ES" sz="2000" b="1" dirty="0">
                <a:solidFill>
                  <a:prstClr val="black"/>
                </a:solidFill>
              </a:rPr>
              <a:t> </a:t>
            </a:r>
            <a:r>
              <a:rPr lang="es-ES" sz="2000" b="1" dirty="0" err="1">
                <a:solidFill>
                  <a:prstClr val="black"/>
                </a:solidFill>
              </a:rPr>
              <a:t>govora</a:t>
            </a:r>
            <a:r>
              <a:rPr lang="es-ES" sz="2000" b="1" dirty="0">
                <a:solidFill>
                  <a:prstClr val="black"/>
                </a:solidFill>
              </a:rPr>
              <a:t> </a:t>
            </a:r>
            <a:r>
              <a:rPr lang="es-ES" sz="2000" b="1" dirty="0" err="1">
                <a:solidFill>
                  <a:prstClr val="black"/>
                </a:solidFill>
              </a:rPr>
              <a:t>ljudskih</a:t>
            </a:r>
            <a:r>
              <a:rPr lang="es-ES" sz="2000" b="1" dirty="0">
                <a:solidFill>
                  <a:prstClr val="black"/>
                </a:solidFill>
              </a:rPr>
              <a:t> </a:t>
            </a:r>
            <a:r>
              <a:rPr lang="es-ES" sz="2000" b="1" dirty="0" err="1">
                <a:solidFill>
                  <a:prstClr val="black"/>
                </a:solidFill>
              </a:rPr>
              <a:t>ili</a:t>
            </a:r>
            <a:r>
              <a:rPr lang="es-ES" sz="2000" b="1" dirty="0">
                <a:solidFill>
                  <a:prstClr val="black"/>
                </a:solidFill>
              </a:rPr>
              <a:t> </a:t>
            </a:r>
            <a:r>
              <a:rPr lang="es-ES" sz="2000" b="1" dirty="0" err="1">
                <a:solidFill>
                  <a:prstClr val="black"/>
                </a:solidFill>
              </a:rPr>
              <a:t>anđeoskih</a:t>
            </a:r>
            <a:r>
              <a:rPr lang="es-ES" sz="2000" b="1" dirty="0">
                <a:solidFill>
                  <a:prstClr val="black"/>
                </a:solidFill>
              </a:rPr>
              <a:t> </a:t>
            </a:r>
            <a:r>
              <a:rPr lang="es-ES" sz="2000" b="1" dirty="0" err="1">
                <a:solidFill>
                  <a:prstClr val="black"/>
                </a:solidFill>
              </a:rPr>
              <a:t>jezika</a:t>
            </a:r>
            <a:r>
              <a:rPr lang="sr-Latn-RS" sz="2000" b="1" dirty="0">
                <a:solidFill>
                  <a:prstClr val="black"/>
                </a:solidFill>
              </a:rPr>
              <a:t> ne-</a:t>
            </a:r>
            <a:r>
              <a:rPr lang="es-ES" sz="2000" b="1" dirty="0">
                <a:solidFill>
                  <a:prstClr val="black"/>
                </a:solidFill>
              </a:rPr>
              <a:t> </a:t>
            </a:r>
            <a:r>
              <a:rPr lang="es-ES" sz="2000" b="1" dirty="0" err="1">
                <a:solidFill>
                  <a:prstClr val="black"/>
                </a:solidFill>
              </a:rPr>
              <a:t>poznatih</a:t>
            </a:r>
            <a:r>
              <a:rPr lang="es-ES" sz="2000" b="1" dirty="0">
                <a:solidFill>
                  <a:prstClr val="black"/>
                </a:solidFill>
              </a:rPr>
              <a:t> </a:t>
            </a:r>
            <a:r>
              <a:rPr lang="es-ES" sz="2000" b="1" dirty="0" err="1">
                <a:solidFill>
                  <a:prstClr val="black"/>
                </a:solidFill>
              </a:rPr>
              <a:t>osobi</a:t>
            </a:r>
            <a:r>
              <a:rPr lang="es-ES" sz="2000" b="1" dirty="0">
                <a:solidFill>
                  <a:prstClr val="black"/>
                </a:solidFill>
              </a:rPr>
              <a:t> (1. Kor</a:t>
            </a:r>
            <a:r>
              <a:rPr lang="sr-Latn-RS" sz="2000" b="1" dirty="0">
                <a:solidFill>
                  <a:prstClr val="black"/>
                </a:solidFill>
              </a:rPr>
              <a:t>.</a:t>
            </a:r>
            <a:r>
              <a:rPr lang="es-ES" sz="2000" b="1" dirty="0">
                <a:solidFill>
                  <a:prstClr val="black"/>
                </a:solidFill>
              </a:rPr>
              <a:t> 13</a:t>
            </a:r>
            <a:r>
              <a:rPr lang="sr-Latn-RS" sz="2000" b="1" dirty="0">
                <a:solidFill>
                  <a:prstClr val="black"/>
                </a:solidFill>
              </a:rPr>
              <a:t>,</a:t>
            </a:r>
            <a:r>
              <a:rPr lang="es-ES" sz="2000" b="1" dirty="0">
                <a:solidFill>
                  <a:prstClr val="black"/>
                </a:solidFill>
              </a:rPr>
              <a:t>1). Kada </a:t>
            </a:r>
            <a:r>
              <a:rPr lang="es-ES" sz="2000" b="1" dirty="0" err="1">
                <a:solidFill>
                  <a:prstClr val="black"/>
                </a:solidFill>
              </a:rPr>
              <a:t>taj</a:t>
            </a:r>
            <a:r>
              <a:rPr lang="es-ES" sz="2000" b="1" dirty="0">
                <a:solidFill>
                  <a:prstClr val="black"/>
                </a:solidFill>
              </a:rPr>
              <a:t> </a:t>
            </a:r>
            <a:r>
              <a:rPr lang="es-ES" sz="2000" b="1" dirty="0" err="1">
                <a:solidFill>
                  <a:prstClr val="black"/>
                </a:solidFill>
              </a:rPr>
              <a:t>jezik</a:t>
            </a:r>
            <a:r>
              <a:rPr lang="es-ES" sz="2000" b="1" dirty="0">
                <a:solidFill>
                  <a:prstClr val="black"/>
                </a:solidFill>
              </a:rPr>
              <a:t> nije </a:t>
            </a:r>
            <a:r>
              <a:rPr lang="es-ES" sz="2000" b="1" dirty="0" err="1">
                <a:solidFill>
                  <a:prstClr val="black"/>
                </a:solidFill>
              </a:rPr>
              <a:t>poznat</a:t>
            </a:r>
            <a:r>
              <a:rPr lang="es-ES" sz="2000" b="1" dirty="0">
                <a:solidFill>
                  <a:prstClr val="black"/>
                </a:solidFill>
              </a:rPr>
              <a:t> </a:t>
            </a:r>
            <a:r>
              <a:rPr lang="es-ES" sz="2000" b="1" dirty="0" err="1">
                <a:solidFill>
                  <a:prstClr val="black"/>
                </a:solidFill>
              </a:rPr>
              <a:t>slušatelju</a:t>
            </a:r>
            <a:r>
              <a:rPr lang="es-ES" sz="2000" b="1" dirty="0">
                <a:solidFill>
                  <a:prstClr val="black"/>
                </a:solidFill>
              </a:rPr>
              <a:t>, </a:t>
            </a:r>
            <a:r>
              <a:rPr lang="es-ES" sz="2000" b="1" dirty="0" err="1">
                <a:solidFill>
                  <a:prstClr val="black"/>
                </a:solidFill>
              </a:rPr>
              <a:t>treba</a:t>
            </a:r>
            <a:r>
              <a:rPr lang="es-ES" sz="2000" b="1" dirty="0">
                <a:solidFill>
                  <a:prstClr val="black"/>
                </a:solidFill>
              </a:rPr>
              <a:t> </a:t>
            </a:r>
            <a:r>
              <a:rPr lang="sr-Latn-RS" sz="2000" b="1" dirty="0">
                <a:solidFill>
                  <a:prstClr val="black"/>
                </a:solidFill>
              </a:rPr>
              <a:t>ga znati </a:t>
            </a:r>
            <a:r>
              <a:rPr lang="es-ES" sz="2000" b="1" dirty="0" err="1">
                <a:solidFill>
                  <a:prstClr val="black"/>
                </a:solidFill>
              </a:rPr>
              <a:t>protumači</a:t>
            </a:r>
            <a:r>
              <a:rPr lang="sr-Latn-RS" sz="2000" b="1" dirty="0">
                <a:solidFill>
                  <a:prstClr val="black"/>
                </a:solidFill>
              </a:rPr>
              <a:t>ti</a:t>
            </a:r>
            <a:r>
              <a:rPr lang="es-ES" sz="2000" b="1" dirty="0">
                <a:solidFill>
                  <a:prstClr val="black"/>
                </a:solidFill>
              </a:rPr>
              <a:t> (D</a:t>
            </a:r>
            <a:r>
              <a:rPr lang="sr-Latn-RS" sz="2000" b="1" dirty="0">
                <a:solidFill>
                  <a:prstClr val="black"/>
                </a:solidFill>
              </a:rPr>
              <a:t>j</a:t>
            </a:r>
            <a:r>
              <a:rPr lang="es-ES" sz="2000" b="1" dirty="0" err="1">
                <a:solidFill>
                  <a:prstClr val="black"/>
                </a:solidFill>
              </a:rPr>
              <a:t>ela</a:t>
            </a:r>
            <a:r>
              <a:rPr lang="es-ES" sz="2000" b="1" dirty="0">
                <a:solidFill>
                  <a:prstClr val="black"/>
                </a:solidFill>
              </a:rPr>
              <a:t> 2</a:t>
            </a:r>
            <a:r>
              <a:rPr lang="sr-Latn-RS" sz="2000" b="1" dirty="0">
                <a:solidFill>
                  <a:prstClr val="black"/>
                </a:solidFill>
              </a:rPr>
              <a:t>,</a:t>
            </a:r>
            <a:r>
              <a:rPr lang="es-ES" sz="2000" b="1" dirty="0">
                <a:solidFill>
                  <a:prstClr val="black"/>
                </a:solidFill>
              </a:rPr>
              <a:t>8; 1. Kor</a:t>
            </a:r>
            <a:r>
              <a:rPr lang="sr-Latn-RS" sz="2000" b="1" dirty="0">
                <a:solidFill>
                  <a:prstClr val="black"/>
                </a:solidFill>
              </a:rPr>
              <a:t>.</a:t>
            </a:r>
            <a:r>
              <a:rPr lang="es-ES" sz="2000" b="1" dirty="0">
                <a:solidFill>
                  <a:prstClr val="black"/>
                </a:solidFill>
              </a:rPr>
              <a:t> 14</a:t>
            </a:r>
            <a:r>
              <a:rPr lang="sr-Latn-RS" sz="2000" b="1" dirty="0">
                <a:solidFill>
                  <a:prstClr val="black"/>
                </a:solidFill>
              </a:rPr>
              <a:t>,</a:t>
            </a:r>
            <a:r>
              <a:rPr lang="es-ES" sz="2000" b="1" dirty="0">
                <a:solidFill>
                  <a:prstClr val="black"/>
                </a:solidFill>
              </a:rPr>
              <a:t>2</a:t>
            </a:r>
            <a:r>
              <a:rPr lang="sr-Latn-RS" sz="2000" b="1" dirty="0">
                <a:solidFill>
                  <a:prstClr val="black"/>
                </a:solidFill>
              </a:rPr>
              <a:t>.</a:t>
            </a:r>
            <a:r>
              <a:rPr lang="es-ES" sz="2000" b="1" dirty="0">
                <a:solidFill>
                  <a:prstClr val="black"/>
                </a:solidFill>
              </a:rPr>
              <a:t>13</a:t>
            </a:r>
            <a:r>
              <a:rPr lang="sr-Latn-RS" sz="2000" b="1" dirty="0">
                <a:solidFill>
                  <a:prstClr val="black"/>
                </a:solidFill>
              </a:rPr>
              <a:t>.1</a:t>
            </a:r>
            <a:r>
              <a:rPr lang="es-ES" sz="2000" b="1" dirty="0">
                <a:solidFill>
                  <a:prstClr val="black"/>
                </a:solidFill>
              </a:rPr>
              <a:t>4</a:t>
            </a:r>
            <a:r>
              <a:rPr lang="sr-Latn-RS" sz="2000" b="1" dirty="0">
                <a:solidFill>
                  <a:prstClr val="black"/>
                </a:solidFill>
              </a:rPr>
              <a:t>.</a:t>
            </a:r>
            <a:r>
              <a:rPr lang="es-ES" sz="2000" b="1" dirty="0">
                <a:solidFill>
                  <a:prstClr val="black"/>
                </a:solidFill>
              </a:rPr>
              <a:t>27</a:t>
            </a:r>
            <a:r>
              <a:rPr lang="sr-Latn-RS" sz="2000" b="1" dirty="0">
                <a:solidFill>
                  <a:prstClr val="black"/>
                </a:solidFill>
              </a:rPr>
              <a:t>.</a:t>
            </a:r>
            <a:r>
              <a:rPr lang="es-ES" sz="2000" b="1" dirty="0">
                <a:solidFill>
                  <a:prstClr val="black"/>
                </a:solidFill>
              </a:rPr>
              <a:t>28).</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s-ES" sz="4400" b="1" spc="600">
                <a:ln w="22225">
                  <a:noFill/>
                  <a:prstDash val="solid"/>
                </a:ln>
                <a:solidFill>
                  <a:schemeClr val="accent2">
                    <a:lumMod val="40000"/>
                    <a:lumOff val="60000"/>
                  </a:schemeClr>
                </a:solidFill>
                <a:effectLst>
                  <a:outerShdw blurRad="38100" dist="38100" dir="2700000" algn="tl">
                    <a:srgbClr val="000000">
                      <a:alpha val="43137"/>
                    </a:srgbClr>
                  </a:outerShdw>
                </a:effectLst>
              </a:rPr>
              <a:t>DAR PRORO</a:t>
            </a:r>
            <a:r>
              <a:rPr lang="sr-Latn-RS" sz="4400" b="1" spc="600">
                <a:ln w="22225">
                  <a:noFill/>
                  <a:prstDash val="solid"/>
                </a:ln>
                <a:solidFill>
                  <a:schemeClr val="accent2">
                    <a:lumMod val="40000"/>
                    <a:lumOff val="60000"/>
                  </a:schemeClr>
                </a:solidFill>
                <a:effectLst>
                  <a:outerShdw blurRad="38100" dist="38100" dir="2700000" algn="tl">
                    <a:srgbClr val="000000">
                      <a:alpha val="43137"/>
                    </a:srgbClr>
                  </a:outerShdw>
                </a:effectLst>
              </a:rPr>
              <a:t>Š</a:t>
            </a:r>
            <a:r>
              <a:rPr lang="es-ES" sz="4400" b="1" spc="600">
                <a:ln w="22225">
                  <a:noFill/>
                  <a:prstDash val="solid"/>
                </a:ln>
                <a:solidFill>
                  <a:schemeClr val="accent2">
                    <a:lumMod val="40000"/>
                    <a:lumOff val="60000"/>
                  </a:schemeClr>
                </a:solidFill>
                <a:effectLst>
                  <a:outerShdw blurRad="38100" dist="38100" dir="2700000" algn="tl">
                    <a:srgbClr val="000000">
                      <a:alpha val="43137"/>
                    </a:srgbClr>
                  </a:outerShdw>
                </a:effectLst>
              </a:rPr>
              <a:t>TVA</a:t>
            </a:r>
            <a:endParaRPr lang="es-E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69332"/>
          </a:xfrm>
          <a:prstGeom prst="rect">
            <a:avLst/>
          </a:prstGeom>
          <a:noFill/>
        </p:spPr>
        <p:txBody>
          <a:bodyPr wrap="square">
            <a:spAutoFit/>
          </a:bodyPr>
          <a:lstStyle/>
          <a:p>
            <a:pPr algn="ctr"/>
            <a:r>
              <a:rPr lang="es-ES" b="1" dirty="0">
                <a:solidFill>
                  <a:schemeClr val="accent6">
                    <a:lumMod val="50000"/>
                  </a:schemeClr>
                </a:solidFill>
                <a:latin typeface="Comic Sans MS" panose="030F0702030302020204" pitchFamily="66" charset="0"/>
              </a:rPr>
              <a:t>“</a:t>
            </a:r>
            <a:r>
              <a:rPr lang="sr-Latn-RS" b="1" dirty="0">
                <a:solidFill>
                  <a:schemeClr val="accent6">
                    <a:lumMod val="50000"/>
                  </a:schemeClr>
                </a:solidFill>
                <a:latin typeface="Comic Sans MS" panose="030F0702030302020204" pitchFamily="66" charset="0"/>
              </a:rPr>
              <a:t>Onaj tko proriče, govori stvari koje izgrašuju, ohrabruju i tješe.</a:t>
            </a:r>
            <a:r>
              <a:rPr lang="es-ES" b="1" dirty="0">
                <a:solidFill>
                  <a:schemeClr val="accent6">
                    <a:lumMod val="50000"/>
                  </a:schemeClr>
                </a:solidFill>
                <a:latin typeface="Comic Sans MS" panose="030F0702030302020204" pitchFamily="66" charset="0"/>
              </a:rPr>
              <a:t>" </a:t>
            </a:r>
            <a:r>
              <a:rPr lang="es-ES" sz="1400" b="1" dirty="0">
                <a:solidFill>
                  <a:schemeClr val="accent6">
                    <a:lumMod val="50000"/>
                  </a:schemeClr>
                </a:solidFill>
                <a:latin typeface="Comic Sans MS" panose="030F0702030302020204" pitchFamily="66" charset="0"/>
              </a:rPr>
              <a:t>(1. </a:t>
            </a:r>
            <a:r>
              <a:rPr lang="es-ES" sz="1400" b="1" dirty="0" err="1">
                <a:solidFill>
                  <a:schemeClr val="accent6">
                    <a:lumMod val="50000"/>
                  </a:schemeClr>
                </a:solidFill>
                <a:latin typeface="Comic Sans MS" panose="030F0702030302020204" pitchFamily="66" charset="0"/>
              </a:rPr>
              <a:t>Korinćanima</a:t>
            </a:r>
            <a:r>
              <a:rPr lang="es-ES" sz="1400" b="1" dirty="0">
                <a:solidFill>
                  <a:schemeClr val="accent6">
                    <a:lumMod val="50000"/>
                  </a:schemeClr>
                </a:solidFill>
                <a:latin typeface="Comic Sans MS" panose="030F0702030302020204" pitchFamily="66" charset="0"/>
              </a:rPr>
              <a:t> 14</a:t>
            </a:r>
            <a:r>
              <a:rPr lang="sr-Latn-RS" sz="1400" b="1" dirty="0">
                <a:solidFill>
                  <a:schemeClr val="accent6">
                    <a:lumMod val="50000"/>
                  </a:schemeClr>
                </a:solidFill>
                <a:latin typeface="Comic Sans MS" panose="030F0702030302020204" pitchFamily="66" charset="0"/>
              </a:rPr>
              <a:t>,</a:t>
            </a:r>
            <a:r>
              <a:rPr lang="es-ES" sz="1400" b="1" dirty="0">
                <a:solidFill>
                  <a:schemeClr val="accent6">
                    <a:lumMod val="50000"/>
                  </a:schemeClr>
                </a:solidFill>
                <a:latin typeface="Comic Sans MS" panose="030F0702030302020204" pitchFamily="66" charset="0"/>
              </a:rPr>
              <a:t>3</a:t>
            </a:r>
            <a:r>
              <a:rPr lang="sr-Latn-RS" sz="1400" b="1" dirty="0">
                <a:solidFill>
                  <a:schemeClr val="accent6">
                    <a:lumMod val="50000"/>
                  </a:schemeClr>
                </a:solidFill>
                <a:latin typeface="Comic Sans MS" panose="030F0702030302020204" pitchFamily="66" charset="0"/>
              </a:rPr>
              <a:t> </a:t>
            </a:r>
            <a:r>
              <a:rPr lang="sr-Latn-RS" sz="1100" b="1" dirty="0">
                <a:solidFill>
                  <a:schemeClr val="accent6">
                    <a:lumMod val="50000"/>
                  </a:schemeClr>
                </a:solidFill>
                <a:latin typeface="Comic Sans MS" panose="030F0702030302020204" pitchFamily="66" charset="0"/>
              </a:rPr>
              <a:t>SHP</a:t>
            </a:r>
            <a:r>
              <a:rPr lang="es-ES" sz="1400" b="1" dirty="0">
                <a:solidFill>
                  <a:schemeClr val="accent6">
                    <a:lumMod val="50000"/>
                  </a:schemeClr>
                </a:solidFill>
                <a:latin typeface="Comic Sans MS" panose="030F0702030302020204" pitchFamily="66" charset="0"/>
              </a:rPr>
              <a:t>)</a:t>
            </a:r>
            <a:endParaRPr lang="es-ES"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631216"/>
          </a:xfrm>
          <a:prstGeom prst="rect">
            <a:avLst/>
          </a:prstGeom>
          <a:noFill/>
        </p:spPr>
        <p:txBody>
          <a:bodyPr wrap="square" rtlCol="0">
            <a:spAutoFit/>
          </a:bodyPr>
          <a:lstStyle/>
          <a:p>
            <a:pPr>
              <a:spcBef>
                <a:spcPts val="600"/>
              </a:spcBef>
            </a:pPr>
            <a:r>
              <a:rPr lang="es-ES" sz="2000" b="1" dirty="0"/>
              <a:t>Ne </a:t>
            </a:r>
            <a:r>
              <a:rPr lang="es-ES" sz="2000" b="1" dirty="0" err="1"/>
              <a:t>bismo</a:t>
            </a:r>
            <a:r>
              <a:rPr lang="es-ES" sz="2000" b="1" dirty="0"/>
              <a:t> </a:t>
            </a:r>
            <a:r>
              <a:rPr lang="es-ES" sz="2000" b="1" dirty="0" err="1"/>
              <a:t>trebali</a:t>
            </a:r>
            <a:r>
              <a:rPr lang="es-ES" sz="2000" b="1" dirty="0"/>
              <a:t> </a:t>
            </a:r>
            <a:r>
              <a:rPr lang="es-ES" sz="2000" b="1" dirty="0" err="1"/>
              <a:t>ograničiti</a:t>
            </a:r>
            <a:r>
              <a:rPr lang="es-ES" sz="2000" b="1" dirty="0"/>
              <a:t> dar</a:t>
            </a:r>
            <a:r>
              <a:rPr lang="sr-Latn-RS" sz="2000" b="1" dirty="0"/>
              <a:t> proro-</a:t>
            </a:r>
            <a:r>
              <a:rPr lang="es-ES" sz="2000" b="1" dirty="0"/>
              <a:t> </a:t>
            </a:r>
            <a:r>
              <a:rPr lang="sr-Latn-RS" sz="2000" b="1" dirty="0"/>
              <a:t>š</a:t>
            </a:r>
            <a:r>
              <a:rPr lang="es-ES" sz="2000" b="1" dirty="0" err="1"/>
              <a:t>tva</a:t>
            </a:r>
            <a:r>
              <a:rPr lang="es-ES" sz="2000" b="1" dirty="0"/>
              <a:t> </a:t>
            </a:r>
            <a:r>
              <a:rPr lang="es-ES" sz="2000" b="1" dirty="0" err="1"/>
              <a:t>samo</a:t>
            </a:r>
            <a:r>
              <a:rPr lang="es-ES" sz="2000" b="1" dirty="0"/>
              <a:t> </a:t>
            </a:r>
            <a:r>
              <a:rPr lang="es-ES" sz="2000" b="1" dirty="0" err="1"/>
              <a:t>na</a:t>
            </a:r>
            <a:r>
              <a:rPr lang="es-ES" sz="2000" b="1" dirty="0"/>
              <a:t> </a:t>
            </a:r>
            <a:r>
              <a:rPr lang="es-ES" sz="2000" b="1" dirty="0" err="1"/>
              <a:t>predviđanje</a:t>
            </a:r>
            <a:r>
              <a:rPr lang="es-ES" sz="2000" b="1" dirty="0"/>
              <a:t> </a:t>
            </a:r>
            <a:r>
              <a:rPr lang="es-ES" sz="2000" b="1" dirty="0" err="1"/>
              <a:t>budućih</a:t>
            </a:r>
            <a:r>
              <a:rPr lang="es-ES" sz="2000" b="1" dirty="0"/>
              <a:t> </a:t>
            </a:r>
            <a:r>
              <a:rPr lang="es-ES" sz="2000" b="1" dirty="0" err="1"/>
              <a:t>događaja</a:t>
            </a:r>
            <a:r>
              <a:rPr lang="es-ES" sz="2000" b="1" dirty="0"/>
              <a:t>. </a:t>
            </a:r>
            <a:r>
              <a:rPr lang="es-ES" sz="2000" b="1" dirty="0" err="1"/>
              <a:t>Primarna</a:t>
            </a:r>
            <a:r>
              <a:rPr lang="es-ES" sz="2000" b="1" dirty="0"/>
              <a:t> </a:t>
            </a:r>
            <a:r>
              <a:rPr lang="es-ES" sz="2000" b="1" dirty="0" err="1"/>
              <a:t>svrha</a:t>
            </a:r>
            <a:r>
              <a:rPr lang="es-ES" sz="2000" b="1" dirty="0"/>
              <a:t> </a:t>
            </a:r>
            <a:r>
              <a:rPr lang="es-ES" sz="2000" b="1" dirty="0" err="1"/>
              <a:t>dara</a:t>
            </a:r>
            <a:r>
              <a:rPr lang="sr-Latn-RS" sz="2000" b="1" dirty="0"/>
              <a:t> proro-</a:t>
            </a:r>
            <a:r>
              <a:rPr lang="es-ES" sz="2000" b="1" dirty="0"/>
              <a:t> </a:t>
            </a:r>
            <a:r>
              <a:rPr lang="sr-Latn-RS" sz="2000" b="1" dirty="0"/>
              <a:t>š</a:t>
            </a:r>
            <a:r>
              <a:rPr lang="es-ES" sz="2000" b="1" dirty="0" err="1"/>
              <a:t>tva</a:t>
            </a:r>
            <a:r>
              <a:rPr lang="es-ES" sz="2000" b="1" dirty="0"/>
              <a:t> je </a:t>
            </a:r>
            <a:r>
              <a:rPr lang="es-ES" sz="2000" b="1" dirty="0" err="1"/>
              <a:t>za</a:t>
            </a:r>
            <a:r>
              <a:rPr lang="es-ES" sz="2000" b="1" dirty="0"/>
              <a:t> </a:t>
            </a:r>
            <a:r>
              <a:rPr lang="sr-Latn-RS" sz="2000" b="1" dirty="0"/>
              <a:t>uzdizanje</a:t>
            </a:r>
            <a:r>
              <a:rPr lang="es-ES" sz="2000" b="1" dirty="0"/>
              <a:t>, </a:t>
            </a:r>
            <a:r>
              <a:rPr lang="sr-Latn-RS" sz="2000" b="1" dirty="0"/>
              <a:t>opomenu</a:t>
            </a:r>
            <a:r>
              <a:rPr lang="es-ES" sz="2000" b="1" dirty="0"/>
              <a:t> i ut</a:t>
            </a:r>
            <a:r>
              <a:rPr lang="sr-Latn-RS" sz="2000" b="1" dirty="0"/>
              <a:t>j</a:t>
            </a:r>
            <a:r>
              <a:rPr lang="es-ES" sz="2000" b="1" dirty="0" err="1"/>
              <a:t>ehu</a:t>
            </a:r>
            <a:r>
              <a:rPr lang="es-ES" sz="2000" b="1" dirty="0"/>
              <a:t> (1. Kor</a:t>
            </a:r>
            <a:r>
              <a:rPr lang="sr-Latn-RS" sz="2000" b="1" dirty="0"/>
              <a:t>.</a:t>
            </a:r>
            <a:r>
              <a:rPr lang="es-ES" sz="2000" b="1" dirty="0"/>
              <a:t> 14</a:t>
            </a:r>
            <a:r>
              <a:rPr lang="sr-Latn-RS" sz="2000" b="1" dirty="0"/>
              <a:t>,</a:t>
            </a:r>
            <a:r>
              <a:rPr lang="es-ES" sz="2000" b="1" dirty="0"/>
              <a:t>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3140842962"/>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0" y="2737113"/>
            <a:ext cx="4315327" cy="1938992"/>
          </a:xfrm>
          <a:prstGeom prst="rect">
            <a:avLst/>
          </a:prstGeom>
          <a:noFill/>
        </p:spPr>
        <p:txBody>
          <a:bodyPr wrap="square">
            <a:spAutoFit/>
          </a:bodyPr>
          <a:lstStyle/>
          <a:p>
            <a:pPr>
              <a:spcBef>
                <a:spcPts val="600"/>
              </a:spcBef>
            </a:pPr>
            <a:r>
              <a:rPr lang="es-ES" sz="2000" b="1" dirty="0"/>
              <a:t>Pav</a:t>
            </a:r>
            <a:r>
              <a:rPr lang="sr-Latn-RS" sz="2000" b="1" dirty="0"/>
              <a:t>ao</a:t>
            </a:r>
            <a:r>
              <a:rPr lang="es-ES" sz="2000" b="1" dirty="0"/>
              <a:t> </a:t>
            </a:r>
            <a:r>
              <a:rPr lang="es-ES" sz="2000" b="1" dirty="0" err="1"/>
              <a:t>ističe</a:t>
            </a:r>
            <a:r>
              <a:rPr lang="es-ES" sz="2000" b="1" dirty="0"/>
              <a:t> </a:t>
            </a:r>
            <a:r>
              <a:rPr lang="es-ES" sz="2000" b="1" dirty="0" err="1"/>
              <a:t>ovaj</a:t>
            </a:r>
            <a:r>
              <a:rPr lang="es-ES" sz="2000" b="1" dirty="0"/>
              <a:t> dar </a:t>
            </a:r>
            <a:r>
              <a:rPr lang="es-ES" sz="2000" b="1" dirty="0" err="1"/>
              <a:t>iznad</a:t>
            </a:r>
            <a:r>
              <a:rPr lang="es-ES" sz="2000" b="1" dirty="0"/>
              <a:t> </a:t>
            </a:r>
            <a:r>
              <a:rPr lang="es-ES" sz="2000" b="1" dirty="0" err="1"/>
              <a:t>ostalih</a:t>
            </a:r>
            <a:r>
              <a:rPr lang="es-ES" sz="2000" b="1" dirty="0"/>
              <a:t> (1. Kor</a:t>
            </a:r>
            <a:r>
              <a:rPr lang="sr-Latn-RS" sz="2000" b="1" dirty="0"/>
              <a:t>.</a:t>
            </a:r>
            <a:r>
              <a:rPr lang="es-ES" sz="2000" b="1" dirty="0"/>
              <a:t> 14</a:t>
            </a:r>
            <a:r>
              <a:rPr lang="sr-Latn-RS" sz="2000" b="1" dirty="0"/>
              <a:t>,</a:t>
            </a:r>
            <a:r>
              <a:rPr lang="es-ES" sz="2000" b="1" dirty="0"/>
              <a:t>1</a:t>
            </a:r>
            <a:r>
              <a:rPr lang="sr-Latn-RS" sz="2000" b="1" dirty="0"/>
              <a:t>.</a:t>
            </a:r>
            <a:r>
              <a:rPr lang="es-ES" sz="2000" b="1" dirty="0"/>
              <a:t>4</a:t>
            </a:r>
            <a:r>
              <a:rPr lang="sr-Latn-RS" sz="2000" b="1" dirty="0"/>
              <a:t>.</a:t>
            </a:r>
            <a:r>
              <a:rPr lang="es-ES" sz="2000" b="1" dirty="0"/>
              <a:t>22-25). Ali </a:t>
            </a:r>
            <a:r>
              <a:rPr lang="es-ES" sz="2000" b="1" dirty="0" err="1"/>
              <a:t>takođe</a:t>
            </a:r>
            <a:r>
              <a:rPr lang="sr-Latn-RS" sz="2000" b="1" dirty="0"/>
              <a:t>r</a:t>
            </a:r>
            <a:r>
              <a:rPr lang="es-ES" sz="2000" b="1" dirty="0"/>
              <a:t> </a:t>
            </a:r>
            <a:r>
              <a:rPr lang="es-ES" sz="2000" b="1" dirty="0" err="1"/>
              <a:t>zagovara</a:t>
            </a:r>
            <a:r>
              <a:rPr lang="es-ES" sz="2000" b="1" dirty="0"/>
              <a:t> da se </a:t>
            </a:r>
            <a:r>
              <a:rPr lang="es-ES" sz="2000" b="1" dirty="0" err="1"/>
              <a:t>koristi</a:t>
            </a:r>
            <a:r>
              <a:rPr lang="es-ES" sz="2000" b="1" dirty="0"/>
              <a:t> </a:t>
            </a:r>
            <a:r>
              <a:rPr lang="es-ES" sz="2000" b="1" dirty="0" err="1"/>
              <a:t>ispravno</a:t>
            </a:r>
            <a:r>
              <a:rPr lang="es-ES" sz="2000" b="1" dirty="0"/>
              <a:t> </a:t>
            </a:r>
            <a:r>
              <a:rPr lang="sr-Latn-RS" sz="2000" b="1" dirty="0"/>
              <a:t>da</a:t>
            </a:r>
            <a:r>
              <a:rPr lang="es-ES" sz="2000" b="1" dirty="0"/>
              <a:t> </a:t>
            </a:r>
            <a:r>
              <a:rPr lang="es-ES" sz="2000" b="1" dirty="0" err="1"/>
              <a:t>ne</a:t>
            </a:r>
            <a:r>
              <a:rPr lang="es-ES" sz="2000" b="1" dirty="0"/>
              <a:t> do</a:t>
            </a:r>
            <a:r>
              <a:rPr lang="sr-Latn-RS" sz="2000" b="1" dirty="0"/>
              <a:t>đe</a:t>
            </a:r>
            <a:r>
              <a:rPr lang="es-ES" sz="2000" b="1" dirty="0"/>
              <a:t> do </a:t>
            </a:r>
            <a:r>
              <a:rPr lang="es-ES" sz="2000" b="1" dirty="0" err="1"/>
              <a:t>zabune</a:t>
            </a:r>
            <a:r>
              <a:rPr lang="es-ES" sz="2000" b="1" dirty="0"/>
              <a:t>: "a </a:t>
            </a:r>
            <a:r>
              <a:rPr lang="es-ES" sz="2000" b="1" dirty="0" err="1"/>
              <a:t>sve</a:t>
            </a:r>
            <a:r>
              <a:rPr lang="es-ES" sz="2000" b="1" dirty="0"/>
              <a:t> </a:t>
            </a:r>
            <a:r>
              <a:rPr lang="sr-Latn-RS" sz="2000" b="1" dirty="0"/>
              <a:t>neka biva pošteno i uredno</a:t>
            </a:r>
            <a:r>
              <a:rPr lang="es-ES" sz="2000" b="1" dirty="0"/>
              <a:t>."</a:t>
            </a:r>
            <a:br>
              <a:rPr lang="es-ES" sz="2000" b="1" dirty="0"/>
            </a:br>
            <a:r>
              <a:rPr lang="es-ES" sz="2000" b="1" dirty="0"/>
              <a:t>(1. Kor</a:t>
            </a:r>
            <a:r>
              <a:rPr lang="sr-Latn-RS" sz="2000" b="1" dirty="0"/>
              <a:t>.</a:t>
            </a:r>
            <a:r>
              <a:rPr lang="es-ES" sz="2000" b="1" dirty="0"/>
              <a:t> 14</a:t>
            </a:r>
            <a:r>
              <a:rPr lang="sr-Latn-RS" sz="2000" b="1" dirty="0"/>
              <a:t>,</a:t>
            </a:r>
            <a:r>
              <a:rPr lang="es-ES" sz="2000" b="1" dirty="0"/>
              <a:t>40; </a:t>
            </a:r>
            <a:r>
              <a:rPr lang="es-ES" sz="2000" b="1" dirty="0" err="1"/>
              <a:t>vidi</a:t>
            </a:r>
            <a:r>
              <a:rPr lang="es-ES" sz="2000" b="1" dirty="0"/>
              <a:t> 1. Kor</a:t>
            </a:r>
            <a:r>
              <a:rPr lang="sr-Latn-RS" sz="2000" b="1" dirty="0"/>
              <a:t>.</a:t>
            </a:r>
            <a:r>
              <a:rPr lang="es-ES" sz="2000" b="1" dirty="0"/>
              <a:t> 14</a:t>
            </a:r>
            <a:r>
              <a:rPr lang="sr-Latn-RS" sz="2000" b="1" dirty="0"/>
              <a:t>,</a:t>
            </a:r>
            <a:r>
              <a:rPr lang="es-ES" sz="2000" b="1" dirty="0"/>
              <a:t>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631216"/>
          </a:xfrm>
          <a:prstGeom prst="rect">
            <a:avLst/>
          </a:prstGeom>
          <a:noFill/>
        </p:spPr>
        <p:txBody>
          <a:bodyPr wrap="square">
            <a:spAutoFit/>
          </a:bodyPr>
          <a:lstStyle/>
          <a:p>
            <a:pPr>
              <a:spcBef>
                <a:spcPts val="600"/>
              </a:spcBef>
            </a:pPr>
            <a:r>
              <a:rPr lang="es-ES" sz="2000" b="1" dirty="0"/>
              <a:t>Kao </a:t>
            </a:r>
            <a:r>
              <a:rPr lang="es-ES" sz="2000" b="1" dirty="0" err="1"/>
              <a:t>karakterističan</a:t>
            </a:r>
            <a:r>
              <a:rPr lang="es-ES" sz="2000" b="1" dirty="0"/>
              <a:t> dar </a:t>
            </a:r>
            <a:r>
              <a:rPr lang="sr-Latn-RS" sz="2000" b="1" dirty="0"/>
              <a:t>C</a:t>
            </a:r>
            <a:r>
              <a:rPr lang="es-ES" sz="2000" b="1" dirty="0" err="1"/>
              <a:t>rkve</a:t>
            </a:r>
            <a:r>
              <a:rPr lang="sr-Latn-RS" sz="2000" b="1" dirty="0"/>
              <a:t> ostatka</a:t>
            </a:r>
            <a:r>
              <a:rPr lang="es-ES" sz="2000" b="1" dirty="0"/>
              <a:t>, </a:t>
            </a:r>
            <a:r>
              <a:rPr lang="sr-Latn-RS" sz="2000" b="1" dirty="0"/>
              <a:t>crkva je </a:t>
            </a:r>
            <a:r>
              <a:rPr lang="es-ES" sz="2000" b="1" dirty="0" err="1"/>
              <a:t>imala</a:t>
            </a:r>
            <a:r>
              <a:rPr lang="es-ES" sz="2000" b="1" dirty="0"/>
              <a:t> </a:t>
            </a:r>
            <a:r>
              <a:rPr lang="es-ES" sz="2000" b="1" dirty="0" err="1"/>
              <a:t>posebnu</a:t>
            </a:r>
            <a:r>
              <a:rPr lang="es-ES" sz="2000" b="1" dirty="0"/>
              <a:t> </a:t>
            </a:r>
            <a:r>
              <a:rPr lang="es-ES" sz="2000" b="1" dirty="0" err="1"/>
              <a:t>manifestaciju</a:t>
            </a:r>
            <a:r>
              <a:rPr lang="es-ES" sz="2000" b="1" dirty="0"/>
              <a:t> u </a:t>
            </a:r>
            <a:r>
              <a:rPr lang="es-ES" sz="2000" b="1" dirty="0" err="1"/>
              <a:t>životu</a:t>
            </a:r>
            <a:r>
              <a:rPr lang="es-ES" sz="2000" b="1" dirty="0"/>
              <a:t> i d</a:t>
            </a:r>
            <a:r>
              <a:rPr lang="sr-Latn-RS" sz="2000" b="1" dirty="0"/>
              <a:t>j</a:t>
            </a:r>
            <a:r>
              <a:rPr lang="es-ES" sz="2000" b="1" dirty="0" err="1"/>
              <a:t>elu</a:t>
            </a:r>
            <a:r>
              <a:rPr lang="es-ES" sz="2000" b="1" dirty="0"/>
              <a:t> El</a:t>
            </a:r>
            <a:r>
              <a:rPr lang="sr-Latn-RS" sz="2000" b="1" dirty="0"/>
              <a:t>l</a:t>
            </a:r>
            <a:r>
              <a:rPr lang="es-ES" sz="2000" b="1" dirty="0"/>
              <a:t>en G. </a:t>
            </a:r>
            <a:r>
              <a:rPr lang="sr-Latn-RS" sz="2000" b="1" dirty="0"/>
              <a:t>White </a:t>
            </a:r>
            <a:r>
              <a:rPr lang="es-ES" sz="2000" b="1" dirty="0"/>
              <a:t>(</a:t>
            </a:r>
            <a:r>
              <a:rPr lang="sr-Latn-RS" sz="2000" b="1" dirty="0"/>
              <a:t>Otk</a:t>
            </a:r>
            <a:r>
              <a:rPr lang="es-ES" sz="2000" b="1" dirty="0"/>
              <a:t>. 12</a:t>
            </a:r>
            <a:r>
              <a:rPr lang="sr-Latn-RS" sz="2000" b="1" dirty="0"/>
              <a:t>,</a:t>
            </a:r>
            <a:r>
              <a:rPr lang="es-ES" sz="2000" b="1" dirty="0"/>
              <a:t>17; 19</a:t>
            </a:r>
            <a:r>
              <a:rPr lang="sr-Latn-RS" sz="2000" b="1" dirty="0"/>
              <a:t>,</a:t>
            </a:r>
            <a:r>
              <a:rPr lang="es-ES" sz="2000" b="1" dirty="0"/>
              <a:t>10). Ali </a:t>
            </a:r>
            <a:r>
              <a:rPr lang="es-ES" sz="2000" b="1" dirty="0" err="1"/>
              <a:t>kako</a:t>
            </a:r>
            <a:r>
              <a:rPr lang="es-ES" sz="2000" b="1" dirty="0"/>
              <a:t> </a:t>
            </a:r>
            <a:r>
              <a:rPr lang="es-ES" sz="2000" b="1" dirty="0" err="1"/>
              <a:t>prepoznati</a:t>
            </a:r>
            <a:r>
              <a:rPr lang="es-ES" sz="2000" b="1" dirty="0"/>
              <a:t> </a:t>
            </a:r>
            <a:r>
              <a:rPr lang="es-ES" sz="2000" b="1" dirty="0" err="1"/>
              <a:t>pravog</a:t>
            </a:r>
            <a:r>
              <a:rPr lang="es-ES" sz="2000" b="1" dirty="0"/>
              <a:t> </a:t>
            </a:r>
            <a:r>
              <a:rPr lang="es-ES" sz="2000" b="1" dirty="0" err="1"/>
              <a:t>proroka</a:t>
            </a:r>
            <a:r>
              <a:rPr lang="es-ES" sz="2000" b="1" dirty="0"/>
              <a:t>?</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231928"/>
          </a:xfrm>
          <a:prstGeom prst="rect">
            <a:avLst/>
          </a:prstGeom>
          <a:noFill/>
        </p:spPr>
        <p:txBody>
          <a:bodyPr wrap="square">
            <a:spAutoFit/>
          </a:bodyPr>
          <a:lstStyle/>
          <a:p>
            <a:pPr algn="just">
              <a:spcBef>
                <a:spcPts val="600"/>
              </a:spcBef>
            </a:pPr>
            <a:r>
              <a:rPr lang="es-ES" sz="2400" b="1">
                <a:latin typeface="Constantia" panose="02030602050306030303" pitchFamily="18" charset="0"/>
              </a:rPr>
              <a:t>“U c</a:t>
            </a:r>
            <a:r>
              <a:rPr lang="sr-Latn-RS" sz="2400" b="1">
                <a:latin typeface="Constantia" panose="02030602050306030303" pitchFamily="18" charset="0"/>
              </a:rPr>
              <a:t>j</a:t>
            </a:r>
            <a:r>
              <a:rPr lang="es-ES" sz="2400" b="1">
                <a:latin typeface="Constantia" panose="02030602050306030303" pitchFamily="18" charset="0"/>
              </a:rPr>
              <a:t>eloj božanskoj organizaciji nema ničeg l</a:t>
            </a:r>
            <a:r>
              <a:rPr lang="sr-Latn-RS" sz="2400" b="1">
                <a:latin typeface="Constantia" panose="02030602050306030303" pitchFamily="18" charset="0"/>
              </a:rPr>
              <a:t>j</a:t>
            </a:r>
            <a:r>
              <a:rPr lang="es-ES" sz="2400" b="1">
                <a:latin typeface="Constantia" panose="02030602050306030303" pitchFamily="18" charset="0"/>
              </a:rPr>
              <a:t>epšeg od plana da se muškarcima i ženama podar</a:t>
            </a:r>
            <a:r>
              <a:rPr lang="sr-Latn-RS" sz="2400" b="1">
                <a:latin typeface="Constantia" panose="02030602050306030303" pitchFamily="18" charset="0"/>
              </a:rPr>
              <a:t>e</a:t>
            </a:r>
            <a:r>
              <a:rPr lang="es-ES" sz="2400" b="1">
                <a:latin typeface="Constantia" panose="02030602050306030303" pitchFamily="18" charset="0"/>
              </a:rPr>
              <a:t> raz</a:t>
            </a:r>
            <a:r>
              <a:rPr lang="sr-Latn-RS" sz="2400" b="1">
                <a:latin typeface="Constantia" panose="02030602050306030303" pitchFamily="18" charset="0"/>
              </a:rPr>
              <a:t>ličiti</a:t>
            </a:r>
            <a:r>
              <a:rPr lang="es-ES" sz="2400" b="1">
                <a:latin typeface="Constantia" panose="02030602050306030303" pitchFamily="18" charset="0"/>
              </a:rPr>
              <a:t> darov</a:t>
            </a:r>
            <a:r>
              <a:rPr lang="sr-Latn-RS" sz="2400" b="1">
                <a:latin typeface="Constantia" panose="02030602050306030303" pitchFamily="18" charset="0"/>
              </a:rPr>
              <a:t>i</a:t>
            </a:r>
            <a:r>
              <a:rPr lang="es-ES" sz="2400" b="1">
                <a:latin typeface="Constantia" panose="02030602050306030303" pitchFamily="18" charset="0"/>
              </a:rPr>
              <a:t>. Crkva je njen vrt ukrašen raznim </a:t>
            </a:r>
            <a:r>
              <a:rPr lang="sr-Latn-RS" sz="2400" b="1">
                <a:latin typeface="Constantia" panose="02030602050306030303" pitchFamily="18" charset="0"/>
              </a:rPr>
              <a:t>stabli</a:t>
            </a:r>
            <a:r>
              <a:rPr lang="es-ES" sz="2400" b="1">
                <a:latin typeface="Constantia" panose="02030602050306030303" pitchFamily="18" charset="0"/>
              </a:rPr>
              <a:t>m</a:t>
            </a:r>
            <a:r>
              <a:rPr lang="sr-Latn-RS" sz="2400" b="1">
                <a:latin typeface="Constantia" panose="02030602050306030303" pitchFamily="18" charset="0"/>
              </a:rPr>
              <a:t>a</a:t>
            </a:r>
            <a:r>
              <a:rPr lang="es-ES" sz="2400" b="1">
                <a:latin typeface="Constantia" panose="02030602050306030303" pitchFamily="18" charset="0"/>
              </a:rPr>
              <a:t>, biljkama i cv</a:t>
            </a:r>
            <a:r>
              <a:rPr lang="sr-Latn-RS" sz="2400" b="1">
                <a:latin typeface="Constantia" panose="02030602050306030303" pitchFamily="18" charset="0"/>
              </a:rPr>
              <a:t>j</a:t>
            </a:r>
            <a:r>
              <a:rPr lang="es-ES" sz="2400" b="1">
                <a:latin typeface="Constantia" panose="02030602050306030303" pitchFamily="18" charset="0"/>
              </a:rPr>
              <a:t>ećem. Ne očekuje </a:t>
            </a:r>
            <a:r>
              <a:rPr lang="sr-Latn-RS" sz="2400" b="1">
                <a:latin typeface="Constantia" panose="02030602050306030303" pitchFamily="18" charset="0"/>
              </a:rPr>
              <a:t>se </a:t>
            </a:r>
            <a:r>
              <a:rPr lang="es-ES" sz="2400" b="1">
                <a:latin typeface="Constantia" panose="02030602050306030303" pitchFamily="18" charset="0"/>
              </a:rPr>
              <a:t>da će i</a:t>
            </a:r>
            <a:r>
              <a:rPr lang="sr-Latn-RS" sz="2400" b="1">
                <a:latin typeface="Constantia" panose="02030602050306030303" pitchFamily="18" charset="0"/>
              </a:rPr>
              <a:t>s</a:t>
            </a:r>
            <a:r>
              <a:rPr lang="es-ES" sz="2400" b="1">
                <a:latin typeface="Constantia" panose="02030602050306030303" pitchFamily="18" charset="0"/>
              </a:rPr>
              <a:t>op poprimiti proporcije </a:t>
            </a:r>
            <a:r>
              <a:rPr lang="sr-Latn-RS" sz="2400" b="1">
                <a:latin typeface="Constantia" panose="02030602050306030303" pitchFamily="18" charset="0"/>
              </a:rPr>
              <a:t>c</a:t>
            </a:r>
            <a:r>
              <a:rPr lang="es-ES" sz="2400" b="1">
                <a:latin typeface="Constantia" panose="02030602050306030303" pitchFamily="18" charset="0"/>
              </a:rPr>
              <a:t>edra, niti da maslina dosegne visinu veličanstvene palme. Mnogi su primili samo ograničeno v</a:t>
            </a:r>
            <a:r>
              <a:rPr lang="sr-Latn-RS" sz="2400" b="1">
                <a:latin typeface="Constantia" panose="02030602050306030303" pitchFamily="18" charset="0"/>
              </a:rPr>
              <a:t>j</a:t>
            </a:r>
            <a:r>
              <a:rPr lang="es-ES" sz="2400" b="1">
                <a:latin typeface="Constantia" panose="02030602050306030303" pitchFamily="18" charset="0"/>
              </a:rPr>
              <a:t>ersko i intelektualno obrazovanje, ali Bog ima zadatak za te ljude, ako d</a:t>
            </a:r>
            <a:r>
              <a:rPr lang="sr-Latn-RS" sz="2400" b="1">
                <a:latin typeface="Constantia" panose="02030602050306030303" pitchFamily="18" charset="0"/>
              </a:rPr>
              <a:t>j</a:t>
            </a:r>
            <a:r>
              <a:rPr lang="es-ES" sz="2400" b="1">
                <a:latin typeface="Constantia" panose="02030602050306030303" pitchFamily="18" charset="0"/>
              </a:rPr>
              <a:t>eluju ponizno, v</a:t>
            </a:r>
            <a:r>
              <a:rPr lang="sr-Latn-RS" sz="2400" b="1">
                <a:latin typeface="Constantia" panose="02030602050306030303" pitchFamily="18" charset="0"/>
              </a:rPr>
              <a:t>j</a:t>
            </a:r>
            <a:r>
              <a:rPr lang="es-ES" sz="2400" b="1">
                <a:latin typeface="Constantia" panose="02030602050306030303" pitchFamily="18" charset="0"/>
              </a:rPr>
              <a:t>erujući u </a:t>
            </a:r>
            <a:r>
              <a:rPr lang="sr-Latn-RS" sz="2400" b="1">
                <a:latin typeface="Constantia" panose="02030602050306030303" pitchFamily="18" charset="0"/>
              </a:rPr>
              <a:t>N</a:t>
            </a:r>
            <a:r>
              <a:rPr lang="es-ES" sz="2400" b="1">
                <a:latin typeface="Constantia" panose="02030602050306030303" pitchFamily="18" charset="0"/>
              </a:rPr>
              <a:t>jega...
Različiti darovi prenose se različitim ljudima, </a:t>
            </a:r>
            <a:r>
              <a:rPr lang="sr-Latn-RS" sz="2400" b="1">
                <a:latin typeface="Constantia" panose="02030602050306030303" pitchFamily="18" charset="0"/>
              </a:rPr>
              <a:t>da</a:t>
            </a:r>
            <a:r>
              <a:rPr lang="es-ES" sz="2400" b="1">
                <a:latin typeface="Constantia" panose="02030602050306030303" pitchFamily="18" charset="0"/>
              </a:rPr>
              <a:t> radnici os</a:t>
            </a:r>
            <a:r>
              <a:rPr lang="sr-Latn-RS" sz="2400" b="1">
                <a:latin typeface="Constantia" panose="02030602050306030303" pitchFamily="18" charset="0"/>
              </a:rPr>
              <a:t>j</a:t>
            </a:r>
            <a:r>
              <a:rPr lang="es-ES" sz="2400" b="1">
                <a:latin typeface="Constantia" panose="02030602050306030303" pitchFamily="18" charset="0"/>
              </a:rPr>
              <a:t>eć</a:t>
            </a:r>
            <a:r>
              <a:rPr lang="sr-Latn-RS" sz="2400" b="1">
                <a:latin typeface="Constantia" panose="02030602050306030303" pitchFamily="18" charset="0"/>
              </a:rPr>
              <a:t>aju</a:t>
            </a:r>
            <a:r>
              <a:rPr lang="es-ES" sz="2400" b="1">
                <a:latin typeface="Constantia" panose="02030602050306030303" pitchFamily="18" charset="0"/>
              </a:rPr>
              <a:t> potrebu jedni za drugima. Bog ih dar</a:t>
            </a:r>
            <a:r>
              <a:rPr lang="sr-Latn-RS" sz="2400" b="1">
                <a:latin typeface="Constantia" panose="02030602050306030303" pitchFamily="18" charset="0"/>
              </a:rPr>
              <a:t>iva</a:t>
            </a:r>
            <a:r>
              <a:rPr lang="es-ES" sz="2400" b="1">
                <a:latin typeface="Constantia" panose="02030602050306030303" pitchFamily="18" charset="0"/>
              </a:rPr>
              <a:t> da budu zaposleni u Njegovoj službi; ne da slav</a:t>
            </a:r>
            <a:r>
              <a:rPr lang="sr-Latn-RS" sz="2400" b="1">
                <a:latin typeface="Constantia" panose="02030602050306030303" pitchFamily="18" charset="0"/>
              </a:rPr>
              <a:t>e</a:t>
            </a:r>
            <a:r>
              <a:rPr lang="es-ES" sz="2400" b="1">
                <a:latin typeface="Constantia" panose="02030602050306030303" pitchFamily="18" charset="0"/>
              </a:rPr>
              <a:t> svog nositelja, niti da uzdiž</a:t>
            </a:r>
            <a:r>
              <a:rPr lang="sr-Latn-RS" sz="2400" b="1">
                <a:latin typeface="Constantia" panose="02030602050306030303" pitchFamily="18" charset="0"/>
              </a:rPr>
              <a:t>u</a:t>
            </a:r>
            <a:r>
              <a:rPr lang="es-ES" sz="2400" b="1">
                <a:latin typeface="Constantia" panose="02030602050306030303" pitchFamily="18" charset="0"/>
              </a:rPr>
              <a:t> čov</a:t>
            </a:r>
            <a:r>
              <a:rPr lang="sr-Latn-RS" sz="2400" b="1">
                <a:latin typeface="Constantia" panose="02030602050306030303" pitchFamily="18" charset="0"/>
              </a:rPr>
              <a:t>j</a:t>
            </a:r>
            <a:r>
              <a:rPr lang="es-ES" sz="2400" b="1">
                <a:latin typeface="Constantia" panose="02030602050306030303" pitchFamily="18" charset="0"/>
              </a:rPr>
              <a:t>eka, nego da uzdiž</a:t>
            </a:r>
            <a:r>
              <a:rPr lang="sr-Latn-RS" sz="2400" b="1">
                <a:latin typeface="Constantia" panose="02030602050306030303" pitchFamily="18" charset="0"/>
              </a:rPr>
              <a:t>u</a:t>
            </a:r>
            <a:r>
              <a:rPr lang="es-ES" sz="2400" b="1">
                <a:latin typeface="Constantia" panose="02030602050306030303" pitchFamily="18" charset="0"/>
              </a:rPr>
              <a:t> Otkupitelja sv</a:t>
            </a:r>
            <a:r>
              <a:rPr lang="sr-Latn-RS" sz="2400" b="1">
                <a:latin typeface="Constantia" panose="02030602050306030303" pitchFamily="18" charset="0"/>
              </a:rPr>
              <a:t>ij</a:t>
            </a:r>
            <a:r>
              <a:rPr lang="es-ES" sz="2400" b="1">
                <a:latin typeface="Constantia" panose="02030602050306030303" pitchFamily="18" charset="0"/>
              </a:rPr>
              <a:t>eta. Koriste se za dobro c</a:t>
            </a:r>
            <a:r>
              <a:rPr lang="sr-Latn-RS" sz="2400" b="1">
                <a:latin typeface="Constantia" panose="02030602050306030303" pitchFamily="18" charset="0"/>
              </a:rPr>
              <a:t>j</a:t>
            </a:r>
            <a:r>
              <a:rPr lang="es-ES" sz="2400" b="1">
                <a:latin typeface="Constantia" panose="02030602050306030303" pitchFamily="18" charset="0"/>
              </a:rPr>
              <a:t>elog čov</a:t>
            </a:r>
            <a:r>
              <a:rPr lang="sr-Latn-RS" sz="2400" b="1">
                <a:latin typeface="Constantia" panose="02030602050306030303" pitchFamily="18" charset="0"/>
              </a:rPr>
              <a:t>j</a:t>
            </a:r>
            <a:r>
              <a:rPr lang="es-ES" sz="2400" b="1">
                <a:latin typeface="Constantia" panose="02030602050306030303" pitchFamily="18" charset="0"/>
              </a:rPr>
              <a:t>ečanstva, za predstavljanje istine, a ne za sv</a:t>
            </a:r>
            <a:r>
              <a:rPr lang="sr-Latn-RS" sz="2400" b="1">
                <a:latin typeface="Constantia" panose="02030602050306030303" pitchFamily="18" charset="0"/>
              </a:rPr>
              <a:t>j</a:t>
            </a:r>
            <a:r>
              <a:rPr lang="es-ES" sz="2400" b="1">
                <a:latin typeface="Constantia" panose="02030602050306030303" pitchFamily="18" charset="0"/>
              </a:rPr>
              <a:t>edočenje o neistini."</a:t>
            </a:r>
            <a:endParaRPr lang="es-ES"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8253710" y="5767060"/>
            <a:ext cx="3843040" cy="338554"/>
          </a:xfrm>
          <a:prstGeom prst="rect">
            <a:avLst/>
          </a:prstGeom>
          <a:noFill/>
        </p:spPr>
        <p:txBody>
          <a:bodyPr wrap="none" rtlCol="0">
            <a:spAutoFit/>
          </a:bodyPr>
          <a:lstStyle/>
          <a:p>
            <a:pPr algn="r"/>
            <a:r>
              <a:rPr lang="es-ES" sz="1600" b="1"/>
              <a:t>E</a:t>
            </a:r>
            <a:r>
              <a:rPr lang="sr-Latn-RS" sz="1600" b="1"/>
              <a:t>llen G. White, </a:t>
            </a:r>
            <a:r>
              <a:rPr lang="es-ES" sz="1600" i="1"/>
              <a:t>Dobi</a:t>
            </a:r>
            <a:r>
              <a:rPr lang="sr-Latn-RS" sz="1600" i="1"/>
              <a:t>t ć</a:t>
            </a:r>
            <a:r>
              <a:rPr lang="es-ES" sz="1600" i="1"/>
              <a:t>e</a:t>
            </a:r>
            <a:r>
              <a:rPr lang="sr-Latn-RS" sz="1600" i="1"/>
              <a:t>te</a:t>
            </a:r>
            <a:r>
              <a:rPr lang="es-ES" sz="1600" i="1"/>
              <a:t> moć, </a:t>
            </a:r>
            <a:r>
              <a:rPr lang="es-ES" sz="1600" b="1"/>
              <a:t>1. </a:t>
            </a:r>
            <a:r>
              <a:rPr lang="sr-Latn-RS" sz="1600" b="1"/>
              <a:t>srpnja</a:t>
            </a:r>
            <a:endParaRPr lang="es-ES" sz="1600" b="1" dirty="0"/>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139148" y="3140765"/>
            <a:ext cx="12431701" cy="3785652"/>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Pav</a:t>
            </a:r>
            <a:r>
              <a:rPr lang="hr-HR" sz="2400" b="1">
                <a:solidFill>
                  <a:srgbClr val="FFFFFF"/>
                </a:solidFill>
                <a:latin typeface="Arial"/>
                <a:cs typeface="Arial" charset="0"/>
              </a:rPr>
              <a:t>ao</a:t>
            </a:r>
            <a:r>
              <a:rPr kumimoji="0" lang="en-US" sz="2400" b="1" i="0" u="none" strike="noStrike" kern="1200" cap="none" spc="0" normalizeH="0" baseline="0" noProof="0">
                <a:ln>
                  <a:noFill/>
                </a:ln>
                <a:solidFill>
                  <a:srgbClr val="FFFFFF"/>
                </a:solidFill>
                <a:effectLst/>
                <a:uLnTx/>
                <a:uFillTx/>
                <a:latin typeface="Arial"/>
                <a:ea typeface="+mn-ea"/>
                <a:cs typeface="Arial" charset="0"/>
              </a:rPr>
              <a:t> poziva vjernike u Korintu na opasnost idolopoklonstva. Poziva ih da b</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j</a:t>
            </a:r>
            <a:r>
              <a:rPr kumimoji="0" lang="en-US" sz="2400" b="1" i="0" u="none" strike="noStrike" kern="1200" cap="none" spc="0" normalizeH="0" baseline="0" noProof="0">
                <a:ln>
                  <a:noFill/>
                </a:ln>
                <a:solidFill>
                  <a:srgbClr val="FFFFFF"/>
                </a:solidFill>
                <a:effectLst/>
                <a:uLnTx/>
                <a:uFillTx/>
                <a:latin typeface="Arial"/>
                <a:ea typeface="+mn-ea"/>
                <a:cs typeface="Arial" charset="0"/>
              </a:rPr>
              <a:t>eže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od </a:t>
            </a:r>
            <a:r>
              <a:rPr kumimoji="0" lang="hr-HR" sz="2400" b="1" i="0" u="none" strike="noStrike" kern="1200" cap="none" spc="0" normalizeH="0" baseline="0" noProof="0">
                <a:ln>
                  <a:noFill/>
                </a:ln>
                <a:solidFill>
                  <a:srgbClr val="FFFFFF"/>
                </a:solidFill>
                <a:effectLst/>
                <a:uLnTx/>
                <a:uFillTx/>
                <a:latin typeface="Arial"/>
                <a:ea typeface="+mn-ea"/>
                <a:cs typeface="Arial" charset="0"/>
              </a:rPr>
              <a:t>tog zla</a:t>
            </a:r>
            <a:r>
              <a:rPr kumimoji="0" lang="en-US" sz="2400" b="1" i="0" u="none" strike="noStrike" kern="1200" cap="none" spc="0" normalizeH="0" baseline="0" noProof="0">
                <a:ln>
                  <a:noFill/>
                </a:ln>
                <a:solidFill>
                  <a:srgbClr val="FFFFFF"/>
                </a:solidFill>
                <a:effectLst/>
                <a:uLnTx/>
                <a:uFillTx/>
                <a:latin typeface="Arial"/>
                <a:ea typeface="+mn-ea"/>
                <a:cs typeface="Arial" charset="0"/>
              </a:rPr>
              <a:t> i ne sud</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j</a:t>
            </a:r>
            <a:r>
              <a:rPr kumimoji="0" lang="en-US" sz="2400" b="1" i="0" u="none" strike="noStrike" kern="1200" cap="none" spc="0" normalizeH="0" baseline="0" noProof="0">
                <a:ln>
                  <a:noFill/>
                </a:ln>
                <a:solidFill>
                  <a:srgbClr val="FFFFFF"/>
                </a:solidFill>
                <a:effectLst/>
                <a:uLnTx/>
                <a:uFillTx/>
                <a:latin typeface="Arial"/>
                <a:ea typeface="+mn-ea"/>
                <a:cs typeface="Arial" charset="0"/>
              </a:rPr>
              <a:t>eluju u p</a:t>
            </a:r>
            <a:r>
              <a:rPr lang="hr-HR" sz="2400" b="1">
                <a:solidFill>
                  <a:srgbClr val="FFFFFF"/>
                </a:solidFill>
                <a:latin typeface="Arial"/>
                <a:cs typeface="Arial" charset="0"/>
              </a:rPr>
              <a:t>o</a:t>
            </a:r>
            <a:r>
              <a:rPr kumimoji="0" lang="en-US" sz="2400" b="1" i="0" u="none" strike="noStrike" kern="1200" cap="none" spc="0" normalizeH="0" baseline="0" noProof="0">
                <a:ln>
                  <a:noFill/>
                </a:ln>
                <a:solidFill>
                  <a:srgbClr val="FFFFFF"/>
                </a:solidFill>
                <a:effectLst/>
                <a:uLnTx/>
                <a:uFillTx/>
                <a:latin typeface="Arial"/>
                <a:ea typeface="+mn-ea"/>
                <a:cs typeface="Arial" charset="0"/>
              </a:rPr>
              <a:t>ganskim praksama, pods</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j</a:t>
            </a:r>
            <a:r>
              <a:rPr kumimoji="0" lang="en-US" sz="2400" b="1" i="0" u="none" strike="noStrike" kern="1200" cap="none" spc="0" normalizeH="0" baseline="0" noProof="0">
                <a:ln>
                  <a:noFill/>
                </a:ln>
                <a:solidFill>
                  <a:srgbClr val="FFFFFF"/>
                </a:solidFill>
                <a:effectLst/>
                <a:uLnTx/>
                <a:uFillTx/>
                <a:latin typeface="Arial"/>
                <a:ea typeface="+mn-ea"/>
                <a:cs typeface="Arial" charset="0"/>
              </a:rPr>
              <a:t>e</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č</a:t>
            </a:r>
            <a:r>
              <a:rPr kumimoji="0" lang="en-US" sz="2400" b="1" i="0" u="none" strike="noStrike" kern="1200" cap="none" spc="0" normalizeH="0" baseline="0" noProof="0">
                <a:ln>
                  <a:noFill/>
                </a:ln>
                <a:solidFill>
                  <a:srgbClr val="FFFFFF"/>
                </a:solidFill>
                <a:effectLst/>
                <a:uLnTx/>
                <a:uFillTx/>
                <a:latin typeface="Arial"/>
                <a:ea typeface="+mn-ea"/>
                <a:cs typeface="Arial" charset="0"/>
              </a:rPr>
              <a:t>ajući ih da je o</a:t>
            </a:r>
            <a:r>
              <a:rPr kumimoji="0" lang="hr-HR" sz="2400" b="1" i="0" u="none" strike="noStrike" kern="1200" cap="none" spc="0" normalizeH="0" baseline="0" noProof="0">
                <a:ln>
                  <a:noFill/>
                </a:ln>
                <a:solidFill>
                  <a:srgbClr val="FFFFFF"/>
                </a:solidFill>
                <a:effectLst/>
                <a:uLnTx/>
                <a:uFillTx/>
                <a:latin typeface="Arial"/>
                <a:ea typeface="+mn-ea"/>
                <a:cs typeface="Arial" charset="0"/>
              </a:rPr>
              <a:t>boža</a:t>
            </a:r>
            <a:r>
              <a:rPr kumimoji="0" lang="en-US" sz="2400" b="1" i="0" u="none" strike="noStrike" kern="1200" cap="none" spc="0" normalizeH="0" baseline="0" noProof="0">
                <a:ln>
                  <a:noFill/>
                </a:ln>
                <a:solidFill>
                  <a:srgbClr val="FFFFFF"/>
                </a:solidFill>
                <a:effectLst/>
                <a:uLnTx/>
                <a:uFillTx/>
                <a:latin typeface="Arial"/>
                <a:ea typeface="+mn-ea"/>
                <a:cs typeface="Arial" charset="0"/>
              </a:rPr>
              <a:t>vanje idola nespojivo s o</a:t>
            </a:r>
            <a:r>
              <a:rPr kumimoji="0" lang="hr-HR" sz="2400" b="1" i="0" u="none" strike="noStrike" kern="1200" cap="none" spc="0" normalizeH="0" baseline="0" noProof="0">
                <a:ln>
                  <a:noFill/>
                </a:ln>
                <a:solidFill>
                  <a:srgbClr val="FFFFFF"/>
                </a:solidFill>
                <a:effectLst/>
                <a:uLnTx/>
                <a:uFillTx/>
                <a:latin typeface="Arial"/>
                <a:ea typeface="+mn-ea"/>
                <a:cs typeface="Arial" charset="0"/>
              </a:rPr>
              <a:t>boža</a:t>
            </a:r>
            <a:r>
              <a:rPr kumimoji="0" lang="en-US" sz="2400" b="1" i="0" u="none" strike="noStrike" kern="1200" cap="none" spc="0" normalizeH="0" baseline="0" noProof="0">
                <a:ln>
                  <a:noFill/>
                </a:ln>
                <a:solidFill>
                  <a:srgbClr val="FFFFFF"/>
                </a:solidFill>
                <a:effectLst/>
                <a:uLnTx/>
                <a:uFillTx/>
                <a:latin typeface="Arial"/>
                <a:ea typeface="+mn-ea"/>
                <a:cs typeface="Arial" charset="0"/>
              </a:rPr>
              <a:t>vanjem Boga. Poziva ih na kršćansku slobodu i odgo</a:t>
            </a:r>
            <a:r>
              <a:rPr kumimoji="0" lang="hr-HR"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vornost (1</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 Kor. 10</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23–30). </a:t>
            </a:r>
            <a:r>
              <a:rPr kumimoji="0" lang="hr-HR" sz="2400" b="1" i="0" u="none" strike="noStrike" kern="1200" cap="none" spc="0" normalizeH="0" baseline="0" noProof="0">
                <a:ln>
                  <a:noFill/>
                </a:ln>
                <a:solidFill>
                  <a:srgbClr val="FFFFFF"/>
                </a:solidFill>
                <a:effectLst/>
                <a:uLnTx/>
                <a:uFillTx/>
                <a:latin typeface="Arial"/>
                <a:ea typeface="+mn-ea"/>
                <a:cs typeface="Arial" charset="0"/>
              </a:rPr>
              <a:t>On</a:t>
            </a:r>
            <a:r>
              <a:rPr kumimoji="0" lang="en-US" sz="2400" b="1" i="0" u="none" strike="noStrike" kern="1200" cap="none" spc="0" normalizeH="0" baseline="0" noProof="0">
                <a:ln>
                  <a:noFill/>
                </a:ln>
                <a:solidFill>
                  <a:srgbClr val="FFFFFF"/>
                </a:solidFill>
                <a:effectLst/>
                <a:uLnTx/>
                <a:uFillTx/>
                <a:latin typeface="Arial"/>
                <a:ea typeface="+mn-ea"/>
                <a:cs typeface="Arial" charset="0"/>
              </a:rPr>
              <a:t> govori o tome kako v</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j</a:t>
            </a:r>
            <a:r>
              <a:rPr kumimoji="0" lang="en-US" sz="2400" b="1" i="0" u="none" strike="noStrike" kern="1200" cap="none" spc="0" normalizeH="0" baseline="0" noProof="0">
                <a:ln>
                  <a:noFill/>
                </a:ln>
                <a:solidFill>
                  <a:srgbClr val="FFFFFF"/>
                </a:solidFill>
                <a:effectLst/>
                <a:uLnTx/>
                <a:uFillTx/>
                <a:latin typeface="Arial"/>
                <a:ea typeface="+mn-ea"/>
                <a:cs typeface="Arial" charset="0"/>
              </a:rPr>
              <a:t>ernici trebaju mudro koristiti svoju slobodu, </a:t>
            </a:r>
            <a:r>
              <a:rPr kumimoji="0" lang="hr-HR" sz="2400" b="1" i="0" u="none" strike="noStrike" kern="1200" cap="none" spc="0" normalizeH="0" baseline="0" noProof="0">
                <a:ln>
                  <a:noFill/>
                </a:ln>
                <a:solidFill>
                  <a:srgbClr val="FFFFFF"/>
                </a:solidFill>
                <a:effectLst/>
                <a:uLnTx/>
                <a:uFillTx/>
                <a:latin typeface="Arial"/>
                <a:ea typeface="+mn-ea"/>
                <a:cs typeface="Arial" charset="0"/>
              </a:rPr>
              <a:t>naroč</a:t>
            </a:r>
            <a:r>
              <a:rPr kumimoji="0" lang="en-US" sz="2400" b="1" i="0" u="none" strike="noStrike" kern="1200" cap="none" spc="0" normalizeH="0" baseline="0" noProof="0">
                <a:ln>
                  <a:noFill/>
                </a:ln>
                <a:solidFill>
                  <a:srgbClr val="FFFFFF"/>
                </a:solidFill>
                <a:effectLst/>
                <a:uLnTx/>
                <a:uFillTx/>
                <a:latin typeface="Arial"/>
                <a:ea typeface="+mn-ea"/>
                <a:cs typeface="Arial" charset="0"/>
              </a:rPr>
              <a:t>ito kada je r</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ij</a:t>
            </a:r>
            <a:r>
              <a:rPr kumimoji="0" lang="en-US" sz="2400" b="1" i="0" u="none" strike="noStrike" kern="1200" cap="none" spc="0" normalizeH="0" baseline="0" noProof="0">
                <a:ln>
                  <a:noFill/>
                </a:ln>
                <a:solidFill>
                  <a:srgbClr val="FFFFFF"/>
                </a:solidFill>
                <a:effectLst/>
                <a:uLnTx/>
                <a:uFillTx/>
                <a:latin typeface="Arial"/>
                <a:ea typeface="+mn-ea"/>
                <a:cs typeface="Arial" charset="0"/>
              </a:rPr>
              <a:t>eč o jedenju hrane žrtvovane idolima. Samo zato što je nešto dopušteno ne znači da je korisno za sve. On ih po</a:t>
            </a:r>
            <a:r>
              <a:rPr kumimoji="0" lang="hr-HR" sz="2400" b="1" i="0" u="none" strike="noStrike" kern="1200" cap="none" spc="0" normalizeH="0" baseline="0" noProof="0">
                <a:ln>
                  <a:noFill/>
                </a:ln>
                <a:solidFill>
                  <a:srgbClr val="FFFFFF"/>
                </a:solidFill>
                <a:effectLst/>
                <a:uLnTx/>
                <a:uFillTx/>
                <a:latin typeface="Arial"/>
                <a:ea typeface="+mn-ea"/>
                <a:cs typeface="Arial" charset="0"/>
              </a:rPr>
              <a:t>ziva</a:t>
            </a:r>
            <a:r>
              <a:rPr kumimoji="0" lang="en-US" sz="2400" b="1" i="0" u="none" strike="noStrike" kern="1200" cap="none" spc="0" normalizeH="0" baseline="0" noProof="0">
                <a:ln>
                  <a:noFill/>
                </a:ln>
                <a:solidFill>
                  <a:srgbClr val="FFFFFF"/>
                </a:solidFill>
                <a:effectLst/>
                <a:uLnTx/>
                <a:uFillTx/>
                <a:latin typeface="Arial"/>
                <a:ea typeface="+mn-ea"/>
                <a:cs typeface="Arial" charset="0"/>
              </a:rPr>
              <a:t> da žive za Božju slavu. (1 Kor. 10</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31–33). Pav</a:t>
            </a:r>
            <a:r>
              <a:rPr lang="hr-HR" sz="2400" b="1">
                <a:solidFill>
                  <a:srgbClr val="FFFFFF"/>
                </a:solidFill>
                <a:latin typeface="Arial"/>
                <a:cs typeface="Arial" charset="0"/>
              </a:rPr>
              <a:t>ao</a:t>
            </a:r>
            <a:r>
              <a:rPr kumimoji="0" lang="en-US" sz="2400" b="1" i="0" u="none" strike="noStrike" kern="1200" cap="none" spc="0" normalizeH="0" baseline="0" noProof="0">
                <a:ln>
                  <a:noFill/>
                </a:ln>
                <a:solidFill>
                  <a:srgbClr val="FFFFFF"/>
                </a:solidFill>
                <a:effectLst/>
                <a:uLnTx/>
                <a:uFillTx/>
                <a:latin typeface="Arial"/>
                <a:ea typeface="+mn-ea"/>
                <a:cs typeface="Arial" charset="0"/>
              </a:rPr>
              <a:t> sažima svoju poruku po</a:t>
            </a:r>
            <a:r>
              <a:rPr kumimoji="0" lang="hr-HR" sz="2400" b="1" i="0" u="none" strike="noStrike" kern="1200" cap="none" spc="0" normalizeH="0" baseline="0" noProof="0">
                <a:ln>
                  <a:noFill/>
                </a:ln>
                <a:solidFill>
                  <a:srgbClr val="FFFFFF"/>
                </a:solidFill>
                <a:effectLst/>
                <a:uLnTx/>
                <a:uFillTx/>
                <a:latin typeface="Arial"/>
                <a:ea typeface="+mn-ea"/>
                <a:cs typeface="Arial" charset="0"/>
              </a:rPr>
              <a:t>zivaj</a:t>
            </a:r>
            <a:r>
              <a:rPr kumimoji="0" lang="en-US" sz="2400" b="1" i="0" u="none" strike="noStrike" kern="1200" cap="none" spc="0" normalizeH="0" baseline="0" noProof="0">
                <a:ln>
                  <a:noFill/>
                </a:ln>
                <a:solidFill>
                  <a:srgbClr val="FFFFFF"/>
                </a:solidFill>
                <a:effectLst/>
                <a:uLnTx/>
                <a:uFillTx/>
                <a:latin typeface="Arial"/>
                <a:ea typeface="+mn-ea"/>
                <a:cs typeface="Arial" charset="0"/>
              </a:rPr>
              <a:t>ući v</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j</a:t>
            </a:r>
            <a:r>
              <a:rPr kumimoji="0" lang="en-US" sz="2400" b="1" i="0" u="none" strike="noStrike" kern="1200" cap="none" spc="0" normalizeH="0" baseline="0" noProof="0">
                <a:ln>
                  <a:noFill/>
                </a:ln>
                <a:solidFill>
                  <a:srgbClr val="FFFFFF"/>
                </a:solidFill>
                <a:effectLst/>
                <a:uLnTx/>
                <a:uFillTx/>
                <a:latin typeface="Arial"/>
                <a:ea typeface="+mn-ea"/>
                <a:cs typeface="Arial" charset="0"/>
              </a:rPr>
              <a:t>ernike da svaku odluku donose </a:t>
            </a:r>
            <a:r>
              <a:rPr kumimoji="0" lang="hr-HR" sz="2400" b="1" i="0" u="none" strike="noStrike" kern="1200" cap="none" spc="0" normalizeH="0" baseline="0" noProof="0">
                <a:ln>
                  <a:noFill/>
                </a:ln>
                <a:solidFill>
                  <a:srgbClr val="FFFFFF"/>
                </a:solidFill>
                <a:effectLst/>
                <a:uLnTx/>
                <a:uFillTx/>
                <a:latin typeface="Arial"/>
                <a:ea typeface="+mn-ea"/>
                <a:cs typeface="Arial" charset="0"/>
              </a:rPr>
              <a:t>imajući </a:t>
            </a:r>
            <a:r>
              <a:rPr kumimoji="0" lang="en-US" sz="2400" b="1" i="0" u="none" strike="noStrike" kern="1200" cap="none" spc="0" normalizeH="0" baseline="0" noProof="0">
                <a:ln>
                  <a:noFill/>
                </a:ln>
                <a:solidFill>
                  <a:srgbClr val="FFFFFF"/>
                </a:solidFill>
                <a:effectLst/>
                <a:uLnTx/>
                <a:uFillTx/>
                <a:latin typeface="Arial"/>
                <a:ea typeface="+mn-ea"/>
                <a:cs typeface="Arial" charset="0"/>
              </a:rPr>
              <a:t>Božj</a:t>
            </a:r>
            <a:r>
              <a:rPr kumimoji="0" lang="hr-HR" sz="2400" b="1" i="0" u="none" strike="noStrike" kern="1200" cap="none" spc="0" normalizeH="0" baseline="0" noProof="0">
                <a:ln>
                  <a:noFill/>
                </a:ln>
                <a:solidFill>
                  <a:srgbClr val="FFFFFF"/>
                </a:solidFill>
                <a:effectLst/>
                <a:uLnTx/>
                <a:uFillTx/>
                <a:latin typeface="Arial"/>
                <a:ea typeface="+mn-ea"/>
                <a:cs typeface="Arial" charset="0"/>
              </a:rPr>
              <a:t>u</a:t>
            </a:r>
            <a:r>
              <a:rPr kumimoji="0" lang="en-US" sz="2400" b="1" i="0" u="none" strike="noStrike" kern="1200" cap="none" spc="0" normalizeH="0" baseline="0" noProof="0">
                <a:ln>
                  <a:noFill/>
                </a:ln>
                <a:solidFill>
                  <a:srgbClr val="FFFFFF"/>
                </a:solidFill>
                <a:effectLst/>
                <a:uLnTx/>
                <a:uFillTx/>
                <a:latin typeface="Arial"/>
                <a:ea typeface="+mn-ea"/>
                <a:cs typeface="Arial" charset="0"/>
              </a:rPr>
              <a:t> slav</a:t>
            </a:r>
            <a:r>
              <a:rPr kumimoji="0" lang="hr-HR" sz="2400" b="1" i="0" u="none" strike="noStrike" kern="1200" cap="none" spc="0" normalizeH="0" baseline="0" noProof="0">
                <a:ln>
                  <a:noFill/>
                </a:ln>
                <a:solidFill>
                  <a:srgbClr val="FFFFFF"/>
                </a:solidFill>
                <a:effectLst/>
                <a:uLnTx/>
                <a:uFillTx/>
                <a:latin typeface="Arial"/>
                <a:ea typeface="+mn-ea"/>
                <a:cs typeface="Arial" charset="0"/>
              </a:rPr>
              <a:t>u</a:t>
            </a:r>
            <a:r>
              <a:rPr kumimoji="0" lang="en-US" sz="2400" b="1" i="0" u="none" strike="noStrike" kern="1200" cap="none" spc="0" normalizeH="0" baseline="0" noProof="0">
                <a:ln>
                  <a:noFill/>
                </a:ln>
                <a:solidFill>
                  <a:srgbClr val="FFFFFF"/>
                </a:solidFill>
                <a:effectLst/>
                <a:uLnTx/>
                <a:uFillTx/>
                <a:latin typeface="Arial"/>
                <a:ea typeface="+mn-ea"/>
                <a:cs typeface="Arial" charset="0"/>
              </a:rPr>
              <a:t> na umu. Osim toga, Pav</a:t>
            </a:r>
            <a:r>
              <a:rPr lang="hr-HR" sz="2400" b="1">
                <a:solidFill>
                  <a:srgbClr val="FFFFFF"/>
                </a:solidFill>
                <a:latin typeface="Arial"/>
                <a:cs typeface="Arial" charset="0"/>
              </a:rPr>
              <a:t>ao</a:t>
            </a:r>
            <a:r>
              <a:rPr kumimoji="0" lang="en-US" sz="2400" b="1" i="0" u="none" strike="noStrike" kern="1200" cap="none" spc="0" normalizeH="0" baseline="0" noProof="0">
                <a:ln>
                  <a:noFill/>
                </a:ln>
                <a:solidFill>
                  <a:srgbClr val="FFFFFF"/>
                </a:solidFill>
                <a:effectLst/>
                <a:uLnTx/>
                <a:uFillTx/>
                <a:latin typeface="Arial"/>
                <a:ea typeface="+mn-ea"/>
                <a:cs typeface="Arial" charset="0"/>
              </a:rPr>
              <a:t> ih poti</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ć</a:t>
            </a:r>
            <a:r>
              <a:rPr kumimoji="0" lang="en-US" sz="2400" b="1" i="0" u="none" strike="noStrike" kern="1200" cap="none" spc="0" normalizeH="0" baseline="0" noProof="0">
                <a:ln>
                  <a:noFill/>
                </a:ln>
                <a:solidFill>
                  <a:srgbClr val="FFFFFF"/>
                </a:solidFill>
                <a:effectLst/>
                <a:uLnTx/>
                <a:uFillTx/>
                <a:latin typeface="Arial"/>
                <a:ea typeface="+mn-ea"/>
                <a:cs typeface="Arial" charset="0"/>
              </a:rPr>
              <a:t>e da djeluju na način koji odražava </a:t>
            </a:r>
            <a:r>
              <a:rPr lang="hr-HR" sz="2400" b="1">
                <a:solidFill>
                  <a:srgbClr val="FFFFFF"/>
                </a:solidFill>
                <a:latin typeface="Arial"/>
                <a:cs typeface="Arial" charset="0"/>
              </a:rPr>
              <a:t>K</a:t>
            </a:r>
            <a:r>
              <a:rPr kumimoji="0" lang="en-US" sz="2400" b="1" i="0" u="none" strike="noStrike" kern="1200" cap="none" spc="0" normalizeH="0" baseline="0" noProof="0">
                <a:ln>
                  <a:noFill/>
                </a:ln>
                <a:solidFill>
                  <a:srgbClr val="FFFFFF"/>
                </a:solidFill>
                <a:effectLst/>
                <a:uLnTx/>
                <a:uFillTx/>
                <a:latin typeface="Arial"/>
                <a:ea typeface="+mn-ea"/>
                <a:cs typeface="Arial" charset="0"/>
              </a:rPr>
              <a:t>rista i usm</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j</a:t>
            </a:r>
            <a:r>
              <a:rPr kumimoji="0" lang="en-US" sz="2400" b="1" i="0" u="none" strike="noStrike" kern="1200" cap="none" spc="0" normalizeH="0" baseline="0" noProof="0">
                <a:ln>
                  <a:noFill/>
                </a:ln>
                <a:solidFill>
                  <a:srgbClr val="FFFFFF"/>
                </a:solidFill>
                <a:effectLst/>
                <a:uLnTx/>
                <a:uFillTx/>
                <a:latin typeface="Arial"/>
                <a:ea typeface="+mn-ea"/>
                <a:cs typeface="Arial" charset="0"/>
              </a:rPr>
              <a:t>erava druge prema Njemu.</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0AEA1-C036-71BA-BD01-85C85C4EA679}"/>
            </a:ext>
          </a:extLst>
        </p:cNvPr>
        <p:cNvGrpSpPr/>
        <p:nvPr/>
      </p:nvGrpSpPr>
      <p:grpSpPr>
        <a:xfrm>
          <a:off x="0" y="0"/>
          <a:ext cx="0" cy="0"/>
          <a:chOff x="0" y="0"/>
          <a:chExt cx="0" cy="0"/>
        </a:xfrm>
      </p:grpSpPr>
      <p:sp>
        <p:nvSpPr>
          <p:cNvPr id="16386" name="Rectangle 2">
            <a:extLst>
              <a:ext uri="{FF2B5EF4-FFF2-40B4-BE49-F238E27FC236}">
                <a16:creationId xmlns:a16="http://schemas.microsoft.com/office/drawing/2014/main" id="{83E7B18B-3170-5D63-C6B0-A140E4B96870}"/>
              </a:ext>
            </a:extLst>
          </p:cNvPr>
          <p:cNvSpPr>
            <a:spLocks noGrp="1" noChangeArrowheads="1"/>
          </p:cNvSpPr>
          <p:nvPr>
            <p:ph type="title"/>
          </p:nvPr>
        </p:nvSpPr>
        <p:spPr>
          <a:xfrm>
            <a:off x="2667000" y="76200"/>
            <a:ext cx="6553200" cy="1143000"/>
          </a:xfrm>
        </p:spPr>
        <p:txBody>
          <a:bodyPr/>
          <a:lstStyle/>
          <a:p>
            <a:pPr eaLnBrk="1" hangingPunct="1"/>
            <a:r>
              <a:rPr lang="hr-HR" dirty="0"/>
              <a:t>PRIMJENA</a:t>
            </a:r>
            <a:endParaRPr lang="en-US" dirty="0"/>
          </a:p>
        </p:txBody>
      </p:sp>
      <p:sp>
        <p:nvSpPr>
          <p:cNvPr id="16387" name="Rectangle 3">
            <a:extLst>
              <a:ext uri="{FF2B5EF4-FFF2-40B4-BE49-F238E27FC236}">
                <a16:creationId xmlns:a16="http://schemas.microsoft.com/office/drawing/2014/main" id="{F5F95EC7-EEFC-2EE2-DBEB-849E9AD8404F}"/>
              </a:ext>
            </a:extLst>
          </p:cNvPr>
          <p:cNvSpPr>
            <a:spLocks noGrp="1" noChangeArrowheads="1"/>
          </p:cNvSpPr>
          <p:nvPr>
            <p:ph type="body" idx="1"/>
          </p:nvPr>
        </p:nvSpPr>
        <p:spPr>
          <a:xfrm>
            <a:off x="2667000" y="1676402"/>
            <a:ext cx="8321040"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”Duhovni darovi”, </a:t>
            </a:r>
            <a:r>
              <a:rPr lang="hr-HR" sz="2800" dirty="0">
                <a:solidFill>
                  <a:srgbClr val="FFFF99"/>
                </a:solidFill>
              </a:rPr>
              <a:t>može pomoći danas</a:t>
            </a:r>
            <a:r>
              <a:rPr lang="en-US" sz="2800" dirty="0">
                <a:solidFill>
                  <a:srgbClr val="FFFF99"/>
                </a:solidFill>
              </a:rPr>
              <a:t>? </a:t>
            </a:r>
          </a:p>
        </p:txBody>
      </p:sp>
      <p:sp>
        <p:nvSpPr>
          <p:cNvPr id="16388" name="Rectangle 4">
            <a:extLst>
              <a:ext uri="{FF2B5EF4-FFF2-40B4-BE49-F238E27FC236}">
                <a16:creationId xmlns:a16="http://schemas.microsoft.com/office/drawing/2014/main" id="{4B2DDC42-1327-C61C-DF06-205D13A7AEC1}"/>
              </a:ext>
            </a:extLst>
          </p:cNvPr>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a:extLst>
              <a:ext uri="{FF2B5EF4-FFF2-40B4-BE49-F238E27FC236}">
                <a16:creationId xmlns:a16="http://schemas.microsoft.com/office/drawing/2014/main" id="{D7F6D55C-1B89-6AA7-C8DA-06983408C411}"/>
              </a:ext>
            </a:extLst>
          </p:cNvPr>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a:extLst>
              <a:ext uri="{FF2B5EF4-FFF2-40B4-BE49-F238E27FC236}">
                <a16:creationId xmlns:a16="http://schemas.microsoft.com/office/drawing/2014/main" id="{E5A0871E-9E69-6712-D81A-AC985113206F}"/>
              </a:ext>
            </a:extLst>
          </p:cNvPr>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a:extLst>
              <a:ext uri="{FF2B5EF4-FFF2-40B4-BE49-F238E27FC236}">
                <a16:creationId xmlns:a16="http://schemas.microsoft.com/office/drawing/2014/main" id="{4B2CA169-0EEF-5503-B0F0-F7ABCF9C9F2A}"/>
              </a:ext>
            </a:extLst>
          </p:cNvPr>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a:extLst>
              <a:ext uri="{FF2B5EF4-FFF2-40B4-BE49-F238E27FC236}">
                <a16:creationId xmlns:a16="http://schemas.microsoft.com/office/drawing/2014/main" id="{7C055A30-5F0D-A9C5-8B5B-5BBA0C54EA60}"/>
              </a:ext>
            </a:extLst>
          </p:cNvPr>
          <p:cNvSpPr>
            <a:spLocks noChangeArrowheads="1"/>
          </p:cNvSpPr>
          <p:nvPr/>
        </p:nvSpPr>
        <p:spPr bwMode="auto">
          <a:xfrm>
            <a:off x="3352801" y="3886201"/>
            <a:ext cx="7423484"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utjecaja prihvatiti Sveto pismo kao autoritativno, nepogrješivo otkrivenje Božje volje? </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ostati vjeran cijelom Pismu a to znači vršiti  zapovijedi Božje i čuvati svjedočanstvo Isusa Krista?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a:extLst>
              <a:ext uri="{FF2B5EF4-FFF2-40B4-BE49-F238E27FC236}">
                <a16:creationId xmlns:a16="http://schemas.microsoft.com/office/drawing/2014/main" id="{581F18DF-6DD6-3A83-4DB8-2585FB3FE171}"/>
              </a:ext>
            </a:extLst>
          </p:cNvPr>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a:extLst>
              <a:ext uri="{FF2B5EF4-FFF2-40B4-BE49-F238E27FC236}">
                <a16:creationId xmlns:a16="http://schemas.microsoft.com/office/drawing/2014/main" id="{2C66800C-5B0A-1121-FBFA-EB15CFD0FF74}"/>
              </a:ext>
            </a:extLst>
          </p:cNvPr>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a:extLst>
              <a:ext uri="{FF2B5EF4-FFF2-40B4-BE49-F238E27FC236}">
                <a16:creationId xmlns:a16="http://schemas.microsoft.com/office/drawing/2014/main" id="{1D0AAE59-62B3-9E01-B783-9DBB36774AD5}"/>
              </a:ext>
            </a:extLst>
          </p:cNvPr>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CC66"/>
                </a:solidFill>
                <a:effectLst/>
                <a:uLnTx/>
                <a:uFillTx/>
                <a:latin typeface="Arial"/>
                <a:ea typeface="+mn-ea"/>
                <a:cs typeface="Arial" charset="0"/>
              </a:rPr>
              <a:t>Razumjevši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podsjetim naloga: ”Prestanite i znajte da sam ja Bog (Ps.46,10), da shvatim da je Biblija još uvijek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426702350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1" end="1"/>
                                            </p:txEl>
                                          </p:spTgt>
                                        </p:tgtEl>
                                        <p:attrNameLst>
                                          <p:attrName>style.visibility</p:attrName>
                                        </p:attrNameLst>
                                      </p:cBhvr>
                                      <p:to>
                                        <p:strVal val="visible"/>
                                      </p:to>
                                    </p:set>
                                    <p:animEffect transition="in" filter="wipe(left)">
                                      <p:cBhvr>
                                        <p:cTn id="24" dur="1000"/>
                                        <p:tgtEl>
                                          <p:spTgt spid="2048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promjene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primijeniti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Duhovni darovi</a:t>
            </a:r>
            <a:r>
              <a:rPr lang="hr-HR" sz="2800" dirty="0">
                <a:solidFill>
                  <a:srgbClr val="FFFF99"/>
                </a:solidFill>
              </a:rPr>
              <a:t>”, možemo  koristiti iduć</a:t>
            </a:r>
            <a:r>
              <a:rPr lang="sr-Latn-RS" sz="2800" dirty="0">
                <a:solidFill>
                  <a:srgbClr val="FFFF99"/>
                </a:solidFill>
              </a:rPr>
              <a:t>i tjedan</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7245" y="2687135"/>
            <a:ext cx="10814755" cy="383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a:t>
            </a:r>
            <a:r>
              <a:rPr lang="hr-HR" sz="2000" b="1" dirty="0">
                <a:solidFill>
                  <a:srgbClr val="FF9900"/>
                </a:solidFill>
                <a:latin typeface="Arial"/>
                <a:cs typeface="Arial" charset="0"/>
              </a:rPr>
              <a:t>sk</a:t>
            </a:r>
            <a:r>
              <a:rPr kumimoji="0" lang="hr-HR" sz="2000" b="1" i="0" u="none" strike="noStrike" kern="1200" cap="none" spc="0" normalizeH="0" baseline="0" noProof="0" dirty="0">
                <a:ln>
                  <a:noFill/>
                </a:ln>
                <a:solidFill>
                  <a:srgbClr val="FF9900"/>
                </a:solidFill>
                <a:effectLst/>
                <a:uLnTx/>
                <a:uFillTx/>
                <a:latin typeface="Arial"/>
                <a:ea typeface="+mn-ea"/>
                <a:cs typeface="Arial" charset="0"/>
              </a:rPr>
              <a:t>upini: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lang="sr-Latn-RS" sz="1200" i="1" dirty="0">
                <a:solidFill>
                  <a:srgbClr val="FFFFFF"/>
                </a:solidFill>
                <a:latin typeface="Arial"/>
                <a:cs typeface="Arial" charset="0"/>
              </a:rPr>
              <a:t>Ef</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sr-Latn-RS" sz="1200" i="1" dirty="0">
                <a:solidFill>
                  <a:srgbClr val="FFFFFF"/>
                </a:solidFill>
                <a:latin typeface="Arial"/>
                <a:cs typeface="Arial" charset="0"/>
              </a:rPr>
              <a:t>4</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,12. </a:t>
            </a:r>
            <a:r>
              <a:rPr lang="hr-HR" sz="1400" b="1" dirty="0">
                <a:solidFill>
                  <a:srgbClr val="FFFFFF"/>
                </a:solidFill>
                <a:latin typeface="Arial"/>
                <a:cs typeface="Arial" charset="0"/>
              </a:rPr>
              <a:t>Koji je glavni razlog z</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ašto</a:t>
            </a:r>
            <a:r>
              <a:rPr kumimoji="0" lang="hr-HR" sz="1400" b="1" i="0" u="none" strike="noStrike" kern="1200" cap="none" spc="0" normalizeH="0" noProof="0" dirty="0">
                <a:ln>
                  <a:noFill/>
                </a:ln>
                <a:solidFill>
                  <a:srgbClr val="FFFFFF"/>
                </a:solidFill>
                <a:effectLst/>
                <a:uLnTx/>
                <a:uFillTx/>
                <a:latin typeface="Arial"/>
                <a:ea typeface="+mn-ea"/>
                <a:cs typeface="Arial" charset="0"/>
              </a:rPr>
              <a:t> je Bog Crkvi dao duhovne darove</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12,4-6</a:t>
            </a:r>
            <a:r>
              <a:rPr lang="sr-Latn-RS" sz="1200" i="1" dirty="0">
                <a:solidFill>
                  <a:srgbClr val="FFFFFF"/>
                </a:solidFill>
                <a:latin typeface="Arial"/>
                <a:cs typeface="Arial" charset="0"/>
              </a:rPr>
              <a:t>.</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sr-Latn-RS" sz="1400" b="1" dirty="0">
                <a:solidFill>
                  <a:srgbClr val="FFFFFF"/>
                </a:solidFill>
                <a:latin typeface="Arial"/>
                <a:cs typeface="Arial" charset="0"/>
              </a:rPr>
              <a:t>Što se naglašava u ovom ulomku</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a:t>
            </a:r>
            <a:r>
              <a:rPr lang="hr-HR" sz="1200" i="1" dirty="0">
                <a:solidFill>
                  <a:srgbClr val="FFFFFF"/>
                </a:solidFill>
                <a:latin typeface="Arial"/>
                <a:cs typeface="Arial" charset="0"/>
              </a:rPr>
              <a:t>12</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,5.6. </a:t>
            </a:r>
            <a:r>
              <a:rPr lang="hr-HR" sz="1400" b="1" dirty="0">
                <a:solidFill>
                  <a:srgbClr val="FFFFFF"/>
                </a:solidFill>
                <a:latin typeface="Arial"/>
                <a:cs typeface="Arial" charset="0"/>
              </a:rPr>
              <a:t>Premda Duh razdjeljuje darove, tko osposobljava vjernike da služe Kristu u svojoj zajednici</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12,12-31. </a:t>
            </a:r>
            <a:r>
              <a:rPr lang="hr-HR" sz="1400" b="1" dirty="0">
                <a:solidFill>
                  <a:srgbClr val="FFFFFF"/>
                </a:solidFill>
                <a:latin typeface="Arial"/>
                <a:cs typeface="Arial" charset="0"/>
              </a:rPr>
              <a:t>Zašto je usporedba s tijelom i udovima tako prikladna u pokazivanju crkve i njenih članova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12,8-10.28;</a:t>
            </a:r>
            <a:r>
              <a:rPr kumimoji="0" lang="hr-HR" sz="1200" b="0" i="1" u="none" strike="noStrike" kern="1200" cap="none" spc="0" normalizeH="0" noProof="0" dirty="0">
                <a:ln>
                  <a:noFill/>
                </a:ln>
                <a:solidFill>
                  <a:srgbClr val="FFFFFF"/>
                </a:solidFill>
                <a:effectLst/>
                <a:uLnTx/>
                <a:uFillTx/>
                <a:latin typeface="Arial"/>
                <a:ea typeface="+mn-ea"/>
                <a:cs typeface="Arial" charset="0"/>
              </a:rPr>
              <a:t>  Rim. 12,6-</a:t>
            </a:r>
            <a:r>
              <a:rPr lang="hr-HR" sz="1200" i="1" dirty="0">
                <a:solidFill>
                  <a:srgbClr val="FFFFFF"/>
                </a:solidFill>
                <a:latin typeface="Arial"/>
                <a:cs typeface="Arial" charset="0"/>
              </a:rPr>
              <a:t>8; Ef. 4,11. </a:t>
            </a:r>
            <a:r>
              <a:rPr lang="hr-HR" sz="1400" b="1" dirty="0">
                <a:solidFill>
                  <a:srgbClr val="FFFFFF"/>
                </a:solidFill>
                <a:latin typeface="Arial"/>
                <a:cs typeface="Arial" charset="0"/>
              </a:rPr>
              <a:t>Koji je tvoj dar i k</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ako ga možeš uporabiti za izgradnju Kristovog tijela?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lang="hr-HR" sz="1200" i="1" dirty="0">
                <a:solidFill>
                  <a:srgbClr val="FFFFFF"/>
                </a:solidFill>
                <a:latin typeface="Arial"/>
                <a:cs typeface="Arial" charset="0"/>
              </a:rPr>
              <a:t>1. Kor.</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13,1-</a:t>
            </a:r>
            <a:r>
              <a:rPr lang="hr-HR" sz="1200" i="1" dirty="0">
                <a:solidFill>
                  <a:srgbClr val="FFFFFF"/>
                </a:solidFill>
                <a:latin typeface="Arial"/>
                <a:cs typeface="Arial" charset="0"/>
              </a:rPr>
              <a:t>7; 1. Pet. 4,8-11;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Koja je uloga ljubavi kada je riječ o duhovnim darovima?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1. Kor 14,5.13.26.27;</a:t>
            </a:r>
            <a:r>
              <a:rPr kumimoji="0" lang="sr-Latn-ME" sz="1200" b="0" i="1" u="none" strike="noStrike" kern="1200" cap="none" spc="0" normalizeH="0" noProof="0" dirty="0">
                <a:ln>
                  <a:noFill/>
                </a:ln>
                <a:solidFill>
                  <a:srgbClr val="FFFFFF"/>
                </a:solidFill>
                <a:effectLst/>
                <a:uLnTx/>
                <a:uFillTx/>
                <a:latin typeface="Arial"/>
                <a:ea typeface="+mn-ea"/>
                <a:cs typeface="Arial" charset="0"/>
              </a:rPr>
              <a:t> 12,10-30</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Koju</a:t>
            </a:r>
            <a:r>
              <a:rPr kumimoji="0" lang="hr-HR" sz="1400" b="1" i="0" u="none" strike="noStrike" kern="1200" cap="none" spc="0" normalizeH="0" noProof="0" dirty="0">
                <a:ln>
                  <a:noFill/>
                </a:ln>
                <a:solidFill>
                  <a:srgbClr val="FFFFFF"/>
                </a:solidFill>
                <a:effectLst/>
                <a:uLnTx/>
                <a:uFillTx/>
                <a:latin typeface="Arial"/>
                <a:ea typeface="+mn-ea"/>
                <a:cs typeface="Arial" charset="0"/>
              </a:rPr>
              <a:t> je uputu Pavao dao u vezi s duhovnim darovima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10,5-22. </a:t>
            </a:r>
            <a:r>
              <a:rPr lang="sr-Latn-RS" sz="1400" b="1" dirty="0">
                <a:solidFill>
                  <a:srgbClr val="FFFFFF"/>
                </a:solidFill>
                <a:latin typeface="Arial"/>
                <a:cs typeface="Arial" charset="0"/>
              </a:rPr>
              <a:t>Koja je svrha duhovnih darova općenito i dara proroštva posebno</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lang="sr-Latn-RS" sz="1200" i="1" dirty="0">
                <a:solidFill>
                  <a:srgbClr val="FFFFFF"/>
                </a:solidFill>
                <a:latin typeface="Arial"/>
                <a:cs typeface="Arial" charset="0"/>
              </a:rPr>
              <a:t>EF. 4</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,12.. </a:t>
            </a:r>
            <a:r>
              <a:rPr lang="sr-Latn-RS" sz="1400" b="1" dirty="0">
                <a:solidFill>
                  <a:srgbClr val="FFFFFF"/>
                </a:solidFill>
                <a:latin typeface="Arial"/>
                <a:cs typeface="Arial" charset="0"/>
              </a:rPr>
              <a:t>Koja je svrha sjedinjenja ratličitih darova</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663702" y="1676401"/>
            <a:ext cx="9525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733801"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 Korinćanima </a:t>
            </a:r>
            <a:r>
              <a:rPr kumimoji="0" lang="sr-Latn-RS" sz="4800" b="0" i="0" u="none" strike="noStrike" kern="1200" cap="none" spc="0" normalizeH="0" baseline="0" noProof="0">
                <a:ln>
                  <a:noFill/>
                </a:ln>
                <a:solidFill>
                  <a:srgbClr val="FFFF99"/>
                </a:solidFill>
                <a:effectLst/>
                <a:uLnTx/>
                <a:uFillTx/>
                <a:latin typeface="Impact" pitchFamily="34" charset="0"/>
                <a:ea typeface="+mn-ea"/>
                <a:cs typeface="Arial" charset="0"/>
              </a:rPr>
              <a:t>14</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sp>
        <p:nvSpPr>
          <p:cNvPr id="8196" name="Rectangle 4">
            <a:extLst>
              <a:ext uri="{FF2B5EF4-FFF2-40B4-BE49-F238E27FC236}">
                <a16:creationId xmlns:a16="http://schemas.microsoft.com/office/drawing/2014/main" id="{9C285ED4-C681-5C57-E482-C114088B0DAF}"/>
              </a:ext>
            </a:extLst>
          </p:cNvPr>
          <p:cNvSpPr>
            <a:spLocks noGrp="1" noChangeArrowheads="1"/>
          </p:cNvSpPr>
          <p:nvPr>
            <p:ph type="body" idx="1"/>
          </p:nvPr>
        </p:nvSpPr>
        <p:spPr>
          <a:xfrm>
            <a:off x="1485750" y="2807017"/>
            <a:ext cx="6743849" cy="1243965"/>
          </a:xfrm>
        </p:spPr>
        <p:txBody>
          <a:bodyPr/>
          <a:lstStyle/>
          <a:p>
            <a:pPr marL="0" indent="0">
              <a:buNone/>
            </a:pPr>
            <a:r>
              <a:rPr lang="en-US"/>
              <a:t>“</a:t>
            </a:r>
            <a:r>
              <a:rPr lang="sr-Latn-RS"/>
              <a:t>Težite za ljubavlju! Vruće čeznite za duhovnim darovima, posebno za prorokovanjem.</a:t>
            </a:r>
            <a:r>
              <a:rPr lang="hr-HR" dirty="0"/>
              <a:t>” </a:t>
            </a:r>
            <a:r>
              <a:rPr lang="sr-Latn-RS" dirty="0"/>
              <a:t> </a:t>
            </a:r>
            <a:r>
              <a:rPr lang="hr-HR" dirty="0"/>
              <a:t> </a:t>
            </a:r>
            <a:r>
              <a:rPr lang="en-US" dirty="0"/>
              <a:t> </a:t>
            </a:r>
            <a:endParaRPr lang="en-US" baseline="30000" dirty="0"/>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175658" y="1"/>
            <a:ext cx="2253343" cy="1879600"/>
          </a:xfrm>
          <a:prstGeom prst="rect">
            <a:avLst/>
          </a:prstGeom>
        </p:spPr>
      </p:pic>
      <p:pic>
        <p:nvPicPr>
          <p:cNvPr id="4" name="Picture 3">
            <a:extLst>
              <a:ext uri="{FF2B5EF4-FFF2-40B4-BE49-F238E27FC236}">
                <a16:creationId xmlns:a16="http://schemas.microsoft.com/office/drawing/2014/main" id="{1A025D42-0F05-028F-A077-D92299B83607}"/>
              </a:ext>
            </a:extLst>
          </p:cNvPr>
          <p:cNvPicPr>
            <a:picLocks noChangeAspect="1"/>
          </p:cNvPicPr>
          <p:nvPr/>
        </p:nvPicPr>
        <p:blipFill>
          <a:blip r:embed="rId4"/>
          <a:stretch>
            <a:fillRect/>
          </a:stretch>
        </p:blipFill>
        <p:spPr>
          <a:xfrm>
            <a:off x="6459165" y="30185"/>
            <a:ext cx="5846323"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up)">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6"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dirty="0">
                <a:solidFill>
                  <a:srgbClr val="FFFF99"/>
                </a:solidFill>
              </a:rPr>
              <a:t>Koje  promjene  trebamo izvršiti</a:t>
            </a:r>
            <a:r>
              <a:rPr lang="en-US" dirty="0">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uvijek nije zastario. Ono što je danas drugačije je način na koji pišemo svoja pisma. Istina, umjesto papira sada su tu društveni mediji. Po-što nije uvijek mogao biti s ljudima a želio im je nešto reći, Pavao je odlučio da im piše. Potičući vjernike da preis-pitaju sebe, svoje ponašanje i okolnu kulturu u svjetlu Evanđelja o Isusu Kristu , Pavao i piše poruku o križu. Obje Poslanice Korinćanima nas uče da se čvrsto držimo poruke križa.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pozornost, ne radi nji-hovih problema, već radi izvanrednog naći-na na koji im Pavao prilazi. Potičući vjerni ke da preispitaju sebe i svoje ponašanje i oko- lnu kulturu u svjetlu primljenog Evanđe lja, Pavao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tromjesečju proučavat ćemo Pavlove poslanice Korin- ćanima..U njima nam Pavao pri-kazuje evanđeosku poruku kao bit kršćanskog života i svjedoče-nja da sve kroz to promatramo.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svijet danas. Bez obzira na izazove s kojima se suočavamo na putu za Nebo, našodgovor onima koji nas zapitaju isti je kao onaj koji je vrijedio za Korinća ne”Isus Krist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701726"/>
            <a:chOff x="3595" y="2256"/>
            <a:chExt cx="1733" cy="14247"/>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3491"/>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Bogom mijenja sve i ovdje i u vječnosti, ta promijena  može biti dobra ili loša, ovisno o kvalite- ti i vrsti odnosa. Bog želi potpuno pre- dan 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Ali  imaj na umu Bog nije prosjak sa plastić- nom 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rezultirat 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križa.!Što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PRIMJENA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p:nvPr/>
        </p:nvSpPr>
        <p:spPr>
          <a:xfrm>
            <a:off x="0" y="3945834"/>
            <a:ext cx="12032167" cy="2677656"/>
          </a:xfrm>
          <a:prstGeom prst="rect">
            <a:avLst/>
          </a:prstGeom>
          <a:noFill/>
        </p:spPr>
        <p:txBody>
          <a:bodyPr wrap="square" rtlCol="0">
            <a:spAutoFit/>
          </a:bodyPr>
          <a:lstStyle/>
          <a:p>
            <a:pPr lvl="0" algn="ctr" defTabSz="914354" fontAlgn="base">
              <a:spcBef>
                <a:spcPct val="0"/>
              </a:spcBef>
              <a:spcAft>
                <a:spcPct val="0"/>
              </a:spcAft>
              <a:defRPr/>
            </a:pPr>
            <a:r>
              <a:rPr lang="en-US" sz="2400" b="1">
                <a:solidFill>
                  <a:srgbClr val="FFFFFF"/>
                </a:solidFill>
                <a:cs typeface="Arial" charset="0"/>
              </a:rPr>
              <a:t>Ovaj tjedan ćemo pregledati 1. Korinćanima 12–14 i nje</a:t>
            </a:r>
            <a:r>
              <a:rPr lang="sr-Latn-RS" sz="2400" b="1">
                <a:solidFill>
                  <a:srgbClr val="FFFFFF"/>
                </a:solidFill>
                <a:cs typeface="Arial" charset="0"/>
              </a:rPr>
              <a:t>n</a:t>
            </a:r>
            <a:r>
              <a:rPr lang="en-US" sz="2400" b="1">
                <a:solidFill>
                  <a:srgbClr val="FFFFFF"/>
                </a:solidFill>
                <a:cs typeface="Arial" charset="0"/>
              </a:rPr>
              <a:t>o učenje o duhovnim darovima</a:t>
            </a:r>
            <a:r>
              <a:rPr lang="sr-Latn-RS" sz="2400" b="1">
                <a:solidFill>
                  <a:srgbClr val="FFFFFF"/>
                </a:solidFill>
                <a:cs typeface="Arial" charset="0"/>
              </a:rPr>
              <a:t>. </a:t>
            </a:r>
            <a:r>
              <a:rPr lang="en-US" sz="2400" b="1">
                <a:solidFill>
                  <a:srgbClr val="FFFFFF"/>
                </a:solidFill>
                <a:cs typeface="Arial" charset="0"/>
              </a:rPr>
              <a:t>Pavao još uvijek ima na umu problem frakcionalizma obrađen u prva četiri poglavlja 1. Korinćanima, gdje je odgovor na nedostatak slaganja među članovima crkve jedinstvo u Kristu. Sada tu ideju razvija predstavljajući svoje razumijevanje uloge duhovnih darova. Prema Pavlu, jedinstvo u Kristu i Duhu jedini je način izbjegavanja raskola. Bog je crkvi dao duhovne darove kako bi promicala jedinstvo kroz raznolikost.</a:t>
            </a: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178206" y="-144461"/>
            <a:ext cx="5780263"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308302" y="38500"/>
            <a:ext cx="5642519" cy="1938992"/>
          </a:xfrm>
          <a:prstGeom prst="rect">
            <a:avLst/>
          </a:prstGeom>
          <a:noFill/>
        </p:spPr>
        <p:txBody>
          <a:bodyPr wrap="square">
            <a:spAutoFit/>
            <a:scene3d>
              <a:camera prst="orthographicFront"/>
              <a:lightRig rig="threePt" dir="t"/>
            </a:scene3d>
            <a:sp3d extrusionH="57150">
              <a:bevelT w="38100" h="38100"/>
            </a:sp3d>
          </a:bodyPr>
          <a:lstStyle/>
          <a:p>
            <a:pPr lvl="0" algn="ctr">
              <a:defRPr/>
            </a:pPr>
            <a:r>
              <a:rPr lang="es-ES" sz="3200" b="1" dirty="0">
                <a:solidFill>
                  <a:srgbClr val="A02B93">
                    <a:lumMod val="75000"/>
                  </a:srgbClr>
                </a:solidFill>
                <a:latin typeface="Comic Sans MS" panose="030F0702030302020204" pitchFamily="66" charset="0"/>
              </a:rPr>
              <a:t>„</a:t>
            </a:r>
            <a:r>
              <a:rPr lang="sr-Latn-RS" sz="3200" b="1" dirty="0">
                <a:solidFill>
                  <a:srgbClr val="A02B93">
                    <a:lumMod val="75000"/>
                  </a:srgbClr>
                </a:solidFill>
                <a:latin typeface="Comic Sans MS" panose="030F0702030302020204" pitchFamily="66" charset="0"/>
              </a:rPr>
              <a:t>Drž</a:t>
            </a:r>
            <a:r>
              <a:rPr lang="es-ES" sz="3200" b="1" dirty="0" err="1">
                <a:solidFill>
                  <a:srgbClr val="A02B93">
                    <a:lumMod val="75000"/>
                  </a:srgbClr>
                </a:solidFill>
                <a:latin typeface="Comic Sans MS" panose="030F0702030302020204" pitchFamily="66" charset="0"/>
              </a:rPr>
              <a:t>ite</a:t>
            </a:r>
            <a:r>
              <a:rPr lang="es-ES" sz="3200" b="1" dirty="0">
                <a:solidFill>
                  <a:srgbClr val="A02B93">
                    <a:lumMod val="75000"/>
                  </a:srgbClr>
                </a:solidFill>
                <a:latin typeface="Comic Sans MS" panose="030F0702030302020204" pitchFamily="66" charset="0"/>
              </a:rPr>
              <a:t> </a:t>
            </a:r>
            <a:r>
              <a:rPr lang="sr-Latn-RS" sz="3200" b="1" dirty="0">
                <a:solidFill>
                  <a:srgbClr val="A02B93">
                    <a:lumMod val="75000"/>
                  </a:srgbClr>
                </a:solidFill>
                <a:latin typeface="Comic Sans MS" panose="030F0702030302020204" pitchFamily="66" charset="0"/>
              </a:rPr>
              <a:t>se </a:t>
            </a:r>
            <a:r>
              <a:rPr lang="es-ES" sz="3200" b="1" dirty="0" err="1">
                <a:solidFill>
                  <a:srgbClr val="A02B93">
                    <a:lumMod val="75000"/>
                  </a:srgbClr>
                </a:solidFill>
                <a:latin typeface="Comic Sans MS" panose="030F0702030302020204" pitchFamily="66" charset="0"/>
              </a:rPr>
              <a:t>ljubav</a:t>
            </a:r>
            <a:r>
              <a:rPr lang="sr-Latn-RS" sz="3200" b="1" dirty="0">
                <a:solidFill>
                  <a:srgbClr val="A02B93">
                    <a:lumMod val="75000"/>
                  </a:srgbClr>
                </a:solidFill>
                <a:latin typeface="Comic Sans MS" panose="030F0702030302020204" pitchFamily="66" charset="0"/>
              </a:rPr>
              <a:t>i,</a:t>
            </a:r>
            <a:r>
              <a:rPr lang="es-ES" sz="3200" b="1" dirty="0">
                <a:solidFill>
                  <a:srgbClr val="A02B93">
                    <a:lumMod val="75000"/>
                  </a:srgbClr>
                </a:solidFill>
                <a:latin typeface="Comic Sans MS" panose="030F0702030302020204" pitchFamily="66" charset="0"/>
              </a:rPr>
              <a:t> </a:t>
            </a:r>
            <a:r>
              <a:rPr lang="sr-Latn-RS" sz="3200" b="1" dirty="0">
                <a:solidFill>
                  <a:srgbClr val="A02B93">
                    <a:lumMod val="75000"/>
                  </a:srgbClr>
                </a:solidFill>
                <a:latin typeface="Comic Sans MS" panose="030F0702030302020204" pitchFamily="66" charset="0"/>
              </a:rPr>
              <a:t>staraj</a:t>
            </a:r>
            <a:r>
              <a:rPr lang="es-ES" sz="3200" b="1" dirty="0">
                <a:solidFill>
                  <a:srgbClr val="A02B93">
                    <a:lumMod val="75000"/>
                  </a:srgbClr>
                </a:solidFill>
                <a:latin typeface="Comic Sans MS" panose="030F0702030302020204" pitchFamily="66" charset="0"/>
              </a:rPr>
              <a:t>te </a:t>
            </a:r>
            <a:r>
              <a:rPr lang="sr-Latn-RS" sz="3200" b="1" dirty="0">
                <a:solidFill>
                  <a:srgbClr val="A02B93">
                    <a:lumMod val="75000"/>
                  </a:srgbClr>
                </a:solidFill>
                <a:latin typeface="Comic Sans MS" panose="030F0702030302020204" pitchFamily="66" charset="0"/>
              </a:rPr>
              <a:t>se za </a:t>
            </a:r>
            <a:r>
              <a:rPr lang="es-ES" sz="3200" b="1" dirty="0" err="1">
                <a:solidFill>
                  <a:srgbClr val="A02B93">
                    <a:lumMod val="75000"/>
                  </a:srgbClr>
                </a:solidFill>
                <a:latin typeface="Comic Sans MS" panose="030F0702030302020204" pitchFamily="66" charset="0"/>
              </a:rPr>
              <a:t>duhovne</a:t>
            </a:r>
            <a:r>
              <a:rPr lang="es-ES" sz="3200" b="1" dirty="0">
                <a:solidFill>
                  <a:srgbClr val="A02B93">
                    <a:lumMod val="75000"/>
                  </a:srgbClr>
                </a:solidFill>
                <a:latin typeface="Comic Sans MS" panose="030F0702030302020204" pitchFamily="66" charset="0"/>
              </a:rPr>
              <a:t> </a:t>
            </a:r>
            <a:r>
              <a:rPr lang="es-ES" sz="3200" b="1" dirty="0" err="1">
                <a:solidFill>
                  <a:srgbClr val="A02B93">
                    <a:lumMod val="75000"/>
                  </a:srgbClr>
                </a:solidFill>
                <a:latin typeface="Comic Sans MS" panose="030F0702030302020204" pitchFamily="66" charset="0"/>
              </a:rPr>
              <a:t>darove</a:t>
            </a:r>
            <a:r>
              <a:rPr lang="es-ES" sz="3200" b="1" dirty="0">
                <a:solidFill>
                  <a:srgbClr val="A02B93">
                    <a:lumMod val="75000"/>
                  </a:srgbClr>
                </a:solidFill>
                <a:latin typeface="Comic Sans MS" panose="030F0702030302020204" pitchFamily="66" charset="0"/>
              </a:rPr>
              <a:t>, a </a:t>
            </a:r>
            <a:r>
              <a:rPr lang="sr-Latn-RS" sz="3200" b="1" dirty="0">
                <a:solidFill>
                  <a:srgbClr val="A02B93">
                    <a:lumMod val="75000"/>
                  </a:srgbClr>
                </a:solidFill>
                <a:latin typeface="Comic Sans MS" panose="030F0702030302020204" pitchFamily="66" charset="0"/>
              </a:rPr>
              <a:t>osobito da</a:t>
            </a:r>
            <a:r>
              <a:rPr lang="es-ES" sz="3200" b="1" dirty="0">
                <a:solidFill>
                  <a:srgbClr val="A02B93">
                    <a:lumMod val="75000"/>
                  </a:srgbClr>
                </a:solidFill>
                <a:latin typeface="Comic Sans MS" panose="030F0702030302020204" pitchFamily="66" charset="0"/>
              </a:rPr>
              <a:t> </a:t>
            </a:r>
            <a:r>
              <a:rPr lang="es-ES" sz="3200" b="1" dirty="0" err="1">
                <a:solidFill>
                  <a:srgbClr val="A02B93">
                    <a:lumMod val="75000"/>
                  </a:srgbClr>
                </a:solidFill>
                <a:latin typeface="Comic Sans MS" panose="030F0702030302020204" pitchFamily="66" charset="0"/>
              </a:rPr>
              <a:t>pror</a:t>
            </a:r>
            <a:r>
              <a:rPr lang="sr-Latn-RS" sz="3200" b="1" dirty="0">
                <a:solidFill>
                  <a:srgbClr val="A02B93">
                    <a:lumMod val="75000"/>
                  </a:srgbClr>
                </a:solidFill>
                <a:latin typeface="Comic Sans MS" panose="030F0702030302020204" pitchFamily="66" charset="0"/>
              </a:rPr>
              <a:t>okujete</a:t>
            </a:r>
            <a:r>
              <a:rPr lang="es-ES" sz="3200" b="1" dirty="0">
                <a:solidFill>
                  <a:srgbClr val="A02B93">
                    <a:lumMod val="75000"/>
                  </a:srgbClr>
                </a:solidFill>
                <a:latin typeface="Comic Sans MS" panose="030F0702030302020204" pitchFamily="66" charset="0"/>
              </a:rPr>
              <a:t>"
</a:t>
            </a:r>
            <a:r>
              <a:rPr lang="es-ES" sz="2400" b="1" dirty="0">
                <a:solidFill>
                  <a:srgbClr val="A02B93">
                    <a:lumMod val="75000"/>
                  </a:srgbClr>
                </a:solidFill>
                <a:latin typeface="Comic Sans MS" panose="030F0702030302020204" pitchFamily="66" charset="0"/>
              </a:rPr>
              <a:t>(1. </a:t>
            </a:r>
            <a:r>
              <a:rPr lang="es-ES" sz="2400" b="1" dirty="0" err="1">
                <a:solidFill>
                  <a:srgbClr val="A02B93">
                    <a:lumMod val="75000"/>
                  </a:srgbClr>
                </a:solidFill>
                <a:latin typeface="Comic Sans MS" panose="030F0702030302020204" pitchFamily="66" charset="0"/>
              </a:rPr>
              <a:t>Korinćanima</a:t>
            </a:r>
            <a:r>
              <a:rPr lang="es-ES" sz="2400" b="1" dirty="0">
                <a:solidFill>
                  <a:srgbClr val="A02B93">
                    <a:lumMod val="75000"/>
                  </a:srgbClr>
                </a:solidFill>
                <a:latin typeface="Comic Sans MS" panose="030F0702030302020204" pitchFamily="66" charset="0"/>
              </a:rPr>
              <a:t> 14</a:t>
            </a:r>
            <a:r>
              <a:rPr lang="sr-Latn-RS" sz="2400" b="1" dirty="0">
                <a:solidFill>
                  <a:srgbClr val="A02B93">
                    <a:lumMod val="75000"/>
                  </a:srgbClr>
                </a:solidFill>
                <a:latin typeface="Comic Sans MS" panose="030F0702030302020204" pitchFamily="66" charset="0"/>
              </a:rPr>
              <a:t>,</a:t>
            </a:r>
            <a:r>
              <a:rPr lang="es-ES" sz="2400" b="1" dirty="0">
                <a:solidFill>
                  <a:srgbClr val="A02B93">
                    <a:lumMod val="75000"/>
                  </a:srgbClr>
                </a:solidFill>
                <a:latin typeface="Comic Sans MS" panose="030F0702030302020204" pitchFamily="66" charset="0"/>
              </a:rPr>
              <a:t>1)</a:t>
            </a:r>
            <a:endParaRPr kumimoji="0" lang="es-ES" sz="32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621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s-ES" sz="2000" b="1" dirty="0">
                <a:highlight>
                  <a:srgbClr val="FC918D"/>
                </a:highlight>
              </a:rPr>
              <a:t> </a:t>
            </a:r>
            <a:r>
              <a:rPr lang="es-ES" sz="2000" b="1" dirty="0" err="1">
                <a:highlight>
                  <a:srgbClr val="FC918D"/>
                </a:highlight>
              </a:rPr>
              <a:t>Duhovni</a:t>
            </a:r>
            <a:r>
              <a:rPr lang="es-ES" sz="2000" b="1" dirty="0">
                <a:highlight>
                  <a:srgbClr val="FC918D"/>
                </a:highlight>
              </a:rPr>
              <a:t> </a:t>
            </a:r>
            <a:r>
              <a:rPr lang="es-ES" sz="2000" b="1" dirty="0" err="1">
                <a:highlight>
                  <a:srgbClr val="FC918D"/>
                </a:highlight>
              </a:rPr>
              <a:t>darovi</a:t>
            </a:r>
            <a:r>
              <a:rPr lang="es-ES" sz="2000" b="1" dirty="0">
                <a:highlight>
                  <a:srgbClr val="FC918D"/>
                </a:highlight>
              </a:rPr>
              <a:t>:</a:t>
            </a:r>
            <a:endParaRPr lang="sr-Latn-RS" sz="2000" b="1" dirty="0">
              <a:highlight>
                <a:srgbClr val="FC918D"/>
              </a:highlight>
            </a:endParaRPr>
          </a:p>
          <a:p>
            <a:pPr>
              <a:spcBef>
                <a:spcPts val="600"/>
              </a:spcBef>
            </a:pPr>
            <a:r>
              <a:rPr lang="sr-Latn-RS" sz="2000" b="1" dirty="0"/>
              <a:t>         </a:t>
            </a:r>
            <a:r>
              <a:rPr lang="es-ES" sz="2000" b="1" dirty="0" err="1"/>
              <a:t>Mnogo</a:t>
            </a:r>
            <a:r>
              <a:rPr lang="es-ES" sz="2000" b="1" dirty="0"/>
              <a:t> </a:t>
            </a:r>
            <a:r>
              <a:rPr lang="es-ES" sz="2000" b="1" dirty="0" err="1"/>
              <a:t>darova</a:t>
            </a:r>
            <a:r>
              <a:rPr lang="es-ES" sz="2000" b="1" dirty="0"/>
              <a:t>, jedan dar</a:t>
            </a:r>
            <a:r>
              <a:rPr lang="sr-Latn-RS" sz="2000" b="1" dirty="0"/>
              <a:t>i</a:t>
            </a:r>
            <a:r>
              <a:rPr lang="es-ES" sz="2000" b="1" dirty="0" err="1"/>
              <a:t>vatelj</a:t>
            </a:r>
            <a:r>
              <a:rPr lang="es-ES" sz="2000" b="1" dirty="0"/>
              <a:t>.</a:t>
            </a:r>
            <a:endParaRPr lang="sr-Latn-RS" sz="2000" b="1" dirty="0"/>
          </a:p>
          <a:p>
            <a:pPr>
              <a:spcBef>
                <a:spcPts val="600"/>
              </a:spcBef>
            </a:pPr>
            <a:r>
              <a:rPr lang="sr-Latn-RS" sz="2000" b="1" dirty="0"/>
              <a:t>         </a:t>
            </a:r>
            <a:r>
              <a:rPr lang="es-ES" sz="2000" b="1" dirty="0" err="1"/>
              <a:t>Mnogi</a:t>
            </a:r>
            <a:r>
              <a:rPr lang="es-ES" sz="2000" b="1" dirty="0"/>
              <a:t> </a:t>
            </a:r>
            <a:r>
              <a:rPr lang="sr-Latn-RS" sz="2000" b="1" dirty="0"/>
              <a:t>ud</a:t>
            </a:r>
            <a:r>
              <a:rPr lang="es-ES" sz="2000" b="1" dirty="0" err="1"/>
              <a:t>ovi</a:t>
            </a:r>
            <a:r>
              <a:rPr lang="es-ES" sz="2000" b="1" dirty="0"/>
              <a:t>, </a:t>
            </a:r>
            <a:r>
              <a:rPr lang="es-ES" sz="2000" b="1" dirty="0" err="1"/>
              <a:t>jedno</a:t>
            </a:r>
            <a:r>
              <a:rPr lang="es-ES" sz="2000" b="1" dirty="0"/>
              <a:t> t</a:t>
            </a:r>
            <a:r>
              <a:rPr lang="sr-Latn-RS" sz="2000" b="1" dirty="0"/>
              <a:t>ij</a:t>
            </a:r>
            <a:r>
              <a:rPr lang="es-ES" sz="2000" b="1" dirty="0" err="1"/>
              <a:t>elo</a:t>
            </a:r>
            <a:r>
              <a:rPr lang="es-ES" sz="2000" b="1" dirty="0"/>
              <a:t>.</a:t>
            </a:r>
          </a:p>
          <a:p>
            <a:pPr>
              <a:spcBef>
                <a:spcPts val="1800"/>
              </a:spcBef>
            </a:pPr>
            <a:r>
              <a:rPr lang="es-ES" sz="2000" b="1" dirty="0">
                <a:highlight>
                  <a:srgbClr val="FCBE62"/>
                </a:highlight>
              </a:rPr>
              <a:t> </a:t>
            </a:r>
            <a:r>
              <a:rPr lang="es-ES" sz="2000" b="1" dirty="0" err="1">
                <a:highlight>
                  <a:srgbClr val="FCBE62"/>
                </a:highlight>
              </a:rPr>
              <a:t>Ujedinjujući</a:t>
            </a:r>
            <a:r>
              <a:rPr lang="es-ES" sz="2000" b="1" dirty="0">
                <a:highlight>
                  <a:srgbClr val="FCBE62"/>
                </a:highlight>
              </a:rPr>
              <a:t> </a:t>
            </a:r>
            <a:r>
              <a:rPr lang="es-ES" sz="2000" b="1" dirty="0" err="1">
                <a:highlight>
                  <a:srgbClr val="FCBE62"/>
                </a:highlight>
              </a:rPr>
              <a:t>element</a:t>
            </a:r>
            <a:r>
              <a:rPr lang="es-ES" sz="2000" b="1" dirty="0">
                <a:highlight>
                  <a:srgbClr val="FCBE62"/>
                </a:highlight>
              </a:rPr>
              <a:t>:</a:t>
            </a:r>
          </a:p>
          <a:p>
            <a:pPr lvl="1">
              <a:spcBef>
                <a:spcPts val="600"/>
              </a:spcBef>
            </a:pPr>
            <a:r>
              <a:rPr lang="es-ES" sz="2000" b="1" dirty="0" err="1"/>
              <a:t>Izvrsnost</a:t>
            </a:r>
            <a:r>
              <a:rPr lang="es-ES" sz="2000" b="1" dirty="0"/>
              <a:t> </a:t>
            </a:r>
            <a:r>
              <a:rPr lang="es-ES" sz="2000" b="1" dirty="0" err="1"/>
              <a:t>ljubavi</a:t>
            </a:r>
            <a:r>
              <a:rPr lang="es-ES" sz="2000" b="1" dirty="0"/>
              <a:t>.</a:t>
            </a:r>
          </a:p>
          <a:p>
            <a:pPr>
              <a:spcBef>
                <a:spcPts val="1800"/>
              </a:spcBef>
            </a:pPr>
            <a:r>
              <a:rPr lang="es-ES" sz="2000" b="1" dirty="0">
                <a:highlight>
                  <a:srgbClr val="8ABDEA"/>
                </a:highlight>
              </a:rPr>
              <a:t> </a:t>
            </a:r>
            <a:r>
              <a:rPr lang="sr-Latn-RS" sz="2000" b="1" dirty="0">
                <a:highlight>
                  <a:srgbClr val="8ABDEA"/>
                </a:highlight>
              </a:rPr>
              <a:t>Posebni</a:t>
            </a:r>
            <a:r>
              <a:rPr lang="es-ES" sz="2000" b="1" dirty="0">
                <a:highlight>
                  <a:srgbClr val="8ABDEA"/>
                </a:highlight>
              </a:rPr>
              <a:t> </a:t>
            </a:r>
            <a:r>
              <a:rPr lang="es-ES" sz="2000" b="1" dirty="0" err="1">
                <a:highlight>
                  <a:srgbClr val="8ABDEA"/>
                </a:highlight>
              </a:rPr>
              <a:t>darovi</a:t>
            </a:r>
            <a:r>
              <a:rPr lang="es-ES" sz="2000" b="1" dirty="0">
                <a:highlight>
                  <a:srgbClr val="8ABDEA"/>
                </a:highlight>
              </a:rPr>
              <a:t>:</a:t>
            </a:r>
          </a:p>
          <a:p>
            <a:pPr lvl="1">
              <a:spcBef>
                <a:spcPts val="600"/>
              </a:spcBef>
            </a:pPr>
            <a:r>
              <a:rPr lang="es-ES" sz="2000" b="1" dirty="0"/>
              <a:t>Dar </a:t>
            </a:r>
            <a:r>
              <a:rPr lang="es-ES" sz="2000" b="1" dirty="0" err="1"/>
              <a:t>jezika</a:t>
            </a:r>
            <a:r>
              <a:rPr lang="es-ES" sz="2000" b="1" dirty="0"/>
              <a:t>.</a:t>
            </a:r>
          </a:p>
          <a:p>
            <a:pPr lvl="1">
              <a:spcBef>
                <a:spcPts val="600"/>
              </a:spcBef>
            </a:pPr>
            <a:r>
              <a:rPr lang="es-ES" sz="2000" b="1" dirty="0"/>
              <a:t>Dar </a:t>
            </a:r>
            <a:r>
              <a:rPr lang="es-ES" sz="2000" b="1" dirty="0" err="1"/>
              <a:t>proro</a:t>
            </a:r>
            <a:r>
              <a:rPr lang="sr-Latn-RS" sz="2000" b="1" dirty="0"/>
              <a:t>š</a:t>
            </a:r>
            <a:r>
              <a:rPr lang="es-ES" sz="2000" b="1" dirty="0" err="1"/>
              <a:t>tva</a:t>
            </a:r>
            <a:r>
              <a:rPr lang="es-ES" sz="2000" b="1" dirty="0"/>
              <a:t>.</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631216"/>
          </a:xfrm>
          <a:prstGeom prst="rect">
            <a:avLst/>
          </a:prstGeom>
          <a:noFill/>
        </p:spPr>
        <p:txBody>
          <a:bodyPr wrap="square" rtlCol="0">
            <a:spAutoFit/>
          </a:bodyPr>
          <a:lstStyle/>
          <a:p>
            <a:pPr>
              <a:spcBef>
                <a:spcPts val="600"/>
              </a:spcBef>
            </a:pPr>
            <a:r>
              <a:rPr lang="es-ES" sz="2000" b="1" dirty="0" err="1"/>
              <a:t>Očito</a:t>
            </a:r>
            <a:r>
              <a:rPr lang="es-ES" sz="2000" b="1" dirty="0"/>
              <a:t> je da je </a:t>
            </a:r>
            <a:r>
              <a:rPr lang="es-ES" sz="2000" b="1" dirty="0" err="1"/>
              <a:t>crkva</a:t>
            </a:r>
            <a:r>
              <a:rPr lang="es-ES" sz="2000" b="1" dirty="0"/>
              <a:t> u </a:t>
            </a:r>
            <a:r>
              <a:rPr lang="es-ES" sz="2000" b="1" dirty="0" err="1"/>
              <a:t>Korintu</a:t>
            </a:r>
            <a:r>
              <a:rPr lang="es-ES" sz="2000" b="1" dirty="0"/>
              <a:t> </a:t>
            </a:r>
            <a:r>
              <a:rPr lang="es-ES" sz="2000" b="1" dirty="0" err="1"/>
              <a:t>bila</a:t>
            </a:r>
            <a:r>
              <a:rPr lang="es-ES" sz="2000" b="1" dirty="0"/>
              <a:t> </a:t>
            </a:r>
            <a:r>
              <a:rPr lang="es-ES" sz="2000" b="1" dirty="0" err="1"/>
              <a:t>pod</a:t>
            </a:r>
            <a:r>
              <a:rPr lang="sr-Latn-RS" sz="2000" b="1" dirty="0"/>
              <a:t>ij</a:t>
            </a:r>
            <a:r>
              <a:rPr lang="es-ES" sz="2000" b="1" dirty="0" err="1"/>
              <a:t>eljena</a:t>
            </a:r>
            <a:r>
              <a:rPr lang="es-ES" sz="2000" b="1" dirty="0"/>
              <a:t> </a:t>
            </a:r>
            <a:r>
              <a:rPr lang="es-ES" sz="2000" b="1" dirty="0" err="1"/>
              <a:t>oko</a:t>
            </a:r>
            <a:r>
              <a:rPr lang="es-ES" sz="2000" b="1" dirty="0"/>
              <a:t> </a:t>
            </a:r>
            <a:r>
              <a:rPr lang="es-ES" sz="2000" b="1" dirty="0" err="1"/>
              <a:t>različitih</a:t>
            </a:r>
            <a:r>
              <a:rPr lang="es-ES" sz="2000" b="1" dirty="0"/>
              <a:t> </a:t>
            </a:r>
            <a:r>
              <a:rPr lang="es-ES" sz="2000" b="1" dirty="0" err="1"/>
              <a:t>pitanja</a:t>
            </a:r>
            <a:r>
              <a:rPr lang="es-ES" sz="2000" b="1" dirty="0"/>
              <a:t>. Nisu se </a:t>
            </a:r>
            <a:r>
              <a:rPr lang="es-ES" sz="2000" b="1" dirty="0" err="1"/>
              <a:t>mogli</a:t>
            </a:r>
            <a:r>
              <a:rPr lang="es-ES" sz="2000" b="1" dirty="0"/>
              <a:t> </a:t>
            </a:r>
            <a:r>
              <a:rPr lang="es-ES" sz="2000" b="1" dirty="0" err="1"/>
              <a:t>složiti</a:t>
            </a:r>
            <a:r>
              <a:rPr lang="es-ES" sz="2000" b="1" dirty="0"/>
              <a:t> </a:t>
            </a:r>
            <a:r>
              <a:rPr lang="es-ES" sz="2000" b="1" dirty="0" err="1"/>
              <a:t>oko</a:t>
            </a:r>
            <a:r>
              <a:rPr lang="es-ES" sz="2000" b="1" dirty="0"/>
              <a:t> </a:t>
            </a:r>
            <a:r>
              <a:rPr lang="es-ES" sz="2000" b="1" dirty="0" err="1"/>
              <a:t>propov</a:t>
            </a:r>
            <a:r>
              <a:rPr lang="sr-Latn-RS" sz="2000" b="1" dirty="0"/>
              <a:t>j</a:t>
            </a:r>
            <a:r>
              <a:rPr lang="es-ES" sz="2000" b="1" dirty="0" err="1"/>
              <a:t>ednika</a:t>
            </a:r>
            <a:r>
              <a:rPr lang="es-ES" sz="2000" b="1" dirty="0"/>
              <a:t>; </a:t>
            </a:r>
            <a:r>
              <a:rPr lang="es-ES" sz="2000" b="1" dirty="0" err="1"/>
              <a:t>niti</a:t>
            </a:r>
            <a:r>
              <a:rPr lang="es-ES" sz="2000" b="1" dirty="0"/>
              <a:t> u </a:t>
            </a:r>
            <a:r>
              <a:rPr lang="es-ES" sz="2000" b="1" dirty="0" err="1"/>
              <a:t>načinu</a:t>
            </a:r>
            <a:r>
              <a:rPr lang="es-ES" sz="2000" b="1" dirty="0"/>
              <a:t> </a:t>
            </a:r>
            <a:r>
              <a:rPr lang="es-ES" sz="2000" b="1" dirty="0" err="1"/>
              <a:t>prehrane</a:t>
            </a:r>
            <a:r>
              <a:rPr lang="es-ES" sz="2000" b="1" dirty="0"/>
              <a:t>; </a:t>
            </a:r>
            <a:r>
              <a:rPr lang="es-ES" sz="2000" b="1" dirty="0" err="1"/>
              <a:t>niti</a:t>
            </a:r>
            <a:r>
              <a:rPr lang="es-ES" sz="2000" b="1" dirty="0"/>
              <a:t> u tome</a:t>
            </a:r>
            <a:r>
              <a:rPr lang="sr-Latn-RS" sz="2000" b="1" dirty="0"/>
              <a:t> trebaju li </a:t>
            </a:r>
            <a:r>
              <a:rPr lang="es-ES" sz="2000" b="1" dirty="0"/>
              <a:t>se v</a:t>
            </a:r>
            <a:r>
              <a:rPr lang="sr-Latn-RS" sz="2000" b="1" dirty="0"/>
              <a:t>j</a:t>
            </a:r>
            <a:r>
              <a:rPr lang="es-ES" sz="2000" b="1" dirty="0" err="1"/>
              <a:t>enča</a:t>
            </a:r>
            <a:r>
              <a:rPr lang="sr-Latn-RS" sz="2000" b="1" dirty="0"/>
              <a:t>ti</a:t>
            </a:r>
            <a:r>
              <a:rPr lang="es-ES" sz="2000" b="1" dirty="0"/>
              <a:t> </a:t>
            </a:r>
            <a:r>
              <a:rPr lang="es-ES" sz="2000" b="1" dirty="0" err="1"/>
              <a:t>ili</a:t>
            </a:r>
            <a:r>
              <a:rPr lang="es-ES" sz="2000" b="1" dirty="0"/>
              <a:t> osta</a:t>
            </a:r>
            <a:r>
              <a:rPr lang="sr-Latn-RS" sz="2000" b="1" dirty="0"/>
              <a:t>ti</a:t>
            </a:r>
            <a:r>
              <a:rPr lang="es-ES" sz="2000" b="1" dirty="0"/>
              <a:t> sami; </a:t>
            </a:r>
            <a:r>
              <a:rPr lang="es-ES" sz="2000" b="1" dirty="0" err="1"/>
              <a:t>niti</a:t>
            </a:r>
            <a:r>
              <a:rPr lang="es-ES" sz="2000" b="1" dirty="0"/>
              <a:t> u </a:t>
            </a:r>
            <a:r>
              <a:rPr lang="es-ES" sz="2000" b="1" dirty="0" err="1"/>
              <a:t>kojem</a:t>
            </a:r>
            <a:r>
              <a:rPr lang="es-ES" sz="2000" b="1" dirty="0"/>
              <a:t> </a:t>
            </a:r>
            <a:r>
              <a:rPr lang="es-ES" sz="2000" b="1" dirty="0" err="1"/>
              <a:t>od</a:t>
            </a:r>
            <a:r>
              <a:rPr lang="es-ES" sz="2000" b="1" dirty="0"/>
              <a:t> </a:t>
            </a:r>
            <a:r>
              <a:rPr lang="es-ES" sz="2000" b="1" dirty="0" err="1"/>
              <a:t>duhovnih</a:t>
            </a:r>
            <a:r>
              <a:rPr lang="es-ES" sz="2000" b="1" dirty="0"/>
              <a:t> </a:t>
            </a:r>
            <a:r>
              <a:rPr lang="es-ES" sz="2000" b="1" dirty="0" err="1"/>
              <a:t>darova</a:t>
            </a:r>
            <a:r>
              <a:rPr lang="es-ES" sz="2000" b="1" dirty="0"/>
              <a:t> </a:t>
            </a:r>
            <a:r>
              <a:rPr lang="es-ES" sz="2000" b="1" dirty="0" err="1"/>
              <a:t>bi</a:t>
            </a:r>
            <a:r>
              <a:rPr lang="es-ES" sz="2000" b="1" dirty="0"/>
              <a:t> </a:t>
            </a:r>
            <a:r>
              <a:rPr lang="sr-Latn-RS" sz="2000" b="1" dirty="0"/>
              <a:t>mogli </a:t>
            </a:r>
            <a:r>
              <a:rPr lang="es-ES" sz="2000" b="1" dirty="0" err="1"/>
              <a:t>primi</a:t>
            </a:r>
            <a:r>
              <a:rPr lang="sr-Latn-RS" sz="2000" b="1" dirty="0"/>
              <a:t>li najviše blagoslova</a:t>
            </a:r>
            <a:r>
              <a:rPr lang="es-ES" sz="2000" b="1" dirty="0"/>
              <a:t>.</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4" cstate="print">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lvl="0">
              <a:spcBef>
                <a:spcPts val="600"/>
              </a:spcBef>
              <a:defRPr/>
            </a:pPr>
            <a:r>
              <a:rPr lang="pl-PL" sz="2000" b="1" dirty="0">
                <a:solidFill>
                  <a:prstClr val="black"/>
                </a:solidFill>
              </a:rPr>
              <a:t>Koji je poklon najbolji? Nijedan! Zašto?</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534151" cy="1015663"/>
          </a:xfrm>
          <a:prstGeom prst="rect">
            <a:avLst/>
          </a:prstGeom>
          <a:noFill/>
        </p:spPr>
        <p:txBody>
          <a:bodyPr wrap="square">
            <a:spAutoFit/>
          </a:bodyPr>
          <a:lstStyle/>
          <a:p>
            <a:pPr lvl="0">
              <a:spcBef>
                <a:spcPts val="600"/>
              </a:spcBef>
              <a:defRPr/>
            </a:pPr>
            <a:r>
              <a:rPr lang="es-ES" sz="2000" b="1" dirty="0" err="1">
                <a:solidFill>
                  <a:prstClr val="black"/>
                </a:solidFill>
              </a:rPr>
              <a:t>Nakon</a:t>
            </a:r>
            <a:r>
              <a:rPr lang="es-ES" sz="2000" b="1" dirty="0">
                <a:solidFill>
                  <a:prstClr val="black"/>
                </a:solidFill>
              </a:rPr>
              <a:t> </a:t>
            </a:r>
            <a:r>
              <a:rPr lang="es-ES" sz="2000" b="1" dirty="0" err="1">
                <a:solidFill>
                  <a:prstClr val="black"/>
                </a:solidFill>
              </a:rPr>
              <a:t>što</a:t>
            </a:r>
            <a:r>
              <a:rPr lang="es-ES" sz="2000" b="1" dirty="0">
                <a:solidFill>
                  <a:prstClr val="black"/>
                </a:solidFill>
              </a:rPr>
              <a:t> je </a:t>
            </a:r>
            <a:r>
              <a:rPr lang="es-ES" sz="2000" b="1" dirty="0" err="1">
                <a:solidFill>
                  <a:prstClr val="black"/>
                </a:solidFill>
              </a:rPr>
              <a:t>odgovorio</a:t>
            </a:r>
            <a:r>
              <a:rPr lang="es-ES" sz="2000" b="1" dirty="0">
                <a:solidFill>
                  <a:prstClr val="black"/>
                </a:solidFill>
              </a:rPr>
              <a:t> </a:t>
            </a:r>
            <a:r>
              <a:rPr lang="es-ES" sz="2000" b="1" dirty="0" err="1">
                <a:solidFill>
                  <a:prstClr val="black"/>
                </a:solidFill>
              </a:rPr>
              <a:t>na</a:t>
            </a:r>
            <a:r>
              <a:rPr lang="es-ES" sz="2000" b="1" dirty="0">
                <a:solidFill>
                  <a:prstClr val="black"/>
                </a:solidFill>
              </a:rPr>
              <a:t> </a:t>
            </a:r>
            <a:r>
              <a:rPr lang="es-ES" sz="2000" b="1" dirty="0" err="1">
                <a:solidFill>
                  <a:prstClr val="black"/>
                </a:solidFill>
              </a:rPr>
              <a:t>prve</a:t>
            </a:r>
            <a:r>
              <a:rPr lang="es-ES" sz="2000" b="1" dirty="0">
                <a:solidFill>
                  <a:prstClr val="black"/>
                </a:solidFill>
              </a:rPr>
              <a:t> </a:t>
            </a:r>
            <a:r>
              <a:rPr lang="es-ES" sz="2000" b="1" dirty="0" err="1">
                <a:solidFill>
                  <a:prstClr val="black"/>
                </a:solidFill>
              </a:rPr>
              <a:t>probleme</a:t>
            </a:r>
            <a:r>
              <a:rPr lang="es-ES" sz="2000" b="1" dirty="0">
                <a:solidFill>
                  <a:prstClr val="black"/>
                </a:solidFill>
              </a:rPr>
              <a:t>, Pav</a:t>
            </a:r>
            <a:r>
              <a:rPr lang="sr-Latn-RS" sz="2000" b="1" dirty="0">
                <a:solidFill>
                  <a:prstClr val="black"/>
                </a:solidFill>
              </a:rPr>
              <a:t>ao</a:t>
            </a:r>
            <a:r>
              <a:rPr lang="es-ES" sz="2000" b="1" dirty="0">
                <a:solidFill>
                  <a:prstClr val="black"/>
                </a:solidFill>
              </a:rPr>
              <a:t> </a:t>
            </a:r>
            <a:r>
              <a:rPr lang="es-ES" sz="2000" b="1" dirty="0" err="1">
                <a:solidFill>
                  <a:prstClr val="black"/>
                </a:solidFill>
              </a:rPr>
              <a:t>pokazuje</a:t>
            </a:r>
            <a:r>
              <a:rPr lang="es-ES" sz="2000" b="1" dirty="0">
                <a:solidFill>
                  <a:prstClr val="black"/>
                </a:solidFill>
              </a:rPr>
              <a:t> </a:t>
            </a:r>
            <a:r>
              <a:rPr lang="es-ES" sz="2000" b="1" dirty="0" err="1">
                <a:solidFill>
                  <a:prstClr val="black"/>
                </a:solidFill>
              </a:rPr>
              <a:t>kako</a:t>
            </a:r>
            <a:r>
              <a:rPr lang="es-ES" sz="2000" b="1" dirty="0">
                <a:solidFill>
                  <a:prstClr val="black"/>
                </a:solidFill>
              </a:rPr>
              <a:t> </a:t>
            </a:r>
            <a:r>
              <a:rPr lang="es-ES" sz="2000" b="1" dirty="0" err="1">
                <a:solidFill>
                  <a:prstClr val="black"/>
                </a:solidFill>
              </a:rPr>
              <a:t>duhovni</a:t>
            </a:r>
            <a:r>
              <a:rPr lang="es-ES" sz="2000" b="1" dirty="0">
                <a:solidFill>
                  <a:prstClr val="black"/>
                </a:solidFill>
              </a:rPr>
              <a:t> </a:t>
            </a:r>
            <a:r>
              <a:rPr lang="es-ES" sz="2000" b="1" dirty="0" err="1">
                <a:solidFill>
                  <a:prstClr val="black"/>
                </a:solidFill>
              </a:rPr>
              <a:t>darovi</a:t>
            </a:r>
            <a:r>
              <a:rPr lang="es-ES" sz="2000" b="1" dirty="0">
                <a:solidFill>
                  <a:prstClr val="black"/>
                </a:solidFill>
              </a:rPr>
              <a:t> </a:t>
            </a:r>
            <a:r>
              <a:rPr lang="es-ES" sz="2000" b="1" dirty="0" err="1">
                <a:solidFill>
                  <a:prstClr val="black"/>
                </a:solidFill>
              </a:rPr>
              <a:t>prelaze</a:t>
            </a:r>
            <a:r>
              <a:rPr lang="es-ES" sz="2000" b="1" dirty="0">
                <a:solidFill>
                  <a:prstClr val="black"/>
                </a:solidFill>
              </a:rPr>
              <a:t> </a:t>
            </a:r>
            <a:r>
              <a:rPr lang="es-ES" sz="2000" b="1" dirty="0" err="1">
                <a:solidFill>
                  <a:prstClr val="black"/>
                </a:solidFill>
              </a:rPr>
              <a:t>iz</a:t>
            </a:r>
            <a:r>
              <a:rPr lang="es-ES" sz="2000" b="1" dirty="0">
                <a:solidFill>
                  <a:prstClr val="black"/>
                </a:solidFill>
              </a:rPr>
              <a:t> problema u </a:t>
            </a:r>
            <a:r>
              <a:rPr lang="es-ES" sz="2000" b="1" dirty="0" err="1">
                <a:solidFill>
                  <a:prstClr val="black"/>
                </a:solidFill>
              </a:rPr>
              <a:t>sredstvo</a:t>
            </a:r>
            <a:r>
              <a:rPr lang="es-ES" sz="2000" b="1" dirty="0">
                <a:solidFill>
                  <a:prstClr val="black"/>
                </a:solidFill>
              </a:rPr>
              <a:t> </a:t>
            </a:r>
            <a:r>
              <a:rPr lang="es-ES" sz="2000" b="1" dirty="0" err="1">
                <a:solidFill>
                  <a:prstClr val="black"/>
                </a:solidFill>
              </a:rPr>
              <a:t>jedinstva</a:t>
            </a:r>
            <a:r>
              <a:rPr lang="es-ES" sz="2000" b="1" dirty="0">
                <a:solidFill>
                  <a:prstClr val="black"/>
                </a:solidFill>
              </a:rPr>
              <a:t> (1. Kor</a:t>
            </a:r>
            <a:r>
              <a:rPr lang="sr-Latn-RS" sz="2000" b="1" dirty="0">
                <a:solidFill>
                  <a:prstClr val="black"/>
                </a:solidFill>
              </a:rPr>
              <a:t>.</a:t>
            </a:r>
            <a:r>
              <a:rPr lang="es-ES" sz="2000" b="1" dirty="0">
                <a:solidFill>
                  <a:prstClr val="black"/>
                </a:solidFill>
              </a:rPr>
              <a:t> 12-14).</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print">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es-ES" sz="6600" b="1">
                <a:ln w="13462">
                  <a:solidFill>
                    <a:schemeClr val="bg1"/>
                  </a:solidFill>
                  <a:prstDash val="solid"/>
                </a:ln>
                <a:solidFill>
                  <a:schemeClr val="accent5">
                    <a:lumMod val="50000"/>
                  </a:schemeClr>
                </a:solidFill>
                <a:effectLst>
                  <a:outerShdw dist="38100" dir="2700000" algn="bl" rotWithShape="0">
                    <a:schemeClr val="accent5"/>
                  </a:outerShdw>
                </a:effectLst>
              </a:rPr>
              <a:t>DUHOVNI DAROVI</a:t>
            </a:r>
            <a:endPar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es-ES" sz="4400" b="1">
                <a:ln w="6600">
                  <a:solidFill>
                    <a:schemeClr val="accent2"/>
                  </a:solidFill>
                  <a:prstDash val="solid"/>
                </a:ln>
                <a:solidFill>
                  <a:schemeClr val="bg1"/>
                </a:solidFill>
                <a:effectLst>
                  <a:outerShdw dist="38100" dir="2700000" algn="tl" rotWithShape="0">
                    <a:schemeClr val="accent2">
                      <a:lumMod val="50000"/>
                    </a:schemeClr>
                  </a:outerShdw>
                </a:effectLst>
              </a:rPr>
              <a:t>MNOGO DAROVA, JEDAN DAR</a:t>
            </a:r>
            <a:r>
              <a:rPr lang="sr-Latn-RS" sz="4400" b="1">
                <a:ln w="6600">
                  <a:solidFill>
                    <a:schemeClr val="accent2"/>
                  </a:solidFill>
                  <a:prstDash val="solid"/>
                </a:ln>
                <a:solidFill>
                  <a:schemeClr val="bg1"/>
                </a:solidFill>
                <a:effectLst>
                  <a:outerShdw dist="38100" dir="2700000" algn="tl" rotWithShape="0">
                    <a:schemeClr val="accent2">
                      <a:lumMod val="50000"/>
                    </a:schemeClr>
                  </a:outerShdw>
                </a:effectLst>
              </a:rPr>
              <a:t>I</a:t>
            </a:r>
            <a:r>
              <a:rPr lang="es-ES" sz="4400" b="1">
                <a:ln w="6600">
                  <a:solidFill>
                    <a:schemeClr val="accent2"/>
                  </a:solidFill>
                  <a:prstDash val="solid"/>
                </a:ln>
                <a:solidFill>
                  <a:schemeClr val="bg1"/>
                </a:solidFill>
                <a:effectLst>
                  <a:outerShdw dist="38100" dir="2700000" algn="tl" rotWithShape="0">
                    <a:schemeClr val="accent2">
                      <a:lumMod val="50000"/>
                    </a:schemeClr>
                  </a:outerShdw>
                </a:effectLst>
              </a:rPr>
              <a:t>VATELJ</a:t>
            </a:r>
            <a:endPar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69332"/>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a:t>
            </a:r>
            <a:r>
              <a:rPr lang="sr-Latn-RS" b="1" dirty="0">
                <a:solidFill>
                  <a:schemeClr val="accent5">
                    <a:lumMod val="50000"/>
                  </a:schemeClr>
                </a:solidFill>
                <a:latin typeface="Comic Sans MS" panose="030F0702030302020204" pitchFamily="66" charset="0"/>
              </a:rPr>
              <a:t>Milosni </a:t>
            </a:r>
            <a:r>
              <a:rPr lang="it-IT" b="1" dirty="0">
                <a:solidFill>
                  <a:schemeClr val="accent5">
                    <a:lumMod val="50000"/>
                  </a:schemeClr>
                </a:solidFill>
                <a:latin typeface="Comic Sans MS" panose="030F0702030302020204" pitchFamily="66" charset="0"/>
              </a:rPr>
              <a:t>su </a:t>
            </a:r>
            <a:r>
              <a:rPr lang="sr-Latn-RS" b="1" dirty="0">
                <a:solidFill>
                  <a:schemeClr val="accent5">
                    <a:lumMod val="50000"/>
                  </a:schemeClr>
                </a:solidFill>
                <a:latin typeface="Comic Sans MS" panose="030F0702030302020204" pitchFamily="66" charset="0"/>
              </a:rPr>
              <a:t>darovi </a:t>
            </a:r>
            <a:r>
              <a:rPr lang="it-IT" b="1" dirty="0">
                <a:solidFill>
                  <a:schemeClr val="accent5">
                    <a:lumMod val="50000"/>
                  </a:schemeClr>
                </a:solidFill>
                <a:latin typeface="Comic Sans MS" panose="030F0702030302020204" pitchFamily="66" charset="0"/>
              </a:rPr>
              <a:t>različiti, ali </a:t>
            </a:r>
            <a:r>
              <a:rPr lang="sr-Latn-RS" b="1" dirty="0">
                <a:solidFill>
                  <a:schemeClr val="accent5">
                    <a:lumMod val="50000"/>
                  </a:schemeClr>
                </a:solidFill>
                <a:latin typeface="Comic Sans MS" panose="030F0702030302020204" pitchFamily="66" charset="0"/>
              </a:rPr>
              <a:t>je isti </a:t>
            </a:r>
            <a:r>
              <a:rPr lang="it-IT" b="1" dirty="0">
                <a:solidFill>
                  <a:schemeClr val="accent5">
                    <a:lumMod val="50000"/>
                  </a:schemeClr>
                </a:solidFill>
                <a:latin typeface="Comic Sans MS" panose="030F0702030302020204" pitchFamily="66" charset="0"/>
              </a:rPr>
              <a:t>Duh</a:t>
            </a:r>
            <a:r>
              <a:rPr lang="sr-Latn-RS" b="1" dirty="0">
                <a:solidFill>
                  <a:schemeClr val="accent5">
                    <a:lumMod val="50000"/>
                  </a:schemeClr>
                </a:solidFill>
                <a:latin typeface="Comic Sans MS" panose="030F0702030302020204" pitchFamily="66" charset="0"/>
              </a:rPr>
              <a:t>.</a:t>
            </a:r>
            <a:r>
              <a:rPr lang="it-IT" b="1" dirty="0">
                <a:solidFill>
                  <a:schemeClr val="accent5">
                    <a:lumMod val="50000"/>
                  </a:schemeClr>
                </a:solidFill>
                <a:latin typeface="Comic Sans MS" panose="030F0702030302020204" pitchFamily="66" charset="0"/>
              </a:rPr>
              <a:t>" </a:t>
            </a:r>
            <a:r>
              <a:rPr lang="it-IT" sz="1400" b="1" dirty="0">
                <a:solidFill>
                  <a:schemeClr val="accent5">
                    <a:lumMod val="50000"/>
                  </a:schemeClr>
                </a:solidFill>
                <a:latin typeface="Comic Sans MS" panose="030F0702030302020204" pitchFamily="66" charset="0"/>
              </a:rPr>
              <a:t>(1. Korinćanima 12,4)</a:t>
            </a:r>
            <a:endParaRPr lang="es-ES" sz="1400" b="1" dirty="0">
              <a:solidFill>
                <a:schemeClr val="accent5">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sr-Latn-RS" sz="2000" b="1"/>
              <a:t>Tk</a:t>
            </a:r>
            <a:r>
              <a:rPr lang="es-ES" sz="2000" b="1"/>
              <a:t>o daruje duhovne darove? (1. Kor</a:t>
            </a:r>
            <a:r>
              <a:rPr lang="sr-Latn-RS" sz="2000" b="1"/>
              <a:t>.</a:t>
            </a:r>
            <a:r>
              <a:rPr lang="es-ES" sz="2000" b="1"/>
              <a:t> 12</a:t>
            </a:r>
            <a:r>
              <a:rPr lang="sr-Latn-RS" sz="2000" b="1"/>
              <a:t>,</a:t>
            </a:r>
            <a:r>
              <a:rPr lang="es-ES" sz="2000" b="1"/>
              <a:t>4-6)</a:t>
            </a:r>
            <a:endParaRPr lang="es-ES" sz="2000" b="1" dirty="0"/>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1293481413"/>
              </p:ext>
            </p:extLst>
          </p:nvPr>
        </p:nvGraphicFramePr>
        <p:xfrm>
          <a:off x="247649" y="1599426"/>
          <a:ext cx="9820274"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585314">
                  <a:extLst>
                    <a:ext uri="{9D8B030D-6E8A-4147-A177-3AD203B41FA5}">
                      <a16:colId xmlns:a16="http://schemas.microsoft.com/office/drawing/2014/main" val="2953872213"/>
                    </a:ext>
                  </a:extLst>
                </a:gridCol>
                <a:gridCol w="2243737">
                  <a:extLst>
                    <a:ext uri="{9D8B030D-6E8A-4147-A177-3AD203B41FA5}">
                      <a16:colId xmlns:a16="http://schemas.microsoft.com/office/drawing/2014/main" val="1097554260"/>
                    </a:ext>
                  </a:extLst>
                </a:gridCol>
                <a:gridCol w="1781175">
                  <a:extLst>
                    <a:ext uri="{9D8B030D-6E8A-4147-A177-3AD203B41FA5}">
                      <a16:colId xmlns:a16="http://schemas.microsoft.com/office/drawing/2014/main" val="1633178379"/>
                    </a:ext>
                  </a:extLst>
                </a:gridCol>
                <a:gridCol w="866775">
                  <a:extLst>
                    <a:ext uri="{9D8B030D-6E8A-4147-A177-3AD203B41FA5}">
                      <a16:colId xmlns:a16="http://schemas.microsoft.com/office/drawing/2014/main" val="1700144443"/>
                    </a:ext>
                  </a:extLst>
                </a:gridCol>
                <a:gridCol w="1600200">
                  <a:extLst>
                    <a:ext uri="{9D8B030D-6E8A-4147-A177-3AD203B41FA5}">
                      <a16:colId xmlns:a16="http://schemas.microsoft.com/office/drawing/2014/main" val="62583980"/>
                    </a:ext>
                  </a:extLst>
                </a:gridCol>
                <a:gridCol w="1743073">
                  <a:extLst>
                    <a:ext uri="{9D8B030D-6E8A-4147-A177-3AD203B41FA5}">
                      <a16:colId xmlns:a16="http://schemas.microsoft.com/office/drawing/2014/main" val="1372904730"/>
                    </a:ext>
                  </a:extLst>
                </a:gridCol>
              </a:tblGrid>
              <a:tr h="370840">
                <a:tc>
                  <a:txBody>
                    <a:bodyPr/>
                    <a:lstStyle/>
                    <a:p>
                      <a:r>
                        <a:rPr lang="es-ES" sz="2000" b="1"/>
                        <a:t>1</a:t>
                      </a:r>
                      <a:r>
                        <a:rPr lang="sr-Latn-RS" sz="2000" b="1"/>
                        <a:t>. K</a:t>
                      </a:r>
                      <a:r>
                        <a:rPr lang="es-ES" sz="2000" b="1"/>
                        <a:t>o</a:t>
                      </a:r>
                      <a:r>
                        <a:rPr lang="sr-Latn-RS" sz="2000" b="1"/>
                        <a:t>r</a:t>
                      </a:r>
                      <a:r>
                        <a:rPr lang="es-ES" sz="2000" b="1"/>
                        <a:t>. 12</a:t>
                      </a:r>
                      <a:r>
                        <a:rPr lang="sr-Latn-RS" sz="2000" b="1"/>
                        <a:t>,</a:t>
                      </a:r>
                      <a:r>
                        <a:rPr lang="es-ES" sz="2000" b="1"/>
                        <a:t>4</a:t>
                      </a:r>
                      <a:endParaRPr lang="es-ES" sz="20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s-ES" sz="2000" b="1"/>
                        <a:t>Postoji raz</a:t>
                      </a:r>
                      <a:r>
                        <a:rPr lang="sr-Latn-RS" sz="2000" b="1"/>
                        <a:t>ličit</a:t>
                      </a:r>
                      <a:r>
                        <a:rPr lang="es-ES" sz="2000" b="1"/>
                        <a:t>ost</a:t>
                      </a:r>
                      <a:endParaRPr lang="es-ES"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s-ES" sz="2000" b="1"/>
                        <a:t>Žene</a:t>
                      </a:r>
                      <a:endParaRPr lang="es-ES" sz="2000" b="1" dirty="0"/>
                    </a:p>
                  </a:txBody>
                  <a:tcPr/>
                </a:tc>
                <a:tc rowSpan="3">
                  <a:txBody>
                    <a:bodyPr/>
                    <a:lstStyle/>
                    <a:p>
                      <a:r>
                        <a:rPr lang="es-ES" sz="2000" b="1"/>
                        <a:t>ali</a:t>
                      </a:r>
                      <a:endParaRPr lang="es-ES"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s-ES" sz="2000" b="1"/>
                        <a:t>Duh</a:t>
                      </a:r>
                      <a:endParaRPr lang="es-ES"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rowSpan="3">
                  <a:txBody>
                    <a:bodyPr/>
                    <a:lstStyle/>
                    <a:p>
                      <a:r>
                        <a:rPr lang="es-ES" sz="2000" b="1"/>
                        <a:t>Ist</a:t>
                      </a:r>
                      <a:r>
                        <a:rPr lang="sr-Latn-RS" sz="2000" b="1"/>
                        <a:t>i</a:t>
                      </a:r>
                      <a:r>
                        <a:rPr lang="es-ES" sz="2000" b="1"/>
                        <a:t> je</a:t>
                      </a:r>
                      <a:endParaRPr lang="es-ES" sz="2000" b="1" dirty="0"/>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146269094"/>
                  </a:ext>
                </a:extLst>
              </a:tr>
              <a:tr h="370840">
                <a:tc>
                  <a:txBody>
                    <a:bodyPr/>
                    <a:lstStyle/>
                    <a:p>
                      <a:r>
                        <a:rPr lang="es-ES" sz="2000" b="1"/>
                        <a:t>1</a:t>
                      </a:r>
                      <a:r>
                        <a:rPr lang="sr-Latn-RS" sz="2000" b="1"/>
                        <a:t>. K</a:t>
                      </a:r>
                      <a:r>
                        <a:rPr lang="es-ES" sz="2000" b="1"/>
                        <a:t>o</a:t>
                      </a:r>
                      <a:r>
                        <a:rPr lang="sr-Latn-RS" sz="2000" b="1"/>
                        <a:t>r</a:t>
                      </a:r>
                      <a:r>
                        <a:rPr lang="es-ES" sz="2000" b="1"/>
                        <a:t>. 12</a:t>
                      </a:r>
                      <a:r>
                        <a:rPr lang="sr-Latn-RS" sz="2000" b="1"/>
                        <a:t>,</a:t>
                      </a:r>
                      <a:r>
                        <a:rPr lang="es-ES" sz="2000" b="1"/>
                        <a:t>5</a:t>
                      </a:r>
                      <a:endParaRPr lang="es-ES" sz="20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sr-Latn-RS" sz="2000" b="1"/>
                        <a:t>Službe</a:t>
                      </a:r>
                      <a:endParaRPr lang="es-ES" sz="2000" b="1" dirty="0"/>
                    </a:p>
                  </a:txBody>
                  <a:tcPr/>
                </a:tc>
                <a:tc vMerge="1">
                  <a:txBody>
                    <a:bodyPr/>
                    <a:lstStyle/>
                    <a:p>
                      <a:endParaRPr lang="es-ES" dirty="0"/>
                    </a:p>
                  </a:txBody>
                  <a:tcPr/>
                </a:tc>
                <a:tc>
                  <a:txBody>
                    <a:bodyPr/>
                    <a:lstStyle/>
                    <a:p>
                      <a:r>
                        <a:rPr lang="es-ES" sz="2000" b="1"/>
                        <a:t>Gospod</a:t>
                      </a:r>
                      <a:endParaRPr lang="es-ES"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tc vMerge="1">
                  <a:txBody>
                    <a:bodyPr/>
                    <a:lstStyle/>
                    <a:p>
                      <a:endParaRPr lang="es-ES" dirty="0"/>
                    </a:p>
                  </a:txBody>
                  <a:tcPr/>
                </a:tc>
                <a:extLst>
                  <a:ext uri="{0D108BD9-81ED-4DB2-BD59-A6C34878D82A}">
                    <a16:rowId xmlns:a16="http://schemas.microsoft.com/office/drawing/2014/main" val="589925097"/>
                  </a:ext>
                </a:extLst>
              </a:tr>
              <a:tr h="370840">
                <a:tc>
                  <a:txBody>
                    <a:bodyPr/>
                    <a:lstStyle/>
                    <a:p>
                      <a:r>
                        <a:rPr lang="es-ES" sz="2000" b="1"/>
                        <a:t>1</a:t>
                      </a:r>
                      <a:r>
                        <a:rPr lang="sr-Latn-RS" sz="2000" b="1"/>
                        <a:t>. K</a:t>
                      </a:r>
                      <a:r>
                        <a:rPr lang="es-ES" sz="2000" b="1"/>
                        <a:t>o</a:t>
                      </a:r>
                      <a:r>
                        <a:rPr lang="sr-Latn-RS" sz="2000" b="1"/>
                        <a:t>r</a:t>
                      </a:r>
                      <a:r>
                        <a:rPr lang="es-ES" sz="2000" b="1"/>
                        <a:t>. 12</a:t>
                      </a:r>
                      <a:r>
                        <a:rPr lang="sr-Latn-RS" sz="2000" b="1"/>
                        <a:t>,</a:t>
                      </a:r>
                      <a:r>
                        <a:rPr lang="es-ES" sz="2000" b="1"/>
                        <a:t>6</a:t>
                      </a:r>
                      <a:endParaRPr lang="es-ES" sz="20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sr-Latn-RS" sz="2000" b="1"/>
                        <a:t>Aktivnosti</a:t>
                      </a:r>
                      <a:endParaRPr lang="es-ES" sz="2000" b="1" dirty="0"/>
                    </a:p>
                  </a:txBody>
                  <a:tcPr/>
                </a:tc>
                <a:tc vMerge="1">
                  <a:txBody>
                    <a:bodyPr/>
                    <a:lstStyle/>
                    <a:p>
                      <a:endParaRPr lang="es-ES" dirty="0"/>
                    </a:p>
                  </a:txBody>
                  <a:tcPr/>
                </a:tc>
                <a:tc>
                  <a:txBody>
                    <a:bodyPr/>
                    <a:lstStyle/>
                    <a:p>
                      <a:r>
                        <a:rPr lang="es-ES" sz="2000" b="1"/>
                        <a:t>Bo</a:t>
                      </a:r>
                      <a:r>
                        <a:rPr lang="sr-Latn-RS" sz="2000" b="1"/>
                        <a:t>g</a:t>
                      </a:r>
                      <a:endParaRPr lang="es-ES"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vMerge="1">
                  <a:txBody>
                    <a:bodyPr/>
                    <a:lstStyle/>
                    <a:p>
                      <a:endParaRPr lang="es-ES" dirty="0"/>
                    </a:p>
                  </a:txBody>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436077" cy="1015663"/>
          </a:xfrm>
          <a:prstGeom prst="rect">
            <a:avLst/>
          </a:prstGeom>
          <a:noFill/>
        </p:spPr>
        <p:txBody>
          <a:bodyPr wrap="square" rtlCol="0">
            <a:spAutoFit/>
          </a:bodyPr>
          <a:lstStyle/>
          <a:p>
            <a:pPr>
              <a:spcBef>
                <a:spcPts val="600"/>
              </a:spcBef>
            </a:pPr>
            <a:r>
              <a:rPr lang="es-ES" sz="2000" b="1" dirty="0"/>
              <a:t>Kako </a:t>
            </a:r>
            <a:r>
              <a:rPr lang="es-ES" sz="2000" b="1" dirty="0" err="1"/>
              <a:t>bi</a:t>
            </a:r>
            <a:r>
              <a:rPr lang="es-ES" sz="2000" b="1" dirty="0"/>
              <a:t> </a:t>
            </a:r>
            <a:r>
              <a:rPr lang="es-ES" sz="2000" b="1" dirty="0" err="1"/>
              <a:t>nam</a:t>
            </a:r>
            <a:r>
              <a:rPr lang="es-ES" sz="2000" b="1" dirty="0"/>
              <a:t> </a:t>
            </a:r>
            <a:r>
              <a:rPr lang="es-ES" sz="2000" b="1" dirty="0" err="1"/>
              <a:t>pomogao</a:t>
            </a:r>
            <a:r>
              <a:rPr lang="es-ES" sz="2000" b="1" dirty="0"/>
              <a:t> </a:t>
            </a:r>
            <a:r>
              <a:rPr lang="es-ES" sz="2000" b="1" dirty="0" err="1"/>
              <a:t>razum</a:t>
            </a:r>
            <a:r>
              <a:rPr lang="sr-Latn-RS" sz="2000" b="1" dirty="0"/>
              <a:t>jeti</a:t>
            </a:r>
            <a:r>
              <a:rPr lang="es-ES" sz="2000" b="1" dirty="0"/>
              <a:t> </a:t>
            </a:r>
            <a:r>
              <a:rPr lang="es-ES" sz="2000" b="1" dirty="0" err="1"/>
              <a:t>odnos</a:t>
            </a:r>
            <a:r>
              <a:rPr lang="es-ES" sz="2000" b="1" dirty="0"/>
              <a:t> </a:t>
            </a:r>
            <a:r>
              <a:rPr lang="es-ES" sz="2000" b="1" dirty="0" err="1"/>
              <a:t>između</a:t>
            </a:r>
            <a:r>
              <a:rPr lang="es-ES" sz="2000" b="1" dirty="0"/>
              <a:t> </a:t>
            </a:r>
            <a:r>
              <a:rPr lang="es-ES" sz="2000" b="1" dirty="0" err="1"/>
              <a:t>duhovnih</a:t>
            </a:r>
            <a:r>
              <a:rPr lang="es-ES" sz="2000" b="1" dirty="0"/>
              <a:t> </a:t>
            </a:r>
            <a:r>
              <a:rPr lang="es-ES" sz="2000" b="1" dirty="0" err="1"/>
              <a:t>darova</a:t>
            </a:r>
            <a:r>
              <a:rPr lang="es-ES" sz="2000" b="1" dirty="0"/>
              <a:t> i </a:t>
            </a:r>
            <a:r>
              <a:rPr lang="es-ES" sz="2000" b="1" dirty="0" err="1"/>
              <a:t>njihovog</a:t>
            </a:r>
            <a:r>
              <a:rPr lang="es-ES" sz="2000" b="1" dirty="0"/>
              <a:t> dar</a:t>
            </a:r>
            <a:r>
              <a:rPr lang="sr-Latn-RS" sz="2000" b="1" dirty="0"/>
              <a:t>i</a:t>
            </a:r>
            <a:r>
              <a:rPr lang="es-ES" sz="2000" b="1" dirty="0" err="1"/>
              <a:t>vatelja</a:t>
            </a:r>
            <a:r>
              <a:rPr lang="es-ES" sz="2000" b="1" dirty="0"/>
              <a:t>, Pav</a:t>
            </a:r>
            <a:r>
              <a:rPr lang="sr-Latn-RS" sz="2000" b="1" dirty="0"/>
              <a:t>ao</a:t>
            </a:r>
            <a:r>
              <a:rPr lang="es-ES" sz="2000" b="1" dirty="0"/>
              <a:t> </a:t>
            </a:r>
            <a:r>
              <a:rPr lang="es-ES" sz="2000" b="1" dirty="0" err="1"/>
              <a:t>koristi</a:t>
            </a:r>
            <a:r>
              <a:rPr lang="es-ES" sz="2000" b="1" dirty="0"/>
              <a:t> tri </a:t>
            </a:r>
            <a:r>
              <a:rPr lang="es-ES" sz="2000" b="1" dirty="0" err="1"/>
              <a:t>pojma</a:t>
            </a:r>
            <a:r>
              <a:rPr lang="es-ES" sz="2000" b="1" dirty="0"/>
              <a:t> </a:t>
            </a:r>
            <a:r>
              <a:rPr lang="es-ES" sz="2000" b="1" dirty="0" err="1"/>
              <a:t>za</a:t>
            </a:r>
            <a:r>
              <a:rPr lang="es-ES" sz="2000" b="1" dirty="0"/>
              <a:t> </a:t>
            </a:r>
            <a:r>
              <a:rPr lang="es-ES" sz="2000" b="1" dirty="0" err="1"/>
              <a:t>njihovo</a:t>
            </a:r>
            <a:r>
              <a:rPr lang="es-ES" sz="2000" b="1" dirty="0"/>
              <a:t> </a:t>
            </a:r>
            <a:r>
              <a:rPr lang="es-ES" sz="2000" b="1" dirty="0" err="1"/>
              <a:t>identifi</a:t>
            </a:r>
            <a:r>
              <a:rPr lang="sr-Latn-RS" sz="2000" b="1" dirty="0"/>
              <a:t>cira</a:t>
            </a:r>
            <a:r>
              <a:rPr lang="es-ES" sz="2000" b="1" dirty="0" err="1"/>
              <a:t>nje</a:t>
            </a:r>
            <a:r>
              <a:rPr lang="es-ES" sz="2000" b="1" dirty="0"/>
              <a:t>, </a:t>
            </a:r>
            <a:r>
              <a:rPr lang="es-ES" sz="2000" b="1" dirty="0" err="1"/>
              <a:t>ističući</a:t>
            </a:r>
            <a:r>
              <a:rPr lang="es-ES" sz="2000" b="1" dirty="0"/>
              <a:t> </a:t>
            </a:r>
            <a:r>
              <a:rPr lang="es-ES" sz="2000" b="1" dirty="0" err="1"/>
              <a:t>njihovu</a:t>
            </a:r>
            <a:r>
              <a:rPr lang="es-ES" sz="2000" b="1" dirty="0"/>
              <a:t> </a:t>
            </a:r>
            <a:r>
              <a:rPr lang="es-ES" sz="2000" b="1" dirty="0" err="1"/>
              <a:t>raz</a:t>
            </a:r>
            <a:r>
              <a:rPr lang="sr-Latn-RS" sz="2000" b="1" dirty="0"/>
              <a:t>ličit</a:t>
            </a:r>
            <a:r>
              <a:rPr lang="es-ES" sz="2000" b="1" dirty="0" err="1"/>
              <a:t>ost</a:t>
            </a:r>
            <a:r>
              <a:rPr lang="es-ES" sz="2000" b="1" dirty="0"/>
              <a:t>: </a:t>
            </a:r>
            <a:r>
              <a:rPr lang="es-ES" sz="2000" b="1" dirty="0" err="1"/>
              <a:t>darovi</a:t>
            </a:r>
            <a:r>
              <a:rPr lang="es-ES" sz="2000" b="1" dirty="0"/>
              <a:t>; </a:t>
            </a:r>
            <a:r>
              <a:rPr lang="sr-Latn-RS" sz="2000" b="1" dirty="0"/>
              <a:t>službe</a:t>
            </a:r>
            <a:r>
              <a:rPr lang="es-ES" sz="2000" b="1" dirty="0"/>
              <a:t>; i </a:t>
            </a:r>
            <a:r>
              <a:rPr lang="es-ES" sz="2000" b="1" dirty="0" err="1"/>
              <a:t>operacije</a:t>
            </a:r>
            <a:r>
              <a:rPr lang="es-ES" sz="2000" b="1" dirty="0"/>
              <a:t>.</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4856408" y="2017962"/>
            <a:ext cx="231282" cy="1771650"/>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3757612" y="2903786"/>
            <a:ext cx="2381250" cy="369332"/>
          </a:xfrm>
          <a:prstGeom prst="rect">
            <a:avLst/>
          </a:prstGeom>
          <a:noFill/>
        </p:spPr>
        <p:txBody>
          <a:bodyPr wrap="square" rtlCol="0">
            <a:spAutoFit/>
          </a:bodyPr>
          <a:lstStyle/>
          <a:p>
            <a:pPr algn="ctr"/>
            <a:r>
              <a:rPr lang="es-ES" b="1">
                <a:solidFill>
                  <a:schemeClr val="accent2">
                    <a:lumMod val="50000"/>
                  </a:schemeClr>
                </a:solidFill>
              </a:rPr>
              <a:t>Duhovni darovi</a:t>
            </a:r>
            <a:endParaRPr lang="es-ES" b="1" dirty="0">
              <a:solidFill>
                <a:schemeClr val="accent2">
                  <a:lumMod val="50000"/>
                </a:schemeClr>
              </a:solidFill>
            </a:endParaRP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7418634" y="2124478"/>
            <a:ext cx="231282" cy="1581150"/>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6743700" y="2915052"/>
            <a:ext cx="1581150" cy="369332"/>
          </a:xfrm>
          <a:prstGeom prst="rect">
            <a:avLst/>
          </a:prstGeom>
          <a:noFill/>
        </p:spPr>
        <p:txBody>
          <a:bodyPr wrap="square" rtlCol="0">
            <a:spAutoFit/>
          </a:bodyPr>
          <a:lstStyle/>
          <a:p>
            <a:pPr algn="ctr"/>
            <a:r>
              <a:rPr lang="es-ES" b="1">
                <a:solidFill>
                  <a:schemeClr val="accent4">
                    <a:lumMod val="50000"/>
                  </a:schemeClr>
                </a:solidFill>
              </a:rPr>
              <a:t>Davatelj</a:t>
            </a:r>
            <a:endParaRPr lang="es-ES" b="1" dirty="0">
              <a:solidFill>
                <a:schemeClr val="accent4">
                  <a:lumMod val="50000"/>
                </a:schemeClr>
              </a:solidFill>
            </a:endParaRP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8477528" y="3063560"/>
            <a:ext cx="3569474" cy="2043592"/>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es-ES" sz="2000" b="1" dirty="0"/>
              <a:t>Ali </a:t>
            </a:r>
            <a:r>
              <a:rPr lang="es-ES" sz="2000" b="1" dirty="0" err="1"/>
              <a:t>Bog</a:t>
            </a:r>
            <a:r>
              <a:rPr lang="es-ES" sz="2000" b="1" dirty="0"/>
              <a:t> </a:t>
            </a:r>
            <a:r>
              <a:rPr lang="es-ES" sz="2000" b="1" dirty="0" err="1"/>
              <a:t>ne</a:t>
            </a:r>
            <a:r>
              <a:rPr lang="es-ES" sz="2000" b="1" dirty="0"/>
              <a:t> </a:t>
            </a:r>
            <a:r>
              <a:rPr lang="es-ES" sz="2000" b="1" dirty="0" err="1"/>
              <a:t>daruje</a:t>
            </a:r>
            <a:r>
              <a:rPr lang="es-ES" sz="2000" b="1" dirty="0"/>
              <a:t> </a:t>
            </a:r>
            <a:r>
              <a:rPr lang="es-ES" sz="2000" b="1" dirty="0" err="1"/>
              <a:t>darove</a:t>
            </a:r>
            <a:r>
              <a:rPr lang="es-ES" sz="2000" b="1" dirty="0"/>
              <a:t> </a:t>
            </a:r>
            <a:r>
              <a:rPr lang="es-ES" sz="2000" b="1" dirty="0" err="1"/>
              <a:t>kao</a:t>
            </a:r>
            <a:r>
              <a:rPr lang="es-ES" sz="2000" b="1" dirty="0"/>
              <a:t> </a:t>
            </a:r>
            <a:r>
              <a:rPr lang="es-ES" sz="2000" b="1" dirty="0" err="1"/>
              <a:t>što</a:t>
            </a:r>
            <a:r>
              <a:rPr lang="es-ES" sz="2000" b="1" dirty="0"/>
              <a:t> su </a:t>
            </a:r>
            <a:r>
              <a:rPr lang="es-ES" sz="2000" b="1" dirty="0" err="1"/>
              <a:t>to</a:t>
            </a:r>
            <a:r>
              <a:rPr lang="es-ES" sz="2000" b="1" dirty="0"/>
              <a:t> </a:t>
            </a:r>
            <a:r>
              <a:rPr lang="es-ES" sz="2000" b="1" dirty="0" err="1"/>
              <a:t>činili</a:t>
            </a:r>
            <a:r>
              <a:rPr lang="es-ES" sz="2000" b="1" dirty="0"/>
              <a:t> </a:t>
            </a:r>
            <a:r>
              <a:rPr lang="es-ES" sz="2000" b="1" dirty="0" err="1"/>
              <a:t>grčko-rimski</a:t>
            </a:r>
            <a:r>
              <a:rPr lang="es-ES" sz="2000" b="1" dirty="0"/>
              <a:t> "</a:t>
            </a:r>
            <a:r>
              <a:rPr lang="es-ES" sz="2000" b="1" dirty="0" err="1"/>
              <a:t>bogovi</a:t>
            </a:r>
            <a:r>
              <a:rPr lang="es-ES" sz="2000" b="1" dirty="0"/>
              <a:t>" (1. Kor</a:t>
            </a:r>
            <a:r>
              <a:rPr lang="sr-Latn-RS" sz="2000" b="1" dirty="0"/>
              <a:t>.</a:t>
            </a:r>
            <a:r>
              <a:rPr lang="es-ES" sz="2000" b="1" dirty="0"/>
              <a:t> 12</a:t>
            </a:r>
            <a:r>
              <a:rPr lang="sr-Latn-RS" sz="2000" b="1" dirty="0"/>
              <a:t>,</a:t>
            </a:r>
            <a:r>
              <a:rPr lang="es-ES" sz="2000" b="1" dirty="0"/>
              <a:t>2). Nema </a:t>
            </a:r>
            <a:r>
              <a:rPr lang="es-ES" sz="2000" b="1" dirty="0" err="1"/>
              <a:t>ekstaze</a:t>
            </a:r>
            <a:r>
              <a:rPr lang="es-ES" sz="2000" b="1" dirty="0"/>
              <a:t>, nema </a:t>
            </a:r>
            <a:r>
              <a:rPr lang="es-ES" sz="2000" b="1" dirty="0" err="1"/>
              <a:t>hijerarhijskog</a:t>
            </a:r>
            <a:r>
              <a:rPr lang="es-ES" sz="2000" b="1" dirty="0"/>
              <a:t> </a:t>
            </a:r>
            <a:r>
              <a:rPr lang="es-ES" sz="2000" b="1" dirty="0" err="1"/>
              <a:t>odabira</a:t>
            </a:r>
            <a:r>
              <a:rPr lang="es-ES" sz="2000" b="1" dirty="0"/>
              <a:t> </a:t>
            </a:r>
            <a:r>
              <a:rPr lang="es-ES" sz="2000" b="1" dirty="0" err="1"/>
              <a:t>primatelja</a:t>
            </a:r>
            <a:r>
              <a:rPr lang="es-ES" sz="2000" b="1" dirty="0"/>
              <a:t> </a:t>
            </a:r>
            <a:r>
              <a:rPr lang="es-ES" sz="2000" b="1" dirty="0" err="1"/>
              <a:t>darova</a:t>
            </a:r>
            <a:r>
              <a:rPr lang="es-ES" sz="2000" b="1" dirty="0"/>
              <a:t> (</a:t>
            </a:r>
            <a:r>
              <a:rPr lang="es-ES" sz="2000" b="1" dirty="0" err="1"/>
              <a:t>kao</a:t>
            </a:r>
            <a:r>
              <a:rPr lang="es-ES" sz="2000" b="1" dirty="0"/>
              <a:t> </a:t>
            </a:r>
            <a:r>
              <a:rPr lang="es-ES" sz="2000" b="1" dirty="0" err="1"/>
              <a:t>što</a:t>
            </a:r>
            <a:r>
              <a:rPr lang="es-ES" sz="2000" b="1" dirty="0"/>
              <a:t> su, </a:t>
            </a:r>
            <a:r>
              <a:rPr lang="es-ES" sz="2000" b="1" dirty="0" err="1"/>
              <a:t>na</a:t>
            </a:r>
            <a:r>
              <a:rPr lang="es-ES" sz="2000" b="1" dirty="0"/>
              <a:t> </a:t>
            </a:r>
            <a:r>
              <a:rPr lang="es-ES" sz="2000" b="1" dirty="0" err="1"/>
              <a:t>prim</a:t>
            </a:r>
            <a:r>
              <a:rPr lang="sr-Latn-RS" sz="2000" b="1" dirty="0"/>
              <a:t>j</a:t>
            </a:r>
            <a:r>
              <a:rPr lang="es-ES" sz="2000" b="1" dirty="0" err="1"/>
              <a:t>er</a:t>
            </a:r>
            <a:r>
              <a:rPr lang="es-ES" sz="2000" b="1" dirty="0"/>
              <a:t>, </a:t>
            </a:r>
            <a:r>
              <a:rPr lang="es-ES" sz="2000" b="1" dirty="0" err="1"/>
              <a:t>sve</a:t>
            </a:r>
            <a:r>
              <a:rPr lang="sr-Latn-RS" sz="2000" b="1" dirty="0"/>
              <a:t>-ć</a:t>
            </a:r>
            <a:r>
              <a:rPr lang="es-ES" sz="2000" b="1" dirty="0" err="1"/>
              <a:t>enice</a:t>
            </a:r>
            <a:r>
              <a:rPr lang="es-ES" sz="2000" b="1" dirty="0"/>
              <a:t>).</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436076" cy="707886"/>
          </a:xfrm>
          <a:prstGeom prst="rect">
            <a:avLst/>
          </a:prstGeom>
          <a:noFill/>
        </p:spPr>
        <p:txBody>
          <a:bodyPr wrap="square">
            <a:spAutoFit/>
          </a:bodyPr>
          <a:lstStyle/>
          <a:p>
            <a:pPr lvl="0">
              <a:spcBef>
                <a:spcPts val="600"/>
              </a:spcBef>
              <a:defRPr/>
            </a:pPr>
            <a:r>
              <a:rPr lang="es-ES" sz="2000" b="1" dirty="0" err="1">
                <a:solidFill>
                  <a:prstClr val="black"/>
                </a:solidFill>
              </a:rPr>
              <a:t>Međutim</a:t>
            </a:r>
            <a:r>
              <a:rPr lang="es-ES" sz="2000" b="1" dirty="0">
                <a:solidFill>
                  <a:prstClr val="black"/>
                </a:solidFill>
              </a:rPr>
              <a:t>, </a:t>
            </a:r>
            <a:r>
              <a:rPr lang="es-ES" sz="2000" b="1" dirty="0" err="1">
                <a:solidFill>
                  <a:prstClr val="black"/>
                </a:solidFill>
              </a:rPr>
              <a:t>Davatelj</a:t>
            </a:r>
            <a:r>
              <a:rPr lang="es-ES" sz="2000" b="1" dirty="0">
                <a:solidFill>
                  <a:prstClr val="black"/>
                </a:solidFill>
              </a:rPr>
              <a:t> je Jedan: [Sveti] Duh; Gospod</a:t>
            </a:r>
            <a:r>
              <a:rPr lang="sr-Latn-RS" sz="2000" b="1" dirty="0">
                <a:solidFill>
                  <a:prstClr val="black"/>
                </a:solidFill>
              </a:rPr>
              <a:t>in</a:t>
            </a:r>
            <a:r>
              <a:rPr lang="es-ES" sz="2000" b="1" dirty="0">
                <a:solidFill>
                  <a:prstClr val="black"/>
                </a:solidFill>
              </a:rPr>
              <a:t> [Isus]; i </a:t>
            </a:r>
            <a:r>
              <a:rPr lang="es-ES" sz="2000" b="1" dirty="0" err="1">
                <a:solidFill>
                  <a:prstClr val="black"/>
                </a:solidFill>
              </a:rPr>
              <a:t>Bog</a:t>
            </a:r>
            <a:r>
              <a:rPr lang="es-ES" sz="2000" b="1" dirty="0">
                <a:solidFill>
                  <a:prstClr val="black"/>
                </a:solidFill>
              </a:rPr>
              <a:t> [O</a:t>
            </a:r>
            <a:r>
              <a:rPr lang="sr-Latn-RS" sz="2000" b="1" dirty="0">
                <a:solidFill>
                  <a:prstClr val="black"/>
                </a:solidFill>
              </a:rPr>
              <a:t>tac</a:t>
            </a:r>
            <a:r>
              <a:rPr lang="es-ES" sz="2000" b="1" dirty="0">
                <a:solidFill>
                  <a:prstClr val="black"/>
                </a:solidFill>
              </a:rPr>
              <a:t>]. </a:t>
            </a:r>
            <a:r>
              <a:rPr lang="pl-PL" sz="2000" b="1" dirty="0">
                <a:solidFill>
                  <a:prstClr val="black"/>
                </a:solidFill>
              </a:rPr>
              <a:t>To jest, Božanstvo djeluje u jedinstvu (Ivan 14,16).</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355166"/>
            <a:ext cx="4276725" cy="707886"/>
          </a:xfrm>
          <a:prstGeom prst="rect">
            <a:avLst/>
          </a:prstGeom>
          <a:noFill/>
        </p:spPr>
        <p:txBody>
          <a:bodyPr wrap="square" rtlCol="0">
            <a:spAutoFit/>
          </a:bodyPr>
          <a:lstStyle/>
          <a:p>
            <a:pPr>
              <a:spcBef>
                <a:spcPts val="600"/>
              </a:spcBef>
            </a:pPr>
            <a:r>
              <a:rPr lang="es-ES" sz="2000" b="1" dirty="0" err="1"/>
              <a:t>Zašto</a:t>
            </a:r>
            <a:r>
              <a:rPr lang="es-ES" sz="2000" b="1" dirty="0"/>
              <a:t> </a:t>
            </a:r>
            <a:r>
              <a:rPr lang="es-ES" sz="2000" b="1" dirty="0" err="1"/>
              <a:t>Bog</a:t>
            </a:r>
            <a:r>
              <a:rPr lang="es-ES" sz="2000" b="1" dirty="0"/>
              <a:t> </a:t>
            </a:r>
            <a:r>
              <a:rPr lang="es-ES" sz="2000" b="1" dirty="0" err="1"/>
              <a:t>daje</a:t>
            </a:r>
            <a:r>
              <a:rPr lang="es-ES" sz="2000" b="1" dirty="0"/>
              <a:t> </a:t>
            </a:r>
            <a:r>
              <a:rPr lang="es-ES" sz="2000" b="1" dirty="0" err="1"/>
              <a:t>različite</a:t>
            </a:r>
            <a:r>
              <a:rPr lang="es-ES" sz="2000" b="1" dirty="0"/>
              <a:t> </a:t>
            </a:r>
            <a:r>
              <a:rPr lang="es-ES" sz="2000" b="1" dirty="0" err="1"/>
              <a:t>darove</a:t>
            </a:r>
            <a:r>
              <a:rPr lang="es-ES" sz="2000" b="1" dirty="0"/>
              <a:t> </a:t>
            </a:r>
            <a:r>
              <a:rPr lang="es-ES" sz="2000" b="1" dirty="0" err="1"/>
              <a:t>različitim</a:t>
            </a:r>
            <a:r>
              <a:rPr lang="es-ES" sz="2000" b="1" dirty="0"/>
              <a:t> </a:t>
            </a:r>
            <a:r>
              <a:rPr lang="es-ES" sz="2000" b="1" dirty="0" err="1"/>
              <a:t>ljudima</a:t>
            </a:r>
            <a:r>
              <a:rPr lang="es-ES" sz="2000" b="1" dirty="0"/>
              <a:t>? (1. Kor</a:t>
            </a:r>
            <a:r>
              <a:rPr lang="sr-Latn-RS" sz="2000" b="1" dirty="0"/>
              <a:t>.</a:t>
            </a:r>
            <a:r>
              <a:rPr lang="es-ES" sz="2000" b="1" dirty="0"/>
              <a:t> 12</a:t>
            </a:r>
            <a:r>
              <a:rPr lang="sr-Latn-RS" sz="2000" b="1" dirty="0"/>
              <a:t>,</a:t>
            </a:r>
            <a:r>
              <a:rPr lang="es-ES" sz="2000" b="1" dirty="0"/>
              <a:t>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3610529267"/>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s-ES" sz="4400" b="1">
                <a:ln w="6600">
                  <a:solidFill>
                    <a:schemeClr val="accent2"/>
                  </a:solidFill>
                  <a:prstDash val="solid"/>
                </a:ln>
                <a:solidFill>
                  <a:schemeClr val="bg1"/>
                </a:solidFill>
                <a:effectLst>
                  <a:outerShdw dist="38100" dir="2700000" algn="tl" rotWithShape="0">
                    <a:schemeClr val="accent2">
                      <a:lumMod val="50000"/>
                    </a:schemeClr>
                  </a:outerShdw>
                </a:effectLst>
              </a:rPr>
              <a:t>MNOGO DAROVA, JEDAN DAR</a:t>
            </a:r>
            <a:r>
              <a:rPr lang="sr-Latn-RS" sz="4400" b="1">
                <a:ln w="6600">
                  <a:solidFill>
                    <a:schemeClr val="accent2"/>
                  </a:solidFill>
                  <a:prstDash val="solid"/>
                </a:ln>
                <a:solidFill>
                  <a:schemeClr val="bg1"/>
                </a:solidFill>
                <a:effectLst>
                  <a:outerShdw dist="38100" dir="2700000" algn="tl" rotWithShape="0">
                    <a:schemeClr val="accent2">
                      <a:lumMod val="50000"/>
                    </a:schemeClr>
                  </a:outerShdw>
                </a:effectLst>
              </a:rPr>
              <a:t>I</a:t>
            </a:r>
            <a:r>
              <a:rPr lang="es-ES" sz="4400" b="1">
                <a:ln w="6600">
                  <a:solidFill>
                    <a:schemeClr val="accent2"/>
                  </a:solidFill>
                  <a:prstDash val="solid"/>
                </a:ln>
                <a:solidFill>
                  <a:schemeClr val="bg1"/>
                </a:solidFill>
                <a:effectLst>
                  <a:outerShdw dist="38100" dir="2700000" algn="tl" rotWithShape="0">
                    <a:schemeClr val="accent2">
                      <a:lumMod val="50000"/>
                    </a:schemeClr>
                  </a:outerShdw>
                </a:effectLst>
              </a:rPr>
              <a:t>VATELJ</a:t>
            </a:r>
            <a:endPar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a:t>
            </a:r>
            <a:r>
              <a:rPr lang="sr-Latn-RS" b="1" dirty="0">
                <a:solidFill>
                  <a:schemeClr val="accent5">
                    <a:lumMod val="50000"/>
                  </a:schemeClr>
                </a:solidFill>
                <a:latin typeface="Comic Sans MS" panose="030F0702030302020204" pitchFamily="66" charset="0"/>
              </a:rPr>
              <a:t>Ima mnogo duhovnih </a:t>
            </a:r>
            <a:r>
              <a:rPr lang="it-IT" b="1" dirty="0">
                <a:solidFill>
                  <a:schemeClr val="accent5">
                    <a:lumMod val="50000"/>
                  </a:schemeClr>
                </a:solidFill>
                <a:latin typeface="Comic Sans MS" panose="030F0702030302020204" pitchFamily="66" charset="0"/>
              </a:rPr>
              <a:t>ali</a:t>
            </a:r>
            <a:r>
              <a:rPr lang="sr-Latn-RS" b="1" dirty="0">
                <a:solidFill>
                  <a:schemeClr val="accent5">
                    <a:lumMod val="50000"/>
                  </a:schemeClr>
                </a:solidFill>
                <a:latin typeface="Comic Sans MS" panose="030F0702030302020204" pitchFamily="66" charset="0"/>
              </a:rPr>
              <a:t> isti je Duh koji ih dijeli </a:t>
            </a:r>
            <a:r>
              <a:rPr lang="it-IT" b="1" dirty="0">
                <a:solidFill>
                  <a:schemeClr val="accent5">
                    <a:lumMod val="50000"/>
                  </a:schemeClr>
                </a:solidFill>
                <a:latin typeface="Comic Sans MS" panose="030F0702030302020204" pitchFamily="66" charset="0"/>
              </a:rPr>
              <a:t>" </a:t>
            </a:r>
            <a:r>
              <a:rPr lang="it-IT" sz="1400" b="1" dirty="0">
                <a:solidFill>
                  <a:schemeClr val="accent5">
                    <a:lumMod val="50000"/>
                  </a:schemeClr>
                </a:solidFill>
                <a:latin typeface="Comic Sans MS" panose="030F0702030302020204" pitchFamily="66" charset="0"/>
              </a:rPr>
              <a:t>(1. Korinćanima 12</a:t>
            </a:r>
            <a:r>
              <a:rPr lang="sr-Latn-RS" sz="1400" b="1" dirty="0">
                <a:solidFill>
                  <a:schemeClr val="accent5">
                    <a:lumMod val="50000"/>
                  </a:schemeClr>
                </a:solidFill>
                <a:latin typeface="Comic Sans MS" panose="030F0702030302020204" pitchFamily="66" charset="0"/>
              </a:rPr>
              <a:t>,</a:t>
            </a:r>
            <a:r>
              <a:rPr lang="it-IT" sz="1400" b="1" dirty="0">
                <a:solidFill>
                  <a:schemeClr val="accent5">
                    <a:lumMod val="50000"/>
                  </a:schemeClr>
                </a:solidFill>
                <a:latin typeface="Comic Sans MS" panose="030F0702030302020204" pitchFamily="66" charset="0"/>
              </a:rPr>
              <a:t>4</a:t>
            </a:r>
            <a:r>
              <a:rPr lang="sr-Latn-RS" sz="1400" b="1" dirty="0">
                <a:solidFill>
                  <a:schemeClr val="accent5">
                    <a:lumMod val="50000"/>
                  </a:schemeClr>
                </a:solidFill>
                <a:latin typeface="Comic Sans MS" panose="030F0702030302020204" pitchFamily="66" charset="0"/>
              </a:rPr>
              <a:t> </a:t>
            </a:r>
            <a:r>
              <a:rPr lang="sr-Latn-RS" sz="1100" b="1" dirty="0">
                <a:solidFill>
                  <a:schemeClr val="accent5">
                    <a:lumMod val="50000"/>
                  </a:schemeClr>
                </a:solidFill>
                <a:latin typeface="Comic Sans MS" panose="030F0702030302020204" pitchFamily="66" charset="0"/>
              </a:rPr>
              <a:t>SHP</a:t>
            </a:r>
            <a:r>
              <a:rPr lang="it-IT" sz="1400" b="1" dirty="0">
                <a:solidFill>
                  <a:schemeClr val="accent5">
                    <a:lumMod val="50000"/>
                  </a:schemeClr>
                </a:solidFill>
                <a:latin typeface="Comic Sans MS" panose="030F0702030302020204" pitchFamily="66" charset="0"/>
              </a:rPr>
              <a:t>)</a:t>
            </a:r>
            <a:endParaRPr lang="es-ES" sz="1400" b="1" dirty="0">
              <a:solidFill>
                <a:schemeClr val="accent5">
                  <a:lumMod val="50000"/>
                </a:schemeClr>
              </a:solidFill>
              <a:latin typeface="Comic Sans MS" panose="030F0702030302020204" pitchFamily="66" charset="0"/>
            </a:endParaRP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528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206886"/>
            <a:ext cx="4276725" cy="1323439"/>
          </a:xfrm>
          <a:prstGeom prst="rect">
            <a:avLst/>
          </a:prstGeom>
          <a:noFill/>
        </p:spPr>
        <p:txBody>
          <a:bodyPr wrap="square">
            <a:spAutoFit/>
          </a:bodyPr>
          <a:lstStyle/>
          <a:p>
            <a:pPr lvl="0">
              <a:spcBef>
                <a:spcPts val="600"/>
              </a:spcBef>
              <a:defRPr/>
            </a:pPr>
            <a:r>
              <a:rPr lang="es-ES" sz="2000" b="1" dirty="0" err="1">
                <a:solidFill>
                  <a:prstClr val="black"/>
                </a:solidFill>
              </a:rPr>
              <a:t>Duhovni</a:t>
            </a:r>
            <a:r>
              <a:rPr lang="es-ES" sz="2000" b="1" dirty="0">
                <a:solidFill>
                  <a:prstClr val="black"/>
                </a:solidFill>
              </a:rPr>
              <a:t> </a:t>
            </a:r>
            <a:r>
              <a:rPr lang="es-ES" sz="2000" b="1" dirty="0" err="1">
                <a:solidFill>
                  <a:prstClr val="black"/>
                </a:solidFill>
              </a:rPr>
              <a:t>darovi</a:t>
            </a:r>
            <a:r>
              <a:rPr lang="es-ES" sz="2000" b="1" dirty="0">
                <a:solidFill>
                  <a:prstClr val="black"/>
                </a:solidFill>
              </a:rPr>
              <a:t> </a:t>
            </a:r>
            <a:r>
              <a:rPr lang="es-ES" sz="2000" b="1" dirty="0" err="1">
                <a:solidFill>
                  <a:prstClr val="black"/>
                </a:solidFill>
              </a:rPr>
              <a:t>koriste</a:t>
            </a:r>
            <a:r>
              <a:rPr lang="es-ES" sz="2000" b="1" dirty="0">
                <a:solidFill>
                  <a:prstClr val="black"/>
                </a:solidFill>
              </a:rPr>
              <a:t> se "</a:t>
            </a:r>
            <a:r>
              <a:rPr lang="es-ES" sz="2000" b="1" dirty="0" err="1">
                <a:solidFill>
                  <a:prstClr val="black"/>
                </a:solidFill>
              </a:rPr>
              <a:t>za</a:t>
            </a:r>
            <a:r>
              <a:rPr lang="es-ES" sz="2000" b="1" dirty="0">
                <a:solidFill>
                  <a:prstClr val="black"/>
                </a:solidFill>
              </a:rPr>
              <a:t> </a:t>
            </a:r>
            <a:r>
              <a:rPr lang="es-ES" sz="2000" b="1" dirty="0" err="1">
                <a:solidFill>
                  <a:prstClr val="black"/>
                </a:solidFill>
              </a:rPr>
              <a:t>dobrobit</a:t>
            </a:r>
            <a:r>
              <a:rPr lang="es-ES" sz="2000" b="1" dirty="0">
                <a:solidFill>
                  <a:prstClr val="black"/>
                </a:solidFill>
              </a:rPr>
              <a:t>" </a:t>
            </a:r>
            <a:r>
              <a:rPr lang="sr-Latn-RS" sz="2000" b="1" dirty="0">
                <a:solidFill>
                  <a:prstClr val="black"/>
                </a:solidFill>
              </a:rPr>
              <a:t>C</a:t>
            </a:r>
            <a:r>
              <a:rPr lang="es-ES" sz="2000" b="1" dirty="0" err="1">
                <a:solidFill>
                  <a:prstClr val="black"/>
                </a:solidFill>
              </a:rPr>
              <a:t>rkve</a:t>
            </a:r>
            <a:r>
              <a:rPr lang="es-ES" sz="2000" b="1" dirty="0">
                <a:solidFill>
                  <a:prstClr val="black"/>
                </a:solidFill>
              </a:rPr>
              <a:t>. Samo </a:t>
            </a:r>
            <a:r>
              <a:rPr lang="es-ES" sz="2000" b="1" dirty="0" err="1">
                <a:solidFill>
                  <a:prstClr val="black"/>
                </a:solidFill>
              </a:rPr>
              <a:t>Bog</a:t>
            </a:r>
            <a:r>
              <a:rPr lang="es-ES" sz="2000" b="1" dirty="0">
                <a:solidFill>
                  <a:prstClr val="black"/>
                </a:solidFill>
              </a:rPr>
              <a:t> </a:t>
            </a:r>
            <a:r>
              <a:rPr lang="es-ES" sz="2000" b="1" dirty="0" err="1">
                <a:solidFill>
                  <a:prstClr val="black"/>
                </a:solidFill>
              </a:rPr>
              <a:t>zna</a:t>
            </a:r>
            <a:r>
              <a:rPr lang="es-ES" sz="2000" b="1" dirty="0">
                <a:solidFill>
                  <a:prstClr val="black"/>
                </a:solidFill>
              </a:rPr>
              <a:t> </a:t>
            </a:r>
            <a:r>
              <a:rPr lang="es-ES" sz="2000" b="1" dirty="0" err="1">
                <a:solidFill>
                  <a:prstClr val="black"/>
                </a:solidFill>
              </a:rPr>
              <a:t>koji</a:t>
            </a:r>
            <a:r>
              <a:rPr lang="es-ES" sz="2000" b="1" dirty="0">
                <a:solidFill>
                  <a:prstClr val="black"/>
                </a:solidFill>
              </a:rPr>
              <a:t> </a:t>
            </a:r>
            <a:r>
              <a:rPr lang="es-ES" sz="2000" b="1" dirty="0" err="1">
                <a:solidFill>
                  <a:prstClr val="black"/>
                </a:solidFill>
              </a:rPr>
              <a:t>ljudi</a:t>
            </a:r>
            <a:r>
              <a:rPr lang="es-ES" sz="2000" b="1" dirty="0">
                <a:solidFill>
                  <a:prstClr val="black"/>
                </a:solidFill>
              </a:rPr>
              <a:t> </a:t>
            </a:r>
            <a:r>
              <a:rPr lang="es-ES" sz="2000" b="1" dirty="0" err="1">
                <a:solidFill>
                  <a:prstClr val="black"/>
                </a:solidFill>
              </a:rPr>
              <a:t>mogu</a:t>
            </a:r>
            <a:r>
              <a:rPr lang="es-ES" sz="2000" b="1" dirty="0">
                <a:solidFill>
                  <a:prstClr val="black"/>
                </a:solidFill>
              </a:rPr>
              <a:t> </a:t>
            </a:r>
            <a:r>
              <a:rPr lang="es-ES" sz="2000" b="1" dirty="0" err="1">
                <a:solidFill>
                  <a:prstClr val="black"/>
                </a:solidFill>
              </a:rPr>
              <a:t>korist</a:t>
            </a:r>
            <a:r>
              <a:rPr lang="sr-Latn-RS" sz="2000" b="1" dirty="0">
                <a:solidFill>
                  <a:prstClr val="black"/>
                </a:solidFill>
              </a:rPr>
              <a:t>iti</a:t>
            </a:r>
            <a:r>
              <a:rPr lang="es-ES" sz="2000" b="1" dirty="0">
                <a:solidFill>
                  <a:prstClr val="black"/>
                </a:solidFill>
              </a:rPr>
              <a:t> </a:t>
            </a:r>
            <a:r>
              <a:rPr lang="es-ES" sz="2000" b="1" dirty="0" err="1">
                <a:solidFill>
                  <a:prstClr val="black"/>
                </a:solidFill>
              </a:rPr>
              <a:t>određeni</a:t>
            </a:r>
            <a:r>
              <a:rPr lang="es-ES" sz="2000" b="1" dirty="0">
                <a:solidFill>
                  <a:prstClr val="black"/>
                </a:solidFill>
              </a:rPr>
              <a:t> dar </a:t>
            </a:r>
            <a:r>
              <a:rPr lang="sr-Latn-RS" sz="2000" b="1" dirty="0">
                <a:solidFill>
                  <a:prstClr val="black"/>
                </a:solidFill>
              </a:rPr>
              <a:t>z</a:t>
            </a:r>
            <a:r>
              <a:rPr lang="es-ES" sz="2000" b="1" dirty="0">
                <a:solidFill>
                  <a:prstClr val="black"/>
                </a:solidFill>
              </a:rPr>
              <a:t>a </a:t>
            </a:r>
            <a:r>
              <a:rPr lang="es-ES" sz="2000" b="1" dirty="0" err="1">
                <a:solidFill>
                  <a:prstClr val="black"/>
                </a:solidFill>
              </a:rPr>
              <a:t>ostvar</a:t>
            </a:r>
            <a:r>
              <a:rPr lang="sr-Latn-RS" sz="2000" b="1" dirty="0">
                <a:solidFill>
                  <a:prstClr val="black"/>
                </a:solidFill>
              </a:rPr>
              <a:t>ivanj</a:t>
            </a:r>
            <a:r>
              <a:rPr lang="es-ES" sz="2000" b="1" dirty="0">
                <a:solidFill>
                  <a:prstClr val="black"/>
                </a:solidFill>
              </a:rPr>
              <a:t>e t</a:t>
            </a:r>
            <a:r>
              <a:rPr lang="sr-Latn-RS" sz="2000" b="1" dirty="0">
                <a:solidFill>
                  <a:prstClr val="black"/>
                </a:solidFill>
              </a:rPr>
              <a:t>e</a:t>
            </a:r>
            <a:r>
              <a:rPr lang="es-ES" sz="2000" b="1" dirty="0">
                <a:solidFill>
                  <a:prstClr val="black"/>
                </a:solidFill>
              </a:rPr>
              <a:t> </a:t>
            </a:r>
            <a:r>
              <a:rPr lang="es-ES" sz="2000" b="1" dirty="0" err="1">
                <a:solidFill>
                  <a:prstClr val="black"/>
                </a:solidFill>
              </a:rPr>
              <a:t>svrh</a:t>
            </a:r>
            <a:r>
              <a:rPr lang="sr-Latn-RS" sz="2000" b="1" dirty="0">
                <a:solidFill>
                  <a:prstClr val="black"/>
                </a:solidFill>
              </a:rPr>
              <a:t>e</a:t>
            </a:r>
            <a:r>
              <a:rPr lang="es-ES" sz="2000" b="1" dirty="0">
                <a:solidFill>
                  <a:prstClr val="black"/>
                </a:solidFill>
              </a:rPr>
              <a:t>.</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s-ES" sz="4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MNOGO </a:t>
            </a:r>
            <a:r>
              <a:rPr lang="sr-Latn-RS" sz="4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UD</a:t>
            </a:r>
            <a:r>
              <a:rPr lang="es-ES" sz="4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OVA, JEDNO T</a:t>
            </a:r>
            <a:r>
              <a:rPr lang="sr-Latn-RS" sz="4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IJ</a:t>
            </a:r>
            <a:r>
              <a:rPr lang="es-ES" sz="4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ELO</a:t>
            </a:r>
            <a:endParaRPr lang="es-E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K</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ao</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što</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je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naime, tijelo jedno, </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i</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ako ima mnoge udova</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i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svi</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udov</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i t</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ij</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ela</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iako</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su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mnogi</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tvore</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jedno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tijelo</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tako</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je </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i </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K</a:t>
            </a:r>
            <a:r>
              <a:rPr lang="es-E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rist</a:t>
            </a:r>
            <a:r>
              <a:rPr lang="sr-Latn-R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a:t>
            </a:r>
            <a:r>
              <a:rPr lang="es-ES" sz="1400"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Korinćanima</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12</a:t>
            </a:r>
            <a:r>
              <a:rPr lang="sr-Latn-R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338958"/>
            <a:ext cx="6577780" cy="1323439"/>
          </a:xfrm>
          <a:prstGeom prst="rect">
            <a:avLst/>
          </a:prstGeom>
          <a:noFill/>
        </p:spPr>
        <p:txBody>
          <a:bodyPr wrap="square" rtlCol="0">
            <a:spAutoFit/>
          </a:bodyPr>
          <a:lstStyle/>
          <a:p>
            <a:pPr>
              <a:spcBef>
                <a:spcPts val="600"/>
              </a:spcBef>
            </a:pPr>
            <a:r>
              <a:rPr lang="es-ES" sz="2000" b="1" dirty="0" err="1"/>
              <a:t>Bog</a:t>
            </a:r>
            <a:r>
              <a:rPr lang="es-ES" sz="2000" b="1" dirty="0"/>
              <a:t> je jedan, </a:t>
            </a:r>
            <a:r>
              <a:rPr lang="es-ES" sz="2000" b="1" dirty="0" err="1"/>
              <a:t>ali</a:t>
            </a:r>
            <a:r>
              <a:rPr lang="es-ES" sz="2000" b="1" dirty="0"/>
              <a:t> </a:t>
            </a:r>
            <a:r>
              <a:rPr lang="es-ES" sz="2000" b="1" dirty="0" err="1"/>
              <a:t>svak</a:t>
            </a:r>
            <a:r>
              <a:rPr lang="sr-Latn-RS" sz="2000" b="1" dirty="0"/>
              <a:t>a</a:t>
            </a:r>
            <a:r>
              <a:rPr lang="es-ES" sz="2000" b="1" dirty="0"/>
              <a:t> </a:t>
            </a:r>
            <a:r>
              <a:rPr lang="sr-Latn-RS" sz="2000" b="1" dirty="0"/>
              <a:t>osoba</a:t>
            </a:r>
            <a:r>
              <a:rPr lang="es-ES" sz="2000" b="1" dirty="0"/>
              <a:t> </a:t>
            </a:r>
            <a:r>
              <a:rPr lang="es-ES" sz="2000" b="1" dirty="0" err="1"/>
              <a:t>Božanstva</a:t>
            </a:r>
            <a:r>
              <a:rPr lang="es-ES" sz="2000" b="1" dirty="0"/>
              <a:t> </a:t>
            </a:r>
            <a:r>
              <a:rPr lang="es-ES" sz="2000" b="1" dirty="0" err="1"/>
              <a:t>ima</a:t>
            </a:r>
            <a:r>
              <a:rPr lang="es-ES" sz="2000" b="1" dirty="0"/>
              <a:t> </a:t>
            </a:r>
            <a:r>
              <a:rPr lang="es-ES" sz="2000" b="1" dirty="0" err="1"/>
              <a:t>svoju</a:t>
            </a:r>
            <a:r>
              <a:rPr lang="es-ES" sz="2000" b="1" dirty="0"/>
              <a:t> </a:t>
            </a:r>
            <a:r>
              <a:rPr lang="es-ES" sz="2000" b="1" dirty="0" err="1"/>
              <a:t>funkciju</a:t>
            </a:r>
            <a:r>
              <a:rPr lang="es-ES" sz="2000" b="1" dirty="0"/>
              <a:t>. Tako je </a:t>
            </a:r>
            <a:r>
              <a:rPr lang="sr-Latn-RS" sz="2000" b="1" dirty="0"/>
              <a:t>i </a:t>
            </a:r>
            <a:r>
              <a:rPr lang="es-ES" sz="2000" b="1" dirty="0" err="1"/>
              <a:t>crkva</a:t>
            </a:r>
            <a:r>
              <a:rPr lang="es-ES" sz="2000" b="1" dirty="0"/>
              <a:t> </a:t>
            </a:r>
            <a:r>
              <a:rPr lang="es-ES" sz="2000" b="1" dirty="0" err="1"/>
              <a:t>jedna</a:t>
            </a:r>
            <a:r>
              <a:rPr lang="es-ES" sz="2000" b="1" dirty="0"/>
              <a:t>, </a:t>
            </a:r>
            <a:r>
              <a:rPr lang="es-ES" sz="2000" b="1" dirty="0" err="1"/>
              <a:t>ali</a:t>
            </a:r>
            <a:r>
              <a:rPr lang="es-ES" sz="2000" b="1" dirty="0"/>
              <a:t> </a:t>
            </a:r>
            <a:r>
              <a:rPr lang="es-ES" sz="2000" b="1" dirty="0" err="1"/>
              <a:t>svaki</a:t>
            </a:r>
            <a:r>
              <a:rPr lang="es-ES" sz="2000" b="1" dirty="0"/>
              <a:t> </a:t>
            </a:r>
            <a:r>
              <a:rPr lang="es-ES" sz="2000" b="1" dirty="0" err="1"/>
              <a:t>njen</a:t>
            </a:r>
            <a:r>
              <a:rPr lang="es-ES" sz="2000" b="1" dirty="0"/>
              <a:t> </a:t>
            </a:r>
            <a:r>
              <a:rPr lang="sr-Latn-RS" sz="2000" b="1" dirty="0"/>
              <a:t>ud</a:t>
            </a:r>
            <a:r>
              <a:rPr lang="es-ES" sz="2000" b="1" dirty="0"/>
              <a:t> </a:t>
            </a:r>
            <a:r>
              <a:rPr lang="es-ES" sz="2000" b="1" dirty="0" err="1"/>
              <a:t>ima</a:t>
            </a:r>
            <a:r>
              <a:rPr lang="es-ES" sz="2000" b="1" dirty="0"/>
              <a:t> </a:t>
            </a:r>
            <a:r>
              <a:rPr lang="es-ES" sz="2000" b="1" dirty="0" err="1"/>
              <a:t>svoju</a:t>
            </a:r>
            <a:r>
              <a:rPr lang="es-ES" sz="2000" b="1" dirty="0"/>
              <a:t> </a:t>
            </a:r>
            <a:r>
              <a:rPr lang="es-ES" sz="2000" b="1" dirty="0" err="1"/>
              <a:t>funkciju</a:t>
            </a:r>
            <a:r>
              <a:rPr lang="es-ES" sz="2000" b="1" dirty="0"/>
              <a:t> </a:t>
            </a:r>
            <a:r>
              <a:rPr lang="es-ES" sz="2000" b="1" dirty="0" err="1"/>
              <a:t>kao</a:t>
            </a:r>
            <a:r>
              <a:rPr lang="es-ES" sz="2000" b="1" dirty="0"/>
              <a:t> d</a:t>
            </a:r>
            <a:r>
              <a:rPr lang="sr-Latn-RS" sz="2000" b="1" dirty="0"/>
              <a:t>i</a:t>
            </a:r>
            <a:r>
              <a:rPr lang="es-ES" sz="2000" b="1" dirty="0"/>
              <a:t>o </a:t>
            </a:r>
            <a:r>
              <a:rPr lang="sr-Latn-RS" sz="2000" b="1" dirty="0"/>
              <a:t>K</a:t>
            </a:r>
            <a:r>
              <a:rPr lang="es-ES" sz="2000" b="1" dirty="0" err="1"/>
              <a:t>ristova</a:t>
            </a:r>
            <a:r>
              <a:rPr lang="es-ES" sz="2000" b="1" dirty="0"/>
              <a:t> t</a:t>
            </a:r>
            <a:r>
              <a:rPr lang="sr-Latn-RS" sz="2000" b="1" dirty="0"/>
              <a:t>ij</a:t>
            </a:r>
            <a:r>
              <a:rPr lang="es-ES" sz="2000" b="1" dirty="0" err="1"/>
              <a:t>ela</a:t>
            </a:r>
            <a:r>
              <a:rPr lang="es-ES" sz="2000" b="1" dirty="0"/>
              <a:t> </a:t>
            </a:r>
            <a:r>
              <a:rPr lang="es-ES" sz="2000" b="1" dirty="0" err="1"/>
              <a:t>na</a:t>
            </a:r>
            <a:r>
              <a:rPr lang="es-ES" sz="2000" b="1" dirty="0"/>
              <a:t> </a:t>
            </a:r>
            <a:r>
              <a:rPr lang="es-ES" sz="2000" b="1" dirty="0" err="1"/>
              <a:t>zemlji</a:t>
            </a:r>
            <a:r>
              <a:rPr lang="es-ES" sz="2000" b="1" dirty="0"/>
              <a:t> </a:t>
            </a:r>
            <a:r>
              <a:rPr lang="sr-Latn-RS" sz="2000" b="1" dirty="0"/>
              <a:t>                  </a:t>
            </a:r>
            <a:r>
              <a:rPr lang="es-ES" sz="2000" b="1" dirty="0"/>
              <a:t>(1. Kor</a:t>
            </a:r>
            <a:r>
              <a:rPr lang="sr-Latn-RS" sz="2000" b="1" dirty="0"/>
              <a:t>.</a:t>
            </a:r>
            <a:r>
              <a:rPr lang="es-ES" sz="2000" b="1" dirty="0"/>
              <a:t> 12</a:t>
            </a:r>
            <a:r>
              <a:rPr lang="sr-Latn-RS" sz="2000" b="1" dirty="0"/>
              <a:t>,</a:t>
            </a:r>
            <a:r>
              <a:rPr lang="es-ES" sz="2000" b="1" dirty="0"/>
              <a:t>12</a:t>
            </a:r>
            <a:r>
              <a:rPr lang="sr-Latn-RS" sz="2000" b="1" dirty="0"/>
              <a:t>.</a:t>
            </a:r>
            <a:r>
              <a:rPr lang="es-ES" sz="2000" b="1" dirty="0"/>
              <a:t>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60243" y="5104553"/>
            <a:ext cx="2281084" cy="1578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642830"/>
            <a:ext cx="6217355" cy="1015663"/>
          </a:xfrm>
          <a:prstGeom prst="rect">
            <a:avLst/>
          </a:prstGeom>
          <a:noFill/>
        </p:spPr>
        <p:txBody>
          <a:bodyPr wrap="square">
            <a:spAutoFit/>
          </a:bodyPr>
          <a:lstStyle/>
          <a:p>
            <a:pPr>
              <a:spcBef>
                <a:spcPts val="600"/>
              </a:spcBef>
            </a:pPr>
            <a:r>
              <a:rPr lang="es-ES" sz="2000" b="1" dirty="0" err="1"/>
              <a:t>To</a:t>
            </a:r>
            <a:r>
              <a:rPr lang="es-ES" sz="2000" b="1" dirty="0"/>
              <a:t> </a:t>
            </a:r>
            <a:r>
              <a:rPr lang="es-ES" sz="2000" b="1" dirty="0" err="1"/>
              <a:t>implicira</a:t>
            </a:r>
            <a:r>
              <a:rPr lang="es-ES" sz="2000" b="1" dirty="0"/>
              <a:t> da su </a:t>
            </a:r>
            <a:r>
              <a:rPr lang="es-ES" sz="2000" b="1" dirty="0" err="1"/>
              <a:t>svi</a:t>
            </a:r>
            <a:r>
              <a:rPr lang="es-ES" sz="2000" b="1" dirty="0"/>
              <a:t> </a:t>
            </a:r>
            <a:r>
              <a:rPr lang="es-ES" sz="2000" b="1" dirty="0" err="1"/>
              <a:t>nužni</a:t>
            </a:r>
            <a:r>
              <a:rPr lang="es-ES" sz="2000" b="1" dirty="0"/>
              <a:t>; da </a:t>
            </a:r>
            <a:r>
              <a:rPr lang="es-ES" sz="2000" b="1" dirty="0" err="1"/>
              <a:t>niko</a:t>
            </a:r>
            <a:r>
              <a:rPr lang="es-ES" sz="2000" b="1" dirty="0"/>
              <a:t> nije </a:t>
            </a:r>
            <a:r>
              <a:rPr lang="es-ES" sz="2000" b="1" dirty="0" err="1"/>
              <a:t>veći</a:t>
            </a:r>
            <a:r>
              <a:rPr lang="es-ES" sz="2000" b="1" dirty="0"/>
              <a:t> </a:t>
            </a:r>
            <a:r>
              <a:rPr lang="es-ES" sz="2000" b="1" dirty="0" err="1"/>
              <a:t>od</a:t>
            </a:r>
            <a:r>
              <a:rPr lang="es-ES" sz="2000" b="1" dirty="0"/>
              <a:t> </a:t>
            </a:r>
            <a:r>
              <a:rPr lang="es-ES" sz="2000" b="1" dirty="0" err="1"/>
              <a:t>drugoga</a:t>
            </a:r>
            <a:r>
              <a:rPr lang="es-ES" sz="2000" b="1" dirty="0"/>
              <a:t>; da </a:t>
            </a:r>
            <a:r>
              <a:rPr lang="es-ES" sz="2000" b="1" dirty="0" err="1"/>
              <a:t>bi</a:t>
            </a:r>
            <a:r>
              <a:rPr lang="es-ES" sz="2000" b="1" dirty="0"/>
              <a:t> </a:t>
            </a:r>
            <a:r>
              <a:rPr lang="es-ES" sz="2000" b="1" dirty="0" err="1"/>
              <a:t>svi</a:t>
            </a:r>
            <a:r>
              <a:rPr lang="es-ES" sz="2000" b="1" dirty="0"/>
              <a:t> </a:t>
            </a:r>
            <a:r>
              <a:rPr lang="es-ES" sz="2000" b="1" dirty="0" err="1"/>
              <a:t>trebali</a:t>
            </a:r>
            <a:r>
              <a:rPr lang="es-ES" sz="2000" b="1" dirty="0"/>
              <a:t> </a:t>
            </a:r>
            <a:r>
              <a:rPr lang="es-ES" sz="2000" b="1" dirty="0" err="1"/>
              <a:t>brinuti</a:t>
            </a:r>
            <a:r>
              <a:rPr lang="es-ES" sz="2000" b="1" dirty="0"/>
              <a:t> o </a:t>
            </a:r>
            <a:r>
              <a:rPr lang="es-ES" sz="2000" b="1" dirty="0" err="1"/>
              <a:t>dobrobiti</a:t>
            </a:r>
            <a:r>
              <a:rPr lang="es-ES" sz="2000" b="1" dirty="0"/>
              <a:t> </a:t>
            </a:r>
            <a:r>
              <a:rPr lang="es-ES" sz="2000" b="1" dirty="0" err="1"/>
              <a:t>drugih</a:t>
            </a:r>
            <a:r>
              <a:rPr lang="es-ES" sz="2000" b="1" dirty="0"/>
              <a:t>; i da </a:t>
            </a:r>
            <a:r>
              <a:rPr lang="es-ES" sz="2000" b="1" dirty="0" err="1"/>
              <a:t>svi</a:t>
            </a:r>
            <a:r>
              <a:rPr lang="es-ES" sz="2000" b="1" dirty="0"/>
              <a:t> </a:t>
            </a:r>
            <a:r>
              <a:rPr lang="es-ES" sz="2000" b="1" dirty="0" err="1"/>
              <a:t>rade</a:t>
            </a:r>
            <a:r>
              <a:rPr lang="es-ES" sz="2000" b="1" dirty="0"/>
              <a:t> </a:t>
            </a:r>
            <a:r>
              <a:rPr lang="es-ES" sz="2000" b="1" dirty="0" err="1"/>
              <a:t>za</a:t>
            </a:r>
            <a:r>
              <a:rPr lang="es-ES" sz="2000" b="1" dirty="0"/>
              <a:t> </a:t>
            </a:r>
            <a:r>
              <a:rPr lang="es-ES" sz="2000" b="1" dirty="0" err="1"/>
              <a:t>jedinstvo</a:t>
            </a:r>
            <a:r>
              <a:rPr lang="es-ES" sz="2000" b="1" dirty="0"/>
              <a:t> </a:t>
            </a:r>
            <a:r>
              <a:rPr lang="es-ES" sz="2000" b="1" dirty="0" err="1"/>
              <a:t>crkve</a:t>
            </a:r>
            <a:r>
              <a:rPr lang="es-ES" sz="2000" b="1" dirty="0"/>
              <a:t> (1. Kor</a:t>
            </a:r>
            <a:r>
              <a:rPr lang="sr-Latn-RS" sz="2000" b="1" dirty="0"/>
              <a:t>.</a:t>
            </a:r>
            <a:r>
              <a:rPr lang="es-ES" sz="2000" b="1" dirty="0"/>
              <a:t> 12</a:t>
            </a:r>
            <a:r>
              <a:rPr lang="sr-Latn-RS" sz="2000" b="1" dirty="0"/>
              <a:t>,</a:t>
            </a:r>
            <a:r>
              <a:rPr lang="es-ES" sz="2000" b="1" dirty="0"/>
              <a:t>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276758" y="4605665"/>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662397"/>
            <a:ext cx="6577779" cy="1938992"/>
          </a:xfrm>
          <a:prstGeom prst="rect">
            <a:avLst/>
          </a:prstGeom>
          <a:noFill/>
        </p:spPr>
        <p:txBody>
          <a:bodyPr wrap="square">
            <a:spAutoFit/>
          </a:bodyPr>
          <a:lstStyle/>
          <a:p>
            <a:pPr lvl="0">
              <a:spcBef>
                <a:spcPts val="600"/>
              </a:spcBef>
              <a:defRPr/>
            </a:pPr>
            <a:r>
              <a:rPr lang="es-ES" sz="2000" b="1" dirty="0">
                <a:solidFill>
                  <a:prstClr val="black"/>
                </a:solidFill>
              </a:rPr>
              <a:t>Pav</a:t>
            </a:r>
            <a:r>
              <a:rPr lang="sr-Latn-RS" sz="2000" b="1" dirty="0">
                <a:solidFill>
                  <a:prstClr val="black"/>
                </a:solidFill>
              </a:rPr>
              <a:t>ao</a:t>
            </a:r>
            <a:r>
              <a:rPr lang="es-ES" sz="2000" b="1" dirty="0">
                <a:solidFill>
                  <a:prstClr val="black"/>
                </a:solidFill>
              </a:rPr>
              <a:t> </a:t>
            </a:r>
            <a:r>
              <a:rPr lang="es-ES" sz="2000" b="1" dirty="0" err="1">
                <a:solidFill>
                  <a:prstClr val="black"/>
                </a:solidFill>
              </a:rPr>
              <a:t>koristi</a:t>
            </a:r>
            <a:r>
              <a:rPr lang="es-ES" sz="2000" b="1" dirty="0">
                <a:solidFill>
                  <a:prstClr val="black"/>
                </a:solidFill>
              </a:rPr>
              <a:t> u</a:t>
            </a:r>
            <a:r>
              <a:rPr lang="sr-Latn-RS" sz="2000" b="1" dirty="0">
                <a:solidFill>
                  <a:prstClr val="black"/>
                </a:solidFill>
              </a:rPr>
              <a:t>s</a:t>
            </a:r>
            <a:r>
              <a:rPr lang="es-ES" sz="2000" b="1" dirty="0" err="1">
                <a:solidFill>
                  <a:prstClr val="black"/>
                </a:solidFill>
              </a:rPr>
              <a:t>pore</a:t>
            </a:r>
            <a:r>
              <a:rPr lang="sr-Latn-RS" sz="2000" b="1" dirty="0">
                <a:solidFill>
                  <a:prstClr val="black"/>
                </a:solidFill>
              </a:rPr>
              <a:t>đbu</a:t>
            </a:r>
            <a:r>
              <a:rPr lang="es-ES" sz="2000" b="1" dirty="0">
                <a:solidFill>
                  <a:prstClr val="black"/>
                </a:solidFill>
              </a:rPr>
              <a:t> </a:t>
            </a:r>
            <a:r>
              <a:rPr lang="es-ES" sz="2000" b="1" dirty="0" err="1">
                <a:solidFill>
                  <a:prstClr val="black"/>
                </a:solidFill>
              </a:rPr>
              <a:t>ljudskog</a:t>
            </a:r>
            <a:r>
              <a:rPr lang="es-ES" sz="2000" b="1" dirty="0">
                <a:solidFill>
                  <a:prstClr val="black"/>
                </a:solidFill>
              </a:rPr>
              <a:t> t</a:t>
            </a:r>
            <a:r>
              <a:rPr lang="sr-Latn-RS" sz="2000" b="1" dirty="0">
                <a:solidFill>
                  <a:prstClr val="black"/>
                </a:solidFill>
              </a:rPr>
              <a:t>ij</a:t>
            </a:r>
            <a:r>
              <a:rPr lang="es-ES" sz="2000" b="1" dirty="0" err="1">
                <a:solidFill>
                  <a:prstClr val="black"/>
                </a:solidFill>
              </a:rPr>
              <a:t>ela</a:t>
            </a:r>
            <a:r>
              <a:rPr lang="es-ES" sz="2000" b="1" dirty="0">
                <a:solidFill>
                  <a:prstClr val="black"/>
                </a:solidFill>
              </a:rPr>
              <a:t> </a:t>
            </a:r>
            <a:r>
              <a:rPr lang="es-ES" sz="2000" b="1" dirty="0" err="1">
                <a:solidFill>
                  <a:prstClr val="black"/>
                </a:solidFill>
              </a:rPr>
              <a:t>kao</a:t>
            </a:r>
            <a:r>
              <a:rPr lang="es-ES" sz="2000" b="1" dirty="0">
                <a:solidFill>
                  <a:prstClr val="black"/>
                </a:solidFill>
              </a:rPr>
              <a:t> </a:t>
            </a:r>
            <a:r>
              <a:rPr lang="es-ES" sz="2000" b="1" dirty="0" err="1">
                <a:solidFill>
                  <a:prstClr val="black"/>
                </a:solidFill>
              </a:rPr>
              <a:t>crkve</a:t>
            </a:r>
            <a:r>
              <a:rPr lang="es-ES" sz="2000" b="1" dirty="0">
                <a:solidFill>
                  <a:prstClr val="black"/>
                </a:solidFill>
              </a:rPr>
              <a:t> </a:t>
            </a:r>
            <a:r>
              <a:rPr lang="sr-Latn-RS" sz="2000" b="1" dirty="0">
                <a:solidFill>
                  <a:prstClr val="black"/>
                </a:solidFill>
              </a:rPr>
              <a:t>da</a:t>
            </a:r>
            <a:r>
              <a:rPr lang="es-ES" sz="2000" b="1" dirty="0">
                <a:solidFill>
                  <a:prstClr val="black"/>
                </a:solidFill>
              </a:rPr>
              <a:t> </a:t>
            </a:r>
            <a:r>
              <a:rPr lang="es-ES" sz="2000" b="1" dirty="0" err="1">
                <a:solidFill>
                  <a:prstClr val="black"/>
                </a:solidFill>
              </a:rPr>
              <a:t>naglasi</a:t>
            </a:r>
            <a:r>
              <a:rPr lang="es-ES" sz="2000" b="1" dirty="0">
                <a:solidFill>
                  <a:prstClr val="black"/>
                </a:solidFill>
              </a:rPr>
              <a:t> </a:t>
            </a:r>
            <a:r>
              <a:rPr lang="es-ES" sz="2000" b="1" dirty="0" err="1">
                <a:solidFill>
                  <a:prstClr val="black"/>
                </a:solidFill>
              </a:rPr>
              <a:t>jedinstvo</a:t>
            </a:r>
            <a:r>
              <a:rPr lang="es-ES" sz="2000" b="1" dirty="0">
                <a:solidFill>
                  <a:prstClr val="black"/>
                </a:solidFill>
              </a:rPr>
              <a:t> u </a:t>
            </a:r>
            <a:r>
              <a:rPr lang="es-ES" sz="2000" b="1" dirty="0" err="1">
                <a:solidFill>
                  <a:prstClr val="black"/>
                </a:solidFill>
              </a:rPr>
              <a:t>različitosti</a:t>
            </a:r>
            <a:r>
              <a:rPr lang="es-ES" sz="2000" b="1" dirty="0">
                <a:solidFill>
                  <a:prstClr val="black"/>
                </a:solidFill>
              </a:rPr>
              <a:t>. Oko </a:t>
            </a:r>
            <a:r>
              <a:rPr lang="es-ES" sz="2000" b="1" dirty="0" err="1">
                <a:solidFill>
                  <a:prstClr val="black"/>
                </a:solidFill>
              </a:rPr>
              <a:t>ima</a:t>
            </a:r>
            <a:r>
              <a:rPr lang="es-ES" sz="2000" b="1" dirty="0">
                <a:solidFill>
                  <a:prstClr val="black"/>
                </a:solidFill>
              </a:rPr>
              <a:t> "dar" vida, </a:t>
            </a:r>
            <a:r>
              <a:rPr lang="es-ES" sz="2000" b="1" dirty="0" err="1">
                <a:solidFill>
                  <a:prstClr val="black"/>
                </a:solidFill>
              </a:rPr>
              <a:t>ali</a:t>
            </a:r>
            <a:r>
              <a:rPr lang="es-ES" sz="2000" b="1" dirty="0">
                <a:solidFill>
                  <a:prstClr val="black"/>
                </a:solidFill>
              </a:rPr>
              <a:t> </a:t>
            </a:r>
            <a:r>
              <a:rPr lang="es-ES" sz="2000" b="1" dirty="0" err="1">
                <a:solidFill>
                  <a:prstClr val="black"/>
                </a:solidFill>
              </a:rPr>
              <a:t>uho</a:t>
            </a:r>
            <a:r>
              <a:rPr lang="es-ES" sz="2000" b="1" dirty="0">
                <a:solidFill>
                  <a:prstClr val="black"/>
                </a:solidFill>
              </a:rPr>
              <a:t> nema. </a:t>
            </a:r>
            <a:r>
              <a:rPr lang="es-ES" sz="2000" b="1" dirty="0" err="1">
                <a:solidFill>
                  <a:prstClr val="black"/>
                </a:solidFill>
              </a:rPr>
              <a:t>Međutim</a:t>
            </a:r>
            <a:r>
              <a:rPr lang="es-ES" sz="2000" b="1" dirty="0">
                <a:solidFill>
                  <a:prstClr val="black"/>
                </a:solidFill>
              </a:rPr>
              <a:t>, </a:t>
            </a:r>
            <a:r>
              <a:rPr lang="es-ES" sz="2000" b="1" dirty="0" err="1">
                <a:solidFill>
                  <a:prstClr val="black"/>
                </a:solidFill>
              </a:rPr>
              <a:t>ta</a:t>
            </a:r>
            <a:r>
              <a:rPr lang="es-ES" sz="2000" b="1" dirty="0">
                <a:solidFill>
                  <a:prstClr val="black"/>
                </a:solidFill>
              </a:rPr>
              <a:t> </a:t>
            </a:r>
            <a:r>
              <a:rPr lang="es-ES" sz="2000" b="1" dirty="0" err="1">
                <a:solidFill>
                  <a:prstClr val="black"/>
                </a:solidFill>
              </a:rPr>
              <a:t>dva</a:t>
            </a:r>
            <a:r>
              <a:rPr lang="es-ES" sz="2000" b="1" dirty="0">
                <a:solidFill>
                  <a:prstClr val="black"/>
                </a:solidFill>
              </a:rPr>
              <a:t> </a:t>
            </a:r>
            <a:r>
              <a:rPr lang="sr-Latn-RS" sz="2000" b="1" dirty="0">
                <a:solidFill>
                  <a:prstClr val="black"/>
                </a:solidFill>
              </a:rPr>
              <a:t>uda </a:t>
            </a:r>
            <a:r>
              <a:rPr lang="es-ES" sz="2000" b="1" dirty="0">
                <a:solidFill>
                  <a:prstClr val="black"/>
                </a:solidFill>
              </a:rPr>
              <a:t>se </a:t>
            </a:r>
            <a:r>
              <a:rPr lang="es-ES" sz="2000" b="1" dirty="0" err="1">
                <a:solidFill>
                  <a:prstClr val="black"/>
                </a:solidFill>
              </a:rPr>
              <a:t>međusobno</a:t>
            </a:r>
            <a:r>
              <a:rPr lang="es-ES" sz="2000" b="1" dirty="0">
                <a:solidFill>
                  <a:prstClr val="black"/>
                </a:solidFill>
              </a:rPr>
              <a:t> </a:t>
            </a:r>
            <a:r>
              <a:rPr lang="es-ES" sz="2000" b="1" dirty="0" err="1">
                <a:solidFill>
                  <a:prstClr val="black"/>
                </a:solidFill>
              </a:rPr>
              <a:t>nadopunjuju</a:t>
            </a:r>
            <a:r>
              <a:rPr lang="es-ES" sz="2000" b="1" dirty="0">
                <a:solidFill>
                  <a:prstClr val="black"/>
                </a:solidFill>
              </a:rPr>
              <a:t> </a:t>
            </a:r>
            <a:r>
              <a:rPr lang="es-ES" sz="2000" b="1" dirty="0" err="1">
                <a:solidFill>
                  <a:prstClr val="black"/>
                </a:solidFill>
              </a:rPr>
              <a:t>radeći</a:t>
            </a:r>
            <a:r>
              <a:rPr lang="es-ES" sz="2000" b="1" dirty="0">
                <a:solidFill>
                  <a:prstClr val="black"/>
                </a:solidFill>
              </a:rPr>
              <a:t> </a:t>
            </a:r>
            <a:r>
              <a:rPr lang="es-ES" sz="2000" b="1" dirty="0" err="1">
                <a:solidFill>
                  <a:prstClr val="black"/>
                </a:solidFill>
              </a:rPr>
              <a:t>zajedno</a:t>
            </a:r>
            <a:r>
              <a:rPr lang="es-ES" sz="2000" b="1" dirty="0">
                <a:solidFill>
                  <a:prstClr val="black"/>
                </a:solidFill>
              </a:rPr>
              <a:t>. </a:t>
            </a:r>
            <a:r>
              <a:rPr lang="es-ES" sz="2000" b="1" dirty="0" err="1">
                <a:solidFill>
                  <a:prstClr val="black"/>
                </a:solidFill>
              </a:rPr>
              <a:t>Slično</a:t>
            </a:r>
            <a:r>
              <a:rPr lang="es-ES" sz="2000" b="1" dirty="0">
                <a:solidFill>
                  <a:prstClr val="black"/>
                </a:solidFill>
              </a:rPr>
              <a:t> tome, u </a:t>
            </a:r>
            <a:r>
              <a:rPr lang="es-ES" sz="2000" b="1" dirty="0" err="1">
                <a:solidFill>
                  <a:prstClr val="black"/>
                </a:solidFill>
              </a:rPr>
              <a:t>crkvi</a:t>
            </a:r>
            <a:r>
              <a:rPr lang="es-ES" sz="2000" b="1" dirty="0">
                <a:solidFill>
                  <a:prstClr val="black"/>
                </a:solidFill>
              </a:rPr>
              <a:t> </a:t>
            </a:r>
            <a:r>
              <a:rPr lang="es-ES" sz="2000" b="1" dirty="0" err="1">
                <a:solidFill>
                  <a:prstClr val="black"/>
                </a:solidFill>
              </a:rPr>
              <a:t>svako</a:t>
            </a:r>
            <a:r>
              <a:rPr lang="es-ES" sz="2000" b="1" dirty="0">
                <a:solidFill>
                  <a:prstClr val="black"/>
                </a:solidFill>
              </a:rPr>
              <a:t> </a:t>
            </a:r>
            <a:r>
              <a:rPr lang="es-ES" sz="2000" b="1" dirty="0" err="1">
                <a:solidFill>
                  <a:prstClr val="black"/>
                </a:solidFill>
              </a:rPr>
              <a:t>obavlja</a:t>
            </a:r>
            <a:r>
              <a:rPr lang="es-ES" sz="2000" b="1" dirty="0">
                <a:solidFill>
                  <a:prstClr val="black"/>
                </a:solidFill>
              </a:rPr>
              <a:t> </a:t>
            </a:r>
            <a:r>
              <a:rPr lang="es-ES" sz="2000" b="1" dirty="0" err="1">
                <a:solidFill>
                  <a:prstClr val="black"/>
                </a:solidFill>
              </a:rPr>
              <a:t>svoj</a:t>
            </a:r>
            <a:r>
              <a:rPr lang="es-ES" sz="2000" b="1" dirty="0">
                <a:solidFill>
                  <a:prstClr val="black"/>
                </a:solidFill>
              </a:rPr>
              <a:t> </a:t>
            </a:r>
            <a:r>
              <a:rPr lang="es-ES" sz="2000" b="1" dirty="0" err="1">
                <a:solidFill>
                  <a:prstClr val="black"/>
                </a:solidFill>
              </a:rPr>
              <a:t>posao</a:t>
            </a:r>
            <a:r>
              <a:rPr lang="es-ES" sz="2000" b="1" dirty="0">
                <a:solidFill>
                  <a:prstClr val="black"/>
                </a:solidFill>
              </a:rPr>
              <a:t> </a:t>
            </a:r>
            <a:r>
              <a:rPr lang="es-ES" sz="2000" b="1" dirty="0" err="1">
                <a:solidFill>
                  <a:prstClr val="black"/>
                </a:solidFill>
              </a:rPr>
              <a:t>prema</a:t>
            </a:r>
            <a:r>
              <a:rPr lang="es-ES" sz="2000" b="1" dirty="0">
                <a:solidFill>
                  <a:prstClr val="black"/>
                </a:solidFill>
              </a:rPr>
              <a:t> </a:t>
            </a:r>
            <a:r>
              <a:rPr lang="es-ES" sz="2000" b="1" dirty="0" err="1">
                <a:solidFill>
                  <a:prstClr val="black"/>
                </a:solidFill>
              </a:rPr>
              <a:t>primljenim</a:t>
            </a:r>
            <a:r>
              <a:rPr lang="es-ES" sz="2000" b="1" dirty="0">
                <a:solidFill>
                  <a:prstClr val="black"/>
                </a:solidFill>
              </a:rPr>
              <a:t> </a:t>
            </a:r>
            <a:r>
              <a:rPr lang="es-ES" sz="2000" b="1" dirty="0" err="1">
                <a:solidFill>
                  <a:prstClr val="black"/>
                </a:solidFill>
              </a:rPr>
              <a:t>darovima</a:t>
            </a:r>
            <a:r>
              <a:rPr lang="es-ES" sz="2000" b="1" dirty="0">
                <a:solidFill>
                  <a:prstClr val="black"/>
                </a:solidFill>
              </a:rPr>
              <a:t> </a:t>
            </a:r>
            <a:r>
              <a:rPr lang="sr-Latn-RS" sz="2000" b="1" dirty="0">
                <a:solidFill>
                  <a:prstClr val="black"/>
                </a:solidFill>
              </a:rPr>
              <a:t>               </a:t>
            </a:r>
            <a:r>
              <a:rPr lang="es-ES" sz="2000" b="1" dirty="0">
                <a:solidFill>
                  <a:prstClr val="black"/>
                </a:solidFill>
              </a:rPr>
              <a:t>(1. Kor</a:t>
            </a:r>
            <a:r>
              <a:rPr lang="sr-Latn-RS" sz="2000" b="1" dirty="0">
                <a:solidFill>
                  <a:prstClr val="black"/>
                </a:solidFill>
              </a:rPr>
              <a:t>.</a:t>
            </a:r>
            <a:r>
              <a:rPr lang="es-ES" sz="2000" b="1" dirty="0">
                <a:solidFill>
                  <a:prstClr val="black"/>
                </a:solidFill>
              </a:rPr>
              <a:t> 12</a:t>
            </a:r>
            <a:r>
              <a:rPr lang="sr-Latn-RS" sz="2000" b="1" dirty="0">
                <a:solidFill>
                  <a:prstClr val="black"/>
                </a:solidFill>
              </a:rPr>
              <a:t>,</a:t>
            </a:r>
            <a:r>
              <a:rPr lang="es-ES" sz="2000" b="1" dirty="0">
                <a:solidFill>
                  <a:prstClr val="black"/>
                </a:solidFill>
              </a:rPr>
              <a:t>28-30).</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1210</TotalTime>
  <Words>2672</Words>
  <Application>Microsoft Office PowerPoint</Application>
  <PresentationFormat>Panorámica</PresentationFormat>
  <Paragraphs>162</Paragraphs>
  <Slides>20</Slides>
  <Notes>10</Notes>
  <HiddenSlides>0</HiddenSlides>
  <MMClips>0</MMClips>
  <ScaleCrop>false</ScaleCrop>
  <HeadingPairs>
    <vt:vector size="6" baseType="variant">
      <vt:variant>
        <vt:lpstr>Fuentes usadas</vt:lpstr>
      </vt:variant>
      <vt:variant>
        <vt:i4>12</vt:i4>
      </vt:variant>
      <vt:variant>
        <vt:lpstr>Tema</vt:lpstr>
      </vt:variant>
      <vt:variant>
        <vt:i4>4</vt:i4>
      </vt:variant>
      <vt:variant>
        <vt:lpstr>Títulos de diapositiva</vt:lpstr>
      </vt:variant>
      <vt:variant>
        <vt:i4>20</vt:i4>
      </vt:variant>
    </vt:vector>
  </HeadingPairs>
  <TitlesOfParts>
    <vt:vector size="36" baseType="lpstr">
      <vt:lpstr>Times New Roman</vt:lpstr>
      <vt:lpstr>Arial Narrow</vt:lpstr>
      <vt:lpstr>Comic Sans MS</vt:lpstr>
      <vt:lpstr>Aptos</vt:lpstr>
      <vt:lpstr>Calibri</vt:lpstr>
      <vt:lpstr>Arial</vt:lpstr>
      <vt:lpstr>Gill Sans MT Ext Condensed Bold</vt:lpstr>
      <vt:lpstr>Impact</vt:lpstr>
      <vt:lpstr>Bodoni MT Poster Compressed</vt:lpstr>
      <vt:lpstr>Constantia</vt:lpstr>
      <vt:lpstr>Britannic Bold</vt:lpstr>
      <vt:lpstr>Aptos Display</vt:lpstr>
      <vt:lpstr>Tema de Office</vt:lpstr>
      <vt:lpstr>3_Default Design</vt:lpstr>
      <vt:lpstr>4_Default Design</vt:lpstr>
      <vt:lpstr>6_Default Design</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PRIMJENA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79</cp:revision>
  <dcterms:created xsi:type="dcterms:W3CDTF">2026-07-08T13:31:31Z</dcterms:created>
  <dcterms:modified xsi:type="dcterms:W3CDTF">2026-08-03T07:10:19Z</dcterms:modified>
</cp:coreProperties>
</file>