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0E_5A1F0D7F.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4" r:id="rId3"/>
    <p:sldMasterId id="2147483688" r:id="rId4"/>
  </p:sldMasterIdLst>
  <p:notesMasterIdLst>
    <p:notesMasterId r:id="rId26"/>
  </p:notesMasterIdLst>
  <p:sldIdLst>
    <p:sldId id="398" r:id="rId5"/>
    <p:sldId id="493" r:id="rId6"/>
    <p:sldId id="400" r:id="rId7"/>
    <p:sldId id="490" r:id="rId8"/>
    <p:sldId id="265" r:id="rId9"/>
    <p:sldId id="270" r:id="rId10"/>
    <p:sldId id="258" r:id="rId11"/>
    <p:sldId id="267" r:id="rId12"/>
    <p:sldId id="259" r:id="rId13"/>
    <p:sldId id="491" r:id="rId14"/>
    <p:sldId id="278" r:id="rId15"/>
    <p:sldId id="279" r:id="rId16"/>
    <p:sldId id="280" r:id="rId17"/>
    <p:sldId id="263" r:id="rId18"/>
    <p:sldId id="268" r:id="rId19"/>
    <p:sldId id="274" r:id="rId20"/>
    <p:sldId id="481" r:id="rId21"/>
    <p:sldId id="482" r:id="rId22"/>
    <p:sldId id="483" r:id="rId23"/>
    <p:sldId id="486" r:id="rId24"/>
    <p:sldId id="489" r:id="rId25"/>
  </p:sldIdLst>
  <p:sldSz cx="12192000" cy="6858000"/>
  <p:notesSz cx="6858000" cy="9144000"/>
  <p:embeddedFontLst>
    <p:embeddedFont>
      <p:font typeface="Arial Narrow" panose="020B0606020202030204" pitchFamily="34" charset="0"/>
      <p:regular r:id="rId27"/>
      <p:bold r:id="rId28"/>
      <p:italic r:id="rId29"/>
      <p:boldItalic r:id="rId30"/>
    </p:embeddedFont>
    <p:embeddedFont>
      <p:font typeface="Bodoni MT Poster Compressed" panose="02070706080601050204" pitchFamily="18" charset="0"/>
      <p:regular r:id="rId31"/>
    </p:embeddedFont>
    <p:embeddedFont>
      <p:font typeface="Britannic Bold" panose="020B0903060703020204" pitchFamily="34" charset="0"/>
      <p:regular r:id="rId32"/>
    </p:embeddedFont>
    <p:embeddedFont>
      <p:font typeface="Comic Sans MS" panose="030F0702030302020204" pitchFamily="66" charset="0"/>
      <p:regular r:id="rId33"/>
      <p:bold r:id="rId34"/>
      <p:italic r:id="rId35"/>
      <p:boldItalic r:id="rId36"/>
    </p:embeddedFont>
    <p:embeddedFont>
      <p:font typeface="Constantia" panose="02030602050306030303" pitchFamily="18" charset="0"/>
      <p:regular r:id="rId37"/>
      <p:bold r:id="rId38"/>
      <p:italic r:id="rId39"/>
      <p:boldItalic r:id="rId40"/>
    </p:embeddedFont>
    <p:embeddedFont>
      <p:font typeface="Gill Sans MT Ext Condensed Bold" panose="020B0902020104020203" pitchFamily="34" charset="0"/>
      <p:regular r:id="rId41"/>
    </p:embeddedFont>
    <p:embeddedFont>
      <p:font typeface="Impact" panose="020B0806030902050204" pitchFamily="34" charset="0"/>
      <p:regular r:id="rId4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3F1B24-63CB-73D2-BB89-4165CE681168}" name="Tihomir Brechelmacher" initials="TB" userId="43d879082158e06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1" autoAdjust="0"/>
  </p:normalViewPr>
  <p:slideViewPr>
    <p:cSldViewPr snapToGrid="0">
      <p:cViewPr varScale="1">
        <p:scale>
          <a:sx n="101" d="100"/>
          <a:sy n="101" d="100"/>
        </p:scale>
        <p:origin x="348" y="13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font" Target="fonts/font16.fntdata"/><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font" Target="fonts/font15.fntdata"/></Relationships>
</file>

<file path=ppt/comments/modernComment_10E_5A1F0D7F.xml><?xml version="1.0" encoding="utf-8"?>
<p188:cmLst xmlns:a="http://schemas.openxmlformats.org/drawingml/2006/main" xmlns:r="http://schemas.openxmlformats.org/officeDocument/2006/relationships" xmlns:p188="http://schemas.microsoft.com/office/powerpoint/2018/8/main">
  <p188:cm id="{8B6AC8BA-DE14-4CB2-AC11-FD4BEC6866B6}" authorId="{593F1B24-63CB-73D2-BB89-4165CE681168}" created="2026-07-20T19:21:28.439">
    <pc:sldMkLst xmlns:pc="http://schemas.microsoft.com/office/powerpoint/2013/main/command">
      <pc:docMk/>
      <pc:sldMk cId="1511984511" sldId="270"/>
    </pc:sldMkLst>
    <p188:txBody>
      <a:bodyPr/>
      <a:lstStyle/>
      <a:p>
        <a:r>
          <a:rPr lang="hr-HR"/>
          <a:t>I want to keep mz presentation!</a:t>
        </a:r>
      </a:p>
    </p188:txBody>
  </p188:cm>
</p188:cmLst>
</file>

<file path=ppt/diagrams/_rels/data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diagrams/_rels/data6.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37.jpeg"/><Relationship Id="rId1" Type="http://schemas.openxmlformats.org/officeDocument/2006/relationships/image" Target="../media/image36.jpeg"/><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diagrams/_rels/drawing6.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37.jpeg"/><Relationship Id="rId1" Type="http://schemas.openxmlformats.org/officeDocument/2006/relationships/image" Target="../media/image36.jpeg"/><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1CCF99-C479-404A-A57E-489B209A39E9}" type="doc">
      <dgm:prSet loTypeId="urn:microsoft.com/office/officeart/2005/8/layout/default" loCatId="list" qsTypeId="urn:microsoft.com/office/officeart/2005/8/quickstyle/simple1#1" qsCatId="simple" csTypeId="urn:microsoft.com/office/officeart/2005/8/colors/accent1_2#1" csCatId="accent1" phldr="1"/>
      <dgm:spPr/>
      <dgm:t>
        <a:bodyPr/>
        <a:lstStyle/>
        <a:p>
          <a:endParaRPr lang="hr-HR"/>
        </a:p>
      </dgm:t>
    </dgm:pt>
    <dgm:pt modelId="{7B1A489F-AA07-4215-A908-51B11BE1184B}" type="pres">
      <dgm:prSet presAssocID="{F81CCF99-C479-404A-A57E-489B209A39E9}" presName="diagram" presStyleCnt="0">
        <dgm:presLayoutVars>
          <dgm:dir/>
          <dgm:resizeHandles val="exact"/>
        </dgm:presLayoutVars>
      </dgm:prSet>
      <dgm:spPr/>
    </dgm:pt>
  </dgm:ptLst>
  <dgm:cxnLst>
    <dgm:cxn modelId="{2CF723C9-8D8F-4A4E-950C-68833CABE9EF}" type="presOf" srcId="{F81CCF99-C479-404A-A57E-489B209A39E9}" destId="{7B1A489F-AA07-4215-A908-51B11BE1184B}" srcOrd="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1" qsCatId="3D" csTypeId="urn:microsoft.com/office/officeart/2005/8/colors/colorful1#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s-ES" sz="2800" b="1">
              <a:effectLst>
                <a:outerShdw blurRad="38100" dist="38100" dir="2700000" algn="tl">
                  <a:srgbClr val="000000">
                    <a:alpha val="43137"/>
                  </a:srgbClr>
                </a:outerShdw>
              </a:effectLst>
            </a:rPr>
            <a:t>PORTRET LJUBAVI</a:t>
          </a:r>
          <a:endParaRPr lang="es-ES" sz="2800" b="1" dirty="0">
            <a:effectLst>
              <a:outerShdw blurRad="38100" dist="38100" dir="2700000" algn="tl">
                <a:srgbClr val="000000">
                  <a:alpha val="43137"/>
                </a:srgbClr>
              </a:outerShdw>
            </a:effectLst>
          </a:endParaRP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s-ES" sz="2000" b="1">
              <a:effectLst>
                <a:outerShdw blurRad="38100" dist="38100" dir="2700000" algn="tl">
                  <a:srgbClr val="000000">
                    <a:alpha val="43137"/>
                  </a:srgbClr>
                </a:outerShdw>
              </a:effectLst>
            </a:rPr>
            <a:t>Nadmoć ljubavi</a:t>
          </a:r>
          <a:endParaRPr lang="es-ES" sz="2000" b="1" dirty="0">
            <a:effectLst>
              <a:outerShdw blurRad="38100" dist="38100" dir="2700000" algn="tl">
                <a:srgbClr val="000000">
                  <a:alpha val="43137"/>
                </a:srgbClr>
              </a:outerShdw>
            </a:effectLst>
          </a:endParaRP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s-ES" sz="2000" b="1">
              <a:effectLst>
                <a:outerShdw blurRad="38100" dist="38100" dir="2700000" algn="tl">
                  <a:srgbClr val="000000">
                    <a:alpha val="43137"/>
                  </a:srgbClr>
                </a:outerShdw>
              </a:effectLst>
            </a:rPr>
            <a:t>Naj</a:t>
          </a:r>
          <a:r>
            <a:rPr lang="hr-HR" sz="2000" b="1">
              <a:effectLst>
                <a:outerShdw blurRad="38100" dist="38100" dir="2700000" algn="tl">
                  <a:srgbClr val="000000">
                    <a:alpha val="43137"/>
                  </a:srgbClr>
                </a:outerShdw>
              </a:effectLst>
            </a:rPr>
            <a:t>bolj</a:t>
          </a:r>
          <a:r>
            <a:rPr lang="es-ES" sz="2000" b="1">
              <a:effectLst>
                <a:outerShdw blurRad="38100" dist="38100" dir="2700000" algn="tl">
                  <a:srgbClr val="000000">
                    <a:alpha val="43137"/>
                  </a:srgbClr>
                </a:outerShdw>
              </a:effectLst>
            </a:rPr>
            <a:t>i put</a:t>
          </a:r>
          <a:endParaRPr lang="es-ES" sz="2000" b="1" dirty="0">
            <a:effectLst>
              <a:outerShdw blurRad="38100" dist="38100" dir="2700000" algn="tl">
                <a:srgbClr val="000000">
                  <a:alpha val="43137"/>
                </a:srgbClr>
              </a:outerShdw>
            </a:effectLst>
          </a:endParaRP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s-ES" sz="2000" b="1">
              <a:effectLst>
                <a:outerShdw blurRad="38100" dist="38100" dir="2700000" algn="tl">
                  <a:srgbClr val="000000">
                    <a:alpha val="43137"/>
                  </a:srgbClr>
                </a:outerShdw>
              </a:effectLst>
            </a:rPr>
            <a:t>Karakteristike ljubavi</a:t>
          </a:r>
          <a:endParaRPr lang="es-ES" sz="2000" b="1" dirty="0">
            <a:effectLst>
              <a:outerShdw blurRad="38100" dist="38100" dir="2700000" algn="tl">
                <a:srgbClr val="000000">
                  <a:alpha val="43137"/>
                </a:srgbClr>
              </a:outerShdw>
            </a:effectLst>
          </a:endParaRP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s-ES" sz="2000" b="1">
              <a:effectLst>
                <a:outerShdw blurRad="38100" dist="38100" dir="2700000" algn="tl">
                  <a:srgbClr val="000000">
                    <a:alpha val="43137"/>
                  </a:srgbClr>
                </a:outerShdw>
              </a:effectLst>
            </a:rPr>
            <a:t>Što ljubav </a:t>
          </a:r>
          <a:r>
            <a:rPr lang="hr-HR" sz="2000" b="1">
              <a:effectLst>
                <a:outerShdw blurRad="38100" dist="38100" dir="2700000" algn="tl">
                  <a:srgbClr val="000000">
                    <a:alpha val="43137"/>
                  </a:srgbClr>
                </a:outerShdw>
              </a:effectLst>
            </a:rPr>
            <a:t>čin</a:t>
          </a:r>
          <a:r>
            <a:rPr lang="es-ES" sz="2000" b="1">
              <a:effectLst>
                <a:outerShdw blurRad="38100" dist="38100" dir="2700000" algn="tl">
                  <a:srgbClr val="000000">
                    <a:alpha val="43137"/>
                  </a:srgbClr>
                </a:outerShdw>
              </a:effectLst>
            </a:rPr>
            <a:t>i</a:t>
          </a:r>
          <a:endParaRPr lang="es-ES" sz="2000" b="1" dirty="0">
            <a:effectLst>
              <a:outerShdw blurRad="38100" dist="38100" dir="2700000" algn="tl">
                <a:srgbClr val="000000">
                  <a:alpha val="43137"/>
                </a:srgbClr>
              </a:outerShdw>
            </a:effectLst>
          </a:endParaRP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s-ES" sz="2000" b="1">
              <a:effectLst>
                <a:outerShdw blurRad="38100" dist="38100" dir="2700000" algn="tl">
                  <a:srgbClr val="000000">
                    <a:alpha val="43137"/>
                  </a:srgbClr>
                </a:outerShdw>
              </a:effectLst>
            </a:rPr>
            <a:t>Što ljubav NE čini</a:t>
          </a:r>
          <a:endParaRPr lang="es-ES" sz="2000" b="1" dirty="0">
            <a:effectLst>
              <a:outerShdw blurRad="38100" dist="38100" dir="2700000" algn="tl">
                <a:srgbClr val="000000">
                  <a:alpha val="43137"/>
                </a:srgbClr>
              </a:outerShdw>
            </a:effectLst>
          </a:endParaRP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s-ES" sz="2000" b="1">
              <a:effectLst>
                <a:outerShdw blurRad="38100" dist="38100" dir="2700000" algn="tl">
                  <a:srgbClr val="000000">
                    <a:alpha val="43137"/>
                  </a:srgbClr>
                </a:outerShdw>
              </a:effectLst>
            </a:rPr>
            <a:t> Portret Isusa</a:t>
          </a:r>
          <a:endParaRPr lang="es-ES" sz="2000" b="1" dirty="0">
            <a:effectLst>
              <a:outerShdw blurRad="38100" dist="38100" dir="2700000" algn="tl">
                <a:srgbClr val="000000">
                  <a:alpha val="43137"/>
                </a:srgbClr>
              </a:outerShdw>
            </a:effectLst>
          </a:endParaRP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s-ES" sz="2000" b="1">
              <a:effectLst>
                <a:outerShdw blurRad="38100" dist="38100" dir="2700000" algn="tl">
                  <a:srgbClr val="000000">
                    <a:alpha val="43137"/>
                  </a:srgbClr>
                </a:outerShdw>
              </a:effectLst>
            </a:rPr>
            <a:t>Ustrajnost ljubavi</a:t>
          </a:r>
          <a:endParaRPr lang="es-ES" sz="2000" b="1" dirty="0">
            <a:effectLst>
              <a:outerShdw blurRad="38100" dist="38100" dir="2700000" algn="tl">
                <a:srgbClr val="000000">
                  <a:alpha val="43137"/>
                </a:srgbClr>
              </a:outerShdw>
            </a:effectLst>
          </a:endParaRP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s-ES" sz="2000" b="1">
              <a:effectLst>
                <a:outerShdw blurRad="38100" dist="38100" dir="2700000" algn="tl">
                  <a:srgbClr val="000000">
                    <a:alpha val="43137"/>
                  </a:srgbClr>
                </a:outerShdw>
              </a:effectLst>
            </a:rPr>
            <a:t>Najveća vrlina</a:t>
          </a:r>
          <a:endParaRPr lang="es-ES" sz="2000" b="1" dirty="0">
            <a:effectLst>
              <a:outerShdw blurRad="38100" dist="38100" dir="2700000" algn="tl">
                <a:srgbClr val="000000">
                  <a:alpha val="43137"/>
                </a:srgbClr>
              </a:outerShdw>
            </a:effectLst>
          </a:endParaRP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custLinFactNeighborX="-2939" custLinFactNeighborY="21526">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custLinFactNeighborX="-1861" custLinFactNeighborY="3834">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1" qsCatId="3D" csTypeId="urn:microsoft.com/office/officeart/2005/8/colors/colorful5#1"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Dugo trpi</a:t>
          </a:r>
          <a:endParaRPr lang="en" sz="2000" b="1" noProof="0" dirty="0">
            <a:effectLst>
              <a:outerShdw blurRad="38100" dist="38100" dir="2700000" algn="tl">
                <a:srgbClr val="000000">
                  <a:alpha val="43137"/>
                </a:srgbClr>
              </a:outerShdw>
            </a:effectLst>
          </a:endParaRP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Ljubazna je</a:t>
          </a:r>
          <a:endParaRPr lang="en" sz="2000" b="1" noProof="0" dirty="0">
            <a:effectLst>
              <a:outerShdw blurRad="38100" dist="38100" dir="2700000" algn="tl">
                <a:srgbClr val="000000">
                  <a:alpha val="43137"/>
                </a:srgbClr>
              </a:outerShdw>
            </a:effectLst>
          </a:endParaRP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Raduje se istini</a:t>
          </a:r>
          <a:endParaRPr lang="en" sz="2000" b="1" noProof="0" dirty="0">
            <a:effectLst>
              <a:outerShdw blurRad="38100" dist="38100" dir="2700000" algn="tl">
                <a:srgbClr val="000000">
                  <a:alpha val="43137"/>
                </a:srgbClr>
              </a:outerShdw>
            </a:effectLst>
          </a:endParaRP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makrothymeō</a:t>
          </a:r>
          <a:r>
            <a:rPr lang="en" sz="1800" b="1" noProof="0"/>
            <a:t>: </a:t>
          </a:r>
          <a:r>
            <a:rPr lang="hr-HR" sz="1800" b="1" noProof="0"/>
            <a:t>dugo trpiti, izdržati, biti strpljiv</a:t>
          </a:r>
          <a:endParaRPr lang="en" sz="1800" b="1" noProof="0" dirty="0"/>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hr-HR" sz="1800" b="1" noProof="0"/>
            <a:t>Pokažite strpljenje i tolerirajte tuđe pogreške.</a:t>
          </a:r>
          <a:endParaRPr lang="en" sz="1800" b="1" noProof="0" dirty="0"/>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jrēsteuomai </a:t>
          </a:r>
          <a:r>
            <a:rPr lang="en" sz="1800" b="1" noProof="0"/>
            <a:t>: </a:t>
          </a:r>
          <a:r>
            <a:rPr lang="sr-Latn-RS" sz="1800" b="1" noProof="0"/>
            <a:t>d</a:t>
          </a:r>
          <a:r>
            <a:rPr lang="hr-HR" sz="1800" b="1" noProof="0"/>
            <a:t>jeluj dobronamjerno</a:t>
          </a:r>
          <a:endParaRPr lang="en" sz="1800" b="1" noProof="0" dirty="0"/>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sr-Latn-RS" sz="1800" b="1" noProof="0"/>
            <a:t>Budite</a:t>
          </a:r>
          <a:r>
            <a:rPr lang="fi-FI" sz="1800" b="1" noProof="0"/>
            <a:t> milostiv i suosjećajn</a:t>
          </a:r>
          <a:r>
            <a:rPr lang="sr-Latn-RS" sz="1800" b="1" noProof="0"/>
            <a:t>i.</a:t>
          </a:r>
          <a:endParaRPr lang="en" sz="1800" b="1" noProof="0" dirty="0"/>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synjairō</a:t>
          </a:r>
          <a:r>
            <a:rPr lang="en" sz="1800" b="1" noProof="0"/>
            <a:t>: </a:t>
          </a:r>
          <a:r>
            <a:rPr lang="sr-Latn-RS" sz="1800" b="1" noProof="0"/>
            <a:t>izražavat</a:t>
          </a:r>
          <a:r>
            <a:rPr lang="it-IT" sz="1800" b="1" noProof="0"/>
            <a:t>i sućut, čestita</a:t>
          </a:r>
          <a:r>
            <a:rPr lang="sr-Latn-RS" sz="1800" b="1" noProof="0"/>
            <a:t>ti</a:t>
          </a:r>
          <a:endParaRPr lang="en" sz="1800" b="1" noProof="0" dirty="0"/>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hr-HR" sz="1800" b="1" noProof="0"/>
            <a:t>Raduje se onima koji podržavaju istinu.</a:t>
          </a:r>
          <a:endParaRPr lang="en" sz="1800" b="1" noProof="0" dirty="0"/>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Podnosi sve</a:t>
          </a:r>
          <a:endParaRPr lang="en" sz="2000" b="1" noProof="0" dirty="0">
            <a:effectLst>
              <a:outerShdw blurRad="38100" dist="38100" dir="2700000" algn="tl">
                <a:srgbClr val="000000">
                  <a:alpha val="43137"/>
                </a:srgbClr>
              </a:outerShdw>
            </a:effectLst>
          </a:endParaRP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stegō</a:t>
          </a:r>
          <a:r>
            <a:rPr lang="en" sz="1800" b="1" noProof="0"/>
            <a:t>: </a:t>
          </a:r>
          <a:r>
            <a:rPr lang="hr-HR" sz="1800" b="1" noProof="0"/>
            <a:t>pokriti tišinom (strpljivo izdržati)</a:t>
          </a:r>
          <a:endParaRPr lang="en" sz="1800" b="1" noProof="0" dirty="0"/>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sr-Latn-RS" sz="1600" b="1" noProof="0"/>
            <a:t>Po</a:t>
          </a:r>
          <a:r>
            <a:rPr lang="it-IT" sz="1600" b="1" noProof="0"/>
            <a:t>krivaj i šuti o tuđim manama, </a:t>
          </a:r>
          <a:r>
            <a:rPr lang="sr-Latn-RS" sz="1600" b="1" noProof="0"/>
            <a:t>i</a:t>
          </a:r>
          <a:r>
            <a:rPr lang="it-IT" sz="1600" b="1" noProof="0"/>
            <a:t> ne otkrij</a:t>
          </a:r>
          <a:r>
            <a:rPr lang="sr-Latn-RS" sz="1600" b="1" noProof="0"/>
            <a:t> ih.</a:t>
          </a:r>
          <a:endParaRPr lang="en" sz="1600" b="1" noProof="0" dirty="0"/>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Vjeruje sve</a:t>
          </a:r>
          <a:endParaRPr lang="en" sz="2000" b="1" noProof="0" dirty="0">
            <a:effectLst>
              <a:outerShdw blurRad="38100" dist="38100" dir="2700000" algn="tl">
                <a:srgbClr val="000000">
                  <a:alpha val="43137"/>
                </a:srgbClr>
              </a:outerShdw>
            </a:effectLst>
          </a:endParaRP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pisteuō</a:t>
          </a:r>
          <a:r>
            <a:rPr lang="en" sz="1800" b="1" noProof="0"/>
            <a:t>: </a:t>
          </a:r>
          <a:r>
            <a:rPr lang="hr-HR" sz="1800" b="1" noProof="0"/>
            <a:t>imati vjeru, cjeniti zasluge, vjerovati</a:t>
          </a:r>
          <a:endParaRPr lang="en" sz="1800" b="1" noProof="0" dirty="0"/>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hr-HR" sz="1800" b="1" noProof="0"/>
            <a:t>Ne osuđujte, već prvo ispitajte sumnjom.</a:t>
          </a:r>
          <a:endParaRPr lang="en" sz="1800" b="1" noProof="0" dirty="0"/>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Svemu se nada</a:t>
          </a:r>
          <a:endParaRPr lang="en" sz="2000" b="1" noProof="0" dirty="0">
            <a:effectLst>
              <a:outerShdw blurRad="38100" dist="38100" dir="2700000" algn="tl">
                <a:srgbClr val="000000">
                  <a:alpha val="43137"/>
                </a:srgbClr>
              </a:outerShdw>
            </a:effectLst>
          </a:endParaRP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Elpizō</a:t>
          </a:r>
          <a:r>
            <a:rPr lang="en" sz="1800" b="0" i="1" noProof="0">
              <a:effectLst>
                <a:outerShdw blurRad="38100" dist="38100" dir="2700000" algn="tl">
                  <a:srgbClr val="000000">
                    <a:alpha val="43137"/>
                  </a:srgbClr>
                </a:outerShdw>
              </a:effectLst>
            </a:rPr>
            <a:t>:</a:t>
          </a:r>
          <a:r>
            <a:rPr lang="en" sz="1800" b="1" noProof="0"/>
            <a:t> </a:t>
          </a:r>
          <a:r>
            <a:rPr lang="hr-HR" sz="1800" b="1" noProof="0"/>
            <a:t>čekati ili vjerovati</a:t>
          </a:r>
          <a:endParaRPr lang="en" sz="1800" b="1" noProof="0" dirty="0"/>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hr-HR" sz="1800" b="1" noProof="0"/>
            <a:t>Uvijek očekuj da će se dogoditi nešto dobro.</a:t>
          </a:r>
          <a:endParaRPr lang="en" sz="1800" b="1" noProof="0" dirty="0"/>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Sve podnosi </a:t>
          </a:r>
          <a:endParaRPr lang="en" sz="2000" b="1" noProof="0" dirty="0">
            <a:effectLst>
              <a:outerShdw blurRad="38100" dist="38100" dir="2700000" algn="tl">
                <a:srgbClr val="000000">
                  <a:alpha val="43137"/>
                </a:srgbClr>
              </a:outerShdw>
            </a:effectLst>
          </a:endParaRP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hypomenō</a:t>
          </a:r>
          <a:r>
            <a:rPr lang="en" sz="1800" b="1" noProof="0"/>
            <a:t>: </a:t>
          </a:r>
          <a:r>
            <a:rPr lang="hr-HR" sz="1800" b="1" noProof="0"/>
            <a:t>oduprijeti se, izdržati, imati snagu, ustrajati</a:t>
          </a:r>
          <a:endParaRPr lang="en" sz="1800" b="1" noProof="0" dirty="0"/>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hr-HR" sz="1800" b="1" noProof="0"/>
            <a:t>Izdržite teškoće, kušnje i progon.</a:t>
          </a:r>
          <a:endParaRPr lang="en" sz="1800" b="1" noProof="0" dirty="0"/>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2" qsCatId="3D" csTypeId="urn:microsoft.com/office/officeart/2005/8/colors/colorful4#1"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a:t>
          </a:r>
          <a:r>
            <a:rPr lang="sr-Latn-RS" sz="2000" b="1">
              <a:effectLst>
                <a:outerShdw blurRad="38100" dist="38100" dir="2700000" algn="tl">
                  <a:srgbClr val="000000">
                    <a:alpha val="43137"/>
                  </a:srgbClr>
                </a:outerShdw>
              </a:effectLst>
            </a:rPr>
            <a:t> </a:t>
          </a:r>
          <a:r>
            <a:rPr lang="es-ES" sz="2000" b="1">
              <a:effectLst>
                <a:outerShdw blurRad="38100" dist="38100" dir="2700000" algn="tl">
                  <a:srgbClr val="000000">
                    <a:alpha val="43137"/>
                  </a:srgbClr>
                </a:outerShdw>
              </a:effectLst>
            </a:rPr>
            <a:t> zavi</a:t>
          </a:r>
          <a:r>
            <a:rPr lang="hr-HR" sz="2000" b="1">
              <a:effectLst>
                <a:outerShdw blurRad="38100" dist="38100" dir="2700000" algn="tl">
                  <a:srgbClr val="000000">
                    <a:alpha val="43137"/>
                  </a:srgbClr>
                </a:outerShdw>
              </a:effectLst>
            </a:rPr>
            <a:t>d</a:t>
          </a:r>
          <a:r>
            <a:rPr lang="es-ES" sz="2000" b="1">
              <a:effectLst>
                <a:outerShdw blurRad="38100" dist="38100" dir="2700000" algn="tl">
                  <a:srgbClr val="000000">
                    <a:alpha val="43137"/>
                  </a:srgbClr>
                </a:outerShdw>
              </a:effectLst>
            </a:rPr>
            <a:t>i</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zeloō</a:t>
          </a:r>
          <a:r>
            <a:rPr lang="es-ES" sz="1800" b="1"/>
            <a:t>: ima</a:t>
          </a:r>
          <a:r>
            <a:rPr lang="sr-Latn-RS" sz="1800" b="1"/>
            <a:t>ti</a:t>
          </a:r>
          <a:br>
            <a:rPr lang="es-ES" sz="1800" b="1"/>
          </a:br>
          <a:r>
            <a:rPr lang="sr-Latn-RS" sz="1800" b="1"/>
            <a:t>o</a:t>
          </a:r>
          <a:r>
            <a:rPr lang="es-ES" sz="1800" b="1"/>
            <a:t>sjećaj pečenja</a:t>
          </a:r>
          <a:endParaRPr lang="es-ES" sz="1800" b="1" dirty="0"/>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it-IT" sz="1800" b="1"/>
            <a:t>Ne zavidi onima koji imaju druge darove ili vrline</a:t>
          </a:r>
          <a:r>
            <a:rPr lang="sr-Latn-RS" sz="1800" b="1"/>
            <a:t>.</a:t>
          </a:r>
          <a:endParaRPr lang="es-ES" sz="1800" b="1" dirty="0"/>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hr-HR" sz="2000" b="1">
              <a:effectLst>
                <a:outerShdw blurRad="38100" dist="38100" dir="2700000" algn="tl">
                  <a:srgbClr val="000000">
                    <a:alpha val="43137"/>
                  </a:srgbClr>
                </a:outerShdw>
              </a:effectLst>
            </a:rPr>
            <a:t>N</a:t>
          </a:r>
          <a:r>
            <a:rPr lang="es-ES" sz="2000" b="1">
              <a:effectLst>
                <a:outerShdw blurRad="38100" dist="38100" dir="2700000" algn="tl">
                  <a:srgbClr val="000000">
                    <a:alpha val="43137"/>
                  </a:srgbClr>
                </a:outerShdw>
              </a:effectLst>
            </a:rPr>
            <a:t>e hvali</a:t>
          </a:r>
          <a:r>
            <a:rPr lang="hr-HR" sz="2000" b="1">
              <a:effectLst>
                <a:outerShdw blurRad="38100" dist="38100" dir="2700000" algn="tl">
                  <a:srgbClr val="000000">
                    <a:alpha val="43137"/>
                  </a:srgbClr>
                </a:outerShdw>
              </a:effectLst>
            </a:rPr>
            <a:t> se.</a:t>
          </a:r>
          <a:endParaRPr lang="es-ES" sz="2000" b="1" dirty="0">
            <a:effectLst>
              <a:outerShdw blurRad="38100" dist="38100" dir="2700000" algn="tl">
                <a:srgbClr val="000000">
                  <a:alpha val="43137"/>
                </a:srgbClr>
              </a:outerShdw>
            </a:effectLst>
          </a:endParaRP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perpereuomai</a:t>
          </a:r>
          <a:r>
            <a:rPr lang="es-ES" sz="1800" b="1"/>
            <a:t>: hvalisanje, </a:t>
          </a:r>
          <a:r>
            <a:rPr lang="sr-Latn-RS" sz="1800" b="1"/>
            <a:t>napuhava</a:t>
          </a:r>
          <a:r>
            <a:rPr lang="es-ES" sz="1800" b="1"/>
            <a:t>nje</a:t>
          </a:r>
          <a:endParaRPr lang="es-ES" sz="1800" b="1" dirty="0"/>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it-IT" sz="1800" b="1"/>
            <a:t>Ne želi da </a:t>
          </a:r>
          <a:r>
            <a:rPr lang="sr-Latn-RS" sz="1800" b="1"/>
            <a:t>je</a:t>
          </a:r>
          <a:r>
            <a:rPr lang="it-IT" sz="1800" b="1"/>
            <a:t> drugi hvale</a:t>
          </a:r>
          <a:r>
            <a:rPr lang="sr-Latn-RS" sz="1800" b="1"/>
            <a:t>.</a:t>
          </a:r>
          <a:endParaRPr lang="es-ES" sz="1800" b="1" dirty="0"/>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 nad</a:t>
          </a:r>
          <a:r>
            <a:rPr lang="hr-HR" sz="2000" b="1">
              <a:effectLst>
                <a:outerShdw blurRad="38100" dist="38100" dir="2700000" algn="tl">
                  <a:srgbClr val="000000">
                    <a:alpha val="43137"/>
                  </a:srgbClr>
                </a:outerShdw>
              </a:effectLst>
            </a:rPr>
            <a:t>im</a:t>
          </a:r>
          <a:r>
            <a:rPr lang="es-ES" sz="2000" b="1">
              <a:effectLst>
                <a:outerShdw blurRad="38100" dist="38100" dir="2700000" algn="tl">
                  <a:srgbClr val="000000">
                    <a:alpha val="43137"/>
                  </a:srgbClr>
                </a:outerShdw>
              </a:effectLst>
            </a:rPr>
            <a:t>a se</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s-ES" sz="1800" b="0" i="1">
              <a:effectLst>
                <a:outerShdw blurRad="38100" dist="38100" dir="2700000" algn="tl">
                  <a:srgbClr val="000000">
                    <a:alpha val="43137"/>
                  </a:srgbClr>
                </a:outerShdw>
              </a:effectLst>
            </a:rPr>
            <a:t>fysioō</a:t>
          </a:r>
          <a:r>
            <a:rPr lang="pt-BR" sz="1800" b="1"/>
            <a:t>: nad</a:t>
          </a:r>
          <a:r>
            <a:rPr lang="sr-Latn-RS" sz="1800" b="1"/>
            <a:t>imati se</a:t>
          </a:r>
          <a:r>
            <a:rPr lang="pt-BR" sz="1800" b="1"/>
            <a:t>,  b</a:t>
          </a:r>
          <a:r>
            <a:rPr lang="sr-Latn-RS" sz="1800" b="1"/>
            <a:t>iti</a:t>
          </a:r>
          <a:r>
            <a:rPr lang="pt-BR" sz="1800" b="1"/>
            <a:t> ponosan</a:t>
          </a:r>
          <a:endParaRPr lang="es-ES" sz="1800" b="1" dirty="0"/>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pt-BR" sz="1800" b="1"/>
            <a:t>Nema</a:t>
          </a:r>
          <a:r>
            <a:rPr lang="sr-Latn-RS" sz="1800" b="1"/>
            <a:t>j</a:t>
          </a:r>
          <a:r>
            <a:rPr lang="pt-BR" sz="1800" b="1"/>
            <a:t> pretjeranu predodžbu o sebi</a:t>
          </a:r>
          <a:r>
            <a:rPr lang="sr-Latn-RS" sz="1800" b="1"/>
            <a:t>.</a:t>
          </a:r>
          <a:endParaRPr lang="es-ES" sz="1800" b="1" dirty="0"/>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 čini ništa neprimjereno</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asjēmoneō</a:t>
          </a:r>
          <a:r>
            <a:rPr lang="es-ES" sz="1800" b="1"/>
            <a:t>: </a:t>
          </a:r>
          <a:r>
            <a:rPr lang="sr-Latn-RS" sz="1800" b="1"/>
            <a:t>p</a:t>
          </a:r>
          <a:r>
            <a:rPr lang="es-ES" sz="1800" b="1"/>
            <a:t>onašat</a:t>
          </a:r>
          <a:r>
            <a:rPr lang="sr-Latn-RS" sz="1800" b="1"/>
            <a:t>i</a:t>
          </a:r>
          <a:r>
            <a:rPr lang="es-ES" sz="1800" b="1"/>
            <a:t> se neprimjereno</a:t>
          </a:r>
          <a:endParaRPr lang="es-ES" sz="1800" b="1" dirty="0"/>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s-ES" sz="1800" b="1"/>
            <a:t>Ne djeluj protiv dru</a:t>
          </a:r>
          <a:r>
            <a:rPr lang="sr-Latn-RS" sz="1800" b="1"/>
            <a:t>štve- </a:t>
          </a:r>
          <a:r>
            <a:rPr lang="es-ES" sz="1800" b="1"/>
            <a:t>nih i moralnih normi</a:t>
          </a:r>
          <a:r>
            <a:rPr lang="sr-Latn-RS" sz="1800" b="1"/>
            <a:t>.</a:t>
          </a:r>
          <a:endParaRPr lang="es-ES" sz="1800" b="1" dirty="0"/>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 traži svoje</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zēteō</a:t>
          </a:r>
          <a:r>
            <a:rPr lang="es-ES" sz="1800" b="1"/>
            <a:t>: </a:t>
          </a:r>
          <a:r>
            <a:rPr lang="sr-Latn-RS" sz="1800" b="1"/>
            <a:t>potraživati</a:t>
          </a:r>
          <a:endParaRPr lang="es-ES" sz="1800" b="1" dirty="0"/>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s-ES" sz="1800" b="1"/>
            <a:t>Odr</a:t>
          </a:r>
          <a:r>
            <a:rPr lang="sr-Latn-RS" sz="1800" b="1"/>
            <a:t>eci</a:t>
          </a:r>
          <a:r>
            <a:rPr lang="es-ES" sz="1800" b="1"/>
            <a:t> </a:t>
          </a:r>
          <a:r>
            <a:rPr lang="sr-Latn-RS" sz="1800" b="1"/>
            <a:t>se</a:t>
          </a:r>
          <a:r>
            <a:rPr lang="es-ES" sz="1800" b="1"/>
            <a:t> svojih prava zbog drugih</a:t>
          </a:r>
          <a:r>
            <a:rPr lang="sr-Latn-RS" sz="1800" b="1"/>
            <a:t>.</a:t>
          </a:r>
          <a:endParaRPr lang="es-ES" sz="1800" b="1" dirty="0"/>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dgm:spPr/>
      <dgm:t>
        <a:bodyPr/>
        <a:lstStyle/>
        <a:p>
          <a:r>
            <a:rPr lang="es-ES" sz="2000" b="1">
              <a:effectLst>
                <a:outerShdw blurRad="38100" dist="38100" dir="2700000" algn="tl">
                  <a:srgbClr val="000000">
                    <a:alpha val="43137"/>
                  </a:srgbClr>
                </a:outerShdw>
              </a:effectLst>
            </a:rPr>
            <a:t>N</a:t>
          </a:r>
          <a:r>
            <a:rPr lang="hr-HR" sz="2000" b="1">
              <a:effectLst>
                <a:outerShdw blurRad="38100" dist="38100" dir="2700000" algn="tl">
                  <a:srgbClr val="000000">
                    <a:alpha val="43137"/>
                  </a:srgbClr>
                </a:outerShdw>
              </a:effectLst>
            </a:rPr>
            <a:t>e </a:t>
          </a:r>
          <a:r>
            <a:rPr lang="es-ES" sz="2000" b="1">
              <a:effectLst>
                <a:outerShdw blurRad="38100" dist="38100" dir="2700000" algn="tl">
                  <a:srgbClr val="000000">
                    <a:alpha val="43137"/>
                  </a:srgbClr>
                </a:outerShdw>
              </a:effectLst>
            </a:rPr>
            <a:t>irit</a:t>
          </a:r>
          <a:r>
            <a:rPr lang="hr-HR" sz="2000" b="1">
              <a:effectLst>
                <a:outerShdw blurRad="38100" dist="38100" dir="2700000" algn="tl">
                  <a:srgbClr val="000000">
                    <a:alpha val="43137"/>
                  </a:srgbClr>
                </a:outerShdw>
              </a:effectLst>
            </a:rPr>
            <a:t>ir</a:t>
          </a:r>
          <a:r>
            <a:rPr lang="es-ES" sz="2000" b="1">
              <a:effectLst>
                <a:outerShdw blurRad="38100" dist="38100" dir="2700000" algn="tl">
                  <a:srgbClr val="000000">
                    <a:alpha val="43137"/>
                  </a:srgbClr>
                </a:outerShdw>
              </a:effectLst>
            </a:rPr>
            <a:t>a</a:t>
          </a:r>
          <a:r>
            <a:rPr lang="hr-HR" sz="2000" b="1">
              <a:effectLst>
                <a:outerShdw blurRad="38100" dist="38100" dir="2700000" algn="tl">
                  <a:srgbClr val="000000">
                    <a:alpha val="43137"/>
                  </a:srgbClr>
                </a:outerShdw>
              </a:effectLst>
            </a:rPr>
            <a:t> se.</a:t>
          </a:r>
          <a:endParaRPr lang="es-ES" sz="2000" b="1" dirty="0">
            <a:effectLst>
              <a:outerShdw blurRad="38100" dist="38100" dir="2700000" algn="tl">
                <a:srgbClr val="000000">
                  <a:alpha val="43137"/>
                </a:srgbClr>
              </a:outerShdw>
            </a:effectLst>
          </a:endParaRP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s-ES" sz="1800" b="0" i="1">
              <a:effectLst>
                <a:outerShdw blurRad="38100" dist="38100" dir="2700000" algn="tl">
                  <a:srgbClr val="000000">
                    <a:alpha val="43137"/>
                  </a:srgbClr>
                </a:outerShdw>
              </a:effectLst>
            </a:rPr>
            <a:t>Paroxynō: </a:t>
          </a:r>
          <a:r>
            <a:rPr lang="es-ES" sz="1800" b="0" i="0">
              <a:effectLst>
                <a:outerShdw blurRad="38100" dist="38100" dir="2700000" algn="tl">
                  <a:srgbClr val="000000">
                    <a:alpha val="43137"/>
                  </a:srgbClr>
                </a:outerShdw>
              </a:effectLst>
            </a:rPr>
            <a:t>p</a:t>
          </a:r>
          <a:r>
            <a:rPr lang="sr-Latn-RS" sz="1800" b="0" i="0">
              <a:effectLst>
                <a:outerShdw blurRad="38100" dist="38100" dir="2700000" algn="tl">
                  <a:srgbClr val="000000">
                    <a:alpha val="43137"/>
                  </a:srgbClr>
                </a:outerShdw>
              </a:effectLst>
            </a:rPr>
            <a:t>oentirati</a:t>
          </a:r>
          <a:r>
            <a:rPr lang="es-ES" sz="1800" b="0" i="0">
              <a:effectLst>
                <a:outerShdw blurRad="38100" dist="38100" dir="2700000" algn="tl">
                  <a:srgbClr val="000000">
                    <a:alpha val="43137"/>
                  </a:srgbClr>
                </a:outerShdw>
              </a:effectLst>
            </a:rPr>
            <a:t> na nešto što će ga živcirati, izazvati frustraciju</a:t>
          </a:r>
          <a:endParaRPr lang="es-ES" sz="1800" b="1" i="0" dirty="0"/>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es-ES" sz="1800" b="1"/>
            <a:t>Ne razdraž</a:t>
          </a:r>
          <a:r>
            <a:rPr lang="sr-Latn-RS" sz="1800" b="1"/>
            <a:t>uj</a:t>
          </a:r>
          <a:r>
            <a:rPr lang="es-ES" sz="1800" b="1"/>
            <a:t> niti previše</a:t>
          </a:r>
          <a:r>
            <a:rPr lang="sr-Latn-RS" sz="1800" b="1"/>
            <a:t> budi </a:t>
          </a:r>
          <a:r>
            <a:rPr lang="es-ES" sz="1800" b="1"/>
            <a:t> podlož</a:t>
          </a:r>
          <a:r>
            <a:rPr lang="sr-Latn-RS" sz="1800" b="1"/>
            <a:t>an.</a:t>
          </a:r>
          <a:endParaRPr lang="es-ES" sz="1800" b="1" dirty="0"/>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No guarda rencor</a:t>
          </a:r>
          <a:endParaRPr lang="es-ES" sz="2000" b="1" dirty="0">
            <a:effectLst>
              <a:outerShdw blurRad="38100" dist="38100" dir="2700000" algn="tl">
                <a:srgbClr val="000000">
                  <a:alpha val="43137"/>
                </a:srgbClr>
              </a:outerShdw>
            </a:effectLst>
          </a:endParaRP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s-ES" sz="1800" b="0" i="1">
              <a:effectLst>
                <a:outerShdw blurRad="38100" dist="38100" dir="2700000" algn="tl">
                  <a:srgbClr val="000000">
                    <a:alpha val="43137"/>
                  </a:srgbClr>
                </a:outerShdw>
              </a:effectLst>
            </a:rPr>
            <a:t>Logizomai: </a:t>
          </a:r>
          <a:r>
            <a:rPr lang="es-ES" sz="1800" b="0" i="0">
              <a:effectLst>
                <a:outerShdw blurRad="38100" dist="38100" dir="2700000" algn="tl">
                  <a:srgbClr val="000000">
                    <a:alpha val="43137"/>
                  </a:srgbClr>
                </a:outerShdw>
              </a:effectLst>
            </a:rPr>
            <a:t>Izum</a:t>
          </a:r>
          <a:endParaRPr lang="es-ES" sz="1800" b="1" i="0" dirty="0"/>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s-ES" sz="1800" b="1"/>
            <a:t>Oprašta i zanemaruj primljene uvrede</a:t>
          </a:r>
          <a:r>
            <a:rPr lang="hr-HR" sz="1800" b="1"/>
            <a:t>.</a:t>
          </a:r>
          <a:endParaRPr lang="es-ES" sz="1800" b="1" dirty="0"/>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a:t>
          </a:r>
          <a:r>
            <a:rPr lang="hr-HR" sz="2000" b="1">
              <a:effectLst>
                <a:outerShdw blurRad="38100" dist="38100" dir="2700000" algn="tl">
                  <a:srgbClr val="000000">
                    <a:alpha val="43137"/>
                  </a:srgbClr>
                </a:outerShdw>
              </a:effectLst>
            </a:rPr>
            <a:t> raduje se nepravdi.</a:t>
          </a:r>
          <a:endParaRPr lang="es-ES" sz="2000" b="1" dirty="0">
            <a:effectLst>
              <a:outerShdw blurRad="38100" dist="38100" dir="2700000" algn="tl">
                <a:srgbClr val="000000">
                  <a:alpha val="43137"/>
                </a:srgbClr>
              </a:outerShdw>
            </a:effectLst>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s-ES" sz="1800" b="0" i="1">
              <a:effectLst>
                <a:outerShdw blurRad="38100" dist="38100" dir="2700000" algn="tl">
                  <a:srgbClr val="000000">
                    <a:alpha val="43137"/>
                  </a:srgbClr>
                </a:outerShdw>
              </a:effectLst>
            </a:rPr>
            <a:t>jairō: </a:t>
          </a:r>
          <a:r>
            <a:rPr lang="es-ES" sz="1800" b="0" i="0">
              <a:effectLst>
                <a:outerShdw blurRad="38100" dist="38100" dir="2700000" algn="tl">
                  <a:srgbClr val="000000">
                    <a:alpha val="43137"/>
                  </a:srgbClr>
                </a:outerShdw>
              </a:effectLst>
            </a:rPr>
            <a:t>biti veseo, sretan ili se osjećati dobro</a:t>
          </a:r>
          <a:endParaRPr lang="es-ES" sz="1800" b="1" i="0" dirty="0"/>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s-ES" sz="1800" b="1"/>
            <a:t>Ne raduje se pogreškama, već ih nastoj ispraviti</a:t>
          </a:r>
          <a:r>
            <a:rPr lang="hr-HR" sz="1800" b="1"/>
            <a:t>.</a:t>
          </a:r>
          <a:endParaRPr lang="es-ES" sz="1800" b="1" dirty="0"/>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1" qsCatId="simple" csTypeId="urn:microsoft.com/office/officeart/2005/8/colors/colorful1#2"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pl-PL" sz="2000" b="1"/>
            <a:t>Podnosio je bičevanje, uvrede  i prezir.</a:t>
          </a:r>
          <a:br>
            <a:rPr lang="pl-PL" sz="2000" b="1"/>
          </a:br>
          <a:r>
            <a:rPr lang="pl-PL" sz="2000" b="1"/>
            <a:t>(Matej 27,27-31)</a:t>
          </a:r>
          <a:endParaRPr lang="es-ES" sz="2000" b="1" dirty="0"/>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sr-Latn-RS" sz="2000" b="1">
              <a:effectLst>
                <a:outerShdw blurRad="38100" dist="38100" dir="2700000" algn="tl">
                  <a:srgbClr val="000000">
                    <a:alpha val="43137"/>
                  </a:srgbClr>
                </a:outerShdw>
              </a:effectLst>
            </a:rPr>
            <a:t>Bio je</a:t>
          </a:r>
          <a:r>
            <a:rPr lang="es-ES" sz="2000" b="1">
              <a:effectLst>
                <a:outerShdw blurRad="38100" dist="38100" dir="2700000" algn="tl">
                  <a:srgbClr val="000000">
                    <a:alpha val="43137"/>
                  </a:srgbClr>
                </a:outerShdw>
              </a:effectLst>
            </a:rPr>
            <a:t> </a:t>
          </a:r>
          <a:r>
            <a:rPr lang="sr-Latn-RS" sz="2000" b="1">
              <a:effectLst>
                <a:outerShdw blurRad="38100" dist="38100" dir="2700000" algn="tl">
                  <a:srgbClr val="000000">
                    <a:alpha val="43137"/>
                  </a:srgbClr>
                </a:outerShdw>
              </a:effectLst>
            </a:rPr>
            <a:t>zdrav.</a:t>
          </a:r>
          <a:endParaRPr lang="es-ES" sz="2000" b="1" dirty="0">
            <a:effectLst>
              <a:outerShdw blurRad="38100" dist="38100" dir="2700000" algn="tl">
                <a:srgbClr val="000000">
                  <a:alpha val="43137"/>
                </a:srgbClr>
              </a:outerShdw>
            </a:effectLst>
          </a:endParaRP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pl-PL" sz="2000" b="1"/>
            <a:t>Bio je zainteresiran za svakoga tko pati.</a:t>
          </a:r>
          <a:endParaRPr lang="es-ES" sz="2000" b="1" dirty="0"/>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hr-HR" sz="2000" b="1">
              <a:effectLst>
                <a:outerShdw blurRad="38100" dist="38100" dir="2700000" algn="tl">
                  <a:srgbClr val="000000">
                    <a:alpha val="43137"/>
                  </a:srgbClr>
                </a:outerShdw>
              </a:effectLst>
            </a:rPr>
            <a:t>P</a:t>
          </a:r>
          <a:r>
            <a:rPr lang="es-ES" sz="2000" b="1">
              <a:effectLst>
                <a:outerShdw blurRad="38100" dist="38100" dir="2700000" algn="tl">
                  <a:srgbClr val="000000">
                    <a:alpha val="43137"/>
                  </a:srgbClr>
                </a:outerShdw>
              </a:effectLst>
            </a:rPr>
            <a:t>ati</a:t>
          </a:r>
          <a:r>
            <a:rPr lang="hr-HR" sz="2000" b="1">
              <a:effectLst>
                <a:outerShdw blurRad="38100" dist="38100" dir="2700000" algn="tl">
                  <a:srgbClr val="000000">
                    <a:alpha val="43137"/>
                  </a:srgbClr>
                </a:outerShdw>
              </a:effectLst>
            </a:rPr>
            <a:t>o je!</a:t>
          </a:r>
          <a:endParaRPr lang="es-ES" sz="2000" b="1" dirty="0">
            <a:effectLst>
              <a:outerShdw blurRad="38100" dist="38100" dir="2700000" algn="tl">
                <a:srgbClr val="000000">
                  <a:alpha val="43137"/>
                </a:srgbClr>
              </a:outerShdw>
            </a:effectLst>
          </a:endParaRP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hr-HR" sz="2000" b="1">
              <a:effectLst>
                <a:outerShdw blurRad="38100" dist="38100" dir="2700000" algn="tl">
                  <a:srgbClr val="000000">
                    <a:alpha val="43137"/>
                  </a:srgbClr>
                </a:outerShdw>
              </a:effectLst>
            </a:rPr>
            <a:t>Radovao se</a:t>
          </a:r>
          <a:r>
            <a:rPr lang="es-ES" sz="2000" b="1">
              <a:effectLst>
                <a:outerShdw blurRad="38100" dist="38100" dir="2700000" algn="tl">
                  <a:srgbClr val="000000">
                    <a:alpha val="43137"/>
                  </a:srgbClr>
                </a:outerShdw>
              </a:effectLst>
            </a:rPr>
            <a:t> istini</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s-ES" sz="2000" b="1"/>
            <a:t>Poučavao je istinu s jasnoćom i uvjerenjem</a:t>
          </a:r>
          <a:r>
            <a:rPr lang="hr-HR" sz="2000" b="1"/>
            <a:t>.</a:t>
          </a:r>
          <a:endParaRPr lang="es-ES" sz="2000" b="1" dirty="0"/>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sr-Latn-RS" sz="2000" b="1">
              <a:effectLst>
                <a:outerShdw blurRad="38100" dist="38100" dir="2700000" algn="tl">
                  <a:srgbClr val="000000">
                    <a:alpha val="43137"/>
                  </a:srgbClr>
                </a:outerShdw>
              </a:effectLst>
            </a:rPr>
            <a:t>T</a:t>
          </a:r>
          <a:r>
            <a:rPr lang="es-ES" sz="2000" b="1">
              <a:effectLst>
                <a:outerShdw blurRad="38100" dist="38100" dir="2700000" algn="tl">
                  <a:srgbClr val="000000">
                    <a:alpha val="43137"/>
                  </a:srgbClr>
                </a:outerShdw>
              </a:effectLst>
            </a:rPr>
            <a:t>rpi</a:t>
          </a:r>
          <a:r>
            <a:rPr lang="sr-Latn-RS" sz="2000" b="1">
              <a:effectLst>
                <a:outerShdw blurRad="38100" dist="38100" dir="2700000" algn="tl">
                  <a:srgbClr val="000000">
                    <a:alpha val="43137"/>
                  </a:srgbClr>
                </a:outerShdw>
              </a:effectLst>
            </a:rPr>
            <a:t>o je</a:t>
          </a:r>
          <a:r>
            <a:rPr lang="es-ES" sz="2000" b="1">
              <a:effectLst>
                <a:outerShdw blurRad="38100" dist="38100" dir="2700000" algn="tl">
                  <a:srgbClr val="000000">
                    <a:alpha val="43137"/>
                  </a:srgbClr>
                </a:outerShdw>
              </a:effectLst>
            </a:rPr>
            <a:t> sve</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s-ES" sz="2000" b="1"/>
            <a:t>Nije sudio grešnoj ženi i dao joj je oprost </a:t>
          </a:r>
          <a:r>
            <a:rPr lang="hr-HR" sz="2000" b="1"/>
            <a:t>                </a:t>
          </a:r>
          <a:r>
            <a:rPr lang="es-ES" sz="2000" b="1"/>
            <a:t>(Ivan 8</a:t>
          </a:r>
          <a:r>
            <a:rPr lang="hr-HR" sz="2000" b="1"/>
            <a:t>,</a:t>
          </a:r>
          <a:r>
            <a:rPr lang="es-ES" sz="2000" b="1"/>
            <a:t>10-11)</a:t>
          </a:r>
          <a:r>
            <a:rPr lang="hr-HR" sz="2000" b="1"/>
            <a:t>.</a:t>
          </a:r>
          <a:endParaRPr lang="es-ES" sz="2000" b="1" dirty="0"/>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Vjer</a:t>
          </a:r>
          <a:r>
            <a:rPr lang="sr-Latn-RS" sz="2000" b="1">
              <a:effectLst>
                <a:outerShdw blurRad="38100" dist="38100" dir="2700000" algn="tl">
                  <a:srgbClr val="000000">
                    <a:alpha val="43137"/>
                  </a:srgbClr>
                </a:outerShdw>
              </a:effectLst>
            </a:rPr>
            <a:t>ovao je</a:t>
          </a:r>
          <a:r>
            <a:rPr lang="es-ES" sz="2000" b="1">
              <a:effectLst>
                <a:outerShdw blurRad="38100" dist="38100" dir="2700000" algn="tl">
                  <a:srgbClr val="000000">
                    <a:alpha val="43137"/>
                  </a:srgbClr>
                </a:outerShdw>
              </a:effectLst>
            </a:rPr>
            <a:t> sve</a:t>
          </a:r>
          <a:r>
            <a:rPr lang="sr-Latn-RS"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pl-PL" sz="2000" b="1"/>
            <a:t>Vjerovao je u Zakejevu iskrenost</a:t>
          </a:r>
          <a:br>
            <a:rPr lang="pl-PL" sz="2000" b="1"/>
          </a:br>
          <a:r>
            <a:rPr lang="pl-PL" sz="2000" b="1"/>
            <a:t>(Luka 19,8.9).</a:t>
          </a:r>
          <a:endParaRPr lang="es-ES" sz="2000" b="1" dirty="0"/>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Sve nas čeka</a:t>
          </a:r>
          <a:endParaRPr lang="es-ES" sz="2000" b="1"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s-ES" sz="2000" b="1"/>
            <a:t>Pripremio je 12 ljudi za </a:t>
          </a:r>
          <a:r>
            <a:rPr lang="hr-HR" sz="2000" b="1"/>
            <a:t> </a:t>
          </a:r>
          <a:r>
            <a:rPr lang="es-ES" sz="2000" b="1"/>
            <a:t>"nemoguću" misiju</a:t>
          </a:r>
          <a:r>
            <a:rPr lang="hr-HR" sz="2000" b="1"/>
            <a:t>.</a:t>
          </a:r>
          <a:endParaRPr lang="es-ES" sz="2000" b="1" dirty="0"/>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Podržava sve</a:t>
          </a:r>
          <a:endParaRPr lang="es-ES" sz="2000" b="1"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pl-PL" sz="2000" b="1"/>
            <a:t>Podnio je glad, odbacivanje, bol i progon.</a:t>
          </a:r>
          <a:endParaRPr lang="es-ES" sz="2000" b="1" dirty="0"/>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X="-1330" custLinFactNeighborY="-9663">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2" qsCatId="simple" csTypeId="urn:microsoft.com/office/officeart/2005/8/colors/colorful1#3"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s-ES" sz="2000" b="1">
              <a:solidFill>
                <a:schemeClr val="tx1"/>
              </a:solidFill>
            </a:rPr>
            <a:t>N</a:t>
          </a:r>
          <a:r>
            <a:rPr lang="hr-HR" sz="2000" b="1">
              <a:solidFill>
                <a:schemeClr val="tx1"/>
              </a:solidFill>
            </a:rPr>
            <a:t>ije</a:t>
          </a:r>
          <a:r>
            <a:rPr lang="es-ES" sz="2000" b="1">
              <a:solidFill>
                <a:schemeClr val="tx1"/>
              </a:solidFill>
            </a:rPr>
            <a:t> zavi</a:t>
          </a:r>
          <a:r>
            <a:rPr lang="hr-HR" sz="2000" b="1">
              <a:solidFill>
                <a:schemeClr val="tx1"/>
              </a:solidFill>
            </a:rPr>
            <a:t>dio.</a:t>
          </a:r>
          <a:endParaRPr lang="es-ES" sz="2000" b="1" dirty="0">
            <a:solidFill>
              <a:schemeClr val="tx1"/>
            </a:solidFill>
          </a:endParaRP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Nije tražio počasti i pridružio se skromnima</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s-ES" sz="1800" b="1">
              <a:solidFill>
                <a:schemeClr val="tx1"/>
              </a:solidFill>
            </a:rPr>
            <a:t>N</a:t>
          </a:r>
          <a:r>
            <a:rPr lang="hr-HR" sz="1800" b="1">
              <a:solidFill>
                <a:schemeClr val="tx1"/>
              </a:solidFill>
            </a:rPr>
            <a:t>ije se</a:t>
          </a:r>
          <a:r>
            <a:rPr lang="es-ES" sz="1800" b="1">
              <a:solidFill>
                <a:schemeClr val="tx1"/>
              </a:solidFill>
            </a:rPr>
            <a:t> </a:t>
          </a:r>
          <a:r>
            <a:rPr lang="hr-HR" sz="1800" b="1">
              <a:solidFill>
                <a:schemeClr val="tx1"/>
              </a:solidFill>
            </a:rPr>
            <a:t>hvalio.</a:t>
          </a:r>
          <a:endParaRPr lang="es-ES" sz="1800" b="1" dirty="0">
            <a:solidFill>
              <a:schemeClr val="tx1"/>
            </a:solidFill>
          </a:endParaRP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Iako je bio Kralj svemira, nije se time hvalio</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hr-HR" sz="2000" b="1">
              <a:solidFill>
                <a:schemeClr val="tx1"/>
              </a:solidFill>
            </a:rPr>
            <a:t>Nije se nadimao.</a:t>
          </a:r>
          <a:r>
            <a:rPr lang="es-ES" sz="2000" b="1">
              <a:solidFill>
                <a:schemeClr val="tx1"/>
              </a:solidFill>
            </a:rPr>
            <a:t> </a:t>
          </a:r>
          <a:endParaRPr lang="es-ES" sz="2000" b="1" dirty="0">
            <a:solidFill>
              <a:schemeClr val="tx1"/>
            </a:solidFill>
          </a:endParaRP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pl-PL" sz="2000" b="1">
              <a:solidFill>
                <a:schemeClr val="bg1"/>
              </a:solidFill>
              <a:effectLst>
                <a:outerShdw blurRad="38100" dist="38100" dir="2700000" algn="tl">
                  <a:srgbClr val="000000">
                    <a:alpha val="43137"/>
                  </a:srgbClr>
                </a:outerShdw>
              </a:effectLst>
            </a:rPr>
            <a:t>Bio je spreman raditi i najskromnije poslove.</a:t>
          </a:r>
          <a:endParaRPr lang="es-ES" sz="2000" b="1" dirty="0">
            <a:solidFill>
              <a:schemeClr val="bg1"/>
            </a:solidFill>
            <a:effectLst>
              <a:outerShdw blurRad="38100" dist="38100" dir="2700000" algn="tl">
                <a:srgbClr val="000000">
                  <a:alpha val="43137"/>
                </a:srgbClr>
              </a:outerShdw>
            </a:effectLst>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s-ES" sz="1800" b="1">
              <a:solidFill>
                <a:schemeClr val="tx1"/>
              </a:solidFill>
            </a:rPr>
            <a:t>N</a:t>
          </a:r>
          <a:r>
            <a:rPr lang="hr-HR" sz="1800" b="1">
              <a:solidFill>
                <a:schemeClr val="tx1"/>
              </a:solidFill>
            </a:rPr>
            <a:t>ij</a:t>
          </a:r>
          <a:r>
            <a:rPr lang="es-ES" sz="1800" b="1">
              <a:solidFill>
                <a:schemeClr val="tx1"/>
              </a:solidFill>
            </a:rPr>
            <a:t>e čini</a:t>
          </a:r>
          <a:r>
            <a:rPr lang="hr-HR" sz="1800" b="1">
              <a:solidFill>
                <a:schemeClr val="tx1"/>
              </a:solidFill>
            </a:rPr>
            <a:t>o</a:t>
          </a:r>
          <a:r>
            <a:rPr lang="es-ES" sz="1800" b="1">
              <a:solidFill>
                <a:schemeClr val="tx1"/>
              </a:solidFill>
            </a:rPr>
            <a:t> ništa neprimjereno</a:t>
          </a:r>
          <a:r>
            <a:rPr lang="hr-HR" sz="1800" b="1">
              <a:solidFill>
                <a:schemeClr val="tx1"/>
              </a:solidFill>
            </a:rPr>
            <a:t>.</a:t>
          </a:r>
          <a:endParaRPr lang="es-ES" sz="1800" b="1" dirty="0">
            <a:solidFill>
              <a:schemeClr val="tx1"/>
            </a:solidFill>
          </a:endParaRP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Postupao je pristojno i ispravno prema svima</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s-ES" sz="2000" b="1">
              <a:solidFill>
                <a:schemeClr val="tx1"/>
              </a:solidFill>
            </a:rPr>
            <a:t>N</a:t>
          </a:r>
          <a:r>
            <a:rPr lang="hr-HR" sz="2000" b="1">
              <a:solidFill>
                <a:schemeClr val="tx1"/>
              </a:solidFill>
            </a:rPr>
            <a:t>ij</a:t>
          </a:r>
          <a:r>
            <a:rPr lang="es-ES" sz="2000" b="1">
              <a:solidFill>
                <a:schemeClr val="tx1"/>
              </a:solidFill>
            </a:rPr>
            <a:t>e traži</a:t>
          </a:r>
          <a:r>
            <a:rPr lang="hr-HR" sz="2000" b="1">
              <a:solidFill>
                <a:schemeClr val="tx1"/>
              </a:solidFill>
            </a:rPr>
            <a:t>o</a:t>
          </a:r>
          <a:r>
            <a:rPr lang="es-ES" sz="2000" b="1">
              <a:solidFill>
                <a:schemeClr val="tx1"/>
              </a:solidFill>
            </a:rPr>
            <a:t> svoje</a:t>
          </a:r>
          <a:r>
            <a:rPr lang="hr-HR" sz="2000" b="1">
              <a:solidFill>
                <a:schemeClr val="tx1"/>
              </a:solidFill>
            </a:rPr>
            <a:t>.</a:t>
          </a:r>
          <a:r>
            <a:rPr lang="es-ES" sz="2000" b="1">
              <a:solidFill>
                <a:schemeClr val="tx1"/>
              </a:solidFill>
            </a:rPr>
            <a:t> </a:t>
          </a:r>
          <a:endParaRPr lang="es-ES" sz="2000" b="1" dirty="0">
            <a:solidFill>
              <a:schemeClr val="tx1"/>
            </a:solidFill>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Uvijek je izvršavao </a:t>
          </a:r>
          <a:r>
            <a:rPr lang="hr-HR" sz="2000" b="1">
              <a:solidFill>
                <a:schemeClr val="bg1"/>
              </a:solidFill>
              <a:effectLst>
                <a:outerShdw blurRad="38100" dist="38100" dir="2700000" algn="tl">
                  <a:srgbClr val="000000">
                    <a:alpha val="43137"/>
                  </a:srgbClr>
                </a:outerShdw>
              </a:effectLst>
            </a:rPr>
            <a:t>O</a:t>
          </a:r>
          <a:r>
            <a:rPr lang="es-ES" sz="2000" b="1">
              <a:solidFill>
                <a:schemeClr val="bg1"/>
              </a:solidFill>
              <a:effectLst>
                <a:outerShdw blurRad="38100" dist="38100" dir="2700000" algn="tl">
                  <a:srgbClr val="000000">
                    <a:alpha val="43137"/>
                  </a:srgbClr>
                </a:outerShdw>
              </a:effectLst>
            </a:rPr>
            <a:t>čevu volju</a:t>
          </a:r>
          <a:r>
            <a:rPr lang="hr-HR" sz="2000" b="1">
              <a:solidFill>
                <a:schemeClr val="bg1"/>
              </a:solidFill>
              <a:effectLst>
                <a:outerShdw blurRad="38100" dist="38100" dir="2700000" algn="tl">
                  <a:srgbClr val="000000">
                    <a:alpha val="43137"/>
                  </a:srgbClr>
                </a:outerShdw>
              </a:effectLst>
            </a:rPr>
            <a:t>          </a:t>
          </a:r>
          <a:r>
            <a:rPr lang="es-ES" sz="2000" b="1">
              <a:solidFill>
                <a:schemeClr val="bg1"/>
              </a:solidFill>
              <a:effectLst>
                <a:outerShdw blurRad="38100" dist="38100" dir="2700000" algn="tl">
                  <a:srgbClr val="000000">
                    <a:alpha val="43137"/>
                  </a:srgbClr>
                </a:outerShdw>
              </a:effectLst>
            </a:rPr>
            <a:t> (Iv</a:t>
          </a:r>
          <a:r>
            <a:rPr lang="hr-HR" sz="2000" b="1">
              <a:solidFill>
                <a:schemeClr val="bg1"/>
              </a:solidFill>
              <a:effectLst>
                <a:outerShdw blurRad="38100" dist="38100" dir="2700000" algn="tl">
                  <a:srgbClr val="000000">
                    <a:alpha val="43137"/>
                  </a:srgbClr>
                </a:outerShdw>
              </a:effectLst>
            </a:rPr>
            <a:t>an</a:t>
          </a:r>
          <a:r>
            <a:rPr lang="es-ES" sz="2000" b="1">
              <a:solidFill>
                <a:schemeClr val="bg1"/>
              </a:solidFill>
              <a:effectLst>
                <a:outerShdw blurRad="38100" dist="38100" dir="2700000" algn="tl">
                  <a:srgbClr val="000000">
                    <a:alpha val="43137"/>
                  </a:srgbClr>
                </a:outerShdw>
              </a:effectLst>
            </a:rPr>
            <a:t> 6</a:t>
          </a:r>
          <a:r>
            <a:rPr lang="hr-HR" sz="2000" b="1">
              <a:solidFill>
                <a:schemeClr val="bg1"/>
              </a:solidFill>
              <a:effectLst>
                <a:outerShdw blurRad="38100" dist="38100" dir="2700000" algn="tl">
                  <a:srgbClr val="000000">
                    <a:alpha val="43137"/>
                  </a:srgbClr>
                </a:outerShdw>
              </a:effectLst>
            </a:rPr>
            <a:t>,</a:t>
          </a:r>
          <a:r>
            <a:rPr lang="es-ES" sz="2000" b="1">
              <a:solidFill>
                <a:schemeClr val="bg1"/>
              </a:solidFill>
              <a:effectLst>
                <a:outerShdw blurRad="38100" dist="38100" dir="2700000" algn="tl">
                  <a:srgbClr val="000000">
                    <a:alpha val="43137"/>
                  </a:srgbClr>
                </a:outerShdw>
              </a:effectLst>
            </a:rPr>
            <a:t>38)</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s-ES" sz="2000" b="1">
              <a:solidFill>
                <a:schemeClr val="tx1"/>
              </a:solidFill>
            </a:rPr>
            <a:t>N</a:t>
          </a:r>
          <a:r>
            <a:rPr lang="hr-HR" sz="2000" b="1">
              <a:solidFill>
                <a:schemeClr val="tx1"/>
              </a:solidFill>
            </a:rPr>
            <a:t>e</a:t>
          </a:r>
          <a:r>
            <a:rPr lang="es-ES" sz="2000" b="1">
              <a:solidFill>
                <a:schemeClr val="tx1"/>
              </a:solidFill>
            </a:rPr>
            <a:t> irit</a:t>
          </a:r>
          <a:r>
            <a:rPr lang="hr-HR" sz="2000" b="1">
              <a:solidFill>
                <a:schemeClr val="tx1"/>
              </a:solidFill>
            </a:rPr>
            <a:t>ir</a:t>
          </a:r>
          <a:r>
            <a:rPr lang="es-ES" sz="2000" b="1">
              <a:solidFill>
                <a:schemeClr val="tx1"/>
              </a:solidFill>
            </a:rPr>
            <a:t>a</a:t>
          </a:r>
          <a:r>
            <a:rPr lang="hr-HR" sz="2000" b="1">
              <a:solidFill>
                <a:schemeClr val="tx1"/>
              </a:solidFill>
            </a:rPr>
            <a:t> se.</a:t>
          </a:r>
          <a:endParaRPr lang="es-ES" sz="2000" b="1" dirty="0">
            <a:solidFill>
              <a:schemeClr val="tx1"/>
            </a:solidFill>
          </a:endParaRP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pl-PL" sz="2000" b="1">
              <a:solidFill>
                <a:schemeClr val="bg1"/>
              </a:solidFill>
              <a:effectLst>
                <a:outerShdw blurRad="38100" dist="38100" dir="2700000" algn="tl">
                  <a:srgbClr val="000000">
                    <a:alpha val="43137"/>
                  </a:srgbClr>
                </a:outerShdw>
              </a:effectLst>
            </a:rPr>
            <a:t>Čak i kad je bio pretučen, odgovarao je pristojno</a:t>
          </a:r>
          <a:br>
            <a:rPr lang="pl-PL" sz="2000" b="1">
              <a:solidFill>
                <a:schemeClr val="bg1"/>
              </a:solidFill>
              <a:effectLst>
                <a:outerShdw blurRad="38100" dist="38100" dir="2700000" algn="tl">
                  <a:srgbClr val="000000">
                    <a:alpha val="43137"/>
                  </a:srgbClr>
                </a:outerShdw>
              </a:effectLst>
            </a:rPr>
          </a:br>
          <a:r>
            <a:rPr lang="pl-PL" sz="2000" b="1">
              <a:solidFill>
                <a:schemeClr val="bg1"/>
              </a:solidFill>
              <a:effectLst>
                <a:outerShdw blurRad="38100" dist="38100" dir="2700000" algn="tl">
                  <a:srgbClr val="000000">
                    <a:alpha val="43137"/>
                  </a:srgbClr>
                </a:outerShdw>
              </a:effectLst>
            </a:rPr>
            <a:t>(Ivan 18,22.23)</a:t>
          </a:r>
          <a:endParaRPr lang="es-ES" sz="2000" b="1" dirty="0">
            <a:solidFill>
              <a:schemeClr val="bg1"/>
            </a:solidFill>
            <a:effectLst>
              <a:outerShdw blurRad="38100" dist="38100" dir="2700000" algn="tl">
                <a:srgbClr val="000000">
                  <a:alpha val="43137"/>
                </a:srgbClr>
              </a:outerShdw>
            </a:effectLst>
          </a:endParaRP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s-ES" sz="2000" b="1">
              <a:solidFill>
                <a:schemeClr val="tx1"/>
              </a:solidFill>
            </a:rPr>
            <a:t>N</a:t>
          </a:r>
          <a:r>
            <a:rPr lang="sr-Latn-RS" sz="2000" b="1">
              <a:solidFill>
                <a:schemeClr val="tx1"/>
              </a:solidFill>
            </a:rPr>
            <a:t>e misli zlo.</a:t>
          </a:r>
          <a:endParaRPr lang="es-ES" sz="2000" b="1" dirty="0">
            <a:solidFill>
              <a:schemeClr val="tx1"/>
            </a:solidFill>
          </a:endParaRP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pl-PL" sz="2000" b="1">
              <a:solidFill>
                <a:schemeClr val="bg1"/>
              </a:solidFill>
              <a:effectLst>
                <a:outerShdw blurRad="38100" dist="38100" dir="2700000" algn="tl">
                  <a:srgbClr val="000000">
                    <a:alpha val="43137"/>
                  </a:srgbClr>
                </a:outerShdw>
              </a:effectLst>
            </a:rPr>
            <a:t>Molio je za oprost za one koji su ga razapeli</a:t>
          </a:r>
          <a:br>
            <a:rPr lang="pl-PL" sz="2000" b="1">
              <a:solidFill>
                <a:schemeClr val="bg1"/>
              </a:solidFill>
              <a:effectLst>
                <a:outerShdw blurRad="38100" dist="38100" dir="2700000" algn="tl">
                  <a:srgbClr val="000000">
                    <a:alpha val="43137"/>
                  </a:srgbClr>
                </a:outerShdw>
              </a:effectLst>
            </a:rPr>
          </a:br>
          <a:r>
            <a:rPr lang="pl-PL" sz="2000" b="1">
              <a:solidFill>
                <a:schemeClr val="bg1"/>
              </a:solidFill>
              <a:effectLst>
                <a:outerShdw blurRad="38100" dist="38100" dir="2700000" algn="tl">
                  <a:srgbClr val="000000">
                    <a:alpha val="43137"/>
                  </a:srgbClr>
                </a:outerShdw>
              </a:effectLst>
            </a:rPr>
            <a:t>(Luka 23,34)</a:t>
          </a:r>
          <a:endParaRPr lang="es-ES" sz="2000" b="1" dirty="0">
            <a:solidFill>
              <a:schemeClr val="bg1"/>
            </a:solidFill>
            <a:effectLst>
              <a:outerShdw blurRad="38100" dist="38100" dir="2700000" algn="tl">
                <a:srgbClr val="000000">
                  <a:alpha val="43137"/>
                </a:srgbClr>
              </a:outerShdw>
            </a:effectLst>
          </a:endParaRP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s-ES" sz="1800" b="1">
              <a:solidFill>
                <a:schemeClr val="tx1"/>
              </a:solidFill>
            </a:rPr>
            <a:t>N</a:t>
          </a:r>
          <a:r>
            <a:rPr lang="hr-HR" sz="1800" b="1">
              <a:solidFill>
                <a:schemeClr val="tx1"/>
              </a:solidFill>
            </a:rPr>
            <a:t>e</a:t>
          </a:r>
          <a:r>
            <a:rPr lang="es-ES" sz="1800" b="1">
              <a:solidFill>
                <a:schemeClr val="tx1"/>
              </a:solidFill>
            </a:rPr>
            <a:t> </a:t>
          </a:r>
          <a:r>
            <a:rPr lang="sr-Latn-RS" sz="1800" b="1">
              <a:solidFill>
                <a:schemeClr val="tx1"/>
              </a:solidFill>
            </a:rPr>
            <a:t>r</a:t>
          </a:r>
          <a:r>
            <a:rPr lang="hr-HR" sz="1800" b="1">
              <a:solidFill>
                <a:schemeClr val="tx1"/>
              </a:solidFill>
            </a:rPr>
            <a:t>aduje se  nepravdi.</a:t>
          </a:r>
          <a:endParaRPr lang="es-ES" sz="1800" b="1" dirty="0">
            <a:solidFill>
              <a:schemeClr val="tx1"/>
            </a:solidFill>
          </a:endParaRP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pt-BR" sz="2000" b="1">
              <a:solidFill>
                <a:schemeClr val="bg1"/>
              </a:solidFill>
              <a:effectLst>
                <a:outerShdw blurRad="38100" dist="38100" dir="2700000" algn="tl">
                  <a:srgbClr val="000000">
                    <a:alpha val="43137"/>
                  </a:srgbClr>
                </a:outerShdw>
              </a:effectLst>
            </a:rPr>
            <a:t>Oštro je govorio nepravednim farizejima</a:t>
          </a:r>
          <a:br>
            <a:rPr lang="pt-BR" sz="2000" b="1">
              <a:solidFill>
                <a:schemeClr val="bg1"/>
              </a:solidFill>
              <a:effectLst>
                <a:outerShdw blurRad="38100" dist="38100" dir="2700000" algn="tl">
                  <a:srgbClr val="000000">
                    <a:alpha val="43137"/>
                  </a:srgbClr>
                </a:outerShdw>
              </a:effectLst>
            </a:rPr>
          </a:br>
          <a:r>
            <a:rPr lang="pt-BR" sz="2000" b="1">
              <a:solidFill>
                <a:schemeClr val="bg1"/>
              </a:solidFill>
              <a:effectLst>
                <a:outerShdw blurRad="38100" dist="38100" dir="2700000" algn="tl">
                  <a:srgbClr val="000000">
                    <a:alpha val="43137"/>
                  </a:srgbClr>
                </a:outerShdw>
              </a:effectLst>
            </a:rPr>
            <a:t>(M</a:t>
          </a:r>
          <a:r>
            <a:rPr lang="hr-HR" sz="2000" b="1">
              <a:solidFill>
                <a:schemeClr val="bg1"/>
              </a:solidFill>
              <a:effectLst>
                <a:outerShdw blurRad="38100" dist="38100" dir="2700000" algn="tl">
                  <a:srgbClr val="000000">
                    <a:alpha val="43137"/>
                  </a:srgbClr>
                </a:outerShdw>
              </a:effectLst>
            </a:rPr>
            <a:t>a</a:t>
          </a:r>
          <a:r>
            <a:rPr lang="pt-BR" sz="2000" b="1">
              <a:solidFill>
                <a:schemeClr val="bg1"/>
              </a:solidFill>
              <a:effectLst>
                <a:outerShdw blurRad="38100" dist="38100" dir="2700000" algn="tl">
                  <a:srgbClr val="000000">
                    <a:alpha val="43137"/>
                  </a:srgbClr>
                </a:outerShdw>
              </a:effectLst>
            </a:rPr>
            <a:t>t</a:t>
          </a:r>
          <a:r>
            <a:rPr lang="hr-HR" sz="2000" b="1">
              <a:solidFill>
                <a:schemeClr val="bg1"/>
              </a:solidFill>
              <a:effectLst>
                <a:outerShdw blurRad="38100" dist="38100" dir="2700000" algn="tl">
                  <a:srgbClr val="000000">
                    <a:alpha val="43137"/>
                  </a:srgbClr>
                </a:outerShdw>
              </a:effectLst>
            </a:rPr>
            <a:t>ej</a:t>
          </a:r>
          <a:r>
            <a:rPr lang="pt-BR" sz="2000" b="1">
              <a:solidFill>
                <a:schemeClr val="bg1"/>
              </a:solidFill>
              <a:effectLst>
                <a:outerShdw blurRad="38100" dist="38100" dir="2700000" algn="tl">
                  <a:srgbClr val="000000">
                    <a:alpha val="43137"/>
                  </a:srgbClr>
                </a:outerShdw>
              </a:effectLst>
            </a:rPr>
            <a:t> 23</a:t>
          </a:r>
          <a:r>
            <a:rPr lang="hr-HR" sz="2000" b="1">
              <a:solidFill>
                <a:schemeClr val="bg1"/>
              </a:solidFill>
              <a:effectLst>
                <a:outerShdw blurRad="38100" dist="38100" dir="2700000" algn="tl">
                  <a:srgbClr val="000000">
                    <a:alpha val="43137"/>
                  </a:srgbClr>
                </a:outerShdw>
              </a:effectLst>
            </a:rPr>
            <a:t>,</a:t>
          </a:r>
          <a:r>
            <a:rPr lang="pt-BR" sz="2000" b="1">
              <a:solidFill>
                <a:schemeClr val="bg1"/>
              </a:solidFill>
              <a:effectLst>
                <a:outerShdw blurRad="38100" dist="38100" dir="2700000" algn="tl">
                  <a:srgbClr val="000000">
                    <a:alpha val="43137"/>
                  </a:srgbClr>
                </a:outerShdw>
              </a:effectLst>
            </a:rPr>
            <a:t>27</a:t>
          </a:r>
          <a:r>
            <a:rPr lang="hr-HR" sz="2000" b="1">
              <a:solidFill>
                <a:schemeClr val="bg1"/>
              </a:solidFill>
              <a:effectLst>
                <a:outerShdw blurRad="38100" dist="38100" dir="2700000" algn="tl">
                  <a:srgbClr val="000000">
                    <a:alpha val="43137"/>
                  </a:srgbClr>
                </a:outerShdw>
              </a:effectLst>
            </a:rPr>
            <a:t>.</a:t>
          </a:r>
          <a:r>
            <a:rPr lang="pt-BR" sz="2000" b="1">
              <a:solidFill>
                <a:schemeClr val="bg1"/>
              </a:solidFill>
              <a:effectLst>
                <a:outerShdw blurRad="38100" dist="38100" dir="2700000" algn="tl">
                  <a:srgbClr val="000000">
                    <a:alpha val="43137"/>
                  </a:srgbClr>
                </a:outerShdw>
              </a:effectLst>
            </a:rPr>
            <a:t>28)</a:t>
          </a:r>
          <a:endParaRPr lang="es-ES" sz="2000" b="1" dirty="0">
            <a:solidFill>
              <a:schemeClr val="bg1"/>
            </a:solidFill>
            <a:effectLst>
              <a:outerShdw blurRad="38100" dist="38100" dir="2700000" algn="tl">
                <a:srgbClr val="000000">
                  <a:alpha val="43137"/>
                </a:srgbClr>
              </a:outerShdw>
            </a:effectLst>
          </a:endParaRP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Y="1011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custLinFactNeighborY="-1187">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a:effectLst>
                <a:outerShdw blurRad="38100" dist="38100" dir="2700000" algn="tl">
                  <a:srgbClr val="000000">
                    <a:alpha val="43137"/>
                  </a:srgbClr>
                </a:outerShdw>
              </a:effectLst>
            </a:rPr>
            <a:t>PORTRET LJUBAVI</a:t>
          </a:r>
          <a:endParaRPr lang="es-ES" sz="2800" b="1" kern="1200" dirty="0">
            <a:effectLst>
              <a:outerShdw blurRad="38100" dist="38100" dir="2700000" algn="tl">
                <a:srgbClr val="000000">
                  <a:alpha val="43137"/>
                </a:srgbClr>
              </a:outerShdw>
            </a:effectLst>
          </a:endParaRP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Nadmoć ljubavi</a:t>
          </a:r>
          <a:endParaRPr lang="es-ES" sz="2000" b="1" kern="1200" dirty="0">
            <a:effectLst>
              <a:outerShdw blurRad="38100" dist="38100" dir="2700000" algn="tl">
                <a:srgbClr val="000000">
                  <a:alpha val="43137"/>
                </a:srgbClr>
              </a:outerShdw>
            </a:effectLst>
          </a:endParaRP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Naj</a:t>
          </a:r>
          <a:r>
            <a:rPr lang="hr-HR" sz="2000" b="1" kern="1200">
              <a:effectLst>
                <a:outerShdw blurRad="38100" dist="38100" dir="2700000" algn="tl">
                  <a:srgbClr val="000000">
                    <a:alpha val="43137"/>
                  </a:srgbClr>
                </a:outerShdw>
              </a:effectLst>
            </a:rPr>
            <a:t>bolj</a:t>
          </a:r>
          <a:r>
            <a:rPr lang="es-ES" sz="2000" b="1" kern="1200">
              <a:effectLst>
                <a:outerShdw blurRad="38100" dist="38100" dir="2700000" algn="tl">
                  <a:srgbClr val="000000">
                    <a:alpha val="43137"/>
                  </a:srgbClr>
                </a:outerShdw>
              </a:effectLst>
            </a:rPr>
            <a:t>i put</a:t>
          </a:r>
          <a:endParaRPr lang="es-ES" sz="2000" b="1" kern="1200" dirty="0">
            <a:effectLst>
              <a:outerShdw blurRad="38100" dist="38100" dir="2700000" algn="tl">
                <a:srgbClr val="000000">
                  <a:alpha val="43137"/>
                </a:srgbClr>
              </a:outerShdw>
            </a:effectLst>
          </a:endParaRP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Karakteristike ljubavi</a:t>
          </a:r>
          <a:endParaRPr lang="es-ES" sz="2000" b="1" kern="1200" dirty="0">
            <a:effectLst>
              <a:outerShdw blurRad="38100" dist="38100" dir="2700000" algn="tl">
                <a:srgbClr val="000000">
                  <a:alpha val="43137"/>
                </a:srgbClr>
              </a:outerShdw>
            </a:effectLst>
          </a:endParaRP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Što ljubav </a:t>
          </a:r>
          <a:r>
            <a:rPr lang="hr-HR" sz="2000" b="1" kern="1200">
              <a:effectLst>
                <a:outerShdw blurRad="38100" dist="38100" dir="2700000" algn="tl">
                  <a:srgbClr val="000000">
                    <a:alpha val="43137"/>
                  </a:srgbClr>
                </a:outerShdw>
              </a:effectLst>
            </a:rPr>
            <a:t>čin</a:t>
          </a:r>
          <a:r>
            <a:rPr lang="es-ES" sz="2000" b="1" kern="1200">
              <a:effectLst>
                <a:outerShdw blurRad="38100" dist="38100" dir="2700000" algn="tl">
                  <a:srgbClr val="000000">
                    <a:alpha val="43137"/>
                  </a:srgbClr>
                </a:outerShdw>
              </a:effectLst>
            </a:rPr>
            <a:t>i</a:t>
          </a:r>
          <a:endParaRPr lang="es-ES" sz="2000" b="1" kern="1200" dirty="0">
            <a:effectLst>
              <a:outerShdw blurRad="38100" dist="38100" dir="2700000" algn="tl">
                <a:srgbClr val="000000">
                  <a:alpha val="43137"/>
                </a:srgbClr>
              </a:outerShdw>
            </a:effectLst>
          </a:endParaRP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Što ljubav NE čini</a:t>
          </a:r>
          <a:endParaRPr lang="es-ES" sz="2000" b="1" kern="1200" dirty="0">
            <a:effectLst>
              <a:outerShdw blurRad="38100" dist="38100" dir="2700000" algn="tl">
                <a:srgbClr val="000000">
                  <a:alpha val="43137"/>
                </a:srgbClr>
              </a:outerShdw>
            </a:effectLst>
          </a:endParaRP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 Portret Isusa</a:t>
          </a:r>
          <a:endParaRPr lang="es-ES" sz="2000" b="1" kern="1200" dirty="0">
            <a:effectLst>
              <a:outerShdw blurRad="38100" dist="38100" dir="2700000" algn="tl">
                <a:srgbClr val="000000">
                  <a:alpha val="43137"/>
                </a:srgbClr>
              </a:outerShdw>
            </a:effectLst>
          </a:endParaRPr>
        </a:p>
      </dsp:txBody>
      <dsp:txXfrm>
        <a:off x="4576616" y="1845253"/>
        <a:ext cx="1027859" cy="1436592"/>
      </dsp:txXfrm>
    </dsp:sp>
    <dsp:sp modelId="{517CB350-DD93-45DC-9943-411AA58E242F}">
      <dsp:nvSpPr>
        <dsp:cNvPr id="0" name=""/>
        <dsp:cNvSpPr/>
      </dsp:nvSpPr>
      <dsp:spPr>
        <a:xfrm>
          <a:off x="5694394" y="642040"/>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Ustrajnost ljubavi</a:t>
          </a:r>
          <a:endParaRPr lang="es-ES" sz="2000" b="1" kern="1200" dirty="0">
            <a:effectLst>
              <a:outerShdw blurRad="38100" dist="38100" dir="2700000" algn="tl">
                <a:srgbClr val="000000">
                  <a:alpha val="43137"/>
                </a:srgbClr>
              </a:outerShdw>
            </a:effectLst>
          </a:endParaRPr>
        </a:p>
      </dsp:txBody>
      <dsp:txXfrm>
        <a:off x="5725444" y="673090"/>
        <a:ext cx="2097719" cy="998021"/>
      </dsp:txXfrm>
    </dsp:sp>
    <dsp:sp modelId="{4CBD7F29-7EBD-4A45-AB82-2083F6007082}">
      <dsp:nvSpPr>
        <dsp:cNvPr id="0" name=""/>
        <dsp:cNvSpPr/>
      </dsp:nvSpPr>
      <dsp:spPr>
        <a:xfrm>
          <a:off x="6106028" y="1814150"/>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Najveća vrlina</a:t>
          </a:r>
          <a:endParaRPr lang="es-ES" sz="2000" b="1" kern="1200" dirty="0">
            <a:effectLst>
              <a:outerShdw blurRad="38100" dist="38100" dir="2700000" algn="tl">
                <a:srgbClr val="000000">
                  <a:alpha val="43137"/>
                </a:srgbClr>
              </a:outerShdw>
            </a:effectLst>
          </a:endParaRPr>
        </a:p>
      </dsp:txBody>
      <dsp:txXfrm>
        <a:off x="6146364" y="1854486"/>
        <a:ext cx="1296511" cy="14198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Dugo trpi</a:t>
          </a:r>
          <a:endParaRPr lang="en" sz="2000" b="1" kern="1200" noProof="0" dirty="0">
            <a:effectLst>
              <a:outerShdw blurRad="38100" dist="38100" dir="2700000" algn="tl">
                <a:srgbClr val="000000">
                  <a:alpha val="43137"/>
                </a:srgbClr>
              </a:outerShdw>
            </a:effectLst>
          </a:endParaRP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makrothymeō</a:t>
          </a:r>
          <a:r>
            <a:rPr lang="en" sz="1800" b="1" kern="1200" noProof="0"/>
            <a:t>: </a:t>
          </a:r>
          <a:r>
            <a:rPr lang="hr-HR" sz="1800" b="1" kern="1200" noProof="0"/>
            <a:t>dugo trpiti, izdržati, biti strpljiv</a:t>
          </a:r>
          <a:endParaRPr lang="en" sz="1800" b="1" kern="1200" noProof="0" dirty="0"/>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Pokažite strpljenje i tolerirajte tuđe pogreške.</a:t>
          </a:r>
          <a:endParaRPr lang="en" sz="1800" b="1" kern="1200" noProof="0" dirty="0"/>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Ljubazna je</a:t>
          </a:r>
          <a:endParaRPr lang="en" sz="2000" b="1" kern="1200" noProof="0" dirty="0">
            <a:effectLst>
              <a:outerShdw blurRad="38100" dist="38100" dir="2700000" algn="tl">
                <a:srgbClr val="000000">
                  <a:alpha val="43137"/>
                </a:srgbClr>
              </a:outerShdw>
            </a:effectLst>
          </a:endParaRP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jrēsteuomai </a:t>
          </a:r>
          <a:r>
            <a:rPr lang="en" sz="1800" b="1" kern="1200" noProof="0"/>
            <a:t>: </a:t>
          </a:r>
          <a:r>
            <a:rPr lang="sr-Latn-RS" sz="1800" b="1" kern="1200" noProof="0"/>
            <a:t>d</a:t>
          </a:r>
          <a:r>
            <a:rPr lang="hr-HR" sz="1800" b="1" kern="1200" noProof="0"/>
            <a:t>jeluj dobronamjerno</a:t>
          </a:r>
          <a:endParaRPr lang="en" sz="1800" b="1" kern="1200" noProof="0" dirty="0"/>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sr-Latn-RS" sz="1800" b="1" kern="1200" noProof="0"/>
            <a:t>Budite</a:t>
          </a:r>
          <a:r>
            <a:rPr lang="fi-FI" sz="1800" b="1" kern="1200" noProof="0"/>
            <a:t> milostiv i suosjećajn</a:t>
          </a:r>
          <a:r>
            <a:rPr lang="sr-Latn-RS" sz="1800" b="1" kern="1200" noProof="0"/>
            <a:t>i.</a:t>
          </a:r>
          <a:endParaRPr lang="en" sz="1800" b="1" kern="1200" noProof="0" dirty="0"/>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Raduje se istini</a:t>
          </a:r>
          <a:endParaRPr lang="en" sz="2000" b="1" kern="1200" noProof="0" dirty="0">
            <a:effectLst>
              <a:outerShdw blurRad="38100" dist="38100" dir="2700000" algn="tl">
                <a:srgbClr val="000000">
                  <a:alpha val="43137"/>
                </a:srgbClr>
              </a:outerShdw>
            </a:effectLst>
          </a:endParaRP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synjairō</a:t>
          </a:r>
          <a:r>
            <a:rPr lang="en" sz="1800" b="1" kern="1200" noProof="0"/>
            <a:t>: </a:t>
          </a:r>
          <a:r>
            <a:rPr lang="sr-Latn-RS" sz="1800" b="1" kern="1200" noProof="0"/>
            <a:t>izražavat</a:t>
          </a:r>
          <a:r>
            <a:rPr lang="it-IT" sz="1800" b="1" kern="1200" noProof="0"/>
            <a:t>i sućut, čestita</a:t>
          </a:r>
          <a:r>
            <a:rPr lang="sr-Latn-RS" sz="1800" b="1" kern="1200" noProof="0"/>
            <a:t>ti</a:t>
          </a:r>
          <a:endParaRPr lang="en" sz="1800" b="1" kern="1200" noProof="0" dirty="0"/>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Raduje se onima koji podržavaju istinu.</a:t>
          </a:r>
          <a:endParaRPr lang="en" sz="1800" b="1" kern="1200" noProof="0" dirty="0"/>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Podnosi sve</a:t>
          </a:r>
          <a:endParaRPr lang="en" sz="2000" b="1" kern="1200" noProof="0" dirty="0">
            <a:effectLst>
              <a:outerShdw blurRad="38100" dist="38100" dir="2700000" algn="tl">
                <a:srgbClr val="000000">
                  <a:alpha val="43137"/>
                </a:srgbClr>
              </a:outerShdw>
            </a:effectLst>
          </a:endParaRP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stegō</a:t>
          </a:r>
          <a:r>
            <a:rPr lang="en" sz="1800" b="1" kern="1200" noProof="0"/>
            <a:t>: </a:t>
          </a:r>
          <a:r>
            <a:rPr lang="hr-HR" sz="1800" b="1" kern="1200" noProof="0"/>
            <a:t>pokriti tišinom (strpljivo izdržati)</a:t>
          </a:r>
          <a:endParaRPr lang="en" sz="1800" b="1" kern="1200" noProof="0" dirty="0"/>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sr-Latn-RS" sz="1600" b="1" kern="1200" noProof="0"/>
            <a:t>Po</a:t>
          </a:r>
          <a:r>
            <a:rPr lang="it-IT" sz="1600" b="1" kern="1200" noProof="0"/>
            <a:t>krivaj i šuti o tuđim manama, </a:t>
          </a:r>
          <a:r>
            <a:rPr lang="sr-Latn-RS" sz="1600" b="1" kern="1200" noProof="0"/>
            <a:t>i</a:t>
          </a:r>
          <a:r>
            <a:rPr lang="it-IT" sz="1600" b="1" kern="1200" noProof="0"/>
            <a:t> ne otkrij</a:t>
          </a:r>
          <a:r>
            <a:rPr lang="sr-Latn-RS" sz="1600" b="1" kern="1200" noProof="0"/>
            <a:t> ih.</a:t>
          </a:r>
          <a:endParaRPr lang="en" sz="1600" b="1" kern="1200" noProof="0" dirty="0"/>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Vjeruje sve</a:t>
          </a:r>
          <a:endParaRPr lang="en" sz="2000" b="1" kern="1200" noProof="0" dirty="0">
            <a:effectLst>
              <a:outerShdw blurRad="38100" dist="38100" dir="2700000" algn="tl">
                <a:srgbClr val="000000">
                  <a:alpha val="43137"/>
                </a:srgbClr>
              </a:outerShdw>
            </a:effectLst>
          </a:endParaRP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pisteuō</a:t>
          </a:r>
          <a:r>
            <a:rPr lang="en" sz="1800" b="1" kern="1200" noProof="0"/>
            <a:t>: </a:t>
          </a:r>
          <a:r>
            <a:rPr lang="hr-HR" sz="1800" b="1" kern="1200" noProof="0"/>
            <a:t>imati vjeru, cjeniti zasluge, vjerovati</a:t>
          </a:r>
          <a:endParaRPr lang="en" sz="1800" b="1" kern="1200" noProof="0" dirty="0"/>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Ne osuđujte, već prvo ispitajte sumnjom.</a:t>
          </a:r>
          <a:endParaRPr lang="en" sz="1800" b="1" kern="1200" noProof="0" dirty="0"/>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Svemu se nada</a:t>
          </a:r>
          <a:endParaRPr lang="en" sz="2000" b="1" kern="1200" noProof="0" dirty="0">
            <a:effectLst>
              <a:outerShdw blurRad="38100" dist="38100" dir="2700000" algn="tl">
                <a:srgbClr val="000000">
                  <a:alpha val="43137"/>
                </a:srgbClr>
              </a:outerShdw>
            </a:effectLst>
          </a:endParaRP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Elpizō</a:t>
          </a:r>
          <a:r>
            <a:rPr lang="en" sz="1800" b="0" i="1" kern="1200" noProof="0">
              <a:effectLst>
                <a:outerShdw blurRad="38100" dist="38100" dir="2700000" algn="tl">
                  <a:srgbClr val="000000">
                    <a:alpha val="43137"/>
                  </a:srgbClr>
                </a:outerShdw>
              </a:effectLst>
            </a:rPr>
            <a:t>:</a:t>
          </a:r>
          <a:r>
            <a:rPr lang="en" sz="1800" b="1" kern="1200" noProof="0"/>
            <a:t> </a:t>
          </a:r>
          <a:r>
            <a:rPr lang="hr-HR" sz="1800" b="1" kern="1200" noProof="0"/>
            <a:t>čekati ili vjerovati</a:t>
          </a:r>
          <a:endParaRPr lang="en" sz="1800" b="1" kern="1200" noProof="0" dirty="0"/>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Uvijek očekuj da će se dogoditi nešto dobro.</a:t>
          </a:r>
          <a:endParaRPr lang="en" sz="1800" b="1" kern="1200" noProof="0" dirty="0"/>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Sve podnosi </a:t>
          </a:r>
          <a:endParaRPr lang="en" sz="2000" b="1" kern="1200" noProof="0" dirty="0">
            <a:effectLst>
              <a:outerShdw blurRad="38100" dist="38100" dir="2700000" algn="tl">
                <a:srgbClr val="000000">
                  <a:alpha val="43137"/>
                </a:srgbClr>
              </a:outerShdw>
            </a:effectLst>
          </a:endParaRP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hypomenō</a:t>
          </a:r>
          <a:r>
            <a:rPr lang="en" sz="1800" b="1" kern="1200" noProof="0"/>
            <a:t>: </a:t>
          </a:r>
          <a:r>
            <a:rPr lang="hr-HR" sz="1800" b="1" kern="1200" noProof="0"/>
            <a:t>oduprijeti se, izdržati, imati snagu, ustrajati</a:t>
          </a:r>
          <a:endParaRPr lang="en" sz="1800" b="1" kern="1200" noProof="0" dirty="0"/>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Izdržite teškoće, kušnje i progon.</a:t>
          </a:r>
          <a:endParaRPr lang="en" sz="1800" b="1" kern="1200" noProof="0" dirty="0"/>
        </a:p>
      </dsp:txBody>
      <dsp:txXfrm>
        <a:off x="5421729" y="5123577"/>
        <a:ext cx="2538846" cy="7547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a:t>
          </a:r>
          <a:r>
            <a:rPr lang="sr-Latn-RS" sz="2000" b="1" kern="1200">
              <a:effectLst>
                <a:outerShdw blurRad="38100" dist="38100" dir="2700000" algn="tl">
                  <a:srgbClr val="000000">
                    <a:alpha val="43137"/>
                  </a:srgbClr>
                </a:outerShdw>
              </a:effectLst>
            </a:rPr>
            <a:t> </a:t>
          </a:r>
          <a:r>
            <a:rPr lang="es-ES" sz="2000" b="1" kern="1200">
              <a:effectLst>
                <a:outerShdw blurRad="38100" dist="38100" dir="2700000" algn="tl">
                  <a:srgbClr val="000000">
                    <a:alpha val="43137"/>
                  </a:srgbClr>
                </a:outerShdw>
              </a:effectLst>
            </a:rPr>
            <a:t> zavi</a:t>
          </a:r>
          <a:r>
            <a:rPr lang="hr-HR" sz="2000" b="1" kern="1200">
              <a:effectLst>
                <a:outerShdw blurRad="38100" dist="38100" dir="2700000" algn="tl">
                  <a:srgbClr val="000000">
                    <a:alpha val="43137"/>
                  </a:srgbClr>
                </a:outerShdw>
              </a:effectLst>
            </a:rPr>
            <a:t>d</a:t>
          </a:r>
          <a:r>
            <a:rPr lang="es-ES" sz="2000" b="1" kern="1200">
              <a:effectLst>
                <a:outerShdw blurRad="38100" dist="38100" dir="2700000" algn="tl">
                  <a:srgbClr val="000000">
                    <a:alpha val="43137"/>
                  </a:srgbClr>
                </a:outerShdw>
              </a:effectLst>
            </a:rPr>
            <a:t>i</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zeloō</a:t>
          </a:r>
          <a:r>
            <a:rPr lang="es-ES" sz="1800" b="1" kern="1200"/>
            <a:t>: ima</a:t>
          </a:r>
          <a:r>
            <a:rPr lang="sr-Latn-RS" sz="1800" b="1" kern="1200"/>
            <a:t>ti</a:t>
          </a:r>
          <a:br>
            <a:rPr lang="es-ES" sz="1800" b="1" kern="1200"/>
          </a:br>
          <a:r>
            <a:rPr lang="sr-Latn-RS" sz="1800" b="1" kern="1200"/>
            <a:t>o</a:t>
          </a:r>
          <a:r>
            <a:rPr lang="es-ES" sz="1800" b="1" kern="1200"/>
            <a:t>sjećaj pečenja</a:t>
          </a:r>
          <a:endParaRPr lang="es-ES" sz="1800" b="1" kern="1200" dirty="0"/>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it-IT" sz="1800" b="1" kern="1200"/>
            <a:t>Ne zavidi onima koji imaju druge darove ili vrline</a:t>
          </a:r>
          <a:r>
            <a:rPr lang="sr-Latn-RS" sz="1800" b="1" kern="1200"/>
            <a:t>.</a:t>
          </a:r>
          <a:endParaRPr lang="es-ES" sz="1800" b="1" kern="1200" dirty="0"/>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N</a:t>
          </a:r>
          <a:r>
            <a:rPr lang="es-ES" sz="2000" b="1" kern="1200">
              <a:effectLst>
                <a:outerShdw blurRad="38100" dist="38100" dir="2700000" algn="tl">
                  <a:srgbClr val="000000">
                    <a:alpha val="43137"/>
                  </a:srgbClr>
                </a:outerShdw>
              </a:effectLst>
            </a:rPr>
            <a:t>e hvali</a:t>
          </a:r>
          <a:r>
            <a:rPr lang="hr-HR" sz="2000" b="1" kern="1200">
              <a:effectLst>
                <a:outerShdw blurRad="38100" dist="38100" dir="2700000" algn="tl">
                  <a:srgbClr val="000000">
                    <a:alpha val="43137"/>
                  </a:srgbClr>
                </a:outerShdw>
              </a:effectLst>
            </a:rPr>
            <a:t> se.</a:t>
          </a:r>
          <a:endParaRPr lang="es-ES" sz="2000" b="1" kern="1200" dirty="0">
            <a:effectLst>
              <a:outerShdw blurRad="38100" dist="38100" dir="2700000" algn="tl">
                <a:srgbClr val="000000">
                  <a:alpha val="43137"/>
                </a:srgbClr>
              </a:outerShdw>
            </a:effectLst>
          </a:endParaRP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perpereuomai</a:t>
          </a:r>
          <a:r>
            <a:rPr lang="es-ES" sz="1800" b="1" kern="1200"/>
            <a:t>: hvalisanje, </a:t>
          </a:r>
          <a:r>
            <a:rPr lang="sr-Latn-RS" sz="1800" b="1" kern="1200"/>
            <a:t>napuhava</a:t>
          </a:r>
          <a:r>
            <a:rPr lang="es-ES" sz="1800" b="1" kern="1200"/>
            <a:t>nje</a:t>
          </a:r>
          <a:endParaRPr lang="es-ES" sz="1800" b="1" kern="1200" dirty="0"/>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it-IT" sz="1800" b="1" kern="1200"/>
            <a:t>Ne želi da </a:t>
          </a:r>
          <a:r>
            <a:rPr lang="sr-Latn-RS" sz="1800" b="1" kern="1200"/>
            <a:t>je</a:t>
          </a:r>
          <a:r>
            <a:rPr lang="it-IT" sz="1800" b="1" kern="1200"/>
            <a:t> drugi hvale</a:t>
          </a:r>
          <a:r>
            <a:rPr lang="sr-Latn-RS" sz="1800" b="1" kern="1200"/>
            <a:t>.</a:t>
          </a:r>
          <a:endParaRPr lang="es-ES" sz="1800" b="1" kern="1200" dirty="0"/>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 nad</a:t>
          </a:r>
          <a:r>
            <a:rPr lang="hr-HR" sz="2000" b="1" kern="1200">
              <a:effectLst>
                <a:outerShdw blurRad="38100" dist="38100" dir="2700000" algn="tl">
                  <a:srgbClr val="000000">
                    <a:alpha val="43137"/>
                  </a:srgbClr>
                </a:outerShdw>
              </a:effectLst>
            </a:rPr>
            <a:t>im</a:t>
          </a:r>
          <a:r>
            <a:rPr lang="es-ES" sz="2000" b="1" kern="1200">
              <a:effectLst>
                <a:outerShdw blurRad="38100" dist="38100" dir="2700000" algn="tl">
                  <a:srgbClr val="000000">
                    <a:alpha val="43137"/>
                  </a:srgbClr>
                </a:outerShdw>
              </a:effectLst>
            </a:rPr>
            <a:t>a se</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a:effectLst>
                <a:outerShdw blurRad="38100" dist="38100" dir="2700000" algn="tl">
                  <a:srgbClr val="000000">
                    <a:alpha val="43137"/>
                  </a:srgbClr>
                </a:outerShdw>
              </a:effectLst>
            </a:rPr>
            <a:t>fysioō</a:t>
          </a:r>
          <a:r>
            <a:rPr lang="pt-BR" sz="1800" b="1" kern="1200"/>
            <a:t>: nad</a:t>
          </a:r>
          <a:r>
            <a:rPr lang="sr-Latn-RS" sz="1800" b="1" kern="1200"/>
            <a:t>imati se</a:t>
          </a:r>
          <a:r>
            <a:rPr lang="pt-BR" sz="1800" b="1" kern="1200"/>
            <a:t>,  b</a:t>
          </a:r>
          <a:r>
            <a:rPr lang="sr-Latn-RS" sz="1800" b="1" kern="1200"/>
            <a:t>iti</a:t>
          </a:r>
          <a:r>
            <a:rPr lang="pt-BR" sz="1800" b="1" kern="1200"/>
            <a:t> ponosan</a:t>
          </a:r>
          <a:endParaRPr lang="es-ES" sz="1800" b="1" kern="1200" dirty="0"/>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pt-BR" sz="1800" b="1" kern="1200"/>
            <a:t>Nema</a:t>
          </a:r>
          <a:r>
            <a:rPr lang="sr-Latn-RS" sz="1800" b="1" kern="1200"/>
            <a:t>j</a:t>
          </a:r>
          <a:r>
            <a:rPr lang="pt-BR" sz="1800" b="1" kern="1200"/>
            <a:t> pretjeranu predodžbu o sebi</a:t>
          </a:r>
          <a:r>
            <a:rPr lang="sr-Latn-RS" sz="1800" b="1" kern="1200"/>
            <a:t>.</a:t>
          </a:r>
          <a:endParaRPr lang="es-ES" sz="1800" b="1" kern="1200" dirty="0"/>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 čini ništa neprimjereno</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asjēmoneō</a:t>
          </a:r>
          <a:r>
            <a:rPr lang="es-ES" sz="1800" b="1" kern="1200"/>
            <a:t>: </a:t>
          </a:r>
          <a:r>
            <a:rPr lang="sr-Latn-RS" sz="1800" b="1" kern="1200"/>
            <a:t>p</a:t>
          </a:r>
          <a:r>
            <a:rPr lang="es-ES" sz="1800" b="1" kern="1200"/>
            <a:t>onašat</a:t>
          </a:r>
          <a:r>
            <a:rPr lang="sr-Latn-RS" sz="1800" b="1" kern="1200"/>
            <a:t>i</a:t>
          </a:r>
          <a:r>
            <a:rPr lang="es-ES" sz="1800" b="1" kern="1200"/>
            <a:t> se neprimjereno</a:t>
          </a:r>
          <a:endParaRPr lang="es-ES" sz="1800" b="1" kern="1200" dirty="0"/>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Ne djeluj protiv dru</a:t>
          </a:r>
          <a:r>
            <a:rPr lang="sr-Latn-RS" sz="1800" b="1" kern="1200"/>
            <a:t>štve- </a:t>
          </a:r>
          <a:r>
            <a:rPr lang="es-ES" sz="1800" b="1" kern="1200"/>
            <a:t>nih i moralnih normi</a:t>
          </a:r>
          <a:r>
            <a:rPr lang="sr-Latn-RS" sz="1800" b="1" kern="1200"/>
            <a:t>.</a:t>
          </a:r>
          <a:endParaRPr lang="es-ES" sz="1800" b="1" kern="1200" dirty="0"/>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 traži svoje</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zēteō</a:t>
          </a:r>
          <a:r>
            <a:rPr lang="es-ES" sz="1800" b="1" kern="1200"/>
            <a:t>: </a:t>
          </a:r>
          <a:r>
            <a:rPr lang="sr-Latn-RS" sz="1800" b="1" kern="1200"/>
            <a:t>potraživati</a:t>
          </a:r>
          <a:endParaRPr lang="es-ES" sz="1800" b="1" kern="1200" dirty="0"/>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Odr</a:t>
          </a:r>
          <a:r>
            <a:rPr lang="sr-Latn-RS" sz="1800" b="1" kern="1200"/>
            <a:t>eci</a:t>
          </a:r>
          <a:r>
            <a:rPr lang="es-ES" sz="1800" b="1" kern="1200"/>
            <a:t> </a:t>
          </a:r>
          <a:r>
            <a:rPr lang="sr-Latn-RS" sz="1800" b="1" kern="1200"/>
            <a:t>se</a:t>
          </a:r>
          <a:r>
            <a:rPr lang="es-ES" sz="1800" b="1" kern="1200"/>
            <a:t> svojih prava zbog drugih</a:t>
          </a:r>
          <a:r>
            <a:rPr lang="sr-Latn-RS" sz="1800" b="1" kern="1200"/>
            <a:t>.</a:t>
          </a:r>
          <a:endParaRPr lang="es-ES" sz="1800" b="1" kern="1200" dirty="0"/>
        </a:p>
      </dsp:txBody>
      <dsp:txXfrm>
        <a:off x="5310403" y="3498330"/>
        <a:ext cx="2840428" cy="623204"/>
      </dsp:txXfrm>
    </dsp:sp>
    <dsp:sp modelId="{91924D95-6CEC-4FC5-BE12-C31DB7DC3964}">
      <dsp:nvSpPr>
        <dsp:cNvPr id="0" name=""/>
        <dsp:cNvSpPr/>
      </dsp:nvSpPr>
      <dsp:spPr>
        <a:xfrm>
          <a:off x="4486" y="4293050"/>
          <a:ext cx="1877123"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s-ES" sz="2500" b="1" kern="1200">
              <a:effectLst>
                <a:outerShdw blurRad="38100" dist="38100" dir="2700000" algn="tl">
                  <a:srgbClr val="000000">
                    <a:alpha val="43137"/>
                  </a:srgbClr>
                </a:outerShdw>
              </a:effectLst>
            </a:rPr>
            <a:t>N</a:t>
          </a:r>
          <a:r>
            <a:rPr lang="hr-HR" sz="2500" b="1" kern="1200">
              <a:effectLst>
                <a:outerShdw blurRad="38100" dist="38100" dir="2700000" algn="tl">
                  <a:srgbClr val="000000">
                    <a:alpha val="43137"/>
                  </a:srgbClr>
                </a:outerShdw>
              </a:effectLst>
            </a:rPr>
            <a:t>e </a:t>
          </a:r>
          <a:r>
            <a:rPr lang="es-ES" sz="2500" b="1" kern="1200">
              <a:effectLst>
                <a:outerShdw blurRad="38100" dist="38100" dir="2700000" algn="tl">
                  <a:srgbClr val="000000">
                    <a:alpha val="43137"/>
                  </a:srgbClr>
                </a:outerShdw>
              </a:effectLst>
            </a:rPr>
            <a:t>irit</a:t>
          </a:r>
          <a:r>
            <a:rPr lang="hr-HR" sz="2500" b="1" kern="1200">
              <a:effectLst>
                <a:outerShdw blurRad="38100" dist="38100" dir="2700000" algn="tl">
                  <a:srgbClr val="000000">
                    <a:alpha val="43137"/>
                  </a:srgbClr>
                </a:outerShdw>
              </a:effectLst>
            </a:rPr>
            <a:t>ir</a:t>
          </a:r>
          <a:r>
            <a:rPr lang="es-ES" sz="2500" b="1" kern="1200">
              <a:effectLst>
                <a:outerShdw blurRad="38100" dist="38100" dir="2700000" algn="tl">
                  <a:srgbClr val="000000">
                    <a:alpha val="43137"/>
                  </a:srgbClr>
                </a:outerShdw>
              </a:effectLst>
            </a:rPr>
            <a:t>a</a:t>
          </a:r>
          <a:r>
            <a:rPr lang="hr-HR" sz="2500" b="1" kern="1200">
              <a:effectLst>
                <a:outerShdw blurRad="38100" dist="38100" dir="2700000" algn="tl">
                  <a:srgbClr val="000000">
                    <a:alpha val="43137"/>
                  </a:srgbClr>
                </a:outerShdw>
              </a:effectLst>
            </a:rPr>
            <a:t> se.</a:t>
          </a:r>
          <a:endParaRPr lang="es-ES" sz="2500" b="1" kern="1200" dirty="0">
            <a:effectLst>
              <a:outerShdw blurRad="38100" dist="38100" dir="2700000" algn="tl">
                <a:srgbClr val="000000">
                  <a:alpha val="43137"/>
                </a:srgbClr>
              </a:outerShdw>
            </a:effectLst>
          </a:endParaRPr>
        </a:p>
      </dsp:txBody>
      <dsp:txXfrm>
        <a:off x="4486" y="4293050"/>
        <a:ext cx="1689411" cy="750849"/>
      </dsp:txXfrm>
    </dsp:sp>
    <dsp:sp modelId="{ED56B013-7A69-4BC3-AE95-16DB4F0CB600}">
      <dsp:nvSpPr>
        <dsp:cNvPr id="0" name=""/>
        <dsp:cNvSpPr/>
      </dsp:nvSpPr>
      <dsp:spPr>
        <a:xfrm>
          <a:off x="1637584"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a:effectLst>
                <a:outerShdw blurRad="38100" dist="38100" dir="2700000" algn="tl">
                  <a:srgbClr val="000000">
                    <a:alpha val="43137"/>
                  </a:srgbClr>
                </a:outerShdw>
              </a:effectLst>
            </a:rPr>
            <a:t>Paroxynō: </a:t>
          </a:r>
          <a:r>
            <a:rPr lang="es-ES" sz="1800" b="0" i="0" kern="1200">
              <a:effectLst>
                <a:outerShdw blurRad="38100" dist="38100" dir="2700000" algn="tl">
                  <a:srgbClr val="000000">
                    <a:alpha val="43137"/>
                  </a:srgbClr>
                </a:outerShdw>
              </a:effectLst>
            </a:rPr>
            <a:t>p</a:t>
          </a:r>
          <a:r>
            <a:rPr lang="sr-Latn-RS" sz="1800" b="0" i="0" kern="1200">
              <a:effectLst>
                <a:outerShdw blurRad="38100" dist="38100" dir="2700000" algn="tl">
                  <a:srgbClr val="000000">
                    <a:alpha val="43137"/>
                  </a:srgbClr>
                </a:outerShdw>
              </a:effectLst>
            </a:rPr>
            <a:t>oentirati</a:t>
          </a:r>
          <a:r>
            <a:rPr lang="es-ES" sz="1800" b="0" i="0" kern="1200">
              <a:effectLst>
                <a:outerShdw blurRad="38100" dist="38100" dir="2700000" algn="tl">
                  <a:srgbClr val="000000">
                    <a:alpha val="43137"/>
                  </a:srgbClr>
                </a:outerShdw>
              </a:effectLst>
            </a:rPr>
            <a:t> na nešto što će ga živcirati, izazvati frustraciju</a:t>
          </a:r>
          <a:endParaRPr lang="es-ES" sz="1800" b="1" i="0" kern="1200" dirty="0"/>
        </a:p>
      </dsp:txBody>
      <dsp:txXfrm>
        <a:off x="2015583" y="4290476"/>
        <a:ext cx="2707635" cy="755997"/>
      </dsp:txXfrm>
    </dsp:sp>
    <dsp:sp modelId="{164C8E25-0F11-4535-8F6B-5D6C014D9107}">
      <dsp:nvSpPr>
        <dsp:cNvPr id="0" name=""/>
        <dsp:cNvSpPr/>
      </dsp:nvSpPr>
      <dsp:spPr>
        <a:xfrm>
          <a:off x="4883095"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Ne razdraž</a:t>
          </a:r>
          <a:r>
            <a:rPr lang="sr-Latn-RS" sz="1800" b="1" kern="1200"/>
            <a:t>uj</a:t>
          </a:r>
          <a:r>
            <a:rPr lang="es-ES" sz="1800" b="1" kern="1200"/>
            <a:t> niti previše</a:t>
          </a:r>
          <a:r>
            <a:rPr lang="sr-Latn-RS" sz="1800" b="1" kern="1200"/>
            <a:t> budi </a:t>
          </a:r>
          <a:r>
            <a:rPr lang="es-ES" sz="1800" b="1" kern="1200"/>
            <a:t> podlož</a:t>
          </a:r>
          <a:r>
            <a:rPr lang="sr-Latn-RS" sz="1800" b="1" kern="1200"/>
            <a:t>an.</a:t>
          </a:r>
          <a:endParaRPr lang="es-ES" sz="1800" b="1" kern="1200" dirty="0"/>
        </a:p>
      </dsp:txBody>
      <dsp:txXfrm>
        <a:off x="5261094"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No guarda rencor</a:t>
          </a:r>
          <a:endParaRPr lang="es-ES" sz="2000" b="1" kern="1200" dirty="0">
            <a:effectLst>
              <a:outerShdw blurRad="38100" dist="38100" dir="2700000" algn="tl">
                <a:srgbClr val="000000">
                  <a:alpha val="43137"/>
                </a:srgbClr>
              </a:outerShdw>
            </a:effectLst>
          </a:endParaRP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a:effectLst>
                <a:outerShdw blurRad="38100" dist="38100" dir="2700000" algn="tl">
                  <a:srgbClr val="000000">
                    <a:alpha val="43137"/>
                  </a:srgbClr>
                </a:outerShdw>
              </a:effectLst>
            </a:rPr>
            <a:t>Logizomai: </a:t>
          </a:r>
          <a:r>
            <a:rPr lang="es-ES" sz="1800" b="0" i="0" kern="1200">
              <a:effectLst>
                <a:outerShdw blurRad="38100" dist="38100" dir="2700000" algn="tl">
                  <a:srgbClr val="000000">
                    <a:alpha val="43137"/>
                  </a:srgbClr>
                </a:outerShdw>
              </a:effectLst>
            </a:rPr>
            <a:t>Izum</a:t>
          </a:r>
          <a:endParaRPr lang="es-ES" sz="1800" b="1" i="0" kern="1200" dirty="0"/>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Oprašta i zanemaruj primljene uvrede</a:t>
          </a:r>
          <a:r>
            <a:rPr lang="hr-HR" sz="1800" b="1" kern="1200"/>
            <a:t>.</a:t>
          </a:r>
          <a:endParaRPr lang="es-ES" sz="1800" b="1" kern="1200" dirty="0"/>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a:t>
          </a:r>
          <a:r>
            <a:rPr lang="hr-HR" sz="2000" b="1" kern="1200">
              <a:effectLst>
                <a:outerShdw blurRad="38100" dist="38100" dir="2700000" algn="tl">
                  <a:srgbClr val="000000">
                    <a:alpha val="43137"/>
                  </a:srgbClr>
                </a:outerShdw>
              </a:effectLst>
            </a:rPr>
            <a:t> raduje se nepravdi.</a:t>
          </a:r>
          <a:endParaRPr lang="es-ES" sz="2000" b="1" kern="1200" dirty="0">
            <a:effectLst>
              <a:outerShdw blurRad="38100" dist="38100" dir="2700000" algn="tl">
                <a:srgbClr val="000000">
                  <a:alpha val="43137"/>
                </a:srgbClr>
              </a:outerShdw>
            </a:effectLst>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a:effectLst>
                <a:outerShdw blurRad="38100" dist="38100" dir="2700000" algn="tl">
                  <a:srgbClr val="000000">
                    <a:alpha val="43137"/>
                  </a:srgbClr>
                </a:outerShdw>
              </a:effectLst>
            </a:rPr>
            <a:t>jairō: </a:t>
          </a:r>
          <a:r>
            <a:rPr lang="es-ES" sz="1800" b="0" i="0" kern="1200">
              <a:effectLst>
                <a:outerShdw blurRad="38100" dist="38100" dir="2700000" algn="tl">
                  <a:srgbClr val="000000">
                    <a:alpha val="43137"/>
                  </a:srgbClr>
                </a:outerShdw>
              </a:effectLst>
            </a:rPr>
            <a:t>biti veseo, sretan ili se osjećati dobro</a:t>
          </a:r>
          <a:endParaRPr lang="es-ES" sz="1800" b="1" i="0" kern="1200" dirty="0"/>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Ne raduje se pogreškama, već ih nastoj ispraviti</a:t>
          </a:r>
          <a:r>
            <a:rPr lang="hr-HR" sz="1800" b="1" kern="1200"/>
            <a:t>.</a:t>
          </a:r>
          <a:endParaRPr lang="es-ES" sz="1800" b="1" kern="1200" dirty="0"/>
        </a:p>
      </dsp:txBody>
      <dsp:txXfrm>
        <a:off x="5377607" y="6012709"/>
        <a:ext cx="2707635" cy="7559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Podnosio je bičevanje, uvrede  i prezir.</a:t>
          </a:r>
          <a:br>
            <a:rPr lang="pl-PL" sz="2000" b="1" kern="1200"/>
          </a:br>
          <a:r>
            <a:rPr lang="pl-PL" sz="2000" b="1" kern="1200"/>
            <a:t>(Matej 27,27-31)</a:t>
          </a:r>
          <a:endParaRPr lang="es-ES" sz="2000" b="1" kern="1200" dirty="0"/>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P</a:t>
          </a:r>
          <a:r>
            <a:rPr lang="es-ES" sz="2000" b="1" kern="1200">
              <a:effectLst>
                <a:outerShdw blurRad="38100" dist="38100" dir="2700000" algn="tl">
                  <a:srgbClr val="000000">
                    <a:alpha val="43137"/>
                  </a:srgbClr>
                </a:outerShdw>
              </a:effectLst>
            </a:rPr>
            <a:t>ati</a:t>
          </a:r>
          <a:r>
            <a:rPr lang="hr-HR" sz="2000" b="1" kern="1200">
              <a:effectLst>
                <a:outerShdw blurRad="38100" dist="38100" dir="2700000" algn="tl">
                  <a:srgbClr val="000000">
                    <a:alpha val="43137"/>
                  </a:srgbClr>
                </a:outerShdw>
              </a:effectLst>
            </a:rPr>
            <a:t>o je!</a:t>
          </a:r>
          <a:endParaRPr lang="es-ES" sz="2000" b="1" kern="1200" dirty="0">
            <a:effectLst>
              <a:outerShdw blurRad="38100" dist="38100" dir="2700000" algn="tl">
                <a:srgbClr val="000000">
                  <a:alpha val="43137"/>
                </a:srgbClr>
              </a:outerShdw>
            </a:effectLst>
          </a:endParaRP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Bio je zainteresiran za svakoga tko pati.</a:t>
          </a:r>
          <a:endParaRPr lang="es-ES" sz="2000" b="1" kern="1200" dirty="0"/>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sr-Latn-RS" sz="2000" b="1" kern="1200">
              <a:effectLst>
                <a:outerShdw blurRad="38100" dist="38100" dir="2700000" algn="tl">
                  <a:srgbClr val="000000">
                    <a:alpha val="43137"/>
                  </a:srgbClr>
                </a:outerShdw>
              </a:effectLst>
            </a:rPr>
            <a:t>Bio je</a:t>
          </a:r>
          <a:r>
            <a:rPr lang="es-ES" sz="2000" b="1" kern="1200">
              <a:effectLst>
                <a:outerShdw blurRad="38100" dist="38100" dir="2700000" algn="tl">
                  <a:srgbClr val="000000">
                    <a:alpha val="43137"/>
                  </a:srgbClr>
                </a:outerShdw>
              </a:effectLst>
            </a:rPr>
            <a:t> </a:t>
          </a:r>
          <a:r>
            <a:rPr lang="sr-Latn-RS" sz="2000" b="1" kern="1200">
              <a:effectLst>
                <a:outerShdw blurRad="38100" dist="38100" dir="2700000" algn="tl">
                  <a:srgbClr val="000000">
                    <a:alpha val="43137"/>
                  </a:srgbClr>
                </a:outerShdw>
              </a:effectLst>
            </a:rPr>
            <a:t>zdrav.</a:t>
          </a:r>
          <a:endParaRPr lang="es-ES" sz="2000" b="1" kern="1200" dirty="0">
            <a:effectLst>
              <a:outerShdw blurRad="38100" dist="38100" dir="2700000" algn="tl">
                <a:srgbClr val="000000">
                  <a:alpha val="43137"/>
                </a:srgbClr>
              </a:outerShdw>
            </a:effectLst>
          </a:endParaRP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t>Poučavao je istinu s jasnoćom i uvjerenjem</a:t>
          </a:r>
          <a:r>
            <a:rPr lang="hr-HR" sz="2000" b="1" kern="1200"/>
            <a:t>.</a:t>
          </a:r>
          <a:endParaRPr lang="es-ES" sz="2000" b="1" kern="1200" dirty="0"/>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Radovao se</a:t>
          </a:r>
          <a:r>
            <a:rPr lang="es-ES" sz="2000" b="1" kern="1200">
              <a:effectLst>
                <a:outerShdw blurRad="38100" dist="38100" dir="2700000" algn="tl">
                  <a:srgbClr val="000000">
                    <a:alpha val="43137"/>
                  </a:srgbClr>
                </a:outerShdw>
              </a:effectLst>
            </a:rPr>
            <a:t> istini</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t>Nije sudio grešnoj ženi i dao joj je oprost </a:t>
          </a:r>
          <a:r>
            <a:rPr lang="hr-HR" sz="2000" b="1" kern="1200"/>
            <a:t>                </a:t>
          </a:r>
          <a:r>
            <a:rPr lang="es-ES" sz="2000" b="1" kern="1200"/>
            <a:t>(Ivan 8</a:t>
          </a:r>
          <a:r>
            <a:rPr lang="hr-HR" sz="2000" b="1" kern="1200"/>
            <a:t>,</a:t>
          </a:r>
          <a:r>
            <a:rPr lang="es-ES" sz="2000" b="1" kern="1200"/>
            <a:t>10-11)</a:t>
          </a:r>
          <a:r>
            <a:rPr lang="hr-HR" sz="2000" b="1" kern="1200"/>
            <a:t>.</a:t>
          </a:r>
          <a:endParaRPr lang="es-ES" sz="2000" b="1" kern="1200" dirty="0"/>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sr-Latn-RS" sz="2000" b="1" kern="1200">
              <a:effectLst>
                <a:outerShdw blurRad="38100" dist="38100" dir="2700000" algn="tl">
                  <a:srgbClr val="000000">
                    <a:alpha val="43137"/>
                  </a:srgbClr>
                </a:outerShdw>
              </a:effectLst>
            </a:rPr>
            <a:t>T</a:t>
          </a:r>
          <a:r>
            <a:rPr lang="es-ES" sz="2000" b="1" kern="1200">
              <a:effectLst>
                <a:outerShdw blurRad="38100" dist="38100" dir="2700000" algn="tl">
                  <a:srgbClr val="000000">
                    <a:alpha val="43137"/>
                  </a:srgbClr>
                </a:outerShdw>
              </a:effectLst>
            </a:rPr>
            <a:t>rpi</a:t>
          </a:r>
          <a:r>
            <a:rPr lang="sr-Latn-RS" sz="2000" b="1" kern="1200">
              <a:effectLst>
                <a:outerShdw blurRad="38100" dist="38100" dir="2700000" algn="tl">
                  <a:srgbClr val="000000">
                    <a:alpha val="43137"/>
                  </a:srgbClr>
                </a:outerShdw>
              </a:effectLst>
            </a:rPr>
            <a:t>o je</a:t>
          </a:r>
          <a:r>
            <a:rPr lang="es-ES" sz="2000" b="1" kern="1200">
              <a:effectLst>
                <a:outerShdw blurRad="38100" dist="38100" dir="2700000" algn="tl">
                  <a:srgbClr val="000000">
                    <a:alpha val="43137"/>
                  </a:srgbClr>
                </a:outerShdw>
              </a:effectLst>
            </a:rPr>
            <a:t> sve</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Vjerovao je u Zakejevu iskrenost</a:t>
          </a:r>
          <a:br>
            <a:rPr lang="pl-PL" sz="2000" b="1" kern="1200"/>
          </a:br>
          <a:r>
            <a:rPr lang="pl-PL" sz="2000" b="1" kern="1200"/>
            <a:t>(Luka 19,8.9).</a:t>
          </a:r>
          <a:endParaRPr lang="es-ES" sz="2000" b="1" kern="1200" dirty="0"/>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Vjer</a:t>
          </a:r>
          <a:r>
            <a:rPr lang="sr-Latn-RS" sz="2000" b="1" kern="1200">
              <a:effectLst>
                <a:outerShdw blurRad="38100" dist="38100" dir="2700000" algn="tl">
                  <a:srgbClr val="000000">
                    <a:alpha val="43137"/>
                  </a:srgbClr>
                </a:outerShdw>
              </a:effectLst>
            </a:rPr>
            <a:t>ovao je</a:t>
          </a:r>
          <a:r>
            <a:rPr lang="es-ES" sz="2000" b="1" kern="1200">
              <a:effectLst>
                <a:outerShdw blurRad="38100" dist="38100" dir="2700000" algn="tl">
                  <a:srgbClr val="000000">
                    <a:alpha val="43137"/>
                  </a:srgbClr>
                </a:outerShdw>
              </a:effectLst>
            </a:rPr>
            <a:t> sve</a:t>
          </a:r>
          <a:r>
            <a:rPr lang="sr-Latn-RS"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t>Pripremio je 12 ljudi za </a:t>
          </a:r>
          <a:r>
            <a:rPr lang="hr-HR" sz="2000" b="1" kern="1200"/>
            <a:t> </a:t>
          </a:r>
          <a:r>
            <a:rPr lang="es-ES" sz="2000" b="1" kern="1200"/>
            <a:t>"nemoguću" misiju</a:t>
          </a:r>
          <a:r>
            <a:rPr lang="hr-HR" sz="2000" b="1" kern="1200"/>
            <a:t>.</a:t>
          </a:r>
          <a:endParaRPr lang="es-ES" sz="2000" b="1" kern="1200" dirty="0"/>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Sve nas čeka</a:t>
          </a:r>
          <a:endParaRPr lang="es-ES" sz="2000" b="1" kern="1200" dirty="0">
            <a:effectLst>
              <a:outerShdw blurRad="38100" dist="38100" dir="2700000" algn="tl">
                <a:srgbClr val="000000">
                  <a:alpha val="43137"/>
                </a:srgbClr>
              </a:outerShdw>
            </a:effectLst>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299973" y="2861453"/>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Podnio je glad, odbacivanje, bol i progon.</a:t>
          </a:r>
          <a:endParaRPr lang="es-ES" sz="2000" b="1" kern="1200" dirty="0"/>
        </a:p>
      </dsp:txBody>
      <dsp:txXfrm>
        <a:off x="7340065" y="2901545"/>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Podržava sve</a:t>
          </a:r>
          <a:endParaRPr lang="es-ES" sz="2000" b="1" kern="1200" dirty="0">
            <a:effectLst>
              <a:outerShdw blurRad="38100" dist="38100" dir="2700000" algn="tl">
                <a:srgbClr val="000000">
                  <a:alpha val="43137"/>
                </a:srgbClr>
              </a:outerShdw>
            </a:effectLst>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91840" y="176368"/>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Nije tražio počasti i pridružio se skromnima</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431952" y="216480"/>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hr-HR" sz="2000" b="1" kern="1200">
              <a:solidFill>
                <a:schemeClr val="tx1"/>
              </a:solidFill>
            </a:rPr>
            <a:t>ije</a:t>
          </a:r>
          <a:r>
            <a:rPr lang="es-ES" sz="2000" b="1" kern="1200">
              <a:solidFill>
                <a:schemeClr val="tx1"/>
              </a:solidFill>
            </a:rPr>
            <a:t> zavi</a:t>
          </a:r>
          <a:r>
            <a:rPr lang="hr-HR" sz="2000" b="1" kern="1200">
              <a:solidFill>
                <a:schemeClr val="tx1"/>
              </a:solidFill>
            </a:rPr>
            <a:t>dio.</a:t>
          </a:r>
          <a:endParaRPr lang="es-ES" sz="2000" b="1" kern="1200" dirty="0">
            <a:solidFill>
              <a:schemeClr val="tx1"/>
            </a:solidFill>
          </a:endParaRP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Iako je bio Kralj svemira, nije se time hvalio</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a:solidFill>
                <a:schemeClr val="tx1"/>
              </a:solidFill>
            </a:rPr>
            <a:t>N</a:t>
          </a:r>
          <a:r>
            <a:rPr lang="hr-HR" sz="1800" b="1" kern="1200">
              <a:solidFill>
                <a:schemeClr val="tx1"/>
              </a:solidFill>
            </a:rPr>
            <a:t>ije se</a:t>
          </a:r>
          <a:r>
            <a:rPr lang="es-ES" sz="1800" b="1" kern="1200">
              <a:solidFill>
                <a:schemeClr val="tx1"/>
              </a:solidFill>
            </a:rPr>
            <a:t> </a:t>
          </a:r>
          <a:r>
            <a:rPr lang="hr-HR" sz="1800" b="1" kern="1200">
              <a:solidFill>
                <a:schemeClr val="tx1"/>
              </a:solidFill>
            </a:rPr>
            <a:t>hvalio.</a:t>
          </a:r>
          <a:endParaRPr lang="es-ES" sz="1800" b="1" kern="1200" dirty="0">
            <a:solidFill>
              <a:schemeClr val="tx1"/>
            </a:solidFill>
          </a:endParaRP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solidFill>
                <a:schemeClr val="bg1"/>
              </a:solidFill>
              <a:effectLst>
                <a:outerShdw blurRad="38100" dist="38100" dir="2700000" algn="tl">
                  <a:srgbClr val="000000">
                    <a:alpha val="43137"/>
                  </a:srgbClr>
                </a:outerShdw>
              </a:effectLst>
            </a:rPr>
            <a:t>Bio je spreman raditi i najskromnije poslove.</a:t>
          </a:r>
          <a:endParaRPr lang="es-ES" sz="2000" b="1" kern="1200" dirty="0">
            <a:solidFill>
              <a:schemeClr val="bg1"/>
            </a:solidFill>
            <a:effectLst>
              <a:outerShdw blurRad="38100" dist="38100" dir="2700000" algn="tl">
                <a:srgbClr val="000000">
                  <a:alpha val="43137"/>
                </a:srgbClr>
              </a:outerShdw>
            </a:effectLst>
          </a:endParaRP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hr-HR" sz="2000" b="1" kern="1200">
              <a:solidFill>
                <a:schemeClr val="tx1"/>
              </a:solidFill>
            </a:rPr>
            <a:t>Nije se nadimao.</a:t>
          </a:r>
          <a:r>
            <a:rPr lang="es-ES" sz="2000" b="1" kern="1200">
              <a:solidFill>
                <a:schemeClr val="tx1"/>
              </a:solidFill>
            </a:rPr>
            <a:t> </a:t>
          </a:r>
          <a:endParaRPr lang="es-ES" sz="2000" b="1" kern="1200" dirty="0">
            <a:solidFill>
              <a:schemeClr val="tx1"/>
            </a:solidFill>
          </a:endParaRP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Postupao je pristojno i ispravno prema svima</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a:solidFill>
                <a:schemeClr val="tx1"/>
              </a:solidFill>
            </a:rPr>
            <a:t>N</a:t>
          </a:r>
          <a:r>
            <a:rPr lang="hr-HR" sz="1800" b="1" kern="1200">
              <a:solidFill>
                <a:schemeClr val="tx1"/>
              </a:solidFill>
            </a:rPr>
            <a:t>ij</a:t>
          </a:r>
          <a:r>
            <a:rPr lang="es-ES" sz="1800" b="1" kern="1200">
              <a:solidFill>
                <a:schemeClr val="tx1"/>
              </a:solidFill>
            </a:rPr>
            <a:t>e čini</a:t>
          </a:r>
          <a:r>
            <a:rPr lang="hr-HR" sz="1800" b="1" kern="1200">
              <a:solidFill>
                <a:schemeClr val="tx1"/>
              </a:solidFill>
            </a:rPr>
            <a:t>o</a:t>
          </a:r>
          <a:r>
            <a:rPr lang="es-ES" sz="1800" b="1" kern="1200">
              <a:solidFill>
                <a:schemeClr val="tx1"/>
              </a:solidFill>
            </a:rPr>
            <a:t> ništa neprimjereno</a:t>
          </a:r>
          <a:r>
            <a:rPr lang="hr-HR" sz="1800" b="1" kern="1200">
              <a:solidFill>
                <a:schemeClr val="tx1"/>
              </a:solidFill>
            </a:rPr>
            <a:t>.</a:t>
          </a:r>
          <a:endParaRPr lang="es-ES" sz="1800" b="1" kern="1200" dirty="0">
            <a:solidFill>
              <a:schemeClr val="tx1"/>
            </a:solidFill>
          </a:endParaRP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Uvijek je izvršavao </a:t>
          </a:r>
          <a:r>
            <a:rPr lang="hr-HR" sz="2000" b="1" kern="1200">
              <a:solidFill>
                <a:schemeClr val="bg1"/>
              </a:solidFill>
              <a:effectLst>
                <a:outerShdw blurRad="38100" dist="38100" dir="2700000" algn="tl">
                  <a:srgbClr val="000000">
                    <a:alpha val="43137"/>
                  </a:srgbClr>
                </a:outerShdw>
              </a:effectLst>
            </a:rPr>
            <a:t>O</a:t>
          </a:r>
          <a:r>
            <a:rPr lang="es-ES" sz="2000" b="1" kern="1200">
              <a:solidFill>
                <a:schemeClr val="bg1"/>
              </a:solidFill>
              <a:effectLst>
                <a:outerShdw blurRad="38100" dist="38100" dir="2700000" algn="tl">
                  <a:srgbClr val="000000">
                    <a:alpha val="43137"/>
                  </a:srgbClr>
                </a:outerShdw>
              </a:effectLst>
            </a:rPr>
            <a:t>čevu volju</a:t>
          </a:r>
          <a:r>
            <a:rPr lang="hr-HR" sz="2000" b="1" kern="1200">
              <a:solidFill>
                <a:schemeClr val="bg1"/>
              </a:solidFill>
              <a:effectLst>
                <a:outerShdw blurRad="38100" dist="38100" dir="2700000" algn="tl">
                  <a:srgbClr val="000000">
                    <a:alpha val="43137"/>
                  </a:srgbClr>
                </a:outerShdw>
              </a:effectLst>
            </a:rPr>
            <a:t>          </a:t>
          </a:r>
          <a:r>
            <a:rPr lang="es-ES" sz="2000" b="1" kern="1200">
              <a:solidFill>
                <a:schemeClr val="bg1"/>
              </a:solidFill>
              <a:effectLst>
                <a:outerShdw blurRad="38100" dist="38100" dir="2700000" algn="tl">
                  <a:srgbClr val="000000">
                    <a:alpha val="43137"/>
                  </a:srgbClr>
                </a:outerShdw>
              </a:effectLst>
            </a:rPr>
            <a:t> (Iv</a:t>
          </a:r>
          <a:r>
            <a:rPr lang="hr-HR" sz="2000" b="1" kern="1200">
              <a:solidFill>
                <a:schemeClr val="bg1"/>
              </a:solidFill>
              <a:effectLst>
                <a:outerShdw blurRad="38100" dist="38100" dir="2700000" algn="tl">
                  <a:srgbClr val="000000">
                    <a:alpha val="43137"/>
                  </a:srgbClr>
                </a:outerShdw>
              </a:effectLst>
            </a:rPr>
            <a:t>an</a:t>
          </a:r>
          <a:r>
            <a:rPr lang="es-ES" sz="2000" b="1" kern="1200">
              <a:solidFill>
                <a:schemeClr val="bg1"/>
              </a:solidFill>
              <a:effectLst>
                <a:outerShdw blurRad="38100" dist="38100" dir="2700000" algn="tl">
                  <a:srgbClr val="000000">
                    <a:alpha val="43137"/>
                  </a:srgbClr>
                </a:outerShdw>
              </a:effectLst>
            </a:rPr>
            <a:t> 6</a:t>
          </a:r>
          <a:r>
            <a:rPr lang="hr-HR" sz="2000" b="1" kern="1200">
              <a:solidFill>
                <a:schemeClr val="bg1"/>
              </a:solidFill>
              <a:effectLst>
                <a:outerShdw blurRad="38100" dist="38100" dir="2700000" algn="tl">
                  <a:srgbClr val="000000">
                    <a:alpha val="43137"/>
                  </a:srgbClr>
                </a:outerShdw>
              </a:effectLst>
            </a:rPr>
            <a:t>,</a:t>
          </a:r>
          <a:r>
            <a:rPr lang="es-ES" sz="2000" b="1" kern="1200">
              <a:solidFill>
                <a:schemeClr val="bg1"/>
              </a:solidFill>
              <a:effectLst>
                <a:outerShdw blurRad="38100" dist="38100" dir="2700000" algn="tl">
                  <a:srgbClr val="000000">
                    <a:alpha val="43137"/>
                  </a:srgbClr>
                </a:outerShdw>
              </a:effectLst>
            </a:rPr>
            <a:t>38)</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hr-HR" sz="2000" b="1" kern="1200">
              <a:solidFill>
                <a:schemeClr val="tx1"/>
              </a:solidFill>
            </a:rPr>
            <a:t>ij</a:t>
          </a:r>
          <a:r>
            <a:rPr lang="es-ES" sz="2000" b="1" kern="1200">
              <a:solidFill>
                <a:schemeClr val="tx1"/>
              </a:solidFill>
            </a:rPr>
            <a:t>e traži</a:t>
          </a:r>
          <a:r>
            <a:rPr lang="hr-HR" sz="2000" b="1" kern="1200">
              <a:solidFill>
                <a:schemeClr val="tx1"/>
              </a:solidFill>
            </a:rPr>
            <a:t>o</a:t>
          </a:r>
          <a:r>
            <a:rPr lang="es-ES" sz="2000" b="1" kern="1200">
              <a:solidFill>
                <a:schemeClr val="tx1"/>
              </a:solidFill>
            </a:rPr>
            <a:t> svoje</a:t>
          </a:r>
          <a:r>
            <a:rPr lang="hr-HR" sz="2000" b="1" kern="1200">
              <a:solidFill>
                <a:schemeClr val="tx1"/>
              </a:solidFill>
            </a:rPr>
            <a:t>.</a:t>
          </a:r>
          <a:r>
            <a:rPr lang="es-ES" sz="2000" b="1" kern="1200">
              <a:solidFill>
                <a:schemeClr val="tx1"/>
              </a:solidFill>
            </a:rPr>
            <a:t> </a:t>
          </a:r>
          <a:endParaRPr lang="es-ES" sz="2000" b="1" kern="1200" dirty="0">
            <a:solidFill>
              <a:schemeClr val="tx1"/>
            </a:solidFill>
          </a:endParaRP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0657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solidFill>
                <a:schemeClr val="bg1"/>
              </a:solidFill>
              <a:effectLst>
                <a:outerShdw blurRad="38100" dist="38100" dir="2700000" algn="tl">
                  <a:srgbClr val="000000">
                    <a:alpha val="43137"/>
                  </a:srgbClr>
                </a:outerShdw>
              </a:effectLst>
            </a:rPr>
            <a:t>Čak i kad je bio pretučen, odgovarao je pristojno</a:t>
          </a:r>
          <a:br>
            <a:rPr lang="pl-PL" sz="2000" b="1" kern="1200">
              <a:solidFill>
                <a:schemeClr val="bg1"/>
              </a:solidFill>
              <a:effectLst>
                <a:outerShdw blurRad="38100" dist="38100" dir="2700000" algn="tl">
                  <a:srgbClr val="000000">
                    <a:alpha val="43137"/>
                  </a:srgbClr>
                </a:outerShdw>
              </a:effectLst>
            </a:rPr>
          </a:br>
          <a:r>
            <a:rPr lang="pl-PL" sz="2000" b="1" kern="1200">
              <a:solidFill>
                <a:schemeClr val="bg1"/>
              </a:solidFill>
              <a:effectLst>
                <a:outerShdw blurRad="38100" dist="38100" dir="2700000" algn="tl">
                  <a:srgbClr val="000000">
                    <a:alpha val="43137"/>
                  </a:srgbClr>
                </a:outerShdw>
              </a:effectLst>
            </a:rPr>
            <a:t>(Ivan 18,22.23)</a:t>
          </a:r>
          <a:endParaRPr lang="es-ES" sz="2000" b="1" kern="1200" dirty="0">
            <a:solidFill>
              <a:schemeClr val="bg1"/>
            </a:solidFill>
            <a:effectLst>
              <a:outerShdw blurRad="38100" dist="38100" dir="2700000" algn="tl">
                <a:srgbClr val="000000">
                  <a:alpha val="43137"/>
                </a:srgbClr>
              </a:outerShdw>
            </a:effectLst>
          </a:endParaRPr>
        </a:p>
      </dsp:txBody>
      <dsp:txXfrm>
        <a:off x="3198014" y="304668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hr-HR" sz="2000" b="1" kern="1200">
              <a:solidFill>
                <a:schemeClr val="tx1"/>
              </a:solidFill>
            </a:rPr>
            <a:t>e</a:t>
          </a:r>
          <a:r>
            <a:rPr lang="es-ES" sz="2000" b="1" kern="1200">
              <a:solidFill>
                <a:schemeClr val="tx1"/>
              </a:solidFill>
            </a:rPr>
            <a:t> irit</a:t>
          </a:r>
          <a:r>
            <a:rPr lang="hr-HR" sz="2000" b="1" kern="1200">
              <a:solidFill>
                <a:schemeClr val="tx1"/>
              </a:solidFill>
            </a:rPr>
            <a:t>ir</a:t>
          </a:r>
          <a:r>
            <a:rPr lang="es-ES" sz="2000" b="1" kern="1200">
              <a:solidFill>
                <a:schemeClr val="tx1"/>
              </a:solidFill>
            </a:rPr>
            <a:t>a</a:t>
          </a:r>
          <a:r>
            <a:rPr lang="hr-HR" sz="2000" b="1" kern="1200">
              <a:solidFill>
                <a:schemeClr val="tx1"/>
              </a:solidFill>
            </a:rPr>
            <a:t> se.</a:t>
          </a:r>
          <a:endParaRPr lang="es-ES" sz="2000" b="1" kern="1200" dirty="0">
            <a:solidFill>
              <a:schemeClr val="tx1"/>
            </a:solidFill>
          </a:endParaRP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solidFill>
                <a:schemeClr val="bg1"/>
              </a:solidFill>
              <a:effectLst>
                <a:outerShdw blurRad="38100" dist="38100" dir="2700000" algn="tl">
                  <a:srgbClr val="000000">
                    <a:alpha val="43137"/>
                  </a:srgbClr>
                </a:outerShdw>
              </a:effectLst>
            </a:rPr>
            <a:t>Molio je za oprost za one koji su ga razapeli</a:t>
          </a:r>
          <a:br>
            <a:rPr lang="pl-PL" sz="2000" b="1" kern="1200">
              <a:solidFill>
                <a:schemeClr val="bg1"/>
              </a:solidFill>
              <a:effectLst>
                <a:outerShdw blurRad="38100" dist="38100" dir="2700000" algn="tl">
                  <a:srgbClr val="000000">
                    <a:alpha val="43137"/>
                  </a:srgbClr>
                </a:outerShdw>
              </a:effectLst>
            </a:rPr>
          </a:br>
          <a:r>
            <a:rPr lang="pl-PL" sz="2000" b="1" kern="1200">
              <a:solidFill>
                <a:schemeClr val="bg1"/>
              </a:solidFill>
              <a:effectLst>
                <a:outerShdw blurRad="38100" dist="38100" dir="2700000" algn="tl">
                  <a:srgbClr val="000000">
                    <a:alpha val="43137"/>
                  </a:srgbClr>
                </a:outerShdw>
              </a:effectLst>
            </a:rPr>
            <a:t>(Luka 23,34)</a:t>
          </a:r>
          <a:endParaRPr lang="es-ES" sz="2000" b="1" kern="1200" dirty="0">
            <a:solidFill>
              <a:schemeClr val="bg1"/>
            </a:solidFill>
            <a:effectLst>
              <a:outerShdw blurRad="38100" dist="38100" dir="2700000" algn="tl">
                <a:srgbClr val="000000">
                  <a:alpha val="43137"/>
                </a:srgbClr>
              </a:outerShdw>
            </a:effectLst>
          </a:endParaRP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sr-Latn-RS" sz="2000" b="1" kern="1200">
              <a:solidFill>
                <a:schemeClr val="tx1"/>
              </a:solidFill>
            </a:rPr>
            <a:t>e misli zlo.</a:t>
          </a:r>
          <a:endParaRPr lang="es-ES" sz="2000" b="1" kern="1200" dirty="0">
            <a:solidFill>
              <a:schemeClr val="tx1"/>
            </a:solidFill>
          </a:endParaRP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t-BR" sz="2000" b="1" kern="1200">
              <a:solidFill>
                <a:schemeClr val="bg1"/>
              </a:solidFill>
              <a:effectLst>
                <a:outerShdw blurRad="38100" dist="38100" dir="2700000" algn="tl">
                  <a:srgbClr val="000000">
                    <a:alpha val="43137"/>
                  </a:srgbClr>
                </a:outerShdw>
              </a:effectLst>
            </a:rPr>
            <a:t>Oštro je govorio nepravednim farizejima</a:t>
          </a:r>
          <a:br>
            <a:rPr lang="pt-BR" sz="2000" b="1" kern="1200">
              <a:solidFill>
                <a:schemeClr val="bg1"/>
              </a:solidFill>
              <a:effectLst>
                <a:outerShdw blurRad="38100" dist="38100" dir="2700000" algn="tl">
                  <a:srgbClr val="000000">
                    <a:alpha val="43137"/>
                  </a:srgbClr>
                </a:outerShdw>
              </a:effectLst>
            </a:rPr>
          </a:br>
          <a:r>
            <a:rPr lang="pt-BR" sz="2000" b="1" kern="1200">
              <a:solidFill>
                <a:schemeClr val="bg1"/>
              </a:solidFill>
              <a:effectLst>
                <a:outerShdw blurRad="38100" dist="38100" dir="2700000" algn="tl">
                  <a:srgbClr val="000000">
                    <a:alpha val="43137"/>
                  </a:srgbClr>
                </a:outerShdw>
              </a:effectLst>
            </a:rPr>
            <a:t>(M</a:t>
          </a:r>
          <a:r>
            <a:rPr lang="hr-HR" sz="2000" b="1" kern="1200">
              <a:solidFill>
                <a:schemeClr val="bg1"/>
              </a:solidFill>
              <a:effectLst>
                <a:outerShdw blurRad="38100" dist="38100" dir="2700000" algn="tl">
                  <a:srgbClr val="000000">
                    <a:alpha val="43137"/>
                  </a:srgbClr>
                </a:outerShdw>
              </a:effectLst>
            </a:rPr>
            <a:t>a</a:t>
          </a:r>
          <a:r>
            <a:rPr lang="pt-BR" sz="2000" b="1" kern="1200">
              <a:solidFill>
                <a:schemeClr val="bg1"/>
              </a:solidFill>
              <a:effectLst>
                <a:outerShdw blurRad="38100" dist="38100" dir="2700000" algn="tl">
                  <a:srgbClr val="000000">
                    <a:alpha val="43137"/>
                  </a:srgbClr>
                </a:outerShdw>
              </a:effectLst>
            </a:rPr>
            <a:t>t</a:t>
          </a:r>
          <a:r>
            <a:rPr lang="hr-HR" sz="2000" b="1" kern="1200">
              <a:solidFill>
                <a:schemeClr val="bg1"/>
              </a:solidFill>
              <a:effectLst>
                <a:outerShdw blurRad="38100" dist="38100" dir="2700000" algn="tl">
                  <a:srgbClr val="000000">
                    <a:alpha val="43137"/>
                  </a:srgbClr>
                </a:outerShdw>
              </a:effectLst>
            </a:rPr>
            <a:t>ej</a:t>
          </a:r>
          <a:r>
            <a:rPr lang="pt-BR" sz="2000" b="1" kern="1200">
              <a:solidFill>
                <a:schemeClr val="bg1"/>
              </a:solidFill>
              <a:effectLst>
                <a:outerShdw blurRad="38100" dist="38100" dir="2700000" algn="tl">
                  <a:srgbClr val="000000">
                    <a:alpha val="43137"/>
                  </a:srgbClr>
                </a:outerShdw>
              </a:effectLst>
            </a:rPr>
            <a:t> 23</a:t>
          </a:r>
          <a:r>
            <a:rPr lang="hr-HR" sz="2000" b="1" kern="1200">
              <a:solidFill>
                <a:schemeClr val="bg1"/>
              </a:solidFill>
              <a:effectLst>
                <a:outerShdw blurRad="38100" dist="38100" dir="2700000" algn="tl">
                  <a:srgbClr val="000000">
                    <a:alpha val="43137"/>
                  </a:srgbClr>
                </a:outerShdw>
              </a:effectLst>
            </a:rPr>
            <a:t>,</a:t>
          </a:r>
          <a:r>
            <a:rPr lang="pt-BR" sz="2000" b="1" kern="1200">
              <a:solidFill>
                <a:schemeClr val="bg1"/>
              </a:solidFill>
              <a:effectLst>
                <a:outerShdw blurRad="38100" dist="38100" dir="2700000" algn="tl">
                  <a:srgbClr val="000000">
                    <a:alpha val="43137"/>
                  </a:srgbClr>
                </a:outerShdw>
              </a:effectLst>
            </a:rPr>
            <a:t>27</a:t>
          </a:r>
          <a:r>
            <a:rPr lang="hr-HR" sz="2000" b="1" kern="1200">
              <a:solidFill>
                <a:schemeClr val="bg1"/>
              </a:solidFill>
              <a:effectLst>
                <a:outerShdw blurRad="38100" dist="38100" dir="2700000" algn="tl">
                  <a:srgbClr val="000000">
                    <a:alpha val="43137"/>
                  </a:srgbClr>
                </a:outerShdw>
              </a:effectLst>
            </a:rPr>
            <a:t>.</a:t>
          </a:r>
          <a:r>
            <a:rPr lang="pt-BR" sz="2000" b="1" kern="1200">
              <a:solidFill>
                <a:schemeClr val="bg1"/>
              </a:solidFill>
              <a:effectLst>
                <a:outerShdw blurRad="38100" dist="38100" dir="2700000" algn="tl">
                  <a:srgbClr val="000000">
                    <a:alpha val="43137"/>
                  </a:srgbClr>
                </a:outerShdw>
              </a:effectLst>
            </a:rPr>
            <a:t>28)</a:t>
          </a:r>
          <a:endParaRPr lang="es-ES" sz="2000" b="1" kern="1200" dirty="0">
            <a:solidFill>
              <a:schemeClr val="bg1"/>
            </a:solidFill>
            <a:effectLst>
              <a:outerShdw blurRad="38100" dist="38100" dir="2700000" algn="tl">
                <a:srgbClr val="000000">
                  <a:alpha val="43137"/>
                </a:srgbClr>
              </a:outerShdw>
            </a:effectLst>
          </a:endParaRP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a:solidFill>
                <a:schemeClr val="tx1"/>
              </a:solidFill>
            </a:rPr>
            <a:t>N</a:t>
          </a:r>
          <a:r>
            <a:rPr lang="hr-HR" sz="1800" b="1" kern="1200">
              <a:solidFill>
                <a:schemeClr val="tx1"/>
              </a:solidFill>
            </a:rPr>
            <a:t>e</a:t>
          </a:r>
          <a:r>
            <a:rPr lang="es-ES" sz="1800" b="1" kern="1200">
              <a:solidFill>
                <a:schemeClr val="tx1"/>
              </a:solidFill>
            </a:rPr>
            <a:t> </a:t>
          </a:r>
          <a:r>
            <a:rPr lang="sr-Latn-RS" sz="1800" b="1" kern="1200">
              <a:solidFill>
                <a:schemeClr val="tx1"/>
              </a:solidFill>
            </a:rPr>
            <a:t>r</a:t>
          </a:r>
          <a:r>
            <a:rPr lang="hr-HR" sz="1800" b="1" kern="1200">
              <a:solidFill>
                <a:schemeClr val="tx1"/>
              </a:solidFill>
            </a:rPr>
            <a:t>aduje se  nepravdi.</a:t>
          </a:r>
          <a:endParaRPr lang="es-ES" sz="1800" b="1" kern="1200" dirty="0">
            <a:solidFill>
              <a:schemeClr val="tx1"/>
            </a:solidFill>
          </a:endParaRP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13/08/2026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9F712-B0EF-1400-1B0F-620F38DEA181}"/>
            </a:ext>
          </a:extLst>
        </p:cNvPr>
        <p:cNvGrpSpPr/>
        <p:nvPr/>
      </p:nvGrpSpPr>
      <p:grpSpPr>
        <a:xfrm>
          <a:off x="0" y="0"/>
          <a:ext cx="0" cy="0"/>
          <a:chOff x="0" y="0"/>
          <a:chExt cx="0" cy="0"/>
        </a:xfrm>
      </p:grpSpPr>
    </p:spTree>
    <p:extLst>
      <p:ext uri="{BB962C8B-B14F-4D97-AF65-F5344CB8AC3E}">
        <p14:creationId xmlns:p14="http://schemas.microsoft.com/office/powerpoint/2010/main" val="42213606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834AF-711F-23F8-B815-57B1FED9B4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A489D-C4C3-3B2A-AF7D-EF8C6FCAE3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0054A8-C028-E966-9AF4-87BC2BAEFFF4}"/>
              </a:ext>
            </a:extLst>
          </p:cNvPr>
          <p:cNvSpPr>
            <a:spLocks noGrp="1"/>
          </p:cNvSpPr>
          <p:nvPr>
            <p:ph type="body" idx="1"/>
          </p:nvPr>
        </p:nvSpPr>
        <p:spPr/>
        <p:txBody>
          <a:bodyPr/>
          <a:lstStyle/>
          <a:p>
            <a:endParaRPr lang="hr-HR"/>
          </a:p>
        </p:txBody>
      </p:sp>
      <p:sp>
        <p:nvSpPr>
          <p:cNvPr id="4" name="Slide Number Placeholder 3">
            <a:extLst>
              <a:ext uri="{FF2B5EF4-FFF2-40B4-BE49-F238E27FC236}">
                <a16:creationId xmlns:a16="http://schemas.microsoft.com/office/drawing/2014/main" id="{F2781231-054D-4D30-3D1B-F3603246A2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11F258-01A8-425D-A525-E4ED58968BCD}"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4493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0D11F258-01A8-425D-A525-E4ED58968BCD}" type="slidenum">
              <a:rPr lang="es-ES" smtClean="0"/>
              <a:t>6</a:t>
            </a:fld>
            <a:endParaRPr lang="es-ES"/>
          </a:p>
        </p:txBody>
      </p:sp>
    </p:spTree>
    <p:extLst>
      <p:ext uri="{BB962C8B-B14F-4D97-AF65-F5344CB8AC3E}">
        <p14:creationId xmlns:p14="http://schemas.microsoft.com/office/powerpoint/2010/main" val="3132602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11F258-01A8-425D-A525-E4ED58968BCD}"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3236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11</a:t>
            </a:fld>
            <a:endParaRPr lang="es-ES"/>
          </a:p>
        </p:txBody>
      </p:sp>
    </p:spTree>
    <p:extLst>
      <p:ext uri="{BB962C8B-B14F-4D97-AF65-F5344CB8AC3E}">
        <p14:creationId xmlns:p14="http://schemas.microsoft.com/office/powerpoint/2010/main" val="2440772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0D11F258-01A8-425D-A525-E4ED58968BCD}" type="slidenum">
              <a:rPr lang="es-ES" smtClean="0"/>
              <a:t>13</a:t>
            </a:fld>
            <a:endParaRPr lang="es-ES"/>
          </a:p>
        </p:txBody>
      </p:sp>
    </p:spTree>
    <p:extLst>
      <p:ext uri="{BB962C8B-B14F-4D97-AF65-F5344CB8AC3E}">
        <p14:creationId xmlns:p14="http://schemas.microsoft.com/office/powerpoint/2010/main" val="1371917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87556735"/>
      </p:ext>
    </p:extLst>
  </p:cSld>
  <p:clrMapOvr>
    <a:masterClrMapping/>
  </p:clrMapOvr>
  <p:transition spd="med">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70546051"/>
      </p:ext>
    </p:extLst>
  </p:cSld>
  <p:clrMapOvr>
    <a:masterClrMapping/>
  </p:clrMapOvr>
  <p:transition spd="med">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64715054"/>
      </p:ext>
    </p:extLst>
  </p:cSld>
  <p:clrMapOvr>
    <a:masterClrMapping/>
  </p:clrMapOvr>
  <p:transition spd="med">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25123761"/>
      </p:ext>
    </p:extLst>
  </p:cSld>
  <p:clrMapOvr>
    <a:masterClrMapping/>
  </p:clrMapOvr>
  <p:transition spd="med">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57182485"/>
      </p:ext>
    </p:extLst>
  </p:cSld>
  <p:clrMapOvr>
    <a:masterClrMapping/>
  </p:clrMapOvr>
  <p:transition spd="med">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58863469"/>
      </p:ext>
    </p:extLst>
  </p:cSld>
  <p:clrMapOvr>
    <a:masterClrMapping/>
  </p:clrMapOvr>
  <p:transition spd="med">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044481894"/>
      </p:ext>
    </p:extLst>
  </p:cSld>
  <p:clrMapOvr>
    <a:masterClrMapping/>
  </p:clrMapOvr>
  <p:transition spd="med">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35020341"/>
      </p:ext>
    </p:extLst>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90893851"/>
      </p:ext>
    </p:extLst>
  </p:cSld>
  <p:clrMapOvr>
    <a:masterClrMapping/>
  </p:clrMapOvr>
  <p:transition spd="med">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10591734"/>
      </p:ext>
    </p:extLst>
  </p:cSld>
  <p:clrMapOvr>
    <a:masterClrMapping/>
  </p:clrMapOvr>
  <p:transition spd="med">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89212654"/>
      </p:ext>
    </p:extLst>
  </p:cSld>
  <p:clrMapOvr>
    <a:masterClrMapping/>
  </p:clrMapOvr>
  <p:transition spd="med">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12052758"/>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73054073"/>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72823125"/>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53996853"/>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26295929"/>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68204282"/>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78483618"/>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63565289"/>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06061520"/>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03502859"/>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70096924"/>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33204797"/>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00089984"/>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17452059"/>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91182877"/>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48380297"/>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35537276"/>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467996650"/>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69683551"/>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21741609"/>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85005852"/>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87974358"/>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21805712"/>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42895114"/>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45247183"/>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62124786"/>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27809842"/>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92556645"/>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2505632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395320516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417288364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23.jpg"/><Relationship Id="rId7" Type="http://schemas.openxmlformats.org/officeDocument/2006/relationships/diagramQuickStyle" Target="../diagrams/quickStyle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4.jpeg"/><Relationship Id="rId9" Type="http://schemas.microsoft.com/office/2007/relationships/diagramDrawing" Target="../diagrams/drawing3.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5.jpe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5.jpeg"/><Relationship Id="rId7" Type="http://schemas.openxmlformats.org/officeDocument/2006/relationships/diagramColors" Target="../diagrams/colors6.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48.jpeg"/></Relationships>
</file>

<file path=ppt/slides/_rels/slide1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31.xml"/><Relationship Id="rId5" Type="http://schemas.openxmlformats.org/officeDocument/2006/relationships/image" Target="../media/image9.jpe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microsoft.com/office/2018/10/relationships/comments" Target="../comments/modernComment_10E_5A1F0D7F.xml"/><Relationship Id="rId7" Type="http://schemas.openxmlformats.org/officeDocument/2006/relationships/diagramQuickStyle" Target="../diagrams/quickStyle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image" Target="../media/image14.jpeg"/><Relationship Id="rId5" Type="http://schemas.openxmlformats.org/officeDocument/2006/relationships/diagramData" Target="../diagrams/data2.xml"/><Relationship Id="rId10" Type="http://schemas.openxmlformats.org/officeDocument/2006/relationships/image" Target="../media/image13.jpeg"/><Relationship Id="rId4" Type="http://schemas.openxmlformats.org/officeDocument/2006/relationships/image" Target="../media/image12.jpeg"/><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1.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1" y="-76200"/>
            <a:ext cx="1239172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32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122663" y="6255834"/>
            <a:ext cx="12069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tromjesečje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sr-Latn-RS" sz="2000" b="1">
                <a:solidFill>
                  <a:srgbClr val="DDDDDD"/>
                </a:solidFill>
                <a:effectLst>
                  <a:outerShdw blurRad="38100" dist="38100" dir="2700000" algn="tl">
                    <a:srgbClr val="000000">
                      <a:alpha val="43137"/>
                    </a:srgbClr>
                  </a:outerShdw>
                </a:effectLst>
              </a:rPr>
              <a:t>15</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kolovoza </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10" name="Picture 9">
            <a:extLst>
              <a:ext uri="{FF2B5EF4-FFF2-40B4-BE49-F238E27FC236}">
                <a16:creationId xmlns:a16="http://schemas.microsoft.com/office/drawing/2014/main" id="{E681D1B4-2D35-F125-6518-E8C40F88914F}"/>
              </a:ext>
            </a:extLst>
          </p:cNvPr>
          <p:cNvPicPr>
            <a:picLocks noChangeAspect="1"/>
          </p:cNvPicPr>
          <p:nvPr/>
        </p:nvPicPr>
        <p:blipFill>
          <a:blip r:embed="rId3"/>
          <a:stretch>
            <a:fillRect/>
          </a:stretch>
        </p:blipFill>
        <p:spPr>
          <a:xfrm>
            <a:off x="0" y="789710"/>
            <a:ext cx="12286211" cy="5386646"/>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lvl="0" algn="ctr">
              <a:defRPr/>
            </a:pPr>
            <a:r>
              <a:rPr lang="hr-HR" sz="4000" b="1">
                <a:ln w="13462">
                  <a:solidFill>
                    <a:prstClr val="white"/>
                  </a:solidFill>
                  <a:prstDash val="solid"/>
                </a:ln>
                <a:solidFill>
                  <a:srgbClr val="FF00FF">
                    <a:lumMod val="50000"/>
                  </a:srgbClr>
                </a:solidFill>
                <a:effectLst>
                  <a:outerShdw dist="38100" dir="2700000" algn="bl" rotWithShape="0">
                    <a:srgbClr val="D91934"/>
                  </a:outerShdw>
                </a:effectLst>
              </a:rPr>
              <a:t>ŠTO LJUBAV RADI</a:t>
            </a:r>
            <a:endParaRPr kumimoji="0" lang="en" sz="4000" b="1" i="0" u="none" strike="noStrike" kern="1200" cap="none" spc="0" normalizeH="0" baseline="0" noProof="0" dirty="0">
              <a:ln w="13462">
                <a:solidFill>
                  <a:prstClr val="white"/>
                </a:solidFill>
                <a:prstDash val="solid"/>
              </a:ln>
              <a:solidFill>
                <a:srgbClr val="FF00FF">
                  <a:lumMod val="50000"/>
                </a:srgbClr>
              </a:solidFill>
              <a:effectLst>
                <a:outerShdw dist="38100" dir="2700000" algn="bl" rotWithShape="0">
                  <a:srgbClr val="D91934"/>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6022428" y="-38885"/>
            <a:ext cx="6169572" cy="923330"/>
          </a:xfrm>
          <a:prstGeom prst="rect">
            <a:avLst/>
          </a:prstGeom>
          <a:noFill/>
        </p:spPr>
        <p:txBody>
          <a:bodyPr wrap="square">
            <a:spAutoFit/>
            <a:scene3d>
              <a:camera prst="orthographicFront"/>
              <a:lightRig rig="threePt" dir="t"/>
            </a:scene3d>
            <a:sp3d extrusionH="57150">
              <a:bevelT w="38100" h="38100"/>
            </a:sp3d>
          </a:bodyPr>
          <a:lstStyle/>
          <a:p>
            <a:pPr lvl="0" algn="ctr">
              <a:defRPr/>
            </a:pPr>
            <a:r>
              <a:rPr kumimoji="0" lang="en" sz="1800" b="1" i="0" u="none" strike="noStrike" kern="1200" cap="none" spc="0" normalizeH="0" baseline="0" noProof="0">
                <a:ln>
                  <a:noFill/>
                </a:ln>
                <a:solidFill>
                  <a:srgbClr val="D91934"/>
                </a:solidFill>
                <a:effectLst/>
                <a:uLnTx/>
                <a:uFillTx/>
                <a:latin typeface="Comic Sans MS" panose="030F0702030302020204" pitchFamily="66" charset="0"/>
                <a:ea typeface="+mn-ea"/>
                <a:cs typeface="+mn-cs"/>
              </a:rPr>
              <a:t>“</a:t>
            </a:r>
            <a:r>
              <a:rPr lang="hr-HR" b="1">
                <a:solidFill>
                  <a:srgbClr val="D91934"/>
                </a:solidFill>
                <a:latin typeface="Comic Sans MS" panose="030F0702030302020204" pitchFamily="66" charset="0"/>
              </a:rPr>
              <a:t>Ljubav dugo trpii i ljubazna je; […] raduje se istini; sve ispričava, sve vjeruje, svemu se nada, sve podnosi." (1. Korinćanima 13:4-7)</a:t>
            </a:r>
            <a:endParaRPr kumimoji="0" lang="en" sz="1400" b="1" i="0" u="none" strike="noStrike" kern="1200" cap="none" spc="0" normalizeH="0" baseline="0" noProof="0" dirty="0">
              <a:ln>
                <a:noFill/>
              </a:ln>
              <a:solidFill>
                <a:srgbClr val="D91934"/>
              </a:solidFill>
              <a:effectLst/>
              <a:uLnTx/>
              <a:uFillTx/>
              <a:latin typeface="Comic Sans MS" panose="030F0702030302020204" pitchFamily="66" charset="0"/>
              <a:ea typeface="+mn-ea"/>
              <a:cs typeface="+mn-cs"/>
            </a:endParaRP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1815753938"/>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3960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47624" y="0"/>
            <a:ext cx="3581400" cy="1200329"/>
          </a:xfrm>
          <a:prstGeom prst="rect">
            <a:avLst/>
          </a:prstGeom>
          <a:noFill/>
        </p:spPr>
        <p:txBody>
          <a:bodyPr wrap="square">
            <a:spAutoFit/>
          </a:bodyPr>
          <a:lstStyle/>
          <a:p>
            <a:pPr algn="ctr"/>
            <a:r>
              <a:rPr lang="es-ES" sz="3600" b="1">
                <a:ln w="13462">
                  <a:solidFill>
                    <a:schemeClr val="bg1"/>
                  </a:solidFill>
                  <a:prstDash val="solid"/>
                </a:ln>
                <a:solidFill>
                  <a:schemeClr val="accent5"/>
                </a:solidFill>
                <a:effectLst>
                  <a:outerShdw dist="38100" dir="2700000" algn="bl" rotWithShape="0">
                    <a:schemeClr val="accent3">
                      <a:lumMod val="75000"/>
                    </a:schemeClr>
                  </a:outerShdw>
                </a:effectLst>
              </a:rPr>
              <a:t>ŠTO LJUBAV NE RADI</a:t>
            </a:r>
            <a:endParaRPr lang="es-ES" sz="3600" b="1" dirty="0">
              <a:ln w="13462">
                <a:solidFill>
                  <a:schemeClr val="bg1"/>
                </a:solidFill>
                <a:prstDash val="solid"/>
              </a:ln>
              <a:solidFill>
                <a:schemeClr val="accent5"/>
              </a:solidFill>
              <a:effectLst>
                <a:outerShdw dist="38100" dir="2700000" algn="bl" rotWithShape="0">
                  <a:schemeClr val="accent3">
                    <a:lumMod val="75000"/>
                  </a:schemeClr>
                </a:outerShdw>
              </a:effectLst>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102816"/>
            <a:ext cx="3581399" cy="1754326"/>
          </a:xfrm>
          <a:prstGeom prst="rect">
            <a:avLst/>
          </a:prstGeom>
          <a:noFill/>
        </p:spPr>
        <p:txBody>
          <a:bodyPr wrap="square">
            <a:spAutoFit/>
            <a:scene3d>
              <a:camera prst="orthographicFront"/>
              <a:lightRig rig="threePt" dir="t"/>
            </a:scene3d>
            <a:sp3d extrusionH="57150">
              <a:bevelT w="38100" h="38100"/>
            </a:sp3d>
          </a:bodyPr>
          <a:lstStyle/>
          <a:p>
            <a:pPr algn="ctr"/>
            <a:r>
              <a:rPr lang="es-ES" b="1">
                <a:solidFill>
                  <a:schemeClr val="accent3">
                    <a:lumMod val="75000"/>
                  </a:schemeClr>
                </a:solidFill>
                <a:latin typeface="Comic Sans MS" panose="030F0702030302020204" pitchFamily="66" charset="0"/>
              </a:rPr>
              <a:t>“[…] ljubav ne zavi</a:t>
            </a:r>
            <a:r>
              <a:rPr lang="sr-Latn-RS" b="1">
                <a:solidFill>
                  <a:schemeClr val="accent3">
                    <a:lumMod val="75000"/>
                  </a:schemeClr>
                </a:solidFill>
                <a:latin typeface="Comic Sans MS" panose="030F0702030302020204" pitchFamily="66" charset="0"/>
              </a:rPr>
              <a:t>d</a:t>
            </a:r>
            <a:r>
              <a:rPr lang="hr-HR" b="1">
                <a:solidFill>
                  <a:schemeClr val="accent3">
                    <a:lumMod val="75000"/>
                  </a:schemeClr>
                </a:solidFill>
                <a:latin typeface="Comic Sans MS" panose="030F0702030302020204" pitchFamily="66" charset="0"/>
              </a:rPr>
              <a:t>i</a:t>
            </a:r>
            <a:r>
              <a:rPr lang="es-ES" b="1">
                <a:solidFill>
                  <a:schemeClr val="accent3">
                    <a:lumMod val="75000"/>
                  </a:schemeClr>
                </a:solidFill>
                <a:latin typeface="Comic Sans MS" panose="030F0702030302020204" pitchFamily="66" charset="0"/>
              </a:rPr>
              <a:t>, ljubav</a:t>
            </a:r>
            <a:r>
              <a:rPr lang="sr-Latn-RS" b="1">
                <a:solidFill>
                  <a:schemeClr val="accent3">
                    <a:lumMod val="75000"/>
                  </a:schemeClr>
                </a:solidFill>
                <a:latin typeface="Comic Sans MS" panose="030F0702030302020204" pitchFamily="66" charset="0"/>
              </a:rPr>
              <a:t> se</a:t>
            </a:r>
            <a:r>
              <a:rPr lang="es-ES" b="1">
                <a:solidFill>
                  <a:schemeClr val="accent3">
                    <a:lumMod val="75000"/>
                  </a:schemeClr>
                </a:solidFill>
                <a:latin typeface="Comic Sans MS" panose="030F0702030302020204" pitchFamily="66" charset="0"/>
              </a:rPr>
              <a:t> ne hvalisa, n</a:t>
            </a:r>
            <a:r>
              <a:rPr lang="sr-Latn-RS" b="1">
                <a:solidFill>
                  <a:schemeClr val="accent3">
                    <a:lumMod val="75000"/>
                  </a:schemeClr>
                </a:solidFill>
                <a:latin typeface="Comic Sans MS" panose="030F0702030302020204" pitchFamily="66" charset="0"/>
              </a:rPr>
              <a:t>e</a:t>
            </a:r>
            <a:r>
              <a:rPr lang="es-ES" b="1">
                <a:solidFill>
                  <a:schemeClr val="accent3">
                    <a:lumMod val="75000"/>
                  </a:schemeClr>
                </a:solidFill>
                <a:latin typeface="Comic Sans MS" panose="030F0702030302020204" pitchFamily="66" charset="0"/>
              </a:rPr>
              <a:t> na</a:t>
            </a:r>
            <a:r>
              <a:rPr lang="sr-Latn-RS" b="1">
                <a:solidFill>
                  <a:schemeClr val="accent3">
                    <a:lumMod val="75000"/>
                  </a:schemeClr>
                </a:solidFill>
                <a:latin typeface="Comic Sans MS" panose="030F0702030302020204" pitchFamily="66" charset="0"/>
              </a:rPr>
              <a:t>dim</a:t>
            </a:r>
            <a:r>
              <a:rPr lang="es-ES" b="1">
                <a:solidFill>
                  <a:schemeClr val="accent3">
                    <a:lumMod val="75000"/>
                  </a:schemeClr>
                </a:solidFill>
                <a:latin typeface="Comic Sans MS" panose="030F0702030302020204" pitchFamily="66" charset="0"/>
              </a:rPr>
              <a:t>a</a:t>
            </a:r>
            <a:r>
              <a:rPr lang="sr-Latn-RS" b="1">
                <a:solidFill>
                  <a:schemeClr val="accent3">
                    <a:lumMod val="75000"/>
                  </a:schemeClr>
                </a:solidFill>
                <a:latin typeface="Comic Sans MS" panose="030F0702030302020204" pitchFamily="66" charset="0"/>
              </a:rPr>
              <a:t> se</a:t>
            </a:r>
            <a:r>
              <a:rPr lang="hr-HR" b="1">
                <a:solidFill>
                  <a:schemeClr val="accent3">
                    <a:lumMod val="75000"/>
                  </a:schemeClr>
                </a:solidFill>
                <a:latin typeface="Comic Sans MS" panose="030F0702030302020204" pitchFamily="66" charset="0"/>
              </a:rPr>
              <a:t>,</a:t>
            </a:r>
            <a:r>
              <a:rPr lang="es-ES" b="1">
                <a:solidFill>
                  <a:schemeClr val="accent3">
                    <a:lumMod val="75000"/>
                  </a:schemeClr>
                </a:solidFill>
                <a:latin typeface="Comic Sans MS" panose="030F0702030302020204" pitchFamily="66" charset="0"/>
              </a:rPr>
              <a:t> ne čini ništa neprikladno, ne traži svoje, ne ljuti se, ne </a:t>
            </a:r>
            <a:r>
              <a:rPr lang="hr-HR" b="1">
                <a:solidFill>
                  <a:schemeClr val="accent3">
                    <a:lumMod val="75000"/>
                  </a:schemeClr>
                </a:solidFill>
                <a:latin typeface="Comic Sans MS" panose="030F0702030302020204" pitchFamily="66" charset="0"/>
              </a:rPr>
              <a:t>zamjra,</a:t>
            </a:r>
            <a:r>
              <a:rPr lang="es-ES" b="1">
                <a:solidFill>
                  <a:schemeClr val="accent3">
                    <a:lumMod val="75000"/>
                  </a:schemeClr>
                </a:solidFill>
                <a:latin typeface="Comic Sans MS" panose="030F0702030302020204" pitchFamily="66" charset="0"/>
              </a:rPr>
              <a:t> ne uživa</a:t>
            </a:r>
            <a:r>
              <a:rPr lang="hr-HR" b="1">
                <a:solidFill>
                  <a:schemeClr val="accent3">
                    <a:lumMod val="75000"/>
                  </a:schemeClr>
                </a:solidFill>
                <a:latin typeface="Comic Sans MS" panose="030F0702030302020204" pitchFamily="66" charset="0"/>
              </a:rPr>
              <a:t> u nepravdi</a:t>
            </a:r>
            <a:r>
              <a:rPr lang="es-ES" b="1">
                <a:solidFill>
                  <a:schemeClr val="accent3">
                    <a:lumMod val="75000"/>
                  </a:schemeClr>
                </a:solidFill>
                <a:latin typeface="Comic Sans MS" panose="030F0702030302020204" pitchFamily="66" charset="0"/>
              </a:rPr>
              <a:t> [...]" </a:t>
            </a:r>
            <a:r>
              <a:rPr lang="hr-HR" b="1">
                <a:solidFill>
                  <a:schemeClr val="accent3">
                    <a:lumMod val="75000"/>
                  </a:schemeClr>
                </a:solidFill>
                <a:latin typeface="Comic Sans MS" panose="030F0702030302020204" pitchFamily="66" charset="0"/>
              </a:rPr>
              <a:t>  </a:t>
            </a:r>
            <a:r>
              <a:rPr lang="es-ES" b="1">
                <a:solidFill>
                  <a:schemeClr val="accent3">
                    <a:lumMod val="75000"/>
                  </a:schemeClr>
                </a:solidFill>
                <a:latin typeface="Comic Sans MS" panose="030F0702030302020204" pitchFamily="66" charset="0"/>
              </a:rPr>
              <a:t>(1. Kor</a:t>
            </a:r>
            <a:r>
              <a:rPr lang="hr-HR" b="1">
                <a:solidFill>
                  <a:schemeClr val="accent3">
                    <a:lumMod val="75000"/>
                  </a:schemeClr>
                </a:solidFill>
                <a:latin typeface="Comic Sans MS" panose="030F0702030302020204" pitchFamily="66" charset="0"/>
              </a:rPr>
              <a:t>.</a:t>
            </a:r>
            <a:r>
              <a:rPr lang="es-ES" b="1">
                <a:solidFill>
                  <a:schemeClr val="accent3">
                    <a:lumMod val="75000"/>
                  </a:schemeClr>
                </a:solidFill>
                <a:latin typeface="Comic Sans MS" panose="030F0702030302020204" pitchFamily="66" charset="0"/>
              </a:rPr>
              <a:t> 13</a:t>
            </a:r>
            <a:r>
              <a:rPr lang="hr-HR" b="1">
                <a:solidFill>
                  <a:schemeClr val="accent3">
                    <a:lumMod val="75000"/>
                  </a:schemeClr>
                </a:solidFill>
                <a:latin typeface="Comic Sans MS" panose="030F0702030302020204" pitchFamily="66" charset="0"/>
              </a:rPr>
              <a:t>,</a:t>
            </a:r>
            <a:r>
              <a:rPr lang="es-ES" b="1">
                <a:solidFill>
                  <a:schemeClr val="accent3">
                    <a:lumMod val="75000"/>
                  </a:schemeClr>
                </a:solidFill>
                <a:latin typeface="Comic Sans MS" panose="030F0702030302020204" pitchFamily="66" charset="0"/>
              </a:rPr>
              <a:t>4-7)</a:t>
            </a:r>
            <a:endParaRPr lang="es-ES" sz="1400" b="1" dirty="0">
              <a:solidFill>
                <a:schemeClr val="accent3">
                  <a:lumMod val="75000"/>
                </a:schemeClr>
              </a:solidFill>
              <a:latin typeface="Comic Sans MS" panose="030F0702030302020204" pitchFamily="66" charset="0"/>
            </a:endParaRP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4207690877"/>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ISUSA</a:t>
            </a:r>
            <a:endPar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s-ES" b="1">
                <a:solidFill>
                  <a:schemeClr val="bg1"/>
                </a:solidFill>
                <a:effectLst>
                  <a:outerShdw blurRad="38100" dist="38100" dir="2700000" algn="tl">
                    <a:srgbClr val="000000">
                      <a:alpha val="43137"/>
                    </a:srgbClr>
                  </a:outerShdw>
                </a:effectLst>
                <a:latin typeface="Comic Sans MS" panose="030F0702030302020204" pitchFamily="66" charset="0"/>
              </a:rPr>
              <a:t>“Ovo je moja zapovijed: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Ljubite jedan drugoga</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 kao što sam ja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io vas” </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(Ivan 15</a:t>
            </a:r>
            <a:r>
              <a:rPr lang="hr-HR" sz="1400" b="1">
                <a:solidFill>
                  <a:schemeClr val="bg1"/>
                </a:solidFill>
                <a:effectLst>
                  <a:outerShdw blurRad="38100" dist="38100" dir="2700000" algn="tl">
                    <a:srgbClr val="000000">
                      <a:alpha val="43137"/>
                    </a:srgbClr>
                  </a:outerShdw>
                </a:effectLst>
                <a:latin typeface="Comic Sans MS" panose="030F0702030302020204" pitchFamily="66" charset="0"/>
              </a:rPr>
              <a:t>,</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12)</a:t>
            </a:r>
            <a:endPar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3860905274"/>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745350706"/>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ISUSA</a:t>
            </a:r>
            <a:r>
              <a:rPr lang="hr-HR" sz="4400" b="1" spc="6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 (2)</a:t>
            </a:r>
            <a:endPar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s-ES" b="1">
                <a:solidFill>
                  <a:schemeClr val="bg1"/>
                </a:solidFill>
                <a:effectLst>
                  <a:outerShdw blurRad="38100" dist="38100" dir="2700000" algn="tl">
                    <a:srgbClr val="000000">
                      <a:alpha val="43137"/>
                    </a:srgbClr>
                  </a:outerShdw>
                </a:effectLst>
                <a:latin typeface="Comic Sans MS" panose="030F0702030302020204" pitchFamily="66" charset="0"/>
              </a:rPr>
              <a:t>“Ovo je moja zapovijed: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Ljubite jedan drugoga</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 kao što sam ja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io vas” </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(Ivan 15</a:t>
            </a:r>
            <a:r>
              <a:rPr lang="hr-HR" sz="1400" b="1">
                <a:solidFill>
                  <a:schemeClr val="bg1"/>
                </a:solidFill>
                <a:effectLst>
                  <a:outerShdw blurRad="38100" dist="38100" dir="2700000" algn="tl">
                    <a:srgbClr val="000000">
                      <a:alpha val="43137"/>
                    </a:srgbClr>
                  </a:outerShdw>
                </a:effectLst>
                <a:latin typeface="Comic Sans MS" panose="030F0702030302020204" pitchFamily="66" charset="0"/>
              </a:rPr>
              <a:t>,</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12)</a:t>
            </a:r>
            <a:endPar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508023" y="2127420"/>
            <a:ext cx="6440130" cy="193899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s-ES" sz="6000" b="1">
                <a:ln/>
                <a:solidFill>
                  <a:srgbClr val="F1CD7E"/>
                </a:solidFill>
                <a:effectLst>
                  <a:outerShdw blurRad="50800" dist="50800" dir="3000000" algn="ctr" rotWithShape="0">
                    <a:schemeClr val="accent5">
                      <a:lumMod val="50000"/>
                    </a:schemeClr>
                  </a:outerShdw>
                </a:effectLst>
              </a:rPr>
              <a:t>USTRAJNOST
LJUBAV</a:t>
            </a:r>
            <a:r>
              <a:rPr lang="hr-HR" sz="6000" b="1">
                <a:ln/>
                <a:solidFill>
                  <a:srgbClr val="F1CD7E"/>
                </a:solidFill>
                <a:effectLst>
                  <a:outerShdw blurRad="50800" dist="50800" dir="3000000" algn="ctr" rotWithShape="0">
                    <a:schemeClr val="accent5">
                      <a:lumMod val="50000"/>
                    </a:schemeClr>
                  </a:outerShdw>
                </a:effectLst>
              </a:rPr>
              <a:t>I</a:t>
            </a:r>
            <a:endParaRPr lang="es-ES" sz="6000" b="1" dirty="0">
              <a:ln/>
              <a:solidFill>
                <a:srgbClr val="F1CD7E"/>
              </a:solidFill>
              <a:effectLst>
                <a:outerShdw blurRad="50800" dist="50800" dir="3000000" algn="ctr" rotWithShape="0">
                  <a:schemeClr val="accent5">
                    <a:lumMod val="50000"/>
                  </a:schemeClr>
                </a:outerShdw>
              </a:effectLst>
            </a:endParaRP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s-ES" sz="4400" b="1" spc="300">
                <a:ln w="10160">
                  <a:solidFill>
                    <a:schemeClr val="accent5"/>
                  </a:solidFill>
                  <a:prstDash val="solid"/>
                </a:ln>
                <a:solidFill>
                  <a:srgbClr val="FFFFFF"/>
                </a:solidFill>
                <a:effectLst>
                  <a:outerShdw blurRad="38100" dist="22860" dir="5400000" algn="tl" rotWithShape="0">
                    <a:srgbClr val="000000">
                      <a:alpha val="79000"/>
                    </a:srgbClr>
                  </a:outerShdw>
                </a:effectLst>
              </a:rPr>
              <a:t>NAJVEĆA VRLINA</a:t>
            </a:r>
            <a:endPar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369332"/>
          </a:xfrm>
          <a:prstGeom prst="rect">
            <a:avLst/>
          </a:prstGeom>
          <a:noFill/>
        </p:spPr>
        <p:txBody>
          <a:bodyPr wrap="square">
            <a:spAutoFit/>
            <a:scene3d>
              <a:camera prst="orthographicFront"/>
              <a:lightRig rig="threePt" dir="t"/>
            </a:scene3d>
            <a:sp3d extrusionH="57150">
              <a:bevelT w="38100" h="38100"/>
            </a:sp3d>
          </a:bodyPr>
          <a:lstStyle/>
          <a:p>
            <a:pPr algn="ctr"/>
            <a:r>
              <a:rPr lang="es-ES" b="1">
                <a:solidFill>
                  <a:schemeClr val="accent1">
                    <a:lumMod val="75000"/>
                  </a:schemeClr>
                </a:solidFill>
                <a:latin typeface="Comic Sans MS" panose="030F0702030302020204" pitchFamily="66" charset="0"/>
              </a:rPr>
              <a:t>“A sada ostaju vjera, nada i ljubav, ova tr</a:t>
            </a:r>
            <a:r>
              <a:rPr lang="hr-HR" b="1">
                <a:solidFill>
                  <a:schemeClr val="accent1">
                    <a:lumMod val="75000"/>
                  </a:schemeClr>
                </a:solidFill>
                <a:latin typeface="Comic Sans MS" panose="030F0702030302020204" pitchFamily="66" charset="0"/>
              </a:rPr>
              <a:t>oj</a:t>
            </a:r>
            <a:r>
              <a:rPr lang="es-ES" b="1">
                <a:solidFill>
                  <a:schemeClr val="accent1">
                    <a:lumMod val="75000"/>
                  </a:schemeClr>
                </a:solidFill>
                <a:latin typeface="Comic Sans MS" panose="030F0702030302020204" pitchFamily="66" charset="0"/>
              </a:rPr>
              <a:t>; ali je ljubav</a:t>
            </a:r>
            <a:r>
              <a:rPr lang="hr-HR" b="1">
                <a:solidFill>
                  <a:schemeClr val="accent1">
                    <a:lumMod val="75000"/>
                  </a:schemeClr>
                </a:solidFill>
                <a:latin typeface="Comic Sans MS" panose="030F0702030302020204" pitchFamily="66" charset="0"/>
              </a:rPr>
              <a:t> najveća od svih.”  </a:t>
            </a:r>
            <a:r>
              <a:rPr lang="es-ES" sz="1400" b="1">
                <a:solidFill>
                  <a:schemeClr val="accent1">
                    <a:lumMod val="75000"/>
                  </a:schemeClr>
                </a:solidFill>
                <a:latin typeface="Comic Sans MS" panose="030F0702030302020204" pitchFamily="66" charset="0"/>
              </a:rPr>
              <a:t>(1. Korinćanima 13</a:t>
            </a:r>
            <a:r>
              <a:rPr lang="hr-HR" sz="1400" b="1">
                <a:solidFill>
                  <a:schemeClr val="accent1">
                    <a:lumMod val="75000"/>
                  </a:schemeClr>
                </a:solidFill>
                <a:latin typeface="Comic Sans MS" panose="030F0702030302020204" pitchFamily="66" charset="0"/>
              </a:rPr>
              <a:t>,</a:t>
            </a:r>
            <a:r>
              <a:rPr lang="es-ES" sz="1400" b="1">
                <a:solidFill>
                  <a:schemeClr val="accent1">
                    <a:lumMod val="75000"/>
                  </a:schemeClr>
                </a:solidFill>
                <a:latin typeface="Comic Sans MS" panose="030F0702030302020204" pitchFamily="66" charset="0"/>
              </a:rPr>
              <a:t>13)</a:t>
            </a:r>
            <a:endParaRPr lang="es-ES" b="1"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41773" y="1341477"/>
            <a:ext cx="6547786" cy="1323439"/>
          </a:xfrm>
          <a:prstGeom prst="rect">
            <a:avLst/>
          </a:prstGeom>
          <a:noFill/>
        </p:spPr>
        <p:txBody>
          <a:bodyPr wrap="square" rtlCol="0">
            <a:spAutoFit/>
          </a:bodyPr>
          <a:lstStyle/>
          <a:p>
            <a:pPr>
              <a:spcBef>
                <a:spcPts val="600"/>
              </a:spcBef>
            </a:pPr>
            <a:r>
              <a:rPr lang="es-ES" sz="2000" b="1"/>
              <a:t>Korinćani su svojim stavom pokazivali što ljubav ne čini: bili su zavidni; hvalisav</a:t>
            </a:r>
            <a:r>
              <a:rPr lang="hr-HR" sz="2000" b="1"/>
              <a:t>i</a:t>
            </a:r>
            <a:r>
              <a:rPr lang="es-ES" sz="2000" b="1"/>
              <a:t>; tašt</a:t>
            </a:r>
            <a:r>
              <a:rPr lang="hr-HR" sz="2000" b="1"/>
              <a:t>i</a:t>
            </a:r>
            <a:r>
              <a:rPr lang="es-ES" sz="2000" b="1"/>
              <a:t>; ponaša</a:t>
            </a:r>
            <a:r>
              <a:rPr lang="hr-HR" sz="2000" b="1"/>
              <a:t>li</a:t>
            </a:r>
            <a:r>
              <a:rPr lang="es-ES" sz="2000" b="1"/>
              <a:t> </a:t>
            </a:r>
            <a:r>
              <a:rPr lang="hr-HR" sz="2000" b="1"/>
              <a:t>su </a:t>
            </a:r>
            <a:r>
              <a:rPr lang="es-ES" sz="2000" b="1"/>
              <a:t>se neprimjereno; bili su sebični; bili su iritirani; bili su zlobni; i tolerira</a:t>
            </a:r>
            <a:r>
              <a:rPr lang="hr-HR" sz="2000" b="1"/>
              <a:t>li su</a:t>
            </a:r>
            <a:r>
              <a:rPr lang="es-ES" sz="2000" b="1"/>
              <a:t> grijeh.</a:t>
            </a:r>
            <a:endParaRPr lang="es-ES" sz="2000" b="1" dirty="0"/>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631216"/>
          </a:xfrm>
          <a:prstGeom prst="rect">
            <a:avLst/>
          </a:prstGeom>
          <a:noFill/>
        </p:spPr>
        <p:txBody>
          <a:bodyPr wrap="square">
            <a:spAutoFit/>
          </a:bodyPr>
          <a:lstStyle/>
          <a:p>
            <a:pPr>
              <a:spcBef>
                <a:spcPts val="600"/>
              </a:spcBef>
            </a:pPr>
            <a:r>
              <a:rPr lang="es-ES" sz="2000" b="1"/>
              <a:t>Kad Isus dođe, grijeh će prestati postojati i uživat ćemo u vječnom životu s Njim. Tada proročanstva, jezici i drugi darovi, zajedno s vjerom i nadom, više neće biti potrebni. Ali ljubav će trajati vječno (1. Kor</a:t>
            </a:r>
            <a:r>
              <a:rPr lang="hr-HR" sz="2000" b="1"/>
              <a:t>.</a:t>
            </a:r>
            <a:r>
              <a:rPr lang="es-ES" sz="2000" b="1"/>
              <a:t> 13</a:t>
            </a:r>
            <a:r>
              <a:rPr lang="hr-HR" sz="2000" b="1"/>
              <a:t>,</a:t>
            </a:r>
            <a:r>
              <a:rPr lang="es-ES" sz="2000" b="1"/>
              <a:t>8).</a:t>
            </a:r>
            <a:endParaRPr lang="es-ES" sz="2000" b="1" dirty="0"/>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41772" y="2655391"/>
            <a:ext cx="6547786" cy="1323439"/>
          </a:xfrm>
          <a:prstGeom prst="rect">
            <a:avLst/>
          </a:prstGeom>
          <a:noFill/>
        </p:spPr>
        <p:txBody>
          <a:bodyPr wrap="square">
            <a:spAutoFit/>
          </a:bodyPr>
          <a:lstStyle/>
          <a:p>
            <a:pPr>
              <a:spcBef>
                <a:spcPts val="600"/>
              </a:spcBef>
            </a:pPr>
            <a:r>
              <a:rPr lang="hr-HR" sz="2000" b="1"/>
              <a:t>Baš k</a:t>
            </a:r>
            <a:r>
              <a:rPr lang="es-ES" sz="2000" b="1"/>
              <a:t>ao i oni, </a:t>
            </a:r>
            <a:r>
              <a:rPr lang="hr-HR" sz="2000" b="1"/>
              <a:t>i mi </a:t>
            </a:r>
            <a:r>
              <a:rPr lang="es-ES" sz="2000" b="1"/>
              <a:t>moramo odbaciti te mane i obilovati vrlinama ljubavi, kako nas Pavao uči, kako bismo ispravno koristili duhovne darove. Osim toga, poziva nas da ostanemo u još dvije vrline: vjeri i nadi.</a:t>
            </a:r>
            <a:endParaRPr lang="es-ES" sz="2000" b="1" dirty="0"/>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5170646"/>
          </a:xfrm>
          <a:prstGeom prst="rect">
            <a:avLst/>
          </a:prstGeom>
          <a:noFill/>
        </p:spPr>
        <p:txBody>
          <a:bodyPr wrap="square">
            <a:spAutoFit/>
          </a:bodyPr>
          <a:lstStyle/>
          <a:p>
            <a:pPr algn="just">
              <a:spcBef>
                <a:spcPts val="600"/>
              </a:spcBef>
            </a:pPr>
            <a:r>
              <a:rPr lang="es-ES" sz="3000" b="1" dirty="0">
                <a:latin typeface="Constantia" panose="02030602050306030303" pitchFamily="18" charset="0"/>
              </a:rPr>
              <a:t>“</a:t>
            </a:r>
            <a:r>
              <a:rPr lang="es-ES" sz="3000" b="1" dirty="0" err="1">
                <a:latin typeface="Constantia" panose="02030602050306030303" pitchFamily="18" charset="0"/>
              </a:rPr>
              <a:t>Bog</a:t>
            </a:r>
            <a:r>
              <a:rPr lang="es-ES" sz="3000" b="1" dirty="0">
                <a:latin typeface="Constantia" panose="02030602050306030303" pitchFamily="18" charset="0"/>
              </a:rPr>
              <a:t> je </a:t>
            </a:r>
            <a:r>
              <a:rPr lang="es-ES" sz="3000" b="1" dirty="0" err="1">
                <a:latin typeface="Constantia" panose="02030602050306030303" pitchFamily="18" charset="0"/>
              </a:rPr>
              <a:t>ljubav</a:t>
            </a:r>
            <a:r>
              <a:rPr lang="es-ES" sz="3000" b="1" dirty="0">
                <a:latin typeface="Constantia" panose="02030602050306030303" pitchFamily="18" charset="0"/>
              </a:rPr>
              <a:t>. </a:t>
            </a:r>
            <a:r>
              <a:rPr lang="es-ES" sz="3000" b="1" dirty="0" err="1">
                <a:latin typeface="Constantia" panose="02030602050306030303" pitchFamily="18" charset="0"/>
              </a:rPr>
              <a:t>Ljubav</a:t>
            </a:r>
            <a:r>
              <a:rPr lang="es-ES" sz="3000" b="1" dirty="0">
                <a:latin typeface="Constantia" panose="02030602050306030303" pitchFamily="18" charset="0"/>
              </a:rPr>
              <a:t> Oca i Sina </a:t>
            </a:r>
            <a:r>
              <a:rPr lang="es-ES" sz="3000" b="1" dirty="0" err="1">
                <a:latin typeface="Constantia" panose="02030602050306030303" pitchFamily="18" charset="0"/>
              </a:rPr>
              <a:t>osobina</a:t>
            </a:r>
            <a:r>
              <a:rPr lang="es-ES" sz="3000" b="1" dirty="0">
                <a:latin typeface="Constantia" panose="02030602050306030303" pitchFamily="18" charset="0"/>
              </a:rPr>
              <a:t> je </a:t>
            </a:r>
            <a:r>
              <a:rPr lang="es-ES" sz="3000" b="1" dirty="0" err="1">
                <a:latin typeface="Constantia" panose="02030602050306030303" pitchFamily="18" charset="0"/>
              </a:rPr>
              <a:t>svakog</a:t>
            </a:r>
            <a:r>
              <a:rPr lang="es-ES" sz="3000" b="1" dirty="0">
                <a:latin typeface="Constantia" panose="02030602050306030303" pitchFamily="18" charset="0"/>
              </a:rPr>
              <a:t> </a:t>
            </a:r>
            <a:r>
              <a:rPr lang="es-ES" sz="3000" b="1" dirty="0" err="1">
                <a:latin typeface="Constantia" panose="02030602050306030303" pitchFamily="18" charset="0"/>
              </a:rPr>
              <a:t>vjernika</a:t>
            </a:r>
            <a:r>
              <a:rPr lang="es-ES" sz="3000" b="1" dirty="0">
                <a:latin typeface="Constantia" panose="02030602050306030303" pitchFamily="18" charset="0"/>
              </a:rPr>
              <a:t>. </a:t>
            </a:r>
            <a:r>
              <a:rPr lang="es-ES" sz="3000" b="1" dirty="0" err="1">
                <a:latin typeface="Constantia" panose="02030602050306030303" pitchFamily="18" charset="0"/>
              </a:rPr>
              <a:t>Božja</a:t>
            </a:r>
            <a:r>
              <a:rPr lang="es-ES" sz="3000" b="1" dirty="0">
                <a:latin typeface="Constantia" panose="02030602050306030303" pitchFamily="18" charset="0"/>
              </a:rPr>
              <a:t> </a:t>
            </a:r>
            <a:r>
              <a:rPr lang="es-ES" sz="3000" b="1" dirty="0" err="1">
                <a:latin typeface="Constantia" panose="02030602050306030303" pitchFamily="18" charset="0"/>
              </a:rPr>
              <a:t>Riječ</a:t>
            </a:r>
            <a:r>
              <a:rPr lang="es-ES" sz="3000" b="1" dirty="0">
                <a:latin typeface="Constantia" panose="02030602050306030303" pitchFamily="18" charset="0"/>
              </a:rPr>
              <a:t> je </a:t>
            </a:r>
            <a:r>
              <a:rPr lang="es-ES" sz="3000" b="1" dirty="0" err="1">
                <a:latin typeface="Constantia" panose="02030602050306030303" pitchFamily="18" charset="0"/>
              </a:rPr>
              <a:t>kanal</a:t>
            </a:r>
            <a:r>
              <a:rPr lang="es-ES" sz="3000" b="1" dirty="0">
                <a:latin typeface="Constantia" panose="02030602050306030303" pitchFamily="18" charset="0"/>
              </a:rPr>
              <a:t> </a:t>
            </a:r>
            <a:r>
              <a:rPr lang="es-ES" sz="3000" b="1" dirty="0" err="1">
                <a:latin typeface="Constantia" panose="02030602050306030303" pitchFamily="18" charset="0"/>
              </a:rPr>
              <a:t>kroz</a:t>
            </a:r>
            <a:r>
              <a:rPr lang="es-ES" sz="3000" b="1" dirty="0">
                <a:latin typeface="Constantia" panose="02030602050306030303" pitchFamily="18" charset="0"/>
              </a:rPr>
              <a:t> </a:t>
            </a:r>
            <a:r>
              <a:rPr lang="es-ES" sz="3000" b="1" dirty="0" err="1">
                <a:latin typeface="Constantia" panose="02030602050306030303" pitchFamily="18" charset="0"/>
              </a:rPr>
              <a:t>koji</a:t>
            </a:r>
            <a:r>
              <a:rPr lang="es-ES" sz="3000" b="1" dirty="0">
                <a:latin typeface="Constantia" panose="02030602050306030303" pitchFamily="18" charset="0"/>
              </a:rPr>
              <a:t> </a:t>
            </a:r>
            <a:r>
              <a:rPr lang="es-ES" sz="3000" b="1" dirty="0" err="1">
                <a:latin typeface="Constantia" panose="02030602050306030303" pitchFamily="18" charset="0"/>
              </a:rPr>
              <a:t>božanska</a:t>
            </a:r>
            <a:r>
              <a:rPr lang="es-ES" sz="3000" b="1" dirty="0">
                <a:latin typeface="Constantia" panose="02030602050306030303" pitchFamily="18" charset="0"/>
              </a:rPr>
              <a:t> </a:t>
            </a:r>
            <a:r>
              <a:rPr lang="es-ES" sz="3000" b="1" dirty="0" err="1">
                <a:latin typeface="Constantia" panose="02030602050306030303" pitchFamily="18" charset="0"/>
              </a:rPr>
              <a:t>ljubav</a:t>
            </a:r>
            <a:r>
              <a:rPr lang="es-ES" sz="3000" b="1" dirty="0">
                <a:latin typeface="Constantia" panose="02030602050306030303" pitchFamily="18" charset="0"/>
              </a:rPr>
              <a:t> </a:t>
            </a:r>
            <a:r>
              <a:rPr lang="es-ES" sz="3000" b="1" dirty="0" err="1">
                <a:latin typeface="Constantia" panose="02030602050306030303" pitchFamily="18" charset="0"/>
              </a:rPr>
              <a:t>dopire</a:t>
            </a:r>
            <a:r>
              <a:rPr lang="es-ES" sz="3000" b="1" dirty="0">
                <a:latin typeface="Constantia" panose="02030602050306030303" pitchFamily="18" charset="0"/>
              </a:rPr>
              <a:t> do </a:t>
            </a:r>
            <a:r>
              <a:rPr lang="es-ES" sz="3000" b="1" dirty="0" err="1">
                <a:latin typeface="Constantia" panose="02030602050306030303" pitchFamily="18" charset="0"/>
              </a:rPr>
              <a:t>čovjeka</a:t>
            </a:r>
            <a:r>
              <a:rPr lang="es-ES" sz="3000" b="1" dirty="0">
                <a:latin typeface="Constantia" panose="02030602050306030303" pitchFamily="18" charset="0"/>
              </a:rPr>
              <a:t>. </a:t>
            </a:r>
            <a:r>
              <a:rPr lang="es-ES" sz="3000" b="1" dirty="0" err="1">
                <a:latin typeface="Constantia" panose="02030602050306030303" pitchFamily="18" charset="0"/>
              </a:rPr>
              <a:t>Božja</a:t>
            </a:r>
            <a:r>
              <a:rPr lang="es-ES" sz="3000" b="1" dirty="0">
                <a:latin typeface="Constantia" panose="02030602050306030303" pitchFamily="18" charset="0"/>
              </a:rPr>
              <a:t> </a:t>
            </a:r>
            <a:r>
              <a:rPr lang="es-ES" sz="3000" b="1" dirty="0" err="1">
                <a:latin typeface="Constantia" panose="02030602050306030303" pitchFamily="18" charset="0"/>
              </a:rPr>
              <a:t>istina</a:t>
            </a:r>
            <a:r>
              <a:rPr lang="es-ES" sz="3000" b="1" dirty="0">
                <a:latin typeface="Constantia" panose="02030602050306030303" pitchFamily="18" charset="0"/>
              </a:rPr>
              <a:t> je </a:t>
            </a:r>
            <a:r>
              <a:rPr lang="es-ES" sz="3000" b="1" dirty="0" err="1">
                <a:latin typeface="Constantia" panose="02030602050306030303" pitchFamily="18" charset="0"/>
              </a:rPr>
              <a:t>sredstvo</a:t>
            </a:r>
            <a:r>
              <a:rPr lang="es-ES" sz="3000" b="1" dirty="0">
                <a:latin typeface="Constantia" panose="02030602050306030303" pitchFamily="18" charset="0"/>
              </a:rPr>
              <a:t> </a:t>
            </a:r>
            <a:r>
              <a:rPr lang="es-ES" sz="3000" b="1" dirty="0" err="1">
                <a:latin typeface="Constantia" panose="02030602050306030303" pitchFamily="18" charset="0"/>
              </a:rPr>
              <a:t>kojim</a:t>
            </a:r>
            <a:r>
              <a:rPr lang="es-ES" sz="3000" b="1" dirty="0">
                <a:latin typeface="Constantia" panose="02030602050306030303" pitchFamily="18" charset="0"/>
              </a:rPr>
              <a:t> se </a:t>
            </a:r>
            <a:r>
              <a:rPr lang="es-ES" sz="3000" b="1" dirty="0" err="1">
                <a:latin typeface="Constantia" panose="02030602050306030303" pitchFamily="18" charset="0"/>
              </a:rPr>
              <a:t>postiže</a:t>
            </a:r>
            <a:r>
              <a:rPr lang="es-ES" sz="3000" b="1" dirty="0">
                <a:latin typeface="Constantia" panose="02030602050306030303" pitchFamily="18" charset="0"/>
              </a:rPr>
              <a:t> </a:t>
            </a:r>
            <a:r>
              <a:rPr lang="es-ES" sz="3000" b="1" dirty="0" err="1">
                <a:latin typeface="Constantia" panose="02030602050306030303" pitchFamily="18" charset="0"/>
              </a:rPr>
              <a:t>ljudski</a:t>
            </a:r>
            <a:r>
              <a:rPr lang="es-ES" sz="3000" b="1" dirty="0">
                <a:latin typeface="Constantia" panose="02030602050306030303" pitchFamily="18" charset="0"/>
              </a:rPr>
              <a:t> </a:t>
            </a:r>
            <a:r>
              <a:rPr lang="es-ES" sz="3000" b="1" dirty="0" err="1">
                <a:latin typeface="Constantia" panose="02030602050306030303" pitchFamily="18" charset="0"/>
              </a:rPr>
              <a:t>intelekt</a:t>
            </a:r>
            <a:r>
              <a:rPr lang="es-ES" sz="3000" b="1" dirty="0">
                <a:latin typeface="Constantia" panose="02030602050306030303" pitchFamily="18" charset="0"/>
              </a:rPr>
              <a:t>. Duh Sveti dan je </a:t>
            </a:r>
            <a:r>
              <a:rPr lang="es-ES" sz="3000" b="1" dirty="0" err="1">
                <a:latin typeface="Constantia" panose="02030602050306030303" pitchFamily="18" charset="0"/>
              </a:rPr>
              <a:t>ljudskom</a:t>
            </a:r>
            <a:r>
              <a:rPr lang="es-ES" sz="3000" b="1" dirty="0">
                <a:latin typeface="Constantia" panose="02030602050306030303" pitchFamily="18" charset="0"/>
              </a:rPr>
              <a:t> </a:t>
            </a:r>
            <a:r>
              <a:rPr lang="es-ES" sz="3000" b="1" dirty="0" err="1">
                <a:latin typeface="Constantia" panose="02030602050306030303" pitchFamily="18" charset="0"/>
              </a:rPr>
              <a:t>instrumentu</a:t>
            </a:r>
            <a:r>
              <a:rPr lang="es-ES" sz="3000" b="1" dirty="0">
                <a:latin typeface="Constantia" panose="02030602050306030303" pitchFamily="18" charset="0"/>
              </a:rPr>
              <a:t> </a:t>
            </a:r>
            <a:r>
              <a:rPr lang="es-ES" sz="3000" b="1" dirty="0" err="1">
                <a:latin typeface="Constantia" panose="02030602050306030303" pitchFamily="18" charset="0"/>
              </a:rPr>
              <a:t>koji</a:t>
            </a:r>
            <a:r>
              <a:rPr lang="es-ES" sz="3000" b="1" dirty="0">
                <a:latin typeface="Constantia" panose="02030602050306030303" pitchFamily="18" charset="0"/>
              </a:rPr>
              <a:t> </a:t>
            </a:r>
            <a:r>
              <a:rPr lang="es-ES" sz="3000" b="1" dirty="0" err="1">
                <a:latin typeface="Constantia" panose="02030602050306030303" pitchFamily="18" charset="0"/>
              </a:rPr>
              <a:t>djeluje</a:t>
            </a:r>
            <a:r>
              <a:rPr lang="es-ES" sz="3000" b="1" dirty="0">
                <a:latin typeface="Constantia" panose="02030602050306030303" pitchFamily="18" charset="0"/>
              </a:rPr>
              <a:t> u </a:t>
            </a:r>
            <a:r>
              <a:rPr lang="es-ES" sz="3000" b="1" dirty="0" err="1">
                <a:latin typeface="Constantia" panose="02030602050306030303" pitchFamily="18" charset="0"/>
              </a:rPr>
              <a:t>suradnji</a:t>
            </a:r>
            <a:r>
              <a:rPr lang="es-ES" sz="3000" b="1" dirty="0">
                <a:latin typeface="Constantia" panose="02030602050306030303" pitchFamily="18" charset="0"/>
              </a:rPr>
              <a:t> s </a:t>
            </a:r>
            <a:r>
              <a:rPr lang="es-ES" sz="3000" b="1" dirty="0" err="1">
                <a:latin typeface="Constantia" panose="02030602050306030303" pitchFamily="18" charset="0"/>
              </a:rPr>
              <a:t>božanskim</a:t>
            </a:r>
            <a:r>
              <a:rPr lang="es-ES" sz="3000" b="1" dirty="0">
                <a:latin typeface="Constantia" panose="02030602050306030303" pitchFamily="18" charset="0"/>
              </a:rPr>
              <a:t> </a:t>
            </a:r>
            <a:r>
              <a:rPr lang="es-ES" sz="3000" b="1" dirty="0" err="1">
                <a:latin typeface="Constantia" panose="02030602050306030303" pitchFamily="18" charset="0"/>
              </a:rPr>
              <a:t>instrumentima</a:t>
            </a:r>
            <a:r>
              <a:rPr lang="es-ES" sz="3000" b="1" dirty="0">
                <a:latin typeface="Constantia" panose="02030602050306030303" pitchFamily="18" charset="0"/>
              </a:rPr>
              <a:t>. </a:t>
            </a:r>
            <a:r>
              <a:rPr lang="hr-HR" sz="3000" b="1" dirty="0">
                <a:latin typeface="Constantia" panose="02030602050306030303" pitchFamily="18" charset="0"/>
              </a:rPr>
              <a:t>Istina</a:t>
            </a:r>
            <a:r>
              <a:rPr lang="es-ES" sz="3000" b="1" dirty="0">
                <a:latin typeface="Constantia" panose="02030602050306030303" pitchFamily="18" charset="0"/>
              </a:rPr>
              <a:t> </a:t>
            </a:r>
            <a:r>
              <a:rPr lang="es-ES" sz="3000" b="1" dirty="0" err="1">
                <a:latin typeface="Constantia" panose="02030602050306030303" pitchFamily="18" charset="0"/>
              </a:rPr>
              <a:t>mijenja</a:t>
            </a:r>
            <a:r>
              <a:rPr lang="es-ES" sz="3000" b="1" dirty="0">
                <a:latin typeface="Constantia" panose="02030602050306030303" pitchFamily="18" charset="0"/>
              </a:rPr>
              <a:t> </a:t>
            </a:r>
            <a:r>
              <a:rPr lang="es-ES" sz="3000" b="1" dirty="0" err="1">
                <a:latin typeface="Constantia" panose="02030602050306030303" pitchFamily="18" charset="0"/>
              </a:rPr>
              <a:t>um</a:t>
            </a:r>
            <a:r>
              <a:rPr lang="es-ES" sz="3000" b="1" dirty="0">
                <a:latin typeface="Constantia" panose="02030602050306030303" pitchFamily="18" charset="0"/>
              </a:rPr>
              <a:t> i </a:t>
            </a:r>
            <a:r>
              <a:rPr lang="es-ES" sz="3000" b="1" dirty="0" err="1">
                <a:latin typeface="Constantia" panose="02030602050306030303" pitchFamily="18" charset="0"/>
              </a:rPr>
              <a:t>karakter</a:t>
            </a:r>
            <a:r>
              <a:rPr lang="es-ES" sz="3000" b="1" dirty="0">
                <a:latin typeface="Constantia" panose="02030602050306030303" pitchFamily="18" charset="0"/>
              </a:rPr>
              <a:t>, </a:t>
            </a:r>
            <a:r>
              <a:rPr lang="es-ES" sz="3000" b="1" dirty="0" err="1">
                <a:latin typeface="Constantia" panose="02030602050306030303" pitchFamily="18" charset="0"/>
              </a:rPr>
              <a:t>omogućujući</a:t>
            </a:r>
            <a:r>
              <a:rPr lang="es-ES" sz="3000" b="1" dirty="0">
                <a:latin typeface="Constantia" panose="02030602050306030303" pitchFamily="18" charset="0"/>
              </a:rPr>
              <a:t> </a:t>
            </a:r>
            <a:r>
              <a:rPr lang="es-ES" sz="3000" b="1" dirty="0" err="1">
                <a:latin typeface="Constantia" panose="02030602050306030303" pitchFamily="18" charset="0"/>
              </a:rPr>
              <a:t>čovjeku</a:t>
            </a:r>
            <a:r>
              <a:rPr lang="es-ES" sz="3000" b="1" dirty="0">
                <a:latin typeface="Constantia" panose="02030602050306030303" pitchFamily="18" charset="0"/>
              </a:rPr>
              <a:t> da </a:t>
            </a:r>
            <a:r>
              <a:rPr lang="es-ES" sz="3000" b="1" dirty="0" err="1">
                <a:latin typeface="Constantia" panose="02030602050306030303" pitchFamily="18" charset="0"/>
              </a:rPr>
              <a:t>ugleda</a:t>
            </a:r>
            <a:r>
              <a:rPr lang="es-ES" sz="3000" b="1" dirty="0">
                <a:latin typeface="Constantia" panose="02030602050306030303" pitchFamily="18" charset="0"/>
              </a:rPr>
              <a:t> </a:t>
            </a:r>
            <a:r>
              <a:rPr lang="es-ES" sz="3000" b="1" dirty="0" err="1">
                <a:latin typeface="Constantia" panose="02030602050306030303" pitchFamily="18" charset="0"/>
              </a:rPr>
              <a:t>Onoga</a:t>
            </a:r>
            <a:r>
              <a:rPr lang="es-ES" sz="3000" b="1" dirty="0">
                <a:latin typeface="Constantia" panose="02030602050306030303" pitchFamily="18" charset="0"/>
              </a:rPr>
              <a:t> </a:t>
            </a:r>
            <a:r>
              <a:rPr lang="es-ES" sz="3000" b="1" dirty="0" err="1">
                <a:latin typeface="Constantia" panose="02030602050306030303" pitchFamily="18" charset="0"/>
              </a:rPr>
              <a:t>koji</a:t>
            </a:r>
            <a:r>
              <a:rPr lang="es-ES" sz="3000" b="1" dirty="0">
                <a:latin typeface="Constantia" panose="02030602050306030303" pitchFamily="18" charset="0"/>
              </a:rPr>
              <a:t> je </a:t>
            </a:r>
            <a:r>
              <a:rPr lang="es-ES" sz="3000" b="1" dirty="0" err="1">
                <a:latin typeface="Constantia" panose="02030602050306030303" pitchFamily="18" charset="0"/>
              </a:rPr>
              <a:t>nevidljiv</a:t>
            </a:r>
            <a:r>
              <a:rPr lang="es-ES" sz="3000" b="1" dirty="0">
                <a:latin typeface="Constantia" panose="02030602050306030303" pitchFamily="18" charset="0"/>
              </a:rPr>
              <a:t>. </a:t>
            </a:r>
            <a:r>
              <a:rPr lang="es-ES" sz="3000" b="1" dirty="0" err="1">
                <a:latin typeface="Constantia" panose="02030602050306030303" pitchFamily="18" charset="0"/>
              </a:rPr>
              <a:t>Savršena</a:t>
            </a:r>
            <a:r>
              <a:rPr lang="es-ES" sz="3000" b="1" dirty="0">
                <a:latin typeface="Constantia" panose="02030602050306030303" pitchFamily="18" charset="0"/>
              </a:rPr>
              <a:t> </a:t>
            </a:r>
            <a:r>
              <a:rPr lang="es-ES" sz="3000" b="1" dirty="0" err="1">
                <a:latin typeface="Constantia" panose="02030602050306030303" pitchFamily="18" charset="0"/>
              </a:rPr>
              <a:t>ljubav</a:t>
            </a:r>
            <a:r>
              <a:rPr lang="es-ES" sz="3000" b="1" dirty="0">
                <a:latin typeface="Constantia" panose="02030602050306030303" pitchFamily="18" charset="0"/>
              </a:rPr>
              <a:t> </a:t>
            </a:r>
            <a:r>
              <a:rPr lang="es-ES" sz="3000" b="1" dirty="0" err="1">
                <a:latin typeface="Constantia" panose="02030602050306030303" pitchFamily="18" charset="0"/>
              </a:rPr>
              <a:t>može</a:t>
            </a:r>
            <a:r>
              <a:rPr lang="es-ES" sz="3000" b="1" dirty="0">
                <a:latin typeface="Constantia" panose="02030602050306030303" pitchFamily="18" charset="0"/>
              </a:rPr>
              <a:t> se </a:t>
            </a:r>
            <a:r>
              <a:rPr lang="es-ES" sz="3000" b="1" dirty="0" err="1">
                <a:latin typeface="Constantia" panose="02030602050306030303" pitchFamily="18" charset="0"/>
              </a:rPr>
              <a:t>uživati</a:t>
            </a:r>
            <a:r>
              <a:rPr lang="es-ES" sz="3000" b="1" dirty="0">
                <a:latin typeface="Constantia" panose="02030602050306030303" pitchFamily="18" charset="0"/>
              </a:rPr>
              <a:t> </a:t>
            </a:r>
            <a:r>
              <a:rPr lang="es-ES" sz="3000" b="1" dirty="0" err="1">
                <a:latin typeface="Constantia" panose="02030602050306030303" pitchFamily="18" charset="0"/>
              </a:rPr>
              <a:t>samo</a:t>
            </a:r>
            <a:r>
              <a:rPr lang="es-ES" sz="3000" b="1" dirty="0">
                <a:latin typeface="Constantia" panose="02030602050306030303" pitchFamily="18" charset="0"/>
              </a:rPr>
              <a:t> </a:t>
            </a:r>
            <a:r>
              <a:rPr lang="es-ES" sz="3000" b="1" dirty="0" err="1">
                <a:latin typeface="Constantia" panose="02030602050306030303" pitchFamily="18" charset="0"/>
              </a:rPr>
              <a:t>kroz</a:t>
            </a:r>
            <a:r>
              <a:rPr lang="es-ES" sz="3000" b="1" dirty="0">
                <a:latin typeface="Constantia" panose="02030602050306030303" pitchFamily="18" charset="0"/>
              </a:rPr>
              <a:t> </a:t>
            </a:r>
            <a:r>
              <a:rPr lang="es-ES" sz="3000" b="1" dirty="0" err="1">
                <a:latin typeface="Constantia" panose="02030602050306030303" pitchFamily="18" charset="0"/>
              </a:rPr>
              <a:t>prihvaćanje</a:t>
            </a:r>
            <a:r>
              <a:rPr lang="es-ES" sz="3000" b="1" dirty="0">
                <a:latin typeface="Constantia" panose="02030602050306030303" pitchFamily="18" charset="0"/>
              </a:rPr>
              <a:t> </a:t>
            </a:r>
            <a:r>
              <a:rPr lang="es-ES" sz="3000" b="1" dirty="0" err="1">
                <a:latin typeface="Constantia" panose="02030602050306030303" pitchFamily="18" charset="0"/>
              </a:rPr>
              <a:t>istine</a:t>
            </a:r>
            <a:r>
              <a:rPr lang="es-ES" sz="3000" b="1" dirty="0">
                <a:latin typeface="Constantia" panose="02030602050306030303" pitchFamily="18" charset="0"/>
              </a:rPr>
              <a:t> i </a:t>
            </a:r>
            <a:r>
              <a:rPr lang="es-ES" sz="3000" b="1" dirty="0" err="1">
                <a:latin typeface="Constantia" panose="02030602050306030303" pitchFamily="18" charset="0"/>
              </a:rPr>
              <a:t>primanje</a:t>
            </a:r>
            <a:r>
              <a:rPr lang="es-ES" sz="3000" b="1" dirty="0">
                <a:latin typeface="Constantia" panose="02030602050306030303" pitchFamily="18" charset="0"/>
              </a:rPr>
              <a:t> Duha </a:t>
            </a:r>
            <a:r>
              <a:rPr lang="es-ES" sz="3000" b="1" dirty="0" err="1">
                <a:latin typeface="Constantia" panose="02030602050306030303" pitchFamily="18" charset="0"/>
              </a:rPr>
              <a:t>Svetoga</a:t>
            </a:r>
            <a:r>
              <a:rPr lang="hr-HR" sz="3000" b="1" dirty="0">
                <a:latin typeface="Constantia" panose="02030602050306030303" pitchFamily="18" charset="0"/>
              </a:rPr>
              <a:t>.</a:t>
            </a:r>
            <a:r>
              <a:rPr lang="es-ES" sz="3000" b="1" dirty="0">
                <a:latin typeface="Constantia" panose="02030602050306030303" pitchFamily="18" charset="0"/>
              </a:rPr>
              <a:t>”</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5852161" y="5982381"/>
            <a:ext cx="5252720" cy="338554"/>
          </a:xfrm>
          <a:prstGeom prst="rect">
            <a:avLst/>
          </a:prstGeom>
          <a:noFill/>
        </p:spPr>
        <p:txBody>
          <a:bodyPr wrap="square" rtlCol="0">
            <a:spAutoFit/>
          </a:bodyPr>
          <a:lstStyle/>
          <a:p>
            <a:pPr algn="r"/>
            <a:r>
              <a:rPr lang="es-ES" sz="1600" b="1"/>
              <a:t>E</a:t>
            </a:r>
            <a:r>
              <a:rPr lang="hr-HR" sz="1600" b="1"/>
              <a:t>llen G. White, </a:t>
            </a:r>
            <a:r>
              <a:rPr lang="da-DK" sz="1600" i="1"/>
              <a:t>Bog se brine za nas,</a:t>
            </a:r>
            <a:r>
              <a:rPr lang="hr-HR" sz="1600" i="1"/>
              <a:t> </a:t>
            </a:r>
            <a:r>
              <a:rPr lang="es-ES" sz="1600" b="1"/>
              <a:t>9</a:t>
            </a:r>
            <a:r>
              <a:rPr lang="hr-HR" sz="1600" b="1"/>
              <a:t>. listopada.</a:t>
            </a:r>
            <a:endParaRPr lang="es-ES" sz="1600" b="1" dirty="0"/>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0" y="3448877"/>
            <a:ext cx="12066104" cy="3046988"/>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lvl="0" algn="ctr" defTabSz="914377" fontAlgn="base">
              <a:spcBef>
                <a:spcPct val="0"/>
              </a:spcBef>
              <a:spcAft>
                <a:spcPct val="0"/>
              </a:spcAft>
              <a:defRPr/>
            </a:pPr>
            <a:r>
              <a:rPr lang="en-US" sz="2800" b="1">
                <a:solidFill>
                  <a:srgbClr val="FFFFFF"/>
                </a:solidFill>
                <a:cs typeface="Arial" charset="0"/>
              </a:rPr>
              <a:t>Prošli tjedan smo vidjeli da bez ljubavi sve stvari, čak i duhovni darovi, nemaju vrijednost. Ovaj tjedan detaljnije ćemo istražiti 1. Korinćanima 13 i njezin veličanstveni portret ljubavi. Kao što ćemo vidjeti, ljubav nije toliko emocija koliko stav, stav koji se mora izraziti u životu, djelima i riječima</a:t>
            </a:r>
            <a:r>
              <a:rPr lang="sr-Latn-RS" sz="2800" b="1">
                <a:solidFill>
                  <a:srgbClr val="FFFFFF"/>
                </a:solidFill>
                <a:cs typeface="Arial" charset="0"/>
              </a:rPr>
              <a:t>,i</a:t>
            </a:r>
            <a:r>
              <a:rPr lang="en-US" sz="2800" b="1">
                <a:solidFill>
                  <a:srgbClr val="FFFFFF"/>
                </a:solidFill>
                <a:cs typeface="Arial" charset="0"/>
              </a:rPr>
              <a:t>nače, to ne znači ništa. Što ljubav doista jest i što čini, potpuno je otkriveno u Isusov</a:t>
            </a:r>
            <a:r>
              <a:rPr lang="sr-Latn-RS" sz="2800" b="1">
                <a:solidFill>
                  <a:srgbClr val="FFFFFF"/>
                </a:solidFill>
                <a:cs typeface="Arial" charset="0"/>
              </a:rPr>
              <a:t>om</a:t>
            </a:r>
            <a:r>
              <a:rPr lang="en-US" sz="2800" b="1">
                <a:solidFill>
                  <a:srgbClr val="FFFFFF"/>
                </a:solidFill>
                <a:cs typeface="Arial" charset="0"/>
              </a:rPr>
              <a:t> životu.</a:t>
            </a:r>
            <a:endParaRPr kumimoji="0" lang="en-US" sz="28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0AEA1-C036-71BA-BD01-85C85C4EA679}"/>
            </a:ext>
          </a:extLst>
        </p:cNvPr>
        <p:cNvGrpSpPr/>
        <p:nvPr/>
      </p:nvGrpSpPr>
      <p:grpSpPr>
        <a:xfrm>
          <a:off x="0" y="0"/>
          <a:ext cx="0" cy="0"/>
          <a:chOff x="0" y="0"/>
          <a:chExt cx="0" cy="0"/>
        </a:xfrm>
      </p:grpSpPr>
      <p:sp>
        <p:nvSpPr>
          <p:cNvPr id="16386" name="Rectangle 2">
            <a:extLst>
              <a:ext uri="{FF2B5EF4-FFF2-40B4-BE49-F238E27FC236}">
                <a16:creationId xmlns:a16="http://schemas.microsoft.com/office/drawing/2014/main" id="{83E7B18B-3170-5D63-C6B0-A140E4B96870}"/>
              </a:ext>
            </a:extLst>
          </p:cNvPr>
          <p:cNvSpPr>
            <a:spLocks noGrp="1" noChangeArrowheads="1"/>
          </p:cNvSpPr>
          <p:nvPr>
            <p:ph type="title"/>
          </p:nvPr>
        </p:nvSpPr>
        <p:spPr>
          <a:xfrm>
            <a:off x="2667000" y="76200"/>
            <a:ext cx="6553200" cy="1143000"/>
          </a:xfrm>
        </p:spPr>
        <p:txBody>
          <a:bodyPr/>
          <a:lstStyle/>
          <a:p>
            <a:pPr eaLnBrk="1" hangingPunct="1"/>
            <a:r>
              <a:rPr lang="hr-HR" dirty="0"/>
              <a:t>PRIMJENA</a:t>
            </a:r>
            <a:endParaRPr lang="en-US" dirty="0"/>
          </a:p>
        </p:txBody>
      </p:sp>
      <p:sp>
        <p:nvSpPr>
          <p:cNvPr id="16387" name="Rectangle 3">
            <a:extLst>
              <a:ext uri="{FF2B5EF4-FFF2-40B4-BE49-F238E27FC236}">
                <a16:creationId xmlns:a16="http://schemas.microsoft.com/office/drawing/2014/main" id="{F5F95EC7-EEFC-2EE2-DBEB-849E9AD8404F}"/>
              </a:ext>
            </a:extLst>
          </p:cNvPr>
          <p:cNvSpPr>
            <a:spLocks noGrp="1" noChangeArrowheads="1"/>
          </p:cNvSpPr>
          <p:nvPr>
            <p:ph type="body" idx="1"/>
          </p:nvPr>
        </p:nvSpPr>
        <p:spPr>
          <a:xfrm>
            <a:off x="2667000" y="1676402"/>
            <a:ext cx="8321040"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”Portret ljubavi”, </a:t>
            </a:r>
            <a:r>
              <a:rPr lang="hr-HR" sz="2800" dirty="0">
                <a:solidFill>
                  <a:srgbClr val="FFFF99"/>
                </a:solidFill>
              </a:rPr>
              <a:t>može pomoći danas</a:t>
            </a:r>
            <a:r>
              <a:rPr lang="en-US" sz="2800" dirty="0">
                <a:solidFill>
                  <a:srgbClr val="FFFF99"/>
                </a:solidFill>
              </a:rPr>
              <a:t>? </a:t>
            </a:r>
          </a:p>
        </p:txBody>
      </p:sp>
      <p:sp>
        <p:nvSpPr>
          <p:cNvPr id="16388" name="Rectangle 4">
            <a:extLst>
              <a:ext uri="{FF2B5EF4-FFF2-40B4-BE49-F238E27FC236}">
                <a16:creationId xmlns:a16="http://schemas.microsoft.com/office/drawing/2014/main" id="{4B2DDC42-1327-C61C-DF06-205D13A7AEC1}"/>
              </a:ext>
            </a:extLst>
          </p:cNvPr>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a:extLst>
              <a:ext uri="{FF2B5EF4-FFF2-40B4-BE49-F238E27FC236}">
                <a16:creationId xmlns:a16="http://schemas.microsoft.com/office/drawing/2014/main" id="{D7F6D55C-1B89-6AA7-C8DA-06983408C411}"/>
              </a:ext>
            </a:extLst>
          </p:cNvPr>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a:extLst>
              <a:ext uri="{FF2B5EF4-FFF2-40B4-BE49-F238E27FC236}">
                <a16:creationId xmlns:a16="http://schemas.microsoft.com/office/drawing/2014/main" id="{E5A0871E-9E69-6712-D81A-AC985113206F}"/>
              </a:ext>
            </a:extLst>
          </p:cNvPr>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a:extLst>
              <a:ext uri="{FF2B5EF4-FFF2-40B4-BE49-F238E27FC236}">
                <a16:creationId xmlns:a16="http://schemas.microsoft.com/office/drawing/2014/main" id="{4B2CA169-0EEF-5503-B0F0-F7ABCF9C9F2A}"/>
              </a:ext>
            </a:extLst>
          </p:cNvPr>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a:extLst>
              <a:ext uri="{FF2B5EF4-FFF2-40B4-BE49-F238E27FC236}">
                <a16:creationId xmlns:a16="http://schemas.microsoft.com/office/drawing/2014/main" id="{7C055A30-5F0D-A9C5-8B5B-5BBA0C54EA60}"/>
              </a:ext>
            </a:extLst>
          </p:cNvPr>
          <p:cNvSpPr>
            <a:spLocks noChangeArrowheads="1"/>
          </p:cNvSpPr>
          <p:nvPr/>
        </p:nvSpPr>
        <p:spPr bwMode="auto">
          <a:xfrm>
            <a:off x="3352801" y="3886201"/>
            <a:ext cx="7423484"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utjecaja prihvatiti Sveto pismo kao autoritativno, nepogrješivo otkrivenje Božje volje? </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ostati vjeran cijelom Pismu a to znači vršiti  zapovijedi Božje i čuvati svjedočanstvo Isusa Krista?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a:extLst>
              <a:ext uri="{FF2B5EF4-FFF2-40B4-BE49-F238E27FC236}">
                <a16:creationId xmlns:a16="http://schemas.microsoft.com/office/drawing/2014/main" id="{581F18DF-6DD6-3A83-4DB8-2585FB3FE171}"/>
              </a:ext>
            </a:extLst>
          </p:cNvPr>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a:extLst>
              <a:ext uri="{FF2B5EF4-FFF2-40B4-BE49-F238E27FC236}">
                <a16:creationId xmlns:a16="http://schemas.microsoft.com/office/drawing/2014/main" id="{2C66800C-5B0A-1121-FBFA-EB15CFD0FF74}"/>
              </a:ext>
            </a:extLst>
          </p:cNvPr>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a:extLst>
              <a:ext uri="{FF2B5EF4-FFF2-40B4-BE49-F238E27FC236}">
                <a16:creationId xmlns:a16="http://schemas.microsoft.com/office/drawing/2014/main" id="{1D0AAE59-62B3-9E01-B783-9DBB36774AD5}"/>
              </a:ext>
            </a:extLst>
          </p:cNvPr>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CC66"/>
                </a:solidFill>
                <a:effectLst/>
                <a:uLnTx/>
                <a:uFillTx/>
                <a:latin typeface="Arial"/>
                <a:ea typeface="+mn-ea"/>
                <a:cs typeface="Arial" charset="0"/>
              </a:rPr>
              <a:t>Razumjevši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podsjetim naloga: ”Prestanite i znajte da sam ja Bog (Ps.46,10), da shvatim da je Biblija još uvijek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426702350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1" end="1"/>
                                            </p:txEl>
                                          </p:spTgt>
                                        </p:tgtEl>
                                        <p:attrNameLst>
                                          <p:attrName>style.visibility</p:attrName>
                                        </p:attrNameLst>
                                      </p:cBhvr>
                                      <p:to>
                                        <p:strVal val="visible"/>
                                      </p:to>
                                    </p:set>
                                    <p:animEffect transition="in" filter="wipe(left)">
                                      <p:cBhvr>
                                        <p:cTn id="24" dur="1000"/>
                                        <p:tgtEl>
                                          <p:spTgt spid="20488">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a:solidFill>
                  <a:srgbClr val="FFFF99"/>
                </a:solidFill>
              </a:rPr>
              <a:t>Koje  promjene  trebamo ostvariti </a:t>
            </a:r>
            <a:r>
              <a:rPr lang="hr-HR" dirty="0">
                <a:solidFill>
                  <a:srgbClr val="FFFF99"/>
                </a:solidFill>
              </a:rPr>
              <a:t>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a:t>
            </a:r>
            <a:r>
              <a:rPr kumimoji="0" lang="hr-HR" sz="2800" b="1" i="0" u="none" strike="noStrike" kern="1200" cap="none" spc="0" normalizeH="0" baseline="0" noProof="0">
                <a:ln>
                  <a:noFill/>
                </a:ln>
                <a:solidFill>
                  <a:srgbClr val="FFFFFF"/>
                </a:solidFill>
                <a:effectLst/>
                <a:uLnTx/>
                <a:uFillTx/>
                <a:latin typeface="Arial"/>
                <a:ea typeface="+mn-ea"/>
                <a:cs typeface="Arial" charset="0"/>
              </a:rPr>
              <a:t>možemo  primijeniti </a:t>
            </a:r>
            <a:r>
              <a:rPr kumimoji="0" lang="hr-HR" sz="2800" b="1" i="0" u="none" strike="noStrike" kern="1200" cap="none" spc="0" normalizeH="0" baseline="0" noProof="0" dirty="0">
                <a:ln>
                  <a:noFill/>
                </a:ln>
                <a:solidFill>
                  <a:srgbClr val="FFFFFF"/>
                </a:solidFill>
                <a:effectLst/>
                <a:uLnTx/>
                <a:uFillTx/>
                <a:latin typeface="Arial"/>
                <a:ea typeface="+mn-ea"/>
                <a:cs typeface="Arial" charset="0"/>
              </a:rPr>
              <a:t>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F34A050D-AB66-2014-F547-BDF7D9BB8922}"/>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C0D0CD90-9832-33E4-B628-49CAC8C32A1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985C7061-A50F-6E74-8409-51B056323D2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255CC4C5-DED5-4384-FC4E-6B8719CBD51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41981C0B-1B7A-1592-67E1-5AA83B378453}"/>
              </a:ext>
            </a:extLst>
          </p:cNvPr>
          <p:cNvSpPr txBox="1"/>
          <p:nvPr/>
        </p:nvSpPr>
        <p:spPr>
          <a:xfrm>
            <a:off x="972767" y="965470"/>
            <a:ext cx="9717931"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400" b="1" i="0" u="none" strike="noStrike" kern="1200" cap="none" spc="0" normalizeH="0" baseline="0" noProof="0">
                <a:ln w="22225">
                  <a:solidFill>
                    <a:srgbClr val="FFCC00"/>
                  </a:solidFill>
                  <a:prstDash val="solid"/>
                </a:ln>
                <a:solidFill>
                  <a:srgbClr val="FFCC00">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rPr>
              <a:t> PORTR</a:t>
            </a:r>
            <a:r>
              <a:rPr kumimoji="0" lang="sr-Latn-RS" sz="4400" b="1" i="0" u="none" strike="noStrike" kern="1200" cap="none" spc="0" normalizeH="0" baseline="0" noProof="0">
                <a:ln w="22225">
                  <a:solidFill>
                    <a:srgbClr val="FFCC00"/>
                  </a:solidFill>
                  <a:prstDash val="solid"/>
                </a:ln>
                <a:solidFill>
                  <a:srgbClr val="FFCC00">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rPr>
              <a:t>E</a:t>
            </a:r>
            <a:r>
              <a:rPr kumimoji="0" lang="en" sz="4400" b="1" i="0" u="none" strike="noStrike" kern="1200" cap="none" spc="0" normalizeH="0" baseline="0" noProof="0">
                <a:ln w="22225">
                  <a:solidFill>
                    <a:srgbClr val="FFCC00"/>
                  </a:solidFill>
                  <a:prstDash val="solid"/>
                </a:ln>
                <a:solidFill>
                  <a:srgbClr val="FFCC00">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rPr>
              <a:t>T  </a:t>
            </a:r>
            <a:endParaRPr kumimoji="0" lang="en" sz="4400" b="1" i="0" u="none" strike="noStrike" kern="1200" cap="none" spc="0" normalizeH="0" baseline="0" noProof="0" dirty="0">
              <a:ln w="22225">
                <a:solidFill>
                  <a:srgbClr val="FFCC00"/>
                </a:solidFill>
                <a:prstDash val="solid"/>
              </a:ln>
              <a:solidFill>
                <a:srgbClr val="FFCC00">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C8C8F83B-3605-B123-5F80-90E1395D2A55}"/>
              </a:ext>
            </a:extLst>
          </p:cNvPr>
          <p:cNvSpPr txBox="1"/>
          <p:nvPr/>
        </p:nvSpPr>
        <p:spPr>
          <a:xfrm>
            <a:off x="6666807" y="6267795"/>
            <a:ext cx="3138674" cy="35394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7</a:t>
            </a:r>
            <a:r>
              <a:rPr kumimoji="0" lang="sr-Latn-RS"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a:t>
            </a: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a:t>
            </a:r>
            <a:r>
              <a:rPr kumimoji="0" lang="sr-Latn-RS"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Pouka za </a:t>
            </a: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15</a:t>
            </a:r>
            <a:r>
              <a:rPr kumimoji="0" lang="sr-Latn-RS"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kolovoza  </a:t>
            </a: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2026</a:t>
            </a:r>
            <a:r>
              <a:rPr kumimoji="0" lang="sr-Latn-RS"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Pouka</a:t>
            </a: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a:t>
            </a:r>
            <a:r>
              <a:rPr kumimoji="0" lang="sr-Latn-RS"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za</a:t>
            </a: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15,</a:t>
            </a:r>
            <a:r>
              <a:rPr kumimoji="0" lang="sr-Latn-RS" sz="9600" b="1" i="0" u="none" strike="noStrike" kern="1200" cap="none" spc="0" normalizeH="0" baseline="0" noProof="0">
                <a:ln w="12700">
                  <a:solidFill>
                    <a:srgbClr val="FF00FF">
                      <a:lumMod val="75000"/>
                    </a:srgbClr>
                  </a:solidFill>
                  <a:prstDash val="solid"/>
                </a:ln>
                <a:solidFill>
                  <a:srgbClr val="D91934">
                    <a:lumMod val="60000"/>
                    <a:lumOff val="40000"/>
                  </a:srgbClr>
                </a:solidFill>
                <a:effectLst>
                  <a:outerShdw dist="38100" dir="2640000" algn="bl" rotWithShape="0">
                    <a:srgbClr val="FF00FF">
                      <a:lumMod val="75000"/>
                    </a:srgbClr>
                  </a:outerShdw>
                </a:effectLst>
                <a:uLnTx/>
                <a:uFillTx/>
                <a:latin typeface="Aptos" panose="02110004020202020204"/>
                <a:ea typeface="+mn-ea"/>
                <a:cs typeface="+mn-cs"/>
              </a:rPr>
              <a:t> LOVE</a:t>
            </a:r>
            <a:endParaRPr kumimoji="0" lang="en-US" sz="9600" b="1" i="0" u="none" strike="noStrike" kern="1200" cap="none" spc="0" normalizeH="0" baseline="0" noProof="0">
              <a:ln w="12700">
                <a:solidFill>
                  <a:srgbClr val="FF00FF">
                    <a:lumMod val="75000"/>
                  </a:srgbClr>
                </a:solidFill>
                <a:prstDash val="solid"/>
              </a:ln>
              <a:solidFill>
                <a:srgbClr val="D91934">
                  <a:lumMod val="60000"/>
                  <a:lumOff val="40000"/>
                </a:srgbClr>
              </a:solidFill>
              <a:effectLst>
                <a:outerShdw dist="38100" dir="2640000" algn="bl" rotWithShape="0">
                  <a:srgbClr val="FF00FF">
                    <a:lumMod val="75000"/>
                  </a:srgb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 </a:t>
            </a:r>
            <a:r>
              <a:rPr kumimoji="0" lang="en" sz="1600" b="1" i="0" u="none" strike="noStrike" kern="1200" cap="none" spc="0" normalizeH="0" baseline="0" noProof="0" dirty="0">
                <a:ln>
                  <a:noFill/>
                </a:ln>
                <a:solidFill>
                  <a:srgbClr val="EDE4C9"/>
                </a:solidFill>
                <a:effectLst>
                  <a:outerShdw blurRad="38100" dist="38100" dir="2700000" algn="tl">
                    <a:srgbClr val="000000">
                      <a:alpha val="43137"/>
                    </a:srgbClr>
                  </a:outerShdw>
                </a:effectLst>
                <a:uLnTx/>
                <a:uFillTx/>
                <a:latin typeface="Aptos" panose="02110004020202020204"/>
                <a:ea typeface="+mn-ea"/>
                <a:cs typeface="+mn-cs"/>
              </a:rPr>
              <a:t>2026</a:t>
            </a:r>
          </a:p>
        </p:txBody>
      </p:sp>
      <p:sp>
        <p:nvSpPr>
          <p:cNvPr id="2" name="Rectangle 1">
            <a:extLst>
              <a:ext uri="{FF2B5EF4-FFF2-40B4-BE49-F238E27FC236}">
                <a16:creationId xmlns:a16="http://schemas.microsoft.com/office/drawing/2014/main" id="{4067EEA6-966B-9CC5-40A1-F7B2F5430A6E}"/>
              </a:ext>
            </a:extLst>
          </p:cNvPr>
          <p:cNvSpPr/>
          <p:nvPr/>
        </p:nvSpPr>
        <p:spPr>
          <a:xfrm>
            <a:off x="3073939" y="2967335"/>
            <a:ext cx="6138155" cy="221599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800" b="1" i="0" u="none" strike="noStrike" kern="1200" cap="none" spc="0" normalizeH="0" baseline="0" noProof="0">
              <a:ln w="12700">
                <a:solidFill>
                  <a:srgbClr val="FF00FF">
                    <a:lumMod val="75000"/>
                  </a:srgbClr>
                </a:solidFill>
                <a:prstDash val="solid"/>
              </a:ln>
              <a:solidFill>
                <a:srgbClr val="D91934">
                  <a:lumMod val="60000"/>
                  <a:lumOff val="40000"/>
                </a:srgbClr>
              </a:solidFill>
              <a:effectLst>
                <a:outerShdw dist="38100" dir="2640000" algn="bl" rotWithShape="0">
                  <a:srgbClr val="FF00FF">
                    <a:lumMod val="75000"/>
                  </a:srgbClr>
                </a:outerShdw>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80609E79-A3AB-0001-3C2D-43119B06A3D5}"/>
              </a:ext>
            </a:extLst>
          </p:cNvPr>
          <p:cNvSpPr/>
          <p:nvPr/>
        </p:nvSpPr>
        <p:spPr>
          <a:xfrm>
            <a:off x="1916350" y="3560323"/>
            <a:ext cx="8103140" cy="221599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3800" b="0" i="0" u="none" strike="noStrike" kern="1200" cap="none" spc="0" normalizeH="0" baseline="0" noProof="0">
                <a:ln w="0"/>
                <a:gradFill>
                  <a:gsLst>
                    <a:gs pos="0">
                      <a:srgbClr val="D91934">
                        <a:lumMod val="50000"/>
                      </a:srgbClr>
                    </a:gs>
                    <a:gs pos="50000">
                      <a:srgbClr val="D91934"/>
                    </a:gs>
                    <a:gs pos="100000">
                      <a:srgbClr val="D91934">
                        <a:lumMod val="60000"/>
                        <a:lumOff val="40000"/>
                      </a:srgbClr>
                    </a:gs>
                  </a:gsLst>
                  <a:lin ang="5400000"/>
                </a:gradFill>
                <a:effectLst>
                  <a:reflection blurRad="6350" stA="53000" endA="300" endPos="35500" dir="5400000" sy="-90000" algn="bl" rotWithShape="0"/>
                </a:effectLst>
                <a:uLnTx/>
                <a:uFillTx/>
                <a:latin typeface="Aptos" panose="02110004020202020204"/>
                <a:ea typeface="+mn-ea"/>
                <a:cs typeface="+mn-cs"/>
              </a:rPr>
              <a:t>LJUBAVI</a:t>
            </a:r>
            <a:endParaRPr kumimoji="0" lang="en-US" sz="13800" b="0" i="0" u="none" strike="noStrike" kern="1200" cap="none" spc="0" normalizeH="0" baseline="0" noProof="0">
              <a:ln w="0"/>
              <a:gradFill>
                <a:gsLst>
                  <a:gs pos="0">
                    <a:srgbClr val="D91934">
                      <a:lumMod val="50000"/>
                    </a:srgbClr>
                  </a:gs>
                  <a:gs pos="50000">
                    <a:srgbClr val="D91934"/>
                  </a:gs>
                  <a:gs pos="100000">
                    <a:srgbClr val="D91934">
                      <a:lumMod val="60000"/>
                      <a:lumOff val="40000"/>
                    </a:srgbClr>
                  </a:gs>
                </a:gsLst>
                <a:lin ang="5400000"/>
              </a:gradFill>
              <a:effectLst>
                <a:reflection blurRad="6350" stA="53000" endA="300" endPos="35500" dir="5400000" sy="-90000" algn="bl" rotWithShape="0"/>
              </a:effectLst>
              <a:uLnTx/>
              <a:uFillTx/>
              <a:latin typeface="Aptos" panose="02110004020202020204"/>
              <a:ea typeface="+mn-ea"/>
              <a:cs typeface="+mn-cs"/>
            </a:endParaRPr>
          </a:p>
        </p:txBody>
      </p:sp>
    </p:spTree>
    <p:extLst>
      <p:ext uri="{BB962C8B-B14F-4D97-AF65-F5344CB8AC3E}">
        <p14:creationId xmlns:p14="http://schemas.microsoft.com/office/powerpoint/2010/main" val="34082587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Portret ljubavi</a:t>
            </a:r>
            <a:r>
              <a:rPr lang="hr-HR" sz="2800" dirty="0">
                <a:solidFill>
                  <a:srgbClr val="FFFF99"/>
                </a:solidFill>
              </a:rPr>
              <a:t>”, možemo  koristiti iduć</a:t>
            </a:r>
            <a:r>
              <a:rPr lang="sr-Latn-RS" sz="2800" dirty="0">
                <a:solidFill>
                  <a:srgbClr val="FFFF99"/>
                </a:solidFill>
              </a:rPr>
              <a:t>i tjedan</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9913" y="2701682"/>
            <a:ext cx="10812087" cy="39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skupini: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a:t>
            </a:r>
            <a:r>
              <a:rPr lang="hr-HR" b="1" dirty="0">
                <a:solidFill>
                  <a:srgbClr val="FFFFFF"/>
                </a:solidFill>
                <a:latin typeface="Arial"/>
                <a:cs typeface="Arial" charset="0"/>
              </a:rPr>
              <a:t>.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 </a:t>
            </a:r>
            <a:r>
              <a:rPr lang="sr-Latn-RS" sz="1200" i="1" dirty="0">
                <a:solidFill>
                  <a:srgbClr val="FFFFFF"/>
                </a:solidFill>
                <a:latin typeface="Arial"/>
                <a:cs typeface="Arial" charset="0"/>
              </a:rPr>
              <a:t>1.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sr-Latn-RS" sz="1200" i="1" dirty="0">
                <a:solidFill>
                  <a:srgbClr val="FFFFFF"/>
                </a:solidFill>
                <a:latin typeface="Arial"/>
                <a:cs typeface="Arial" charset="0"/>
              </a:rPr>
              <a:t>13.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Što apostol Pavao ovdje govori o ljubavi</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13,1-3. </a:t>
            </a:r>
            <a:r>
              <a:rPr lang="sr-Latn-RS" sz="1400" b="1" dirty="0">
                <a:solidFill>
                  <a:srgbClr val="FFFFFF"/>
                </a:solidFill>
                <a:latin typeface="Arial"/>
                <a:cs typeface="Arial" charset="0"/>
              </a:rPr>
              <a:t>Kaže li Pavao da su jezici, prorokovanje, razumijevanje, znanje i dobročinstvo beskoirisni</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lang="hr-HR" sz="1200" i="1" dirty="0">
                <a:solidFill>
                  <a:srgbClr val="FFFFFF"/>
                </a:solidFill>
                <a:latin typeface="Arial"/>
                <a:cs typeface="Arial" charset="0"/>
              </a:rPr>
              <a:t>Mat.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24,12. </a:t>
            </a:r>
            <a:r>
              <a:rPr lang="hr-HR" sz="1400" b="1" dirty="0">
                <a:solidFill>
                  <a:srgbClr val="FFFFFF"/>
                </a:solidFill>
                <a:latin typeface="Arial"/>
                <a:cs typeface="Arial" charset="0"/>
              </a:rPr>
              <a:t>Koje nam upozorenje ovdje Isus daje</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13,4-7. </a:t>
            </a:r>
            <a:r>
              <a:rPr kumimoji="0" lang="hr-HR" sz="1400" b="1" u="none" strike="noStrike" kern="1200" cap="none" spc="0" normalizeH="0" baseline="0" noProof="0" dirty="0">
                <a:ln>
                  <a:noFill/>
                </a:ln>
                <a:solidFill>
                  <a:srgbClr val="FFFFFF"/>
                </a:solidFill>
                <a:effectLst/>
                <a:uLnTx/>
                <a:uFillTx/>
                <a:latin typeface="Arial"/>
                <a:ea typeface="+mn-ea"/>
                <a:cs typeface="Arial" charset="0"/>
              </a:rPr>
              <a:t>Kako se ponaša osoba ispunjena ljubavlju?</a:t>
            </a:r>
            <a:endParaRPr kumimoji="0" lang="hr-HR" sz="1600" b="1"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13,4-7. </a:t>
            </a:r>
            <a:r>
              <a:rPr lang="hr-HR" sz="1400" b="1" dirty="0">
                <a:solidFill>
                  <a:srgbClr val="FFFFFF"/>
                </a:solidFill>
                <a:latin typeface="Arial"/>
                <a:cs typeface="Arial" charset="0"/>
              </a:rPr>
              <a:t> Ponovno pročitaj.Zašto Pavao spominje i osobine koje ljubav nema a ne samo one koje ima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lang="hr-HR" sz="1200" i="1" dirty="0">
                <a:solidFill>
                  <a:srgbClr val="FFFFFF"/>
                </a:solidFill>
                <a:latin typeface="Arial"/>
                <a:cs typeface="Arial" charset="0"/>
              </a:rPr>
              <a:t>Ivan 13,1.34; 15,9.12; 1. Tim. 1,14: 2. Tim. 1,7.13; 1. Ivan. 3,16;  4,7-12.19-21.</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Što saznajemo o ljubavi iz ovih odlomaka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1. </a:t>
            </a:r>
            <a:r>
              <a:rPr lang="sr-Latn-ME" sz="1200" i="1" dirty="0">
                <a:solidFill>
                  <a:srgbClr val="FFFFFF"/>
                </a:solidFill>
                <a:latin typeface="Arial"/>
                <a:cs typeface="Arial" charset="0"/>
              </a:rPr>
              <a:t>Ivan</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 4,8.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Koja</a:t>
            </a:r>
            <a:r>
              <a:rPr kumimoji="0" lang="hr-HR" sz="1400" b="1" i="0" u="none" strike="noStrike" kern="1200" cap="none" spc="0" normalizeH="0" noProof="0" dirty="0">
                <a:ln>
                  <a:noFill/>
                </a:ln>
                <a:solidFill>
                  <a:srgbClr val="FFFFFF"/>
                </a:solidFill>
                <a:effectLst/>
                <a:uLnTx/>
                <a:uFillTx/>
                <a:latin typeface="Arial"/>
                <a:ea typeface="+mn-ea"/>
                <a:cs typeface="Arial" charset="0"/>
              </a:rPr>
              <a:t> vrlina opisuje pravu narav samog Boga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13,8.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Koja duhovna vrlina ostaje za svu vječnost?</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lang="sr-Latn-RS" sz="1200" i="1" dirty="0">
                <a:solidFill>
                  <a:srgbClr val="FFFFFF"/>
                </a:solidFill>
                <a:latin typeface="Arial"/>
                <a:cs typeface="Arial" charset="0"/>
              </a:rPr>
              <a:t>Rim</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4,3;</a:t>
            </a:r>
            <a:r>
              <a:rPr kumimoji="0" lang="sr-Latn-RS" sz="1200" b="0" i="1" u="none" strike="noStrike" kern="1200" cap="none" spc="0" normalizeH="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a:t>
            </a:r>
            <a:r>
              <a:rPr kumimoji="0" lang="sr-Latn-RS" sz="1600" b="1" u="none" strike="noStrike" kern="1200" cap="none" spc="0" normalizeH="0" baseline="0" noProof="0" dirty="0">
                <a:ln>
                  <a:noFill/>
                </a:ln>
                <a:solidFill>
                  <a:srgbClr val="FFFFFF"/>
                </a:solidFill>
                <a:effectLst/>
                <a:uLnTx/>
                <a:uFillTx/>
                <a:latin typeface="Arial"/>
                <a:ea typeface="+mn-ea"/>
                <a:cs typeface="Arial" charset="0"/>
              </a:rPr>
              <a:t>U</a:t>
            </a:r>
            <a:r>
              <a:rPr kumimoji="0" lang="sr-Latn-RS" sz="1600" b="1" u="none" strike="noStrike" kern="1200" cap="none" spc="0" normalizeH="0" noProof="0" dirty="0">
                <a:ln>
                  <a:noFill/>
                </a:ln>
                <a:solidFill>
                  <a:srgbClr val="FFFFFF"/>
                </a:solidFill>
                <a:effectLst/>
                <a:uLnTx/>
                <a:uFillTx/>
                <a:latin typeface="Arial"/>
                <a:ea typeface="+mn-ea"/>
                <a:cs typeface="Arial" charset="0"/>
              </a:rPr>
              <a:t> kojem smislu će vjera i nada ipak nastaviti da traju kroz cijelu vječnost</a:t>
            </a:r>
            <a:r>
              <a:rPr kumimoji="0" lang="sr-Latn-RS" b="1" u="none" strike="noStrike" kern="1200" cap="none" spc="0" normalizeH="0" baseline="0" noProof="0" dirty="0">
                <a:ln>
                  <a:noFill/>
                </a:ln>
                <a:solidFill>
                  <a:srgbClr val="FFFFFF"/>
                </a:solidFill>
                <a:effectLst/>
                <a:uLnTx/>
                <a:uFillTx/>
                <a:latin typeface="Arial"/>
                <a:ea typeface="+mn-ea"/>
                <a:cs typeface="Arial" charset="0"/>
              </a:rPr>
              <a:t>?</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663702" y="1676401"/>
            <a:ext cx="9525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dirty="0">
                <a:solidFill>
                  <a:srgbClr val="FFFF99"/>
                </a:solidFill>
              </a:rPr>
              <a:t>Koje  promjene  trebamo izvršiti</a:t>
            </a:r>
            <a:r>
              <a:rPr lang="en-US" dirty="0">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uvijek nije zastario. Ono što je danas drugačije je način na koji pišemo svoja pisma. Istina, umjesto papira sada su tu društveni mediji. Po-što nije uvijek mogao biti s ljudima a želio im je nešto reći, Pavao je odlučio da im piše. Potičući vjernike da preis-pitaju sebe, svoje ponašanje i okolnu kulturu u svjetlu Evanđelja o Isusu Kristu , Pavao i piše poruku o križu. Obje Poslanice Korinćanima nas uče da se čvrsto držimo poruke križa.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pozornost, ne radi nji-hovih problema, već radi izvanrednog naći-na na koji im Pavao prilazi. Potičući vjerni ke da preispitaju sebe i svoje ponašanje i oko- lnu kulturu u svjetlu primljenog Evanđe lja, Pavao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tromjesečju proučavat ćemo Pavlove poslanice Korin- ćanima..U njima nam Pavao pri-kazuje evanđeosku poruku kao bit kršćanskog života i svjedoče-nja da sve kroz to promatramo.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svijet danas. Bez obzira na izazove s kojima se suočavamo na putu za Nebo, našodgovor onima koji nas zapitaju isti je kao onaj koji je vrijedio za Korinća ne”Isus Krist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701726"/>
            <a:chOff x="3595" y="2256"/>
            <a:chExt cx="1733" cy="14247"/>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3491"/>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Bogom mijenja sve i ovdje i u vječnosti, ta promijena  može biti dobra ili loša, ovisno o kvalite- ti i vrsti odnosa. Bog želi potpuno pre- dan 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Ali  imaj na umu Bog nije prosjak sa plastić- nom 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rezultirat 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križa.!Što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PRIMJENA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733801" y="129695"/>
            <a:ext cx="4292601" cy="1143000"/>
          </a:xfrm>
        </p:spPr>
        <p:txBody>
          <a:bodyPr/>
          <a:lstStyle/>
          <a:p>
            <a:pPr eaLnBrk="1" hangingPunct="1"/>
            <a:r>
              <a:rPr lang="hr-HR">
                <a:solidFill>
                  <a:srgbClr val="FFCC66"/>
                </a:solidFill>
              </a:rPr>
              <a:t>Upamtite redak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 Korinćanima </a:t>
            </a:r>
            <a:r>
              <a:rPr kumimoji="0" lang="sr-Latn-RS" sz="4800" b="0" i="0" u="none" strike="noStrike" kern="1200" cap="none" spc="0" normalizeH="0" baseline="0" noProof="0">
                <a:ln>
                  <a:noFill/>
                </a:ln>
                <a:solidFill>
                  <a:srgbClr val="FFFF99"/>
                </a:solidFill>
                <a:effectLst/>
                <a:uLnTx/>
                <a:uFillTx/>
                <a:latin typeface="Impact" pitchFamily="34" charset="0"/>
                <a:ea typeface="+mn-ea"/>
                <a:cs typeface="Arial" charset="0"/>
              </a:rPr>
              <a:t>13</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,13:</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175658" y="1"/>
            <a:ext cx="2253343" cy="1879600"/>
          </a:xfrm>
          <a:prstGeom prst="rect">
            <a:avLst/>
          </a:prstGeom>
        </p:spPr>
      </p:pic>
      <p:pic>
        <p:nvPicPr>
          <p:cNvPr id="4" name="Picture 3">
            <a:extLst>
              <a:ext uri="{FF2B5EF4-FFF2-40B4-BE49-F238E27FC236}">
                <a16:creationId xmlns:a16="http://schemas.microsoft.com/office/drawing/2014/main" id="{1A025D42-0F05-028F-A077-D92299B83607}"/>
              </a:ext>
            </a:extLst>
          </p:cNvPr>
          <p:cNvPicPr>
            <a:picLocks noChangeAspect="1"/>
          </p:cNvPicPr>
          <p:nvPr/>
        </p:nvPicPr>
        <p:blipFill>
          <a:blip r:embed="rId4"/>
          <a:stretch>
            <a:fillRect/>
          </a:stretch>
        </p:blipFill>
        <p:spPr>
          <a:xfrm>
            <a:off x="6741623" y="30185"/>
            <a:ext cx="5563866" cy="6797629"/>
          </a:xfrm>
          <a:prstGeom prst="rect">
            <a:avLst/>
          </a:prstGeom>
        </p:spPr>
      </p:pic>
      <p:graphicFrame>
        <p:nvGraphicFramePr>
          <p:cNvPr id="5" name="Content Placeholder 4">
            <a:extLst>
              <a:ext uri="{FF2B5EF4-FFF2-40B4-BE49-F238E27FC236}">
                <a16:creationId xmlns:a16="http://schemas.microsoft.com/office/drawing/2014/main" id="{97CC83E4-9825-BDF7-A5A3-1A8FEDA2712B}"/>
              </a:ext>
            </a:extLst>
          </p:cNvPr>
          <p:cNvGraphicFramePr>
            <a:graphicFrameLocks noGrp="1"/>
          </p:cNvGraphicFramePr>
          <p:nvPr>
            <p:ph idx="1"/>
            <p:extLst>
              <p:ext uri="{D42A27DB-BD31-4B8C-83A1-F6EECF244321}">
                <p14:modId xmlns:p14="http://schemas.microsoft.com/office/powerpoint/2010/main" val="1222704742"/>
              </p:ext>
            </p:extLst>
          </p:nvPr>
        </p:nvGraphicFramePr>
        <p:xfrm>
          <a:off x="609600" y="1600200"/>
          <a:ext cx="7004858" cy="4525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6">
            <a:extLst>
              <a:ext uri="{FF2B5EF4-FFF2-40B4-BE49-F238E27FC236}">
                <a16:creationId xmlns:a16="http://schemas.microsoft.com/office/drawing/2014/main" id="{CD5A93C5-57DB-750F-A2B7-AA8D1C20BBC5}"/>
              </a:ext>
            </a:extLst>
          </p:cNvPr>
          <p:cNvSpPr txBox="1"/>
          <p:nvPr/>
        </p:nvSpPr>
        <p:spPr>
          <a:xfrm>
            <a:off x="1529542" y="2867891"/>
            <a:ext cx="6278683" cy="1569660"/>
          </a:xfrm>
          <a:prstGeom prst="rect">
            <a:avLst/>
          </a:prstGeom>
          <a:noFill/>
        </p:spPr>
        <p:txBody>
          <a:bodyPr wrap="square" rtlCol="0">
            <a:spAutoFit/>
          </a:bodyPr>
          <a:lstStyle/>
          <a:p>
            <a:r>
              <a:rPr lang="sr-Latn-RS" sz="3200" b="1">
                <a:solidFill>
                  <a:schemeClr val="bg1"/>
                </a:solidFill>
                <a:latin typeface="Calibri" panose="020F0502020204030204" pitchFamily="34" charset="0"/>
                <a:cs typeface="Calibri" panose="020F0502020204030204" pitchFamily="34" charset="0"/>
              </a:rPr>
              <a:t>“Sada ostaje vjera, nada i ljubav, </a:t>
            </a:r>
          </a:p>
          <a:p>
            <a:r>
              <a:rPr lang="sr-Latn-RS" sz="3200" b="1">
                <a:solidFill>
                  <a:schemeClr val="bg1"/>
                </a:solidFill>
                <a:latin typeface="Calibri" panose="020F0502020204030204" pitchFamily="34" charset="0"/>
                <a:cs typeface="Calibri" panose="020F0502020204030204" pitchFamily="34" charset="0"/>
              </a:rPr>
              <a:t>to troje, ali je ljubav najveća među </a:t>
            </a:r>
          </a:p>
          <a:p>
            <a:r>
              <a:rPr lang="sr-Latn-RS" sz="3200" b="1">
                <a:solidFill>
                  <a:schemeClr val="bg1"/>
                </a:solidFill>
                <a:latin typeface="Calibri" panose="020F0502020204030204" pitchFamily="34" charset="0"/>
                <a:cs typeface="Calibri" panose="020F0502020204030204" pitchFamily="34" charset="0"/>
              </a:rPr>
              <a:t>njima.“</a:t>
            </a:r>
            <a:endParaRPr lang="hr-HR" sz="3200" b="1">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p:nvPr/>
        </p:nvSpPr>
        <p:spPr>
          <a:xfrm>
            <a:off x="69574" y="3985590"/>
            <a:ext cx="12041146" cy="2677656"/>
          </a:xfrm>
          <a:prstGeom prst="rect">
            <a:avLst/>
          </a:prstGeom>
          <a:noFill/>
        </p:spPr>
        <p:txBody>
          <a:bodyPr wrap="square" rtlCol="0">
            <a:spAutoFit/>
          </a:bodyPr>
          <a:lstStyle/>
          <a:p>
            <a:pPr lvl="0" algn="ctr" defTabSz="914354" fontAlgn="base">
              <a:spcBef>
                <a:spcPct val="0"/>
              </a:spcBef>
              <a:spcAft>
                <a:spcPct val="0"/>
              </a:spcAft>
              <a:defRPr/>
            </a:pPr>
            <a:r>
              <a:rPr lang="en-US" sz="2400" b="1">
                <a:solidFill>
                  <a:srgbClr val="FFFFFF"/>
                </a:solidFill>
                <a:cs typeface="Arial" charset="0"/>
              </a:rPr>
              <a:t>Ljubav može pobijediti sve. Zato je Pa</a:t>
            </a:r>
            <a:r>
              <a:rPr lang="sr-Latn-RS" sz="2400" b="1">
                <a:solidFill>
                  <a:srgbClr val="FFFFFF"/>
                </a:solidFill>
                <a:cs typeface="Arial" charset="0"/>
              </a:rPr>
              <a:t>vao</a:t>
            </a:r>
            <a:r>
              <a:rPr lang="en-US" sz="2400" b="1">
                <a:solidFill>
                  <a:srgbClr val="FFFFFF"/>
                </a:solidFill>
                <a:cs typeface="Arial" charset="0"/>
              </a:rPr>
              <a:t> imao toliko toga za reći o tome. Obitelj riječi agapaō — najčešća grčka riječ u Novom zavjetu koja izražava pojam</a:t>
            </a:r>
            <a:r>
              <a:rPr lang="sr-Latn-RS" sz="2400" b="1">
                <a:solidFill>
                  <a:srgbClr val="FFFFFF"/>
                </a:solidFill>
                <a:cs typeface="Arial" charset="0"/>
              </a:rPr>
              <a:t> ljubavi</a:t>
            </a:r>
            <a:r>
              <a:rPr lang="en-US" sz="2400" b="1">
                <a:solidFill>
                  <a:srgbClr val="FFFFFF"/>
                </a:solidFill>
                <a:cs typeface="Arial" charset="0"/>
              </a:rPr>
              <a:t> — pojavljuje se više od 135 puta u njegovim pismima. To predstavlja</a:t>
            </a:r>
            <a:r>
              <a:rPr lang="sr-Latn-RS" sz="2400" b="1">
                <a:solidFill>
                  <a:srgbClr val="FFFFFF"/>
                </a:solidFill>
                <a:cs typeface="Arial" charset="0"/>
              </a:rPr>
              <a:t> gotovo</a:t>
            </a:r>
            <a:r>
              <a:rPr lang="en-US" sz="2400" b="1">
                <a:solidFill>
                  <a:srgbClr val="FFFFFF"/>
                </a:solidFill>
                <a:cs typeface="Arial" charset="0"/>
              </a:rPr>
              <a:t> polovicu svih pojava u Novom zavjetu. To bi nam trebalo reći nešto o središnjoj temi Pavlovih poslanica korintskoj crkvi.</a:t>
            </a:r>
            <a:r>
              <a:rPr lang="sr-Latn-RS" sz="2400" b="1">
                <a:solidFill>
                  <a:srgbClr val="FFFFFF"/>
                </a:solidFill>
                <a:cs typeface="Arial" charset="0"/>
              </a:rPr>
              <a:t> </a:t>
            </a:r>
            <a:r>
              <a:rPr lang="en-US" sz="2400" b="1">
                <a:solidFill>
                  <a:srgbClr val="FFFFFF"/>
                </a:solidFill>
                <a:cs typeface="Arial" charset="0"/>
              </a:rPr>
              <a:t>U Novom zavjetu ima mnogo</a:t>
            </a:r>
            <a:r>
              <a:rPr lang="sr-Latn-RS" sz="2400" b="1">
                <a:solidFill>
                  <a:srgbClr val="FFFFFF"/>
                </a:solidFill>
                <a:cs typeface="Arial" charset="0"/>
              </a:rPr>
              <a:t> izvanred-</a:t>
            </a:r>
            <a:r>
              <a:rPr lang="en-US" sz="2400" b="1">
                <a:solidFill>
                  <a:srgbClr val="FFFFFF"/>
                </a:solidFill>
                <a:cs typeface="Arial" charset="0"/>
              </a:rPr>
              <a:t> nih odlomaka o ljubavi—Rimljanima 8</a:t>
            </a:r>
            <a:r>
              <a:rPr lang="sr-Latn-RS" sz="2400" b="1">
                <a:solidFill>
                  <a:srgbClr val="FFFFFF"/>
                </a:solidFill>
                <a:cs typeface="Arial" charset="0"/>
              </a:rPr>
              <a:t>,</a:t>
            </a:r>
            <a:r>
              <a:rPr lang="en-US" sz="2400" b="1">
                <a:solidFill>
                  <a:srgbClr val="FFFFFF"/>
                </a:solidFill>
                <a:cs typeface="Arial" charset="0"/>
              </a:rPr>
              <a:t>35–39, 1. Kor</a:t>
            </a:r>
            <a:r>
              <a:rPr lang="sr-Latn-RS" sz="2400" b="1">
                <a:solidFill>
                  <a:srgbClr val="FFFFFF"/>
                </a:solidFill>
                <a:cs typeface="Arial" charset="0"/>
              </a:rPr>
              <a:t>.</a:t>
            </a:r>
            <a:r>
              <a:rPr lang="en-US" sz="2400" b="1">
                <a:solidFill>
                  <a:srgbClr val="FFFFFF"/>
                </a:solidFill>
                <a:cs typeface="Arial" charset="0"/>
              </a:rPr>
              <a:t> 2</a:t>
            </a:r>
            <a:r>
              <a:rPr lang="sr-Latn-RS" sz="2400" b="1">
                <a:solidFill>
                  <a:srgbClr val="FFFFFF"/>
                </a:solidFill>
                <a:cs typeface="Arial" charset="0"/>
              </a:rPr>
              <a:t>,</a:t>
            </a:r>
            <a:r>
              <a:rPr lang="en-US" sz="2400" b="1">
                <a:solidFill>
                  <a:srgbClr val="FFFFFF"/>
                </a:solidFill>
                <a:cs typeface="Arial" charset="0"/>
              </a:rPr>
              <a:t>9</a:t>
            </a:r>
            <a:r>
              <a:rPr lang="sr-Latn-RS" sz="2400" b="1">
                <a:solidFill>
                  <a:srgbClr val="FFFFFF"/>
                </a:solidFill>
                <a:cs typeface="Arial" charset="0"/>
              </a:rPr>
              <a:t>;</a:t>
            </a:r>
            <a:r>
              <a:rPr lang="en-US" sz="2400" b="1">
                <a:solidFill>
                  <a:srgbClr val="FFFFFF"/>
                </a:solidFill>
                <a:cs typeface="Arial" charset="0"/>
              </a:rPr>
              <a:t> 8</a:t>
            </a:r>
            <a:r>
              <a:rPr lang="sr-Latn-RS" sz="2400" b="1">
                <a:solidFill>
                  <a:srgbClr val="FFFFFF"/>
                </a:solidFill>
                <a:cs typeface="Arial" charset="0"/>
              </a:rPr>
              <a:t>,</a:t>
            </a:r>
            <a:r>
              <a:rPr lang="en-US" sz="2400" b="1">
                <a:solidFill>
                  <a:srgbClr val="FFFFFF"/>
                </a:solidFill>
                <a:cs typeface="Arial" charset="0"/>
              </a:rPr>
              <a:t>3</a:t>
            </a:r>
            <a:r>
              <a:rPr lang="sr-Latn-RS" sz="2400" b="1">
                <a:solidFill>
                  <a:srgbClr val="FFFFFF"/>
                </a:solidFill>
                <a:cs typeface="Arial" charset="0"/>
              </a:rPr>
              <a:t>; Gal. 2,20;</a:t>
            </a:r>
            <a:r>
              <a:rPr lang="en-US" sz="2400" b="1">
                <a:solidFill>
                  <a:srgbClr val="FFFFFF"/>
                </a:solidFill>
                <a:cs typeface="Arial" charset="0"/>
              </a:rPr>
              <a:t> Kol</a:t>
            </a:r>
            <a:r>
              <a:rPr lang="sr-Latn-RS" sz="2400" b="1">
                <a:solidFill>
                  <a:srgbClr val="FFFFFF"/>
                </a:solidFill>
                <a:cs typeface="Arial" charset="0"/>
              </a:rPr>
              <a:t>.</a:t>
            </a:r>
            <a:r>
              <a:rPr lang="en-US" sz="2400" b="1">
                <a:solidFill>
                  <a:srgbClr val="FFFFFF"/>
                </a:solidFill>
                <a:cs typeface="Arial" charset="0"/>
              </a:rPr>
              <a:t> 1</a:t>
            </a:r>
            <a:r>
              <a:rPr lang="sr-Latn-RS" sz="2400" b="1">
                <a:solidFill>
                  <a:srgbClr val="FFFFFF"/>
                </a:solidFill>
                <a:cs typeface="Arial" charset="0"/>
              </a:rPr>
              <a:t>,</a:t>
            </a:r>
            <a:r>
              <a:rPr lang="en-US" sz="2400" b="1">
                <a:solidFill>
                  <a:srgbClr val="FFFFFF"/>
                </a:solidFill>
                <a:cs typeface="Arial" charset="0"/>
              </a:rPr>
              <a:t>13</a:t>
            </a:r>
            <a:r>
              <a:rPr lang="sr-Latn-RS" sz="2400" b="1">
                <a:solidFill>
                  <a:srgbClr val="FFFFFF"/>
                </a:solidFill>
                <a:cs typeface="Arial" charset="0"/>
              </a:rPr>
              <a:t>;</a:t>
            </a:r>
            <a:r>
              <a:rPr lang="en-US" sz="2400" b="1">
                <a:solidFill>
                  <a:srgbClr val="FFFFFF"/>
                </a:solidFill>
                <a:cs typeface="Arial" charset="0"/>
              </a:rPr>
              <a:t> 1. Sol</a:t>
            </a:r>
            <a:r>
              <a:rPr lang="sr-Latn-RS" sz="2400" b="1">
                <a:solidFill>
                  <a:srgbClr val="FFFFFF"/>
                </a:solidFill>
                <a:cs typeface="Arial" charset="0"/>
              </a:rPr>
              <a:t>.</a:t>
            </a:r>
            <a:r>
              <a:rPr lang="en-US" sz="2400" b="1">
                <a:solidFill>
                  <a:srgbClr val="FFFFFF"/>
                </a:solidFill>
                <a:cs typeface="Arial" charset="0"/>
              </a:rPr>
              <a:t> 3</a:t>
            </a:r>
            <a:r>
              <a:rPr lang="sr-Latn-RS" sz="2400" b="1">
                <a:solidFill>
                  <a:srgbClr val="FFFFFF"/>
                </a:solidFill>
                <a:cs typeface="Arial" charset="0"/>
              </a:rPr>
              <a:t>,</a:t>
            </a:r>
            <a:r>
              <a:rPr lang="en-US" sz="2400" b="1">
                <a:solidFill>
                  <a:srgbClr val="FFFFFF"/>
                </a:solidFill>
                <a:cs typeface="Arial" charset="0"/>
              </a:rPr>
              <a:t>12 i još mnogo toga—ali ništa se ne može usporediti s 1. Kor</a:t>
            </a:r>
            <a:r>
              <a:rPr lang="sr-Latn-RS" sz="2400" b="1">
                <a:solidFill>
                  <a:srgbClr val="FFFFFF"/>
                </a:solidFill>
                <a:cs typeface="Arial" charset="0"/>
              </a:rPr>
              <a:t>.</a:t>
            </a:r>
            <a:r>
              <a:rPr lang="en-US" sz="2400" b="1">
                <a:solidFill>
                  <a:srgbClr val="FFFFFF"/>
                </a:solidFill>
                <a:cs typeface="Arial" charset="0"/>
              </a:rPr>
              <a:t> 13. </a:t>
            </a: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178206" y="-144461"/>
            <a:ext cx="5780263"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738664"/>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lvl="0" algn="ctr">
              <a:defRPr/>
            </a:pPr>
            <a:r>
              <a:rPr kumimoji="0" lang="es-ES" sz="24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a:t>
            </a:r>
            <a:r>
              <a:rPr lang="es-ES" sz="2400" b="1">
                <a:solidFill>
                  <a:srgbClr val="C00000"/>
                </a:solidFill>
                <a:latin typeface="Comic Sans MS" panose="030F0702030302020204" pitchFamily="66" charset="0"/>
              </a:rPr>
              <a:t>A sada ostaju vjera, nada i ljubav, ov</a:t>
            </a:r>
            <a:r>
              <a:rPr lang="hr-HR" sz="2400" b="1">
                <a:solidFill>
                  <a:srgbClr val="C00000"/>
                </a:solidFill>
                <a:latin typeface="Comic Sans MS" panose="030F0702030302020204" pitchFamily="66" charset="0"/>
              </a:rPr>
              <a:t>o</a:t>
            </a:r>
            <a:r>
              <a:rPr lang="es-ES" sz="2400" b="1">
                <a:solidFill>
                  <a:srgbClr val="C00000"/>
                </a:solidFill>
                <a:latin typeface="Comic Sans MS" panose="030F0702030302020204" pitchFamily="66" charset="0"/>
              </a:rPr>
              <a:t> troj</a:t>
            </a:r>
            <a:r>
              <a:rPr lang="hr-HR" sz="2400" b="1">
                <a:solidFill>
                  <a:srgbClr val="C00000"/>
                </a:solidFill>
                <a:latin typeface="Comic Sans MS" panose="030F0702030302020204" pitchFamily="66" charset="0"/>
              </a:rPr>
              <a:t>e,</a:t>
            </a:r>
            <a:r>
              <a:rPr lang="es-ES" sz="2400" b="1">
                <a:solidFill>
                  <a:srgbClr val="C00000"/>
                </a:solidFill>
                <a:latin typeface="Comic Sans MS" panose="030F0702030302020204" pitchFamily="66" charset="0"/>
              </a:rPr>
              <a:t> </a:t>
            </a:r>
            <a:r>
              <a:rPr lang="hr-HR" sz="2400" b="1">
                <a:solidFill>
                  <a:srgbClr val="C00000"/>
                </a:solidFill>
                <a:latin typeface="Comic Sans MS" panose="030F0702030302020204" pitchFamily="66" charset="0"/>
              </a:rPr>
              <a:t>a</a:t>
            </a:r>
            <a:r>
              <a:rPr lang="es-ES" sz="2400" b="1">
                <a:solidFill>
                  <a:srgbClr val="C00000"/>
                </a:solidFill>
                <a:latin typeface="Comic Sans MS" panose="030F0702030302020204" pitchFamily="66" charset="0"/>
              </a:rPr>
              <a:t>li </a:t>
            </a:r>
            <a:r>
              <a:rPr lang="hr-HR" sz="2400" b="1">
                <a:solidFill>
                  <a:srgbClr val="C00000"/>
                </a:solidFill>
                <a:latin typeface="Comic Sans MS" panose="030F0702030302020204" pitchFamily="66" charset="0"/>
              </a:rPr>
              <a:t>od svih </a:t>
            </a:r>
            <a:r>
              <a:rPr lang="es-ES" sz="2400" b="1">
                <a:solidFill>
                  <a:srgbClr val="C00000"/>
                </a:solidFill>
                <a:latin typeface="Comic Sans MS" panose="030F0702030302020204" pitchFamily="66" charset="0"/>
              </a:rPr>
              <a:t>najveć</a:t>
            </a:r>
            <a:r>
              <a:rPr lang="hr-HR" sz="2400" b="1">
                <a:solidFill>
                  <a:srgbClr val="C00000"/>
                </a:solidFill>
                <a:latin typeface="Comic Sans MS" panose="030F0702030302020204" pitchFamily="66" charset="0"/>
              </a:rPr>
              <a:t>a</a:t>
            </a:r>
            <a:r>
              <a:rPr lang="es-ES" sz="2400" b="1">
                <a:solidFill>
                  <a:srgbClr val="C00000"/>
                </a:solidFill>
                <a:latin typeface="Comic Sans MS" panose="030F0702030302020204" pitchFamily="66" charset="0"/>
              </a:rPr>
              <a:t> je ljubav</a:t>
            </a:r>
            <a:r>
              <a:rPr lang="sr-Latn-RS" sz="2400" b="1">
                <a:solidFill>
                  <a:srgbClr val="C00000"/>
                </a:solidFill>
                <a:latin typeface="Comic Sans MS" panose="030F0702030302020204" pitchFamily="66" charset="0"/>
              </a:rPr>
              <a:t>.</a:t>
            </a:r>
            <a:r>
              <a:rPr kumimoji="0" lang="es-ES" sz="24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a:t>
            </a:r>
            <a:r>
              <a:rPr kumimoji="0" lang="hr-HR" sz="24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a:t>
            </a:r>
            <a:r>
              <a:rPr kumimoji="0" lang="es-ES"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(1</a:t>
            </a:r>
            <a:r>
              <a:rPr kumimoji="0" lang="hr-HR"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Korinćanima</a:t>
            </a:r>
            <a:r>
              <a:rPr kumimoji="0" lang="es-ES"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13</a:t>
            </a:r>
            <a:r>
              <a:rPr kumimoji="0" lang="hr-HR"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a:t>
            </a:r>
            <a:r>
              <a:rPr kumimoji="0" lang="es-ES"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13</a:t>
            </a: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1223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5" y="288206"/>
            <a:ext cx="7667625" cy="1015663"/>
          </a:xfrm>
          <a:prstGeom prst="rect">
            <a:avLst/>
          </a:prstGeom>
          <a:noFill/>
        </p:spPr>
        <p:txBody>
          <a:bodyPr wrap="square" rtlCol="0">
            <a:spAutoFit/>
          </a:bodyPr>
          <a:lstStyle/>
          <a:p>
            <a:pPr>
              <a:spcBef>
                <a:spcPts val="600"/>
              </a:spcBef>
            </a:pPr>
            <a:r>
              <a:rPr lang="es-ES" sz="2000" b="1"/>
              <a:t>1. Korinćanima 13 poznata je kao "poglavlje ljubavi." Ovdje se ne definira romantična vrsta ljubavi, već mnogo dublja vrsta ljubavi: božanska ljubav.</a:t>
            </a:r>
            <a:endParaRPr lang="es-ES" sz="2000" b="1" dirty="0"/>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3661560290"/>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707886"/>
          </a:xfrm>
          <a:prstGeom prst="rect">
            <a:avLst/>
          </a:prstGeom>
          <a:noFill/>
        </p:spPr>
        <p:txBody>
          <a:bodyPr wrap="square">
            <a:spAutoFit/>
          </a:bodyPr>
          <a:lstStyle/>
          <a:p>
            <a:pPr>
              <a:spcBef>
                <a:spcPts val="600"/>
              </a:spcBef>
            </a:pPr>
            <a:r>
              <a:rPr lang="es-ES" sz="2000" b="1" dirty="0" err="1"/>
              <a:t>Ljubav</a:t>
            </a:r>
            <a:r>
              <a:rPr lang="es-ES" sz="2000" b="1" dirty="0"/>
              <a:t> je motor </a:t>
            </a:r>
            <a:r>
              <a:rPr lang="es-ES" sz="2000" b="1" dirty="0" err="1"/>
              <a:t>koji</a:t>
            </a:r>
            <a:r>
              <a:rPr lang="es-ES" sz="2000" b="1" dirty="0"/>
              <a:t> </a:t>
            </a:r>
            <a:r>
              <a:rPr lang="es-ES" sz="2000" b="1" dirty="0" err="1"/>
              <a:t>usmjerava</a:t>
            </a:r>
            <a:r>
              <a:rPr lang="es-ES" sz="2000" b="1" dirty="0"/>
              <a:t> </a:t>
            </a:r>
            <a:r>
              <a:rPr lang="es-ES" sz="2000" b="1" dirty="0" err="1"/>
              <a:t>sve</a:t>
            </a:r>
            <a:r>
              <a:rPr lang="es-ES" sz="2000" b="1" dirty="0"/>
              <a:t> </a:t>
            </a:r>
            <a:r>
              <a:rPr lang="es-ES" sz="2000" b="1" dirty="0" err="1"/>
              <a:t>naše</a:t>
            </a:r>
            <a:r>
              <a:rPr lang="es-ES" sz="2000" b="1" dirty="0"/>
              <a:t> </a:t>
            </a:r>
            <a:r>
              <a:rPr lang="es-ES" sz="2000" b="1" dirty="0" err="1"/>
              <a:t>postupke</a:t>
            </a:r>
            <a:r>
              <a:rPr lang="es-ES" sz="2000" b="1" dirty="0"/>
              <a:t>, </a:t>
            </a:r>
            <a:r>
              <a:rPr lang="es-ES" sz="2000" b="1" dirty="0" err="1"/>
              <a:t>razlog</a:t>
            </a:r>
            <a:r>
              <a:rPr lang="es-ES" sz="2000" b="1" dirty="0"/>
              <a:t> </a:t>
            </a:r>
            <a:r>
              <a:rPr lang="es-ES" sz="2000" b="1" dirty="0" err="1"/>
              <a:t>zašto</a:t>
            </a:r>
            <a:r>
              <a:rPr lang="es-ES" sz="2000" b="1" dirty="0"/>
              <a:t> </a:t>
            </a:r>
            <a:r>
              <a:rPr lang="es-ES" sz="2000" b="1" dirty="0" err="1"/>
              <a:t>činimo</a:t>
            </a:r>
            <a:r>
              <a:rPr lang="es-ES" sz="2000" b="1" dirty="0"/>
              <a:t> </a:t>
            </a:r>
            <a:r>
              <a:rPr lang="es-ES" sz="2000" b="1" dirty="0" err="1"/>
              <a:t>ono</a:t>
            </a:r>
            <a:r>
              <a:rPr lang="es-ES" sz="2000" b="1" dirty="0"/>
              <a:t> </a:t>
            </a:r>
            <a:r>
              <a:rPr lang="es-ES" sz="2000" b="1" dirty="0" err="1"/>
              <a:t>što</a:t>
            </a:r>
            <a:r>
              <a:rPr lang="es-ES" sz="2000" b="1" dirty="0"/>
              <a:t> je </a:t>
            </a:r>
            <a:r>
              <a:rPr lang="es-ES" sz="2000" b="1" dirty="0" err="1"/>
              <a:t>za</a:t>
            </a:r>
            <a:r>
              <a:rPr lang="es-ES" sz="2000" b="1" dirty="0"/>
              <a:t> </a:t>
            </a:r>
            <a:r>
              <a:rPr lang="es-ES" sz="2000" b="1" dirty="0" err="1"/>
              <a:t>dobrobit</a:t>
            </a:r>
            <a:r>
              <a:rPr lang="es-ES" sz="2000" b="1" dirty="0"/>
              <a:t> </a:t>
            </a:r>
            <a:r>
              <a:rPr lang="es-ES" sz="2000" b="1" dirty="0" err="1"/>
              <a:t>onih</a:t>
            </a:r>
            <a:r>
              <a:rPr lang="es-ES" sz="2000" b="1" dirty="0"/>
              <a:t> s </a:t>
            </a:r>
            <a:r>
              <a:rPr lang="es-ES" sz="2000" b="1" dirty="0" err="1"/>
              <a:t>kojima</a:t>
            </a:r>
            <a:r>
              <a:rPr lang="es-ES" sz="2000" b="1" dirty="0"/>
              <a:t> </a:t>
            </a:r>
            <a:r>
              <a:rPr lang="es-ES" sz="2000" b="1" dirty="0" err="1"/>
              <a:t>dolazimo</a:t>
            </a:r>
            <a:r>
              <a:rPr lang="es-ES" sz="2000" b="1" dirty="0"/>
              <a:t> u </a:t>
            </a:r>
            <a:r>
              <a:rPr lang="es-ES" sz="2000" b="1" dirty="0" err="1"/>
              <a:t>kontakt</a:t>
            </a:r>
            <a:r>
              <a:rPr lang="es-ES" sz="2000" b="1" dirty="0"/>
              <a:t>.</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450063"/>
            <a:ext cx="7667624" cy="707886"/>
          </a:xfrm>
          <a:prstGeom prst="rect">
            <a:avLst/>
          </a:prstGeom>
          <a:noFill/>
        </p:spPr>
        <p:txBody>
          <a:bodyPr wrap="square">
            <a:spAutoFit/>
          </a:bodyPr>
          <a:lstStyle/>
          <a:p>
            <a:pPr>
              <a:spcBef>
                <a:spcPts val="600"/>
              </a:spcBef>
            </a:pPr>
            <a:r>
              <a:rPr lang="es-ES" sz="2000" b="1"/>
              <a:t>Pavao veličanstveno opisuje kako u našim životima pokazati Božju ljubav koja je izlivena u našim srcima (Rimljanima 5,5).</a:t>
            </a:r>
            <a:endParaRPr lang="es-ES" sz="2000" b="1" dirty="0"/>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92519" y="1951976"/>
            <a:ext cx="5683046" cy="2123658"/>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66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NADMOĆ</a:t>
            </a:r>
            <a:r>
              <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s-ES" sz="66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LJUBAVI</a:t>
            </a:r>
            <a:endPar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a:ln/>
                <a:solidFill>
                  <a:schemeClr val="accent3"/>
                </a:solidFill>
              </a:rPr>
              <a:t>NAJIZVRSNIJI PUT</a:t>
            </a:r>
            <a:endParaRPr lang="es-ES" sz="4400" b="1" dirty="0">
              <a:ln/>
              <a:solidFill>
                <a:schemeClr val="accent3"/>
              </a:solidFill>
            </a:endParaRP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es-ES" b="1">
                <a:solidFill>
                  <a:schemeClr val="accent1">
                    <a:lumMod val="50000"/>
                  </a:schemeClr>
                </a:solidFill>
                <a:latin typeface="Comic Sans MS" panose="030F0702030302020204" pitchFamily="66" charset="0"/>
              </a:rPr>
              <a:t>“</a:t>
            </a:r>
            <a:r>
              <a:rPr lang="hr-HR" b="1">
                <a:solidFill>
                  <a:schemeClr val="accent1">
                    <a:lumMod val="50000"/>
                  </a:schemeClr>
                </a:solidFill>
                <a:latin typeface="Comic Sans MS" panose="030F0702030302020204" pitchFamily="66" charset="0"/>
              </a:rPr>
              <a:t>Čeznite za većim darovima</a:t>
            </a:r>
            <a:r>
              <a:rPr lang="es-ES" b="1">
                <a:solidFill>
                  <a:schemeClr val="accent1">
                    <a:lumMod val="50000"/>
                  </a:schemeClr>
                </a:solidFill>
                <a:latin typeface="Comic Sans MS" panose="030F0702030302020204" pitchFamily="66" charset="0"/>
              </a:rPr>
              <a:t>. Ali pokaz</a:t>
            </a:r>
            <a:r>
              <a:rPr lang="hr-HR" b="1">
                <a:solidFill>
                  <a:schemeClr val="accent1">
                    <a:lumMod val="50000"/>
                  </a:schemeClr>
                </a:solidFill>
                <a:latin typeface="Comic Sans MS" panose="030F0702030302020204" pitchFamily="66" charset="0"/>
              </a:rPr>
              <a:t>at</a:t>
            </a:r>
            <a:r>
              <a:rPr lang="es-ES" b="1">
                <a:solidFill>
                  <a:schemeClr val="accent1">
                    <a:lumMod val="50000"/>
                  </a:schemeClr>
                </a:solidFill>
                <a:latin typeface="Comic Sans MS" panose="030F0702030302020204" pitchFamily="66" charset="0"/>
              </a:rPr>
              <a:t> </a:t>
            </a:r>
            <a:r>
              <a:rPr lang="hr-HR" b="1">
                <a:solidFill>
                  <a:schemeClr val="accent1">
                    <a:lumMod val="50000"/>
                  </a:schemeClr>
                </a:solidFill>
                <a:latin typeface="Comic Sans MS" panose="030F0702030302020204" pitchFamily="66" charset="0"/>
              </a:rPr>
              <a:t>ću vam </a:t>
            </a:r>
            <a:r>
              <a:rPr lang="es-ES" b="1">
                <a:solidFill>
                  <a:schemeClr val="accent1">
                    <a:lumMod val="50000"/>
                  </a:schemeClr>
                </a:solidFill>
                <a:latin typeface="Comic Sans MS" panose="030F0702030302020204" pitchFamily="66" charset="0"/>
              </a:rPr>
              <a:t>još bolji put" (1. Korinćanima 12</a:t>
            </a:r>
            <a:r>
              <a:rPr lang="hr-HR" b="1">
                <a:solidFill>
                  <a:schemeClr val="accent1">
                    <a:lumMod val="50000"/>
                  </a:schemeClr>
                </a:solidFill>
                <a:latin typeface="Comic Sans MS" panose="030F0702030302020204" pitchFamily="66" charset="0"/>
              </a:rPr>
              <a:t>,</a:t>
            </a:r>
            <a:r>
              <a:rPr lang="es-ES" b="1">
                <a:solidFill>
                  <a:schemeClr val="accent1">
                    <a:lumMod val="50000"/>
                  </a:schemeClr>
                </a:solidFill>
                <a:latin typeface="Comic Sans MS" panose="030F0702030302020204" pitchFamily="66" charset="0"/>
              </a:rPr>
              <a:t>31)</a:t>
            </a:r>
            <a:endParaRPr lang="es-ES" b="1"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707886"/>
          </a:xfrm>
          <a:prstGeom prst="rect">
            <a:avLst/>
          </a:prstGeom>
          <a:noFill/>
        </p:spPr>
        <p:txBody>
          <a:bodyPr wrap="square" rtlCol="0">
            <a:spAutoFit/>
          </a:bodyPr>
          <a:lstStyle/>
          <a:p>
            <a:pPr>
              <a:spcBef>
                <a:spcPts val="600"/>
              </a:spcBef>
            </a:pPr>
            <a:r>
              <a:rPr lang="es-ES" sz="2000" b="1"/>
              <a:t>Kakvu ljubav Pavao prikazuje u 1. Kor</a:t>
            </a:r>
            <a:r>
              <a:rPr lang="hr-HR" sz="2000" b="1"/>
              <a:t>.</a:t>
            </a:r>
            <a:r>
              <a:rPr lang="es-ES" sz="2000" b="1"/>
              <a:t> 13 i zašto ona nadmašuje svaki duhovni dar? (1. Kor</a:t>
            </a:r>
            <a:r>
              <a:rPr lang="hr-HR" sz="2000" b="1"/>
              <a:t>.</a:t>
            </a:r>
            <a:r>
              <a:rPr lang="es-ES" sz="2000" b="1"/>
              <a:t> 12</a:t>
            </a:r>
            <a:r>
              <a:rPr lang="hr-HR" sz="2000" b="1"/>
              <a:t>,</a:t>
            </a:r>
            <a:r>
              <a:rPr lang="es-ES" sz="2000" b="1"/>
              <a:t>31-13</a:t>
            </a:r>
            <a:r>
              <a:rPr lang="hr-HR" sz="2000" b="1"/>
              <a:t>,</a:t>
            </a:r>
            <a:r>
              <a:rPr lang="es-ES" sz="2000" b="1"/>
              <a:t>3)</a:t>
            </a:r>
            <a:endParaRPr lang="es-ES" sz="2000" b="1" dirty="0"/>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46585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631216"/>
          </a:xfrm>
          <a:prstGeom prst="rect">
            <a:avLst/>
          </a:prstGeom>
          <a:noFill/>
        </p:spPr>
        <p:txBody>
          <a:bodyPr wrap="square">
            <a:spAutoFit/>
          </a:bodyPr>
          <a:lstStyle/>
          <a:p>
            <a:pPr>
              <a:spcBef>
                <a:spcPts val="600"/>
              </a:spcBef>
            </a:pPr>
            <a:r>
              <a:rPr lang="es-ES" sz="2000" b="1"/>
              <a:t>Nijedan duhovni dar nije koristan ako se ne ostvaruje iz ove vrste ljubavi. U stvarnosti, svi naši postupci i misli moraju biti prožeti agape ljubavlju.</a:t>
            </a:r>
            <a:endParaRPr lang="es-ES" sz="2000" b="1" dirty="0"/>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8192" y="5842337"/>
            <a:ext cx="8713807" cy="1015663"/>
          </a:xfrm>
          <a:prstGeom prst="rect">
            <a:avLst/>
          </a:prstGeom>
          <a:noFill/>
        </p:spPr>
        <p:txBody>
          <a:bodyPr wrap="square">
            <a:spAutoFit/>
          </a:bodyPr>
          <a:lstStyle/>
          <a:p>
            <a:pPr>
              <a:spcBef>
                <a:spcPts val="600"/>
              </a:spcBef>
            </a:pPr>
            <a:r>
              <a:rPr lang="es-ES" sz="2000" b="1"/>
              <a:t>Isus nas je upozorio da će zbog zloće ta ljubav ohladiti</a:t>
            </a:r>
            <a:br>
              <a:rPr lang="es-ES" sz="2000" b="1"/>
            </a:br>
            <a:r>
              <a:rPr lang="es-ES" sz="2000" b="1"/>
              <a:t>(Mt</a:t>
            </a:r>
            <a:r>
              <a:rPr lang="hr-HR" sz="2000" b="1"/>
              <a:t>.</a:t>
            </a:r>
            <a:r>
              <a:rPr lang="es-ES" sz="2000" b="1"/>
              <a:t> 24,12). Ali ne smijemo dopustiti da se to dogodi u nama, u našim domovima ili u našim crkvama.</a:t>
            </a:r>
            <a:endParaRPr lang="es-ES" sz="2000" b="1" dirty="0"/>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2141580"/>
            <a:ext cx="7858933" cy="1323439"/>
          </a:xfrm>
          <a:prstGeom prst="rect">
            <a:avLst/>
          </a:prstGeom>
          <a:noFill/>
        </p:spPr>
        <p:txBody>
          <a:bodyPr wrap="square">
            <a:spAutoFit/>
          </a:bodyPr>
          <a:lstStyle/>
          <a:p>
            <a:pPr>
              <a:spcBef>
                <a:spcPts val="600"/>
              </a:spcBef>
            </a:pPr>
            <a:r>
              <a:rPr lang="es-ES" sz="2000" b="1"/>
              <a:t>Na grčkom postoji nekoliko riječi kojima se definira ljubav. Pavao bira agapē (nesebičnu, bezuvjetnu, promišljenu ljubav, koja traži samo dobrobit voljene osobe), što je ista ljubav koju Ivan koristi kad kaže da je "Bog ljubav" (1. Ivan 4</a:t>
            </a:r>
            <a:r>
              <a:rPr lang="hr-HR" sz="2000" b="1"/>
              <a:t>,</a:t>
            </a:r>
            <a:r>
              <a:rPr lang="es-ES" sz="2000" b="1"/>
              <a:t>8).</a:t>
            </a:r>
            <a:endParaRPr lang="es-ES" sz="2000" b="1" dirty="0"/>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660059" y="1924630"/>
            <a:ext cx="7433186" cy="1938992"/>
          </a:xfrm>
          <a:prstGeom prst="rect">
            <a:avLst/>
          </a:prstGeom>
          <a:noFill/>
        </p:spPr>
        <p:txBody>
          <a:bodyPr wrap="square">
            <a:spAutoFit/>
            <a:scene3d>
              <a:camera prst="orthographicFront"/>
              <a:lightRig rig="threePt" dir="t"/>
            </a:scene3d>
            <a:sp3d extrusionH="57150">
              <a:bevelT w="50800" h="38100" prst="riblet"/>
            </a:sp3d>
          </a:bodyPr>
          <a:lstStyle/>
          <a:p>
            <a:pPr algn="ctr"/>
            <a:r>
              <a:rPr lang="es-ES" sz="6000" b="1" dirty="0" err="1">
                <a:ln w="9525">
                  <a:solidFill>
                    <a:schemeClr val="bg1"/>
                  </a:solidFill>
                  <a:prstDash val="solid"/>
                </a:ln>
                <a:solidFill>
                  <a:srgbClr val="219244"/>
                </a:solidFill>
                <a:effectLst>
                  <a:outerShdw blurRad="12700" dist="38100" dir="2700000" algn="tl" rotWithShape="0">
                    <a:schemeClr val="accent5">
                      <a:lumMod val="75000"/>
                    </a:schemeClr>
                  </a:outerShdw>
                </a:effectLst>
              </a:rPr>
              <a:t>KARAKTERISTIKE</a:t>
            </a:r>
            <a: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
</a:t>
            </a:r>
            <a:r>
              <a:rPr lang="es-ES" sz="6000" b="1" dirty="0" err="1">
                <a:ln w="9525">
                  <a:solidFill>
                    <a:schemeClr val="bg1"/>
                  </a:solidFill>
                  <a:prstDash val="solid"/>
                </a:ln>
                <a:solidFill>
                  <a:srgbClr val="219244"/>
                </a:solidFill>
                <a:effectLst>
                  <a:outerShdw blurRad="12700" dist="38100" dir="2700000" algn="tl" rotWithShape="0">
                    <a:schemeClr val="accent5">
                      <a:lumMod val="75000"/>
                    </a:schemeClr>
                  </a:outerShdw>
                </a:effectLst>
              </a:rPr>
              <a:t>LJUBAV</a:t>
            </a:r>
            <a:r>
              <a:rPr lang="hr-HR"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I</a:t>
            </a:r>
            <a:endPar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1387</TotalTime>
  <Words>2271</Words>
  <Application>Microsoft Office PowerPoint</Application>
  <PresentationFormat>Panorámica</PresentationFormat>
  <Paragraphs>177</Paragraphs>
  <Slides>21</Slides>
  <Notes>13</Notes>
  <HiddenSlides>1</HiddenSlides>
  <MMClips>0</MMClips>
  <ScaleCrop>false</ScaleCrop>
  <HeadingPairs>
    <vt:vector size="6" baseType="variant">
      <vt:variant>
        <vt:lpstr>Fuentes usadas</vt:lpstr>
      </vt:variant>
      <vt:variant>
        <vt:i4>12</vt:i4>
      </vt:variant>
      <vt:variant>
        <vt:lpstr>Tema</vt:lpstr>
      </vt:variant>
      <vt:variant>
        <vt:i4>4</vt:i4>
      </vt:variant>
      <vt:variant>
        <vt:lpstr>Títulos de diapositiva</vt:lpstr>
      </vt:variant>
      <vt:variant>
        <vt:i4>21</vt:i4>
      </vt:variant>
    </vt:vector>
  </HeadingPairs>
  <TitlesOfParts>
    <vt:vector size="37" baseType="lpstr">
      <vt:lpstr>Constantia</vt:lpstr>
      <vt:lpstr>Calibri</vt:lpstr>
      <vt:lpstr>Arial Narrow</vt:lpstr>
      <vt:lpstr>Times New Roman</vt:lpstr>
      <vt:lpstr>Bodoni MT Poster Compressed</vt:lpstr>
      <vt:lpstr>Aptos</vt:lpstr>
      <vt:lpstr>Impact</vt:lpstr>
      <vt:lpstr>Aptos Display</vt:lpstr>
      <vt:lpstr>Arial</vt:lpstr>
      <vt:lpstr>Gill Sans MT Ext Condensed Bold</vt:lpstr>
      <vt:lpstr>Britannic Bold</vt:lpstr>
      <vt:lpstr>Comic Sans MS</vt:lpstr>
      <vt:lpstr>Tema de Office</vt:lpstr>
      <vt:lpstr>3_Default Design</vt:lpstr>
      <vt:lpstr>4_Default Design</vt:lpstr>
      <vt:lpstr>6_Default Design</vt:lpstr>
      <vt:lpstr>Presentación de PowerPoint</vt:lpstr>
      <vt:lpstr>Presentación de PowerPoint</vt:lpstr>
      <vt:lpstr>Upamtite redak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PRIMJENA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112</cp:revision>
  <dcterms:created xsi:type="dcterms:W3CDTF">2026-07-11T14:17:46Z</dcterms:created>
  <dcterms:modified xsi:type="dcterms:W3CDTF">2026-08-13T16:34:11Z</dcterms:modified>
</cp:coreProperties>
</file>