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4" r:id="rId4"/>
    <p:sldId id="272" r:id="rId5"/>
    <p:sldId id="273" r:id="rId6"/>
    <p:sldId id="260" r:id="rId7"/>
    <p:sldId id="261" r:id="rId8"/>
    <p:sldId id="268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4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hr-H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Božja utjeha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hr-H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Oslobađa nas straha.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pl-PL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Podsjeća nas na vremena kad nam je On pomagao.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pl-PL" sz="2000" b="1">
              <a:solidFill>
                <a:schemeClr val="tx1"/>
              </a:solidFill>
              <a:effectLst/>
            </a:rPr>
            <a:t>Pomaže nam da izdržimo patnju.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pt-BR" sz="2000" b="1">
              <a:solidFill>
                <a:schemeClr val="tx1"/>
              </a:solidFill>
              <a:effectLst/>
            </a:rPr>
            <a:t>Vodi nas prema duhovnoj zrelosti</a:t>
          </a:r>
          <a:r>
            <a:rPr lang="sr-Latn-RS" sz="2000" b="1">
              <a:solidFill>
                <a:schemeClr val="tx1"/>
              </a:solidFill>
              <a:effectLst/>
            </a:rPr>
            <a:t>.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hr-HR" sz="2000" b="1">
              <a:solidFill>
                <a:schemeClr val="tx1"/>
              </a:solidFill>
              <a:effectLst/>
            </a:rPr>
            <a:t>Potiče nas da se zauzimamo za druge.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pl-PL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Tješimo jedni druge kao što nas je Bog tješio.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2624" custScaleY="89342" custLinFactNeighborX="20655" custLinFactNeighborY="-3345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Ephesus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Božja utjeha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718701" y="781567"/>
          <a:ext cx="3741840" cy="57670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Oslobađa nas straha.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6858" y="809724"/>
        <a:ext cx="3685526" cy="520389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Podsjeća nas na vremena kad nam je On pomagao.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schemeClr val="tx1"/>
              </a:solidFill>
              <a:effectLst/>
            </a:rPr>
            <a:t>Pomaže nam da izdržimo patnju.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solidFill>
                <a:schemeClr val="tx1"/>
              </a:solidFill>
              <a:effectLst/>
            </a:rPr>
            <a:t>Vodi nas prema duhovnoj zrelosti</a:t>
          </a:r>
          <a:r>
            <a:rPr lang="sr-Latn-RS" sz="2000" b="1" kern="1200">
              <a:solidFill>
                <a:schemeClr val="tx1"/>
              </a:solidFill>
              <a:effectLst/>
            </a:rPr>
            <a:t>.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  <a:effectLst/>
            </a:rPr>
            <a:t>Potiče nas da se zauzimamo za druge.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Tješimo jedni druge kao što nas je Bog tješio.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Ephesus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Ephesus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2462B-3DFF-4828-A044-6A4DE7DDB781}" type="datetimeFigureOut">
              <a:rPr lang="hr-HR" smtClean="0"/>
              <a:t>14.8.2026.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6251E-9495-4D8C-AC24-8C4D6CDD8F24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289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2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320540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900" b="1" i="0" u="none" strike="noStrike" kern="1200" cap="none" spc="0" normalizeH="0" baseline="0" noProof="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rgbClr val="F5F010"/>
                    </a:gs>
                    <a:gs pos="28000">
                      <a:srgbClr val="F7F34B"/>
                    </a:gs>
                    <a:gs pos="62000">
                      <a:srgbClr val="FF3300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SLUŽBA</a:t>
            </a:r>
            <a:r>
              <a:rPr kumimoji="0" lang="es-ES" sz="3900" b="1" i="0" u="none" strike="noStrike" kern="1200" cap="none" spc="0" normalizeH="0" baseline="0" noProof="0" dirty="0">
                <a:ln w="15875" cmpd="sng">
                  <a:noFill/>
                  <a:prstDash val="solid"/>
                </a:ln>
                <a:gradFill>
                  <a:gsLst>
                    <a:gs pos="0">
                      <a:srgbClr val="F5F010"/>
                    </a:gs>
                    <a:gs pos="28000">
                      <a:srgbClr val="F7F34B"/>
                    </a:gs>
                    <a:gs pos="62000">
                      <a:srgbClr val="FF3300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3900" b="1" i="0" u="none" strike="noStrike" kern="1200" cap="none" spc="0" normalizeH="0" baseline="0" noProof="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rgbClr val="F5F010"/>
                    </a:gs>
                    <a:gs pos="28000">
                      <a:srgbClr val="F7F34B"/>
                    </a:gs>
                    <a:gs pos="62000">
                      <a:srgbClr val="FF3300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VOĐENA</a:t>
            </a:r>
            <a:r>
              <a:rPr kumimoji="0" lang="es-ES" sz="3900" b="1" i="0" u="none" strike="noStrike" kern="1200" cap="none" spc="0" normalizeH="0" baseline="0" noProof="0" dirty="0">
                <a:ln w="15875" cmpd="sng">
                  <a:noFill/>
                  <a:prstDash val="solid"/>
                </a:ln>
                <a:gradFill>
                  <a:gsLst>
                    <a:gs pos="0">
                      <a:srgbClr val="F5F010"/>
                    </a:gs>
                    <a:gs pos="28000">
                      <a:srgbClr val="F7F34B"/>
                    </a:gs>
                    <a:gs pos="62000">
                      <a:srgbClr val="FF3300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3900" b="1" i="0" u="none" strike="noStrike" kern="1200" cap="none" spc="0" normalizeH="0" baseline="0" noProof="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rgbClr val="F5F010"/>
                    </a:gs>
                    <a:gs pos="28000">
                      <a:srgbClr val="F7F34B"/>
                    </a:gs>
                    <a:gs pos="62000">
                      <a:srgbClr val="FF3300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LJUBAVLJU</a:t>
            </a:r>
            <a:endParaRPr kumimoji="0" lang="es-ES" sz="3900" b="1" i="0" u="none" strike="noStrike" kern="1200" cap="none" spc="0" normalizeH="0" baseline="0" noProof="0" dirty="0">
              <a:ln w="15875" cmpd="sng">
                <a:noFill/>
                <a:prstDash val="solid"/>
              </a:ln>
              <a:gradFill>
                <a:gsLst>
                  <a:gs pos="0">
                    <a:srgbClr val="F5F010"/>
                  </a:gs>
                  <a:gs pos="28000">
                    <a:srgbClr val="F7F34B"/>
                  </a:gs>
                  <a:gs pos="62000">
                    <a:srgbClr val="FF3300">
                      <a:lumMod val="40000"/>
                      <a:lumOff val="6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250810" y="6419850"/>
            <a:ext cx="2941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29.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kolovoza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0" y="118586"/>
            <a:ext cx="380999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sr-Latn-R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Pisao sam vam u velikoj tuzi, slomljenog srca i u suzama, ne da bih vam nanio bol, nego da biste znali koliko je velika moja ljubav prema vama.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lang="sr-Latn-RS" sz="2000" b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2. Korinćanima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 </a:t>
            </a:r>
            <a:r>
              <a:rPr lang="sr-Latn-RS" sz="1600" b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SSH</a:t>
            </a: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sr-Latn-R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Božja utjeha u patnji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sr-Latn-R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Svetost i iskrenost u službi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sr-Latn-R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Ponašati se mudro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prstClr val="white"/>
                </a:solidFill>
                <a:highlight>
                  <a:srgbClr val="099E3D"/>
                </a:highlight>
              </a:rPr>
              <a:t> </a:t>
            </a:r>
            <a:r>
              <a:rPr lang="sr-Latn-RS" sz="2000" b="1" dirty="0">
                <a:solidFill>
                  <a:prstClr val="white"/>
                </a:solidFill>
                <a:highlight>
                  <a:srgbClr val="099E3D"/>
                </a:highlight>
              </a:rPr>
              <a:t>Oprost i obnova</a:t>
            </a:r>
            <a:endParaRPr lang="sr-Latn-RS" sz="2000" b="1" dirty="0">
              <a:solidFill>
                <a:schemeClr val="bg1"/>
              </a:solidFill>
              <a:highlight>
                <a:srgbClr val="CB7B2B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sr-Latn-R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Kristov </a:t>
            </a:r>
            <a:r>
              <a:rPr lang="hr-HR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mirise 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200400" y="145614"/>
            <a:ext cx="6745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Dok proučavamo Pavlovu drugu poslanicu Korinćanima, primjećujemo da je apostol vrlo zainteresiran za dobrobit Crkve.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80320" y="145614"/>
            <a:ext cx="192024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800986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210560" y="2161550"/>
            <a:ext cx="673546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Pavao priprema crkvu da se suoči s tim teškoćama, kako unutarnjim  tako i vanjskim, i uči ih da formiraju tijelo ujedinjeno u nesebičnoj ljubavi. Iz ovog savjeta danas možemo naučiti kako biti "miris što od života vodi u život” (2. Kor. 2,16).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220720" y="1160610"/>
            <a:ext cx="70205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 dirty="0">
                <a:solidFill>
                  <a:prstClr val="black"/>
                </a:solidFill>
              </a:rPr>
              <a:t>Iako nikada nije bilo lako slijediti Božje puteve u ovom svi- jetu ispunjenom grijehom, u prvom stoljeću proglasiti se  kršćaninom moglo je predstavljati ozbiljne poteškoće.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hr-HR" sz="4400" b="1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BOŽJA UTJEHA U PATNJI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oji nas tješi u sv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oj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naš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oj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nevolj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tako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 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mo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žemo svakovrsnom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utje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hom,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koj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om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nas same tješi Bog, tješiti one koji se nalaze ma u kakvoj nevolji</a:t>
            </a:r>
            <a:r>
              <a:rPr lang="en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sr-Latn-RS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2. Korinćanima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</a:t>
            </a:r>
            <a:r>
              <a:rPr lang="sr-Latn-RS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1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Druga Korinćanima je poslanica u kojoj Pavao najopširnije govori o udobnosti. Crkva je prolazila kroz teško razdoblje, a Pavlovo prethodno pismo bacilo ih je u stanje tuge.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318933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I sam je prošao kroz razdoblja kada mu je život bio ugrožen i postao obeshrabren (2. Kor. 1:8-10). Ali Bog ga je utješio, i sada tu utjehu prenosi crkvi    (2. Kor. 1,6).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Ali ta je tuga bila "pobožna", što je vodilo do pokajanja</a:t>
            </a:r>
            <a:br>
              <a:rPr lang="hr-HR" sz="2000" b="1">
                <a:solidFill>
                  <a:prstClr val="black"/>
                </a:solidFill>
              </a:rPr>
            </a:br>
            <a:r>
              <a:rPr lang="hr-HR" sz="2000" b="1">
                <a:solidFill>
                  <a:prstClr val="black"/>
                </a:solidFill>
              </a:rPr>
              <a:t>(2. Kor. 7,10). Zato Pavao ne želi da ih ta tuga preplavi, već da budu utješeni.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l-PL" sz="4400" b="1">
                <a:ln/>
                <a:solidFill>
                  <a:schemeClr val="accent3"/>
                </a:solidFill>
              </a:rPr>
              <a:t>SVETOST I ISKRENOST U SLUŽBI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Dakako, naš 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je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ponos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ova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svjedočanstvo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naše 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savjest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 smo se ponašali u svemu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a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osobito prema vama, 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svetošću i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iskrenošću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Božjom, ne s tjelesnom mudrošću, nego s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Božj</a:t>
            </a:r>
            <a:r>
              <a:rPr lang="sr-Latn-RS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om milošću</a:t>
            </a:r>
            <a:r>
              <a:rPr lang="en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sr-Latn-R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2. Korinćanima</a:t>
            </a:r>
            <a:r>
              <a:rPr lang="en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</a:t>
            </a:r>
            <a:r>
              <a:rPr lang="sr-Latn-RS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12</a:t>
            </a:r>
            <a:r>
              <a:rPr lang="en" sz="11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Neki su ljudi gledali s visoka na Pavla, optužujući ga da je slab i neodlučan (2. Kor. 10,10). Iz tog razloga, i kako bi se njegov savjet primio i prihvatio, apostol se morao braniti od takvih optužbi.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On i njegovi suradnici mogli su s povjerenjem reći da je njegovo ponašanje bilo sveto i iskreno [čisto], kako u crkvi, tako i izvan nje.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Zbog toga su Pavlova djela bila oslobođena skrivenih namjera. Nadao se da će ta pisma biti pročitana i shvaćena u kontekstu svetosti i iskrenosti — to jest, napisana iz ljubavi prema njima i tražeći samo njihovo dobro (2. Kor. 1,13.14).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Kao čovjek, smatrao se nevažnim (Ef. 3,8). Ali, Božjom milošću, mogao se pohvaliti čistom savješću (2. Kor. 1,12).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r-HR" sz="4400" b="1" spc="300">
                <a:ln/>
                <a:solidFill>
                  <a:schemeClr val="bg2">
                    <a:lumMod val="75000"/>
                  </a:schemeClr>
                </a:solidFill>
              </a:rPr>
              <a:t>OPROST I OBNOVA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vi nešto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tomu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opraštam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 ja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Jer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što sam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ja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oprostio—ako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san 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šta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imao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oprostiti—oprostio sam 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eadi vas pred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Kristom</a:t>
            </a:r>
            <a:r>
              <a:rPr lang="sr-Latn-RS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</a:t>
            </a:r>
            <a:r>
              <a:rPr lang="sr-Latn-RS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10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Dok je Pavao bio na putu za Troadu, otišao je u Korint. Iz Troade, Pavao je otišao u Makedoniju. No bio je duboko uznemiren jer ga nije susreo u Troadi brat Tit, da mu prenese vijesti o crkvi u Korintu         (2. Kor. 2,12.13).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Jedno od pitanja koje su trebali riješiti odnosilo se na crkvenu disciplinu. Poslušavši apostola, prekršitelj je bio ukoren i prihvatio je opomenu. Sada ih Pavao moli da naprave sljedeći korak: oprost i obnovu (2. Kor. 2,5-11).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91770" y="299765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Ubrzo nakon toga, Tit je napokon susreo Pavla u Makedoniji. Ispričao mu je kako je crkva vrlo povoljno reagirala na apostolove opomene                 (2. Kor. 7,5-9.13-16).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0" normalizeH="0" baseline="0" noProof="0" dirty="0">
                <a:ln w="6600">
                  <a:solidFill>
                    <a:srgbClr val="339966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339966">
                      <a:lumMod val="75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TO BEHAVE WISELY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 call God as my witness—and I stake my life on it—that it was in order to spare you that I did not return to Corinth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Corinthians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his first letter, Paul informed the Corinthians of the route he planned to take (1 Cor.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/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a later letter (lost, 2 Cor. 7:8) he informed them that he would visit them twice (2 Cor.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/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However, he had changed his plans and decided not to make that first visit (2 Cor. 1:23). These changes led some to criticize him for being unstable and vacillating. Why had he changed his mind?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Paul's presence in Corinth seemed necessary because of the problems there. But the opposition he would encounter implied a confrontation that he wanted to avoid, because of the great love he had for them (2 Cor.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 spc="6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MIRIS KRISTA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</a:t>
            </a:r>
            <a:r>
              <a:rPr lang="en-U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smo Bogu </a:t>
            </a:r>
            <a:r>
              <a:rPr lang="sr-Latn-R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ugodan </a:t>
            </a:r>
            <a:r>
              <a:rPr lang="en-U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Kristov </a:t>
            </a:r>
            <a:r>
              <a:rPr lang="sr-Latn-R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miris </a:t>
            </a:r>
            <a:r>
              <a:rPr lang="en-US" b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među onima koji se spašavaju i među onima koji propadaju" (2. Korinćanima 2,15)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9974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Komentirajući kako je Bog "otvorio vrata" da se evanđelje uspješno propovijeda u Troadi, Pavao uzvikuje hvalu i pobjedu: „Hvala Bogu, koji nas uvijek u Kristu vodi u pobje- donosnom slavlju i koji po nama širi svakom mjestu miris svoje spoznaje." (2. Kor. 2,14).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Poput sveprisutnog mirisa, znanje o Kristu dopire do svake duše. Korinćanima, kao i nama, taj miris je vječni život. Međutim, za one koji odbijaju poziv, to je miris smrti (2. Kor. 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Usredotočujući se na odgovornost koju to podrazumijeva, Pavao objašnjava da se poruka mora iskreno prenijeti, bez traženja osobne koristi, već za spasenje slušatelja (2. Kor. 2,17).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70000" y="640080"/>
            <a:ext cx="10695021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800" b="1">
                <a:latin typeface="Constantia" panose="02030602050306030303" pitchFamily="18" charset="0"/>
              </a:rPr>
              <a:t>“</a:t>
            </a:r>
            <a:r>
              <a:rPr lang="en-US" sz="3200" b="1">
                <a:latin typeface="Constantia" panose="02030602050306030303" pitchFamily="18" charset="0"/>
              </a:rPr>
              <a:t>Ovaj vjerni </a:t>
            </a:r>
            <a:r>
              <a:rPr lang="sr-Latn-RS" sz="3200" b="1">
                <a:latin typeface="Constantia" panose="02030602050306030303" pitchFamily="18" charset="0"/>
              </a:rPr>
              <a:t>vje</a:t>
            </a:r>
            <a:r>
              <a:rPr lang="en-US" sz="3200" b="1">
                <a:latin typeface="Constantia" panose="02030602050306030303" pitchFamily="18" charset="0"/>
              </a:rPr>
              <a:t>snik donio je </a:t>
            </a:r>
            <a:r>
              <a:rPr lang="sr-Latn-RS" sz="3200" b="1">
                <a:latin typeface="Constantia" panose="02030602050306030303" pitchFamily="18" charset="0"/>
              </a:rPr>
              <a:t>radosn</a:t>
            </a:r>
            <a:r>
              <a:rPr lang="en-US" sz="3200" b="1">
                <a:latin typeface="Constantia" panose="02030602050306030303" pitchFamily="18" charset="0"/>
              </a:rPr>
              <a:t>u vijest </a:t>
            </a:r>
            <a:r>
              <a:rPr lang="sr-Latn-RS" sz="3200" b="1">
                <a:latin typeface="Constantia" panose="02030602050306030303" pitchFamily="18" charset="0"/>
              </a:rPr>
              <a:t>o izvanrednoj promjeni koja se zbila među</a:t>
            </a:r>
            <a:r>
              <a:rPr lang="en-US" sz="3200" b="1">
                <a:latin typeface="Constantia" panose="02030602050306030303" pitchFamily="18" charset="0"/>
              </a:rPr>
              <a:t> korintskim vjernicima. Mnogi su prihvatili uput</a:t>
            </a:r>
            <a:r>
              <a:rPr lang="sr-Latn-RS" sz="3200" b="1">
                <a:latin typeface="Constantia" panose="02030602050306030303" pitchFamily="18" charset="0"/>
              </a:rPr>
              <a:t>e</a:t>
            </a:r>
            <a:r>
              <a:rPr lang="en-US" sz="3200" b="1">
                <a:latin typeface="Constantia" panose="02030602050306030303" pitchFamily="18" charset="0"/>
              </a:rPr>
              <a:t> i</a:t>
            </a:r>
            <a:r>
              <a:rPr lang="sr-Latn-RS" sz="3200" b="1">
                <a:latin typeface="Constantia" panose="02030602050306030303" pitchFamily="18" charset="0"/>
              </a:rPr>
              <a:t>sadržane u</a:t>
            </a:r>
            <a:r>
              <a:rPr lang="en-US" sz="3200" b="1">
                <a:latin typeface="Constantia" panose="02030602050306030303" pitchFamily="18" charset="0"/>
              </a:rPr>
              <a:t> Pavlov</a:t>
            </a:r>
            <a:r>
              <a:rPr lang="sr-Latn-RS" sz="3200" b="1">
                <a:latin typeface="Constantia" panose="02030602050306030303" pitchFamily="18" charset="0"/>
              </a:rPr>
              <a:t>om</a:t>
            </a:r>
            <a:r>
              <a:rPr lang="en-US" sz="3200" b="1">
                <a:latin typeface="Constantia" panose="02030602050306030303" pitchFamily="18" charset="0"/>
              </a:rPr>
              <a:t> p</a:t>
            </a:r>
            <a:r>
              <a:rPr lang="sr-Latn-RS" sz="3200" b="1">
                <a:latin typeface="Constantia" panose="02030602050306030303" pitchFamily="18" charset="0"/>
              </a:rPr>
              <a:t>ismu</a:t>
            </a:r>
            <a:r>
              <a:rPr lang="en-US" sz="3200" b="1">
                <a:latin typeface="Constantia" panose="02030602050306030303" pitchFamily="18" charset="0"/>
              </a:rPr>
              <a:t> i pokajali se za svoje grijehe. Njihov život više ni</a:t>
            </a:r>
            <a:r>
              <a:rPr lang="sr-Latn-RS" sz="3200" b="1">
                <a:latin typeface="Constantia" panose="02030602050306030303" pitchFamily="18" charset="0"/>
              </a:rPr>
              <a:t>je</a:t>
            </a:r>
            <a:r>
              <a:rPr lang="en-US" sz="3200" b="1">
                <a:latin typeface="Constantia" panose="02030602050306030303" pitchFamily="18" charset="0"/>
              </a:rPr>
              <a:t> bi</a:t>
            </a:r>
            <a:r>
              <a:rPr lang="sr-Latn-RS" sz="3200" b="1">
                <a:latin typeface="Constantia" panose="02030602050306030303" pitchFamily="18" charset="0"/>
              </a:rPr>
              <a:t>o na sramotu</a:t>
            </a:r>
            <a:r>
              <a:rPr lang="en-US" sz="3200" b="1">
                <a:latin typeface="Constantia" panose="02030602050306030303" pitchFamily="18" charset="0"/>
              </a:rPr>
              <a:t> kršćanstvu, već </a:t>
            </a:r>
            <a:r>
              <a:rPr lang="sr-Latn-RS" sz="3200" b="1">
                <a:latin typeface="Constantia" panose="02030602050306030303" pitchFamily="18" charset="0"/>
              </a:rPr>
              <a:t>je vršio</a:t>
            </a:r>
            <a:r>
              <a:rPr lang="en-US" sz="3200" b="1">
                <a:latin typeface="Constantia" panose="02030602050306030303" pitchFamily="18" charset="0"/>
              </a:rPr>
              <a:t> snaž</a:t>
            </a:r>
            <a:r>
              <a:rPr lang="sr-Latn-RS" sz="3200" b="1">
                <a:latin typeface="Constantia" panose="02030602050306030303" pitchFamily="18" charset="0"/>
              </a:rPr>
              <a:t>an</a:t>
            </a:r>
            <a:r>
              <a:rPr lang="en-US" sz="3200" b="1">
                <a:latin typeface="Constantia" panose="02030602050306030303" pitchFamily="18" charset="0"/>
              </a:rPr>
              <a:t> utjecali u </a:t>
            </a:r>
            <a:r>
              <a:rPr lang="sr-Latn-RS" sz="3200" b="1">
                <a:latin typeface="Constantia" panose="02030602050306030303" pitchFamily="18" charset="0"/>
              </a:rPr>
              <a:t>prilog</a:t>
            </a:r>
            <a:r>
              <a:rPr lang="en-US" sz="3200" b="1">
                <a:latin typeface="Constantia" panose="02030602050306030303" pitchFamily="18" charset="0"/>
              </a:rPr>
              <a:t> praktične pobožnosti. […]</a:t>
            </a:r>
            <a:r>
              <a:rPr lang="sr-Latn-RS" sz="3200" b="1">
                <a:latin typeface="Constantia" panose="02030602050306030303" pitchFamily="18" charset="0"/>
              </a:rPr>
              <a:t> Zato</a:t>
            </a:r>
            <a:r>
              <a:rPr lang="en-US" sz="3200" b="1">
                <a:latin typeface="Constantia" panose="02030602050306030303" pitchFamily="18" charset="0"/>
              </a:rPr>
              <a:t>
</a:t>
            </a:r>
            <a:r>
              <a:rPr lang="sr-Latn-RS" sz="3200" b="1">
                <a:latin typeface="Constantia" panose="02030602050306030303" pitchFamily="18" charset="0"/>
              </a:rPr>
              <a:t>će p</a:t>
            </a:r>
            <a:r>
              <a:rPr lang="en-US" sz="3200" b="1">
                <a:latin typeface="Constantia" panose="02030602050306030303" pitchFamily="18" charset="0"/>
              </a:rPr>
              <a:t>okajanje</a:t>
            </a:r>
            <a:r>
              <a:rPr lang="sr-Latn-RS" sz="3200" b="1">
                <a:latin typeface="Constantia" panose="02030602050306030303" pitchFamily="18" charset="0"/>
              </a:rPr>
              <a:t>, do</a:t>
            </a:r>
            <a:r>
              <a:rPr lang="en-US" sz="3200" b="1">
                <a:latin typeface="Constantia" panose="02030602050306030303" pitchFamily="18" charset="0"/>
              </a:rPr>
              <a:t> koj</a:t>
            </a:r>
            <a:r>
              <a:rPr lang="sr-Latn-RS" sz="3200" b="1">
                <a:latin typeface="Constantia" panose="02030602050306030303" pitchFamily="18" charset="0"/>
              </a:rPr>
              <a:t>rg dolazi zahvaljujući </a:t>
            </a:r>
            <a:r>
              <a:rPr lang="en-US" sz="3200" b="1">
                <a:latin typeface="Constantia" panose="02030602050306030303" pitchFamily="18" charset="0"/>
              </a:rPr>
              <a:t>utjecaj</a:t>
            </a:r>
            <a:r>
              <a:rPr lang="sr-Latn-RS" sz="3200" b="1">
                <a:latin typeface="Constantia" panose="02030602050306030303" pitchFamily="18" charset="0"/>
              </a:rPr>
              <a:t>u</a:t>
            </a:r>
            <a:r>
              <a:rPr lang="en-US" sz="3200" b="1">
                <a:latin typeface="Constantia" panose="02030602050306030303" pitchFamily="18" charset="0"/>
              </a:rPr>
              <a:t> božanske milosti na srce</a:t>
            </a:r>
            <a:r>
              <a:rPr lang="sr-Latn-RS" sz="3200" b="1">
                <a:latin typeface="Constantia" panose="02030602050306030303" pitchFamily="18" charset="0"/>
              </a:rPr>
              <a:t>,</a:t>
            </a:r>
            <a:r>
              <a:rPr lang="en-US" sz="3200" b="1">
                <a:latin typeface="Constantia" panose="02030602050306030303" pitchFamily="18" charset="0"/>
              </a:rPr>
              <a:t> </a:t>
            </a:r>
            <a:r>
              <a:rPr lang="sr-Latn-RS" sz="3200" b="1">
                <a:latin typeface="Constantia" panose="02030602050306030303" pitchFamily="18" charset="0"/>
              </a:rPr>
              <a:t>dovesti</a:t>
            </a:r>
            <a:r>
              <a:rPr lang="en-US" sz="3200" b="1">
                <a:latin typeface="Constantia" panose="02030602050306030303" pitchFamily="18" charset="0"/>
              </a:rPr>
              <a:t> do </a:t>
            </a:r>
            <a:r>
              <a:rPr lang="sr-Latn-RS" sz="3200" b="1">
                <a:latin typeface="Constantia" panose="02030602050306030303" pitchFamily="18" charset="0"/>
              </a:rPr>
              <a:t>priznanja i</a:t>
            </a:r>
            <a:r>
              <a:rPr lang="en-US" sz="3200" b="1">
                <a:latin typeface="Constantia" panose="02030602050306030303" pitchFamily="18" charset="0"/>
              </a:rPr>
              <a:t> </a:t>
            </a:r>
            <a:r>
              <a:rPr lang="sr-Latn-RS" sz="3200" b="1">
                <a:latin typeface="Constantia" panose="02030602050306030303" pitchFamily="18" charset="0"/>
              </a:rPr>
              <a:t>odbacivanja grijeha</a:t>
            </a:r>
            <a:r>
              <a:rPr lang="en-US" sz="3200" b="1">
                <a:latin typeface="Constantia" panose="02030602050306030303" pitchFamily="18" charset="0"/>
              </a:rPr>
              <a:t>. Takvi su </a:t>
            </a:r>
            <a:r>
              <a:rPr lang="sr-Latn-RS" sz="3200" b="1">
                <a:latin typeface="Constantia" panose="02030602050306030303" pitchFamily="18" charset="0"/>
              </a:rPr>
              <a:t>bili </a:t>
            </a:r>
            <a:r>
              <a:rPr lang="en-US" sz="3200" b="1">
                <a:latin typeface="Constantia" panose="02030602050306030303" pitchFamily="18" charset="0"/>
              </a:rPr>
              <a:t>plodovi koje je apostol </a:t>
            </a:r>
            <a:r>
              <a:rPr lang="sr-Latn-RS" sz="3200" b="1">
                <a:latin typeface="Constantia" panose="02030602050306030303" pitchFamily="18" charset="0"/>
              </a:rPr>
              <a:t>vid</a:t>
            </a:r>
            <a:r>
              <a:rPr lang="en-US" sz="3200" b="1">
                <a:latin typeface="Constantia" panose="02030602050306030303" pitchFamily="18" charset="0"/>
              </a:rPr>
              <a:t>io u život</a:t>
            </a:r>
            <a:r>
              <a:rPr lang="sr-Latn-RS" sz="3200" b="1">
                <a:latin typeface="Constantia" panose="02030602050306030303" pitchFamily="18" charset="0"/>
              </a:rPr>
              <a:t>u</a:t>
            </a:r>
            <a:r>
              <a:rPr lang="en-US" sz="3200" b="1">
                <a:latin typeface="Constantia" panose="02030602050306030303" pitchFamily="18" charset="0"/>
              </a:rPr>
              <a:t> korintskih vjernika.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020654" y="5905938"/>
            <a:ext cx="4944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/>
              <a:t>E</a:t>
            </a:r>
            <a:r>
              <a:rPr lang="sr-Latn-RS" sz="1600" b="1"/>
              <a:t>llen G. White, </a:t>
            </a:r>
            <a:r>
              <a:rPr lang="hr-HR" sz="1600" i="1"/>
              <a:t>Djela apostolska,</a:t>
            </a:r>
            <a:r>
              <a:rPr lang="en" sz="1600" i="1"/>
              <a:t>pp. </a:t>
            </a:r>
            <a:r>
              <a:rPr lang="en" sz="1600" b="1"/>
              <a:t>324</a:t>
            </a:r>
            <a:r>
              <a:rPr lang="sr-Latn-RS" sz="1600" b="1"/>
              <a:t>. u izvorniku.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</TotalTime>
  <Words>1206</Words>
  <Application>Microsoft Office PowerPoint</Application>
  <PresentationFormat>Panorámica</PresentationFormat>
  <Paragraphs>57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89</cp:revision>
  <dcterms:created xsi:type="dcterms:W3CDTF">2026-07-22T06:08:40Z</dcterms:created>
  <dcterms:modified xsi:type="dcterms:W3CDTF">2026-08-14T14:05:29Z</dcterms:modified>
</cp:coreProperties>
</file>