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 id="2147483686" r:id="rId4"/>
    <p:sldMasterId id="2147483700" r:id="rId5"/>
  </p:sldMasterIdLst>
  <p:notesMasterIdLst>
    <p:notesMasterId r:id="rId22"/>
  </p:notesMasterIdLst>
  <p:sldIdLst>
    <p:sldId id="398" r:id="rId6"/>
    <p:sldId id="400" r:id="rId7"/>
    <p:sldId id="490" r:id="rId8"/>
    <p:sldId id="274" r:id="rId9"/>
    <p:sldId id="272" r:id="rId10"/>
    <p:sldId id="273" r:id="rId11"/>
    <p:sldId id="260" r:id="rId12"/>
    <p:sldId id="261" r:id="rId13"/>
    <p:sldId id="268" r:id="rId14"/>
    <p:sldId id="262" r:id="rId15"/>
    <p:sldId id="270" r:id="rId16"/>
    <p:sldId id="481" r:id="rId17"/>
    <p:sldId id="482" r:id="rId18"/>
    <p:sldId id="483" r:id="rId19"/>
    <p:sldId id="486" r:id="rId20"/>
    <p:sldId id="489" r:id="rId21"/>
  </p:sldIdLst>
  <p:sldSz cx="12192000" cy="6858000"/>
  <p:notesSz cx="6858000" cy="9144000"/>
  <p:embeddedFontLst>
    <p:embeddedFont>
      <p:font typeface="Arial Narrow" panose="020B0606020202030204" pitchFamily="34" charset="0"/>
      <p:regular r:id="rId23"/>
      <p:bold r:id="rId24"/>
      <p:italic r:id="rId25"/>
      <p:boldItalic r:id="rId26"/>
    </p:embeddedFont>
    <p:embeddedFont>
      <p:font typeface="Bodoni MT Poster Compressed" panose="02070706080601050204" pitchFamily="18" charset="0"/>
      <p:regular r:id="rId27"/>
    </p:embeddedFont>
    <p:embeddedFont>
      <p:font typeface="Britannic Bold" panose="020B0903060703020204" pitchFamily="34" charset="0"/>
      <p:regular r:id="rId28"/>
    </p:embeddedFont>
    <p:embeddedFont>
      <p:font typeface="Comic Sans MS" panose="030F0702030302020204" pitchFamily="66" charset="0"/>
      <p:regular r:id="rId29"/>
      <p:bold r:id="rId30"/>
      <p:italic r:id="rId31"/>
      <p:boldItalic r:id="rId32"/>
    </p:embeddedFont>
    <p:embeddedFont>
      <p:font typeface="Constantia" panose="02030602050306030303" pitchFamily="18" charset="0"/>
      <p:regular r:id="rId33"/>
      <p:bold r:id="rId34"/>
      <p:italic r:id="rId35"/>
      <p:boldItalic r:id="rId36"/>
    </p:embeddedFont>
    <p:embeddedFont>
      <p:font typeface="Gill Sans MT Ext Condensed Bold" panose="020B0902020104020203" pitchFamily="34" charset="0"/>
      <p:regular r:id="rId37"/>
    </p:embeddedFont>
    <p:embeddedFont>
      <p:font typeface="Impact" panose="020B0806030902050204" pitchFamily="34" charset="0"/>
      <p:regular r:id="rId38"/>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font" Target="fonts/font12.fntdata"/><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7.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9.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dgm:spPr>
        <a:solidFill>
          <a:schemeClr val="accent4">
            <a:lumMod val="75000"/>
          </a:schemeClr>
        </a:solidFill>
      </dgm:spPr>
      <dgm:t>
        <a:bodyPr/>
        <a:lstStyle/>
        <a:p>
          <a:r>
            <a:rPr lang="hr-HR" b="1">
              <a:effectLst>
                <a:outerShdw blurRad="38100" dist="38100" dir="2700000" algn="tl">
                  <a:srgbClr val="000000">
                    <a:alpha val="43137"/>
                  </a:srgbClr>
                </a:outerShdw>
              </a:effectLst>
            </a:rPr>
            <a:t>Božja utjeha</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hr-HR" sz="2000" b="1">
              <a:effectLst>
                <a:outerShdw blurRad="38100" dist="38100" dir="2700000" algn="tl">
                  <a:srgbClr val="000000">
                    <a:alpha val="43137"/>
                  </a:srgbClr>
                </a:outerShdw>
              </a:effectLst>
            </a:rPr>
            <a:t>Oslobađa nas straha.</a:t>
          </a:r>
          <a:endParaRPr lang="es-ES" sz="200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pl-PL" sz="2000" b="1">
              <a:effectLst>
                <a:outerShdw blurRad="38100" dist="38100" dir="2700000" algn="tl">
                  <a:srgbClr val="000000">
                    <a:alpha val="43137"/>
                  </a:srgbClr>
                </a:outerShdw>
              </a:effectLst>
            </a:rPr>
            <a:t>Podsjeća nas na vremena kad nam je On pomagao.</a:t>
          </a:r>
          <a:endParaRPr lang="es-ES" sz="20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pl-PL" sz="2000" b="1">
              <a:solidFill>
                <a:schemeClr val="tx1"/>
              </a:solidFill>
              <a:effectLst/>
            </a:rPr>
            <a:t>Pomaže nam da izdržimo patnju.</a:t>
          </a:r>
          <a:endParaRPr lang="es-ES" sz="200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pt-BR" sz="2000" b="1">
              <a:solidFill>
                <a:schemeClr val="tx1"/>
              </a:solidFill>
              <a:effectLst/>
            </a:rPr>
            <a:t>Vodi nas prema duhovnoj zrelosti</a:t>
          </a:r>
          <a:r>
            <a:rPr lang="sr-Latn-RS" sz="2000" b="1">
              <a:solidFill>
                <a:schemeClr val="tx1"/>
              </a:solidFill>
              <a:effectLst/>
            </a:rPr>
            <a:t>.</a:t>
          </a:r>
          <a:endParaRPr lang="es-ES" sz="20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hr-HR" sz="2000" b="1">
              <a:solidFill>
                <a:schemeClr val="tx1"/>
              </a:solidFill>
              <a:effectLst/>
            </a:rPr>
            <a:t>Potiče nas da se zauzimamo za druge.</a:t>
          </a:r>
          <a:endParaRPr lang="es-ES" sz="200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pl-PL" sz="2000" b="1">
              <a:effectLst>
                <a:outerShdw blurRad="38100" dist="38100" dir="2700000" algn="tl">
                  <a:srgbClr val="000000">
                    <a:alpha val="43137"/>
                  </a:srgbClr>
                </a:outerShdw>
              </a:effectLst>
            </a:rPr>
            <a:t>Tješimo jedni druge kao što nas je Bog tješio.</a:t>
          </a:r>
          <a:endParaRPr lang="es-ES" sz="20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2624" custScaleY="89342" custLinFactNeighborX="42210" custLinFactNeighborY="12592">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en" sz="2000" b="1" dirty="0">
              <a:effectLst>
                <a:outerShdw blurRad="38100" dist="38100" dir="2700000" algn="tl">
                  <a:srgbClr val="000000">
                    <a:alpha val="43137"/>
                  </a:srgbClr>
                </a:outerShdw>
              </a:effectLst>
            </a:rPr>
            <a:t>Ephesus</a:t>
          </a: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en" sz="2000" b="1">
              <a:effectLst>
                <a:outerShdw blurRad="38100" dist="38100" dir="2700000" algn="tl">
                  <a:srgbClr val="000000">
                    <a:alpha val="43137"/>
                  </a:srgbClr>
                </a:outerShdw>
              </a:effectLst>
            </a:rPr>
            <a:t>Judea</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en" sz="2000" b="1" dirty="0"/>
            <a:t>Ephesus</a:t>
          </a: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hr-HR" sz="3600" b="1" kern="1200">
              <a:effectLst>
                <a:outerShdw blurRad="38100" dist="38100" dir="2700000" algn="tl">
                  <a:srgbClr val="000000">
                    <a:alpha val="43137"/>
                  </a:srgbClr>
                </a:outerShdw>
              </a:effectLst>
            </a:rPr>
            <a:t>Božja utjeha</a:t>
          </a:r>
          <a:endParaRPr lang="es-ES" sz="36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730146" y="884440"/>
          <a:ext cx="3741840" cy="576703"/>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Oslobađa nas straha.</a:t>
          </a:r>
          <a:endParaRPr lang="es-ES" sz="2000" kern="1200">
            <a:effectLst>
              <a:outerShdw blurRad="38100" dist="38100" dir="2700000" algn="tl">
                <a:srgbClr val="000000">
                  <a:alpha val="43137"/>
                </a:srgbClr>
              </a:outerShdw>
            </a:effectLst>
          </a:endParaRPr>
        </a:p>
      </dsp:txBody>
      <dsp:txXfrm>
        <a:off x="758303" y="912597"/>
        <a:ext cx="3685526" cy="520389"/>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pl-PL" sz="2000" b="1" kern="1200">
              <a:effectLst>
                <a:outerShdw blurRad="38100" dist="38100" dir="2700000" algn="tl">
                  <a:srgbClr val="000000">
                    <a:alpha val="43137"/>
                  </a:srgbClr>
                </a:outerShdw>
              </a:effectLst>
            </a:rPr>
            <a:t>Podsjeća nas na vremena kad nam je On pomagao.</a:t>
          </a:r>
          <a:endParaRPr lang="es-ES" sz="20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pl-PL" sz="2000" b="1" kern="1200">
              <a:solidFill>
                <a:schemeClr val="tx1"/>
              </a:solidFill>
              <a:effectLst/>
            </a:rPr>
            <a:t>Pomaže nam da izdržimo patnju.</a:t>
          </a:r>
          <a:endParaRPr lang="es-ES" sz="2000" kern="120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pt-BR" sz="2000" b="1" kern="1200">
              <a:solidFill>
                <a:schemeClr val="tx1"/>
              </a:solidFill>
              <a:effectLst/>
            </a:rPr>
            <a:t>Vodi nas prema duhovnoj zrelosti</a:t>
          </a:r>
          <a:r>
            <a:rPr lang="sr-Latn-RS" sz="2000" b="1" kern="1200">
              <a:solidFill>
                <a:schemeClr val="tx1"/>
              </a:solidFill>
              <a:effectLst/>
            </a:rPr>
            <a:t>.</a:t>
          </a:r>
          <a:endParaRPr lang="es-ES" sz="2000"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effectLst/>
            </a:rPr>
            <a:t>Potiče nas da se zauzimamo za druge.</a:t>
          </a:r>
          <a:endParaRPr lang="es-ES" sz="2000" kern="120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pl-PL" sz="2000" b="1" kern="1200">
              <a:effectLst>
                <a:outerShdw blurRad="38100" dist="38100" dir="2700000" algn="tl">
                  <a:srgbClr val="000000">
                    <a:alpha val="43137"/>
                  </a:srgbClr>
                </a:outerShdw>
              </a:effectLst>
            </a:rPr>
            <a:t>Tješimo jedni druge kao što nas je Bog tješio.</a:t>
          </a:r>
          <a:endParaRPr lang="es-ES" sz="20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Ephesus</a:t>
          </a: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Judea</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t>Ephesus</a:t>
          </a:r>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62462B-3DFF-4828-A044-6A4DE7DDB781}" type="datetimeFigureOut">
              <a:rPr lang="hr-HR" smtClean="0"/>
              <a:t>14.8.2026.</a:t>
            </a:fld>
            <a:endParaRPr lang="hr-H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E6251E-9495-4D8C-AC24-8C4D6CDD8F24}" type="slidenum">
              <a:rPr lang="hr-HR" smtClean="0"/>
              <a:t>‹Nº›</a:t>
            </a:fld>
            <a:endParaRPr lang="hr-HR"/>
          </a:p>
        </p:txBody>
      </p:sp>
    </p:spTree>
    <p:extLst>
      <p:ext uri="{BB962C8B-B14F-4D97-AF65-F5344CB8AC3E}">
        <p14:creationId xmlns:p14="http://schemas.microsoft.com/office/powerpoint/2010/main" val="452893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1129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9F712-B0EF-1400-1B0F-620F38DEA181}"/>
            </a:ext>
          </a:extLst>
        </p:cNvPr>
        <p:cNvGrpSpPr/>
        <p:nvPr/>
      </p:nvGrpSpPr>
      <p:grpSpPr>
        <a:xfrm>
          <a:off x="0" y="0"/>
          <a:ext cx="0" cy="0"/>
          <a:chOff x="0" y="0"/>
          <a:chExt cx="0" cy="0"/>
        </a:xfrm>
      </p:grpSpPr>
    </p:spTree>
    <p:extLst>
      <p:ext uri="{BB962C8B-B14F-4D97-AF65-F5344CB8AC3E}">
        <p14:creationId xmlns:p14="http://schemas.microsoft.com/office/powerpoint/2010/main" val="4221360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11168035"/>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64425816"/>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53123783"/>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35639565"/>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94058257"/>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0526784"/>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54725872"/>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88125530"/>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6980017"/>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675690639"/>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60130862"/>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23620385"/>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710239610"/>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70319467"/>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147303887"/>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196775093"/>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612392416"/>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17914113"/>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6316258"/>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97450807"/>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42057149"/>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00863128"/>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95963373"/>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15176698"/>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7029768"/>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83128530"/>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22946758"/>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173262055"/>
      </p:ext>
    </p:extLst>
  </p:cSld>
  <p:clrMapOvr>
    <a:masterClrMapping/>
  </p:clrMapOvr>
  <p:transition spd="med">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088183019"/>
      </p:ext>
    </p:extLst>
  </p:cSld>
  <p:clrMapOvr>
    <a:masterClrMapping/>
  </p:clrMapOvr>
  <p:transition spd="med">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748573203"/>
      </p:ext>
    </p:extLst>
  </p:cSld>
  <p:clrMapOvr>
    <a:masterClrMapping/>
  </p:clrMapOvr>
  <p:transition spd="med">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23308958"/>
      </p:ext>
    </p:extLst>
  </p:cSld>
  <p:clrMapOvr>
    <a:masterClrMapping/>
  </p:clrMapOvr>
  <p:transition spd="med">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02754172"/>
      </p:ext>
    </p:extLst>
  </p:cSld>
  <p:clrMapOvr>
    <a:masterClrMapping/>
  </p:clrMapOvr>
  <p:transition spd="med">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70188684"/>
      </p:ext>
    </p:extLst>
  </p:cSld>
  <p:clrMapOvr>
    <a:masterClrMapping/>
  </p:clrMapOvr>
  <p:transition spd="med">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601941648"/>
      </p:ext>
    </p:extLst>
  </p:cSld>
  <p:clrMapOvr>
    <a:masterClrMapping/>
  </p:clrMapOvr>
  <p:transition spd="med">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2303218"/>
      </p:ext>
    </p:extLst>
  </p:cSld>
  <p:clrMapOvr>
    <a:masterClrMapping/>
  </p:clrMapOvr>
  <p:transition spd="med">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75735060"/>
      </p:ext>
    </p:extLst>
  </p:cSld>
  <p:clrMapOvr>
    <a:masterClrMapping/>
  </p:clrMapOvr>
  <p:transition spd="med">
    <p:zo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546357928"/>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104859387"/>
      </p:ext>
    </p:extLst>
  </p:cSld>
  <p:clrMapOvr>
    <a:masterClrMapping/>
  </p:clrMapOvr>
  <p:transition spd="med">
    <p:zo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12143587"/>
      </p:ext>
    </p:extLst>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14/08/2026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14/08/2026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210128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226575904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88554533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6.jpeg"/><Relationship Id="rId2" Type="http://schemas.openxmlformats.org/officeDocument/2006/relationships/image" Target="../media/image32.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35.png"/><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2.xml"/><Relationship Id="rId5" Type="http://schemas.openxmlformats.org/officeDocument/2006/relationships/image" Target="../media/image6.jpe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6.png"/><Relationship Id="rId3" Type="http://schemas.openxmlformats.org/officeDocument/2006/relationships/image" Target="../media/image10.jpeg"/><Relationship Id="rId7" Type="http://schemas.openxmlformats.org/officeDocument/2006/relationships/image" Target="../media/image13.png"/><Relationship Id="rId12" Type="http://schemas.microsoft.com/office/2007/relationships/hdphoto" Target="../media/hdphoto4.wdp"/><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5.png"/><Relationship Id="rId5" Type="http://schemas.microsoft.com/office/2007/relationships/hdphoto" Target="../media/hdphoto1.wdp"/><Relationship Id="rId15" Type="http://schemas.openxmlformats.org/officeDocument/2006/relationships/image" Target="../media/image17.jpeg"/><Relationship Id="rId10" Type="http://schemas.microsoft.com/office/2007/relationships/hdphoto" Target="../media/hdphoto3.wdp"/><Relationship Id="rId4" Type="http://schemas.openxmlformats.org/officeDocument/2006/relationships/image" Target="../media/image11.png"/><Relationship Id="rId9" Type="http://schemas.openxmlformats.org/officeDocument/2006/relationships/image" Target="../media/image14.png"/><Relationship Id="rId14" Type="http://schemas.microsoft.com/office/2007/relationships/hdphoto" Target="../media/hdphoto5.wdp"/></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30.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58189" y="-174567"/>
            <a:ext cx="12333540" cy="936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E</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66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122663" y="6255834"/>
            <a:ext cx="120693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tromjesečje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a:t>
            </a:r>
            <a:r>
              <a:rPr kumimoji="0" lang="en-US"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29.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kolovoza </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6" name="Picture 5">
            <a:extLst>
              <a:ext uri="{FF2B5EF4-FFF2-40B4-BE49-F238E27FC236}">
                <a16:creationId xmlns:a16="http://schemas.microsoft.com/office/drawing/2014/main" id="{825003AE-272A-1BD6-7D63-0B3ADD41EDCF}"/>
              </a:ext>
            </a:extLst>
          </p:cNvPr>
          <p:cNvPicPr>
            <a:picLocks noChangeAspect="1"/>
          </p:cNvPicPr>
          <p:nvPr/>
        </p:nvPicPr>
        <p:blipFill>
          <a:blip r:embed="rId3"/>
          <a:stretch>
            <a:fillRect/>
          </a:stretch>
        </p:blipFill>
        <p:spPr>
          <a:xfrm>
            <a:off x="-1" y="748145"/>
            <a:ext cx="12286211" cy="5519651"/>
          </a:xfrm>
          <a:prstGeom prst="rect">
            <a:avLst/>
          </a:prstGeom>
        </p:spPr>
      </p:pic>
    </p:spTree>
    <p:extLst>
      <p:ext uri="{BB962C8B-B14F-4D97-AF65-F5344CB8AC3E}">
        <p14:creationId xmlns:p14="http://schemas.microsoft.com/office/powerpoint/2010/main" val="1319525456"/>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76200"/>
            <a:ext cx="12192000" cy="769441"/>
          </a:xfrm>
          <a:prstGeom prst="rect">
            <a:avLst/>
          </a:prstGeom>
          <a:noFill/>
        </p:spPr>
        <p:txBody>
          <a:bodyPr wrap="square">
            <a:spAutoFit/>
          </a:bodyPr>
          <a:lstStyle/>
          <a:p>
            <a:pPr algn="ctr"/>
            <a:r>
              <a:rPr lang="hr-HR" sz="4400" b="1" spc="6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MIRIS KRISTA</a:t>
            </a:r>
            <a:endParaRPr lang="e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523027"/>
            <a:ext cx="7037959" cy="646331"/>
          </a:xfrm>
          <a:prstGeom prst="rect">
            <a:avLst/>
          </a:prstGeom>
          <a:noFill/>
        </p:spPr>
        <p:txBody>
          <a:bodyPr wrap="square">
            <a:spAutoFit/>
          </a:bodyPr>
          <a:lstStyle/>
          <a:p>
            <a:pPr algn="ctr"/>
            <a:r>
              <a:rPr lang="en" b="1">
                <a:solidFill>
                  <a:srgbClr val="BEE395"/>
                </a:solidFill>
                <a:effectLst>
                  <a:outerShdw blurRad="38100" dist="38100" dir="2700000" algn="tl">
                    <a:srgbClr val="000000">
                      <a:alpha val="43137"/>
                    </a:srgbClr>
                  </a:outerShdw>
                </a:effectLst>
                <a:latin typeface="Comic Sans MS" panose="030F0702030302020204" pitchFamily="66" charset="0"/>
              </a:rPr>
              <a:t>“</a:t>
            </a:r>
            <a:r>
              <a:rPr lang="sr-Latn-RS" b="1">
                <a:solidFill>
                  <a:srgbClr val="BEE395"/>
                </a:solidFill>
                <a:effectLst>
                  <a:outerShdw blurRad="38100" dist="38100" dir="2700000" algn="tl">
                    <a:srgbClr val="000000">
                      <a:alpha val="43137"/>
                    </a:srgbClr>
                  </a:outerShdw>
                </a:effectLst>
                <a:latin typeface="Comic Sans MS" panose="030F0702030302020204" pitchFamily="66" charset="0"/>
              </a:rPr>
              <a:t>M</a:t>
            </a:r>
            <a:r>
              <a:rPr lang="en-US" b="1">
                <a:solidFill>
                  <a:srgbClr val="BEE395"/>
                </a:solidFill>
                <a:effectLst>
                  <a:outerShdw blurRad="38100" dist="38100" dir="2700000" algn="tl">
                    <a:srgbClr val="000000">
                      <a:alpha val="43137"/>
                    </a:srgbClr>
                  </a:outerShdw>
                </a:effectLst>
                <a:latin typeface="Comic Sans MS" panose="030F0702030302020204" pitchFamily="66" charset="0"/>
              </a:rPr>
              <a:t>i smo Bogu </a:t>
            </a:r>
            <a:r>
              <a:rPr lang="sr-Latn-RS" b="1">
                <a:solidFill>
                  <a:srgbClr val="BEE395"/>
                </a:solidFill>
                <a:effectLst>
                  <a:outerShdw blurRad="38100" dist="38100" dir="2700000" algn="tl">
                    <a:srgbClr val="000000">
                      <a:alpha val="43137"/>
                    </a:srgbClr>
                  </a:outerShdw>
                </a:effectLst>
                <a:latin typeface="Comic Sans MS" panose="030F0702030302020204" pitchFamily="66" charset="0"/>
              </a:rPr>
              <a:t>ugodan </a:t>
            </a:r>
            <a:r>
              <a:rPr lang="en-US" b="1">
                <a:solidFill>
                  <a:srgbClr val="BEE395"/>
                </a:solidFill>
                <a:effectLst>
                  <a:outerShdw blurRad="38100" dist="38100" dir="2700000" algn="tl">
                    <a:srgbClr val="000000">
                      <a:alpha val="43137"/>
                    </a:srgbClr>
                  </a:outerShdw>
                </a:effectLst>
                <a:latin typeface="Comic Sans MS" panose="030F0702030302020204" pitchFamily="66" charset="0"/>
              </a:rPr>
              <a:t>Kristov </a:t>
            </a:r>
            <a:r>
              <a:rPr lang="sr-Latn-RS" b="1">
                <a:solidFill>
                  <a:srgbClr val="BEE395"/>
                </a:solidFill>
                <a:effectLst>
                  <a:outerShdw blurRad="38100" dist="38100" dir="2700000" algn="tl">
                    <a:srgbClr val="000000">
                      <a:alpha val="43137"/>
                    </a:srgbClr>
                  </a:outerShdw>
                </a:effectLst>
                <a:latin typeface="Comic Sans MS" panose="030F0702030302020204" pitchFamily="66" charset="0"/>
              </a:rPr>
              <a:t>miris </a:t>
            </a:r>
            <a:r>
              <a:rPr lang="en-US" b="1">
                <a:solidFill>
                  <a:srgbClr val="BEE395"/>
                </a:solidFill>
                <a:effectLst>
                  <a:outerShdw blurRad="38100" dist="38100" dir="2700000" algn="tl">
                    <a:srgbClr val="000000">
                      <a:alpha val="43137"/>
                    </a:srgbClr>
                  </a:outerShdw>
                </a:effectLst>
                <a:latin typeface="Comic Sans MS" panose="030F0702030302020204" pitchFamily="66" charset="0"/>
              </a:rPr>
              <a:t>među onima koji se spašavaju i među onima koji propadaju" (2. Korinćanima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997430" cy="1631216"/>
          </a:xfrm>
          <a:prstGeom prst="rect">
            <a:avLst/>
          </a:prstGeom>
          <a:noFill/>
        </p:spPr>
        <p:txBody>
          <a:bodyPr wrap="square" rtlCol="0">
            <a:spAutoFit/>
          </a:bodyPr>
          <a:lstStyle/>
          <a:p>
            <a:pPr>
              <a:spcBef>
                <a:spcPts val="600"/>
              </a:spcBef>
            </a:pPr>
            <a:r>
              <a:rPr lang="hr-HR" sz="2000" b="1"/>
              <a:t>Komentirajući kako je Bog "otvorio vrata" da se evanđelje uspješno propovijeda u Troadi, Pavao uzvikuje hvalu i pobjedu: „Hvala Bogu, koji nas uvijek u Kristu vodi u pobje- donosnom slavlju i koji po nama širi svakom mjestu miris svoje spoznaje." (2. Kor. 2,14).</a:t>
            </a:r>
            <a:endParaRPr lang="en" sz="2000" b="1" dirty="0"/>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323439"/>
          </a:xfrm>
          <a:prstGeom prst="rect">
            <a:avLst/>
          </a:prstGeom>
          <a:noFill/>
        </p:spPr>
        <p:txBody>
          <a:bodyPr wrap="square">
            <a:spAutoFit/>
          </a:bodyPr>
          <a:lstStyle/>
          <a:p>
            <a:pPr>
              <a:spcBef>
                <a:spcPts val="600"/>
              </a:spcBef>
            </a:pPr>
            <a:r>
              <a:rPr lang="hr-HR" sz="2000" b="1"/>
              <a:t>Poput sveprisutnog mirisa, znanje o Kristu dopire do svake duše. Korinćanima, kao i nama, taj miris je vječni život. Međutim, za one koji odbijaju poziv, to je miris smrti (2. Kor. 2:15-16).</a:t>
            </a:r>
            <a:endParaRPr lang="en" sz="2000" b="1" dirty="0"/>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877956"/>
            <a:ext cx="4432165" cy="1938992"/>
          </a:xfrm>
          <a:prstGeom prst="rect">
            <a:avLst/>
          </a:prstGeom>
          <a:noFill/>
        </p:spPr>
        <p:txBody>
          <a:bodyPr wrap="square">
            <a:spAutoFit/>
          </a:bodyPr>
          <a:lstStyle/>
          <a:p>
            <a:pPr>
              <a:spcBef>
                <a:spcPts val="600"/>
              </a:spcBef>
            </a:pPr>
            <a:r>
              <a:rPr lang="hr-HR" sz="2000" b="1"/>
              <a:t>Usredotočujući se na odgovornost koju to podrazumijeva, Pavao objašnjava da se poruka mora iskreno prenijeti, bez traženja osobne koristi, već za spasenje slušatelja (2. Kor. 2,17).</a:t>
            </a:r>
            <a:endParaRPr lang="en" sz="2000" b="1" dirty="0"/>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70000" y="640080"/>
            <a:ext cx="10695021" cy="5093702"/>
          </a:xfrm>
          <a:prstGeom prst="rect">
            <a:avLst/>
          </a:prstGeom>
          <a:noFill/>
        </p:spPr>
        <p:txBody>
          <a:bodyPr wrap="square">
            <a:spAutoFit/>
          </a:bodyPr>
          <a:lstStyle/>
          <a:p>
            <a:pPr algn="just">
              <a:spcBef>
                <a:spcPts val="600"/>
              </a:spcBef>
            </a:pPr>
            <a:r>
              <a:rPr lang="en" sz="2800" b="1">
                <a:latin typeface="Constantia" panose="02030602050306030303" pitchFamily="18" charset="0"/>
              </a:rPr>
              <a:t>“</a:t>
            </a:r>
            <a:r>
              <a:rPr lang="en-US" sz="3200" b="1">
                <a:latin typeface="Constantia" panose="02030602050306030303" pitchFamily="18" charset="0"/>
              </a:rPr>
              <a:t>Ovaj vjerni </a:t>
            </a:r>
            <a:r>
              <a:rPr lang="sr-Latn-RS" sz="3200" b="1">
                <a:latin typeface="Constantia" panose="02030602050306030303" pitchFamily="18" charset="0"/>
              </a:rPr>
              <a:t>vje</a:t>
            </a:r>
            <a:r>
              <a:rPr lang="en-US" sz="3200" b="1">
                <a:latin typeface="Constantia" panose="02030602050306030303" pitchFamily="18" charset="0"/>
              </a:rPr>
              <a:t>snik donio je </a:t>
            </a:r>
            <a:r>
              <a:rPr lang="sr-Latn-RS" sz="3200" b="1">
                <a:latin typeface="Constantia" panose="02030602050306030303" pitchFamily="18" charset="0"/>
              </a:rPr>
              <a:t>radosn</a:t>
            </a:r>
            <a:r>
              <a:rPr lang="en-US" sz="3200" b="1">
                <a:latin typeface="Constantia" panose="02030602050306030303" pitchFamily="18" charset="0"/>
              </a:rPr>
              <a:t>u vijest </a:t>
            </a:r>
            <a:r>
              <a:rPr lang="sr-Latn-RS" sz="3200" b="1">
                <a:latin typeface="Constantia" panose="02030602050306030303" pitchFamily="18" charset="0"/>
              </a:rPr>
              <a:t>o izvanrednoj promjeni koja se zbila među</a:t>
            </a:r>
            <a:r>
              <a:rPr lang="en-US" sz="3200" b="1">
                <a:latin typeface="Constantia" panose="02030602050306030303" pitchFamily="18" charset="0"/>
              </a:rPr>
              <a:t> korintskim vjernicima. Mnogi su prihvatili uput</a:t>
            </a:r>
            <a:r>
              <a:rPr lang="sr-Latn-RS" sz="3200" b="1">
                <a:latin typeface="Constantia" panose="02030602050306030303" pitchFamily="18" charset="0"/>
              </a:rPr>
              <a:t>e</a:t>
            </a:r>
            <a:r>
              <a:rPr lang="en-US" sz="3200" b="1">
                <a:latin typeface="Constantia" panose="02030602050306030303" pitchFamily="18" charset="0"/>
              </a:rPr>
              <a:t> i</a:t>
            </a:r>
            <a:r>
              <a:rPr lang="sr-Latn-RS" sz="3200" b="1">
                <a:latin typeface="Constantia" panose="02030602050306030303" pitchFamily="18" charset="0"/>
              </a:rPr>
              <a:t>sadržane u</a:t>
            </a:r>
            <a:r>
              <a:rPr lang="en-US" sz="3200" b="1">
                <a:latin typeface="Constantia" panose="02030602050306030303" pitchFamily="18" charset="0"/>
              </a:rPr>
              <a:t> Pavlov</a:t>
            </a:r>
            <a:r>
              <a:rPr lang="sr-Latn-RS" sz="3200" b="1">
                <a:latin typeface="Constantia" panose="02030602050306030303" pitchFamily="18" charset="0"/>
              </a:rPr>
              <a:t>om</a:t>
            </a:r>
            <a:r>
              <a:rPr lang="en-US" sz="3200" b="1">
                <a:latin typeface="Constantia" panose="02030602050306030303" pitchFamily="18" charset="0"/>
              </a:rPr>
              <a:t> p</a:t>
            </a:r>
            <a:r>
              <a:rPr lang="sr-Latn-RS" sz="3200" b="1">
                <a:latin typeface="Constantia" panose="02030602050306030303" pitchFamily="18" charset="0"/>
              </a:rPr>
              <a:t>ismu</a:t>
            </a:r>
            <a:r>
              <a:rPr lang="en-US" sz="3200" b="1">
                <a:latin typeface="Constantia" panose="02030602050306030303" pitchFamily="18" charset="0"/>
              </a:rPr>
              <a:t> i pokajali se za svoje grijehe. Njihov život više ni</a:t>
            </a:r>
            <a:r>
              <a:rPr lang="sr-Latn-RS" sz="3200" b="1">
                <a:latin typeface="Constantia" panose="02030602050306030303" pitchFamily="18" charset="0"/>
              </a:rPr>
              <a:t>je</a:t>
            </a:r>
            <a:r>
              <a:rPr lang="en-US" sz="3200" b="1">
                <a:latin typeface="Constantia" panose="02030602050306030303" pitchFamily="18" charset="0"/>
              </a:rPr>
              <a:t> bi</a:t>
            </a:r>
            <a:r>
              <a:rPr lang="sr-Latn-RS" sz="3200" b="1">
                <a:latin typeface="Constantia" panose="02030602050306030303" pitchFamily="18" charset="0"/>
              </a:rPr>
              <a:t>o na sramotu</a:t>
            </a:r>
            <a:r>
              <a:rPr lang="en-US" sz="3200" b="1">
                <a:latin typeface="Constantia" panose="02030602050306030303" pitchFamily="18" charset="0"/>
              </a:rPr>
              <a:t> kršćanstvu, već </a:t>
            </a:r>
            <a:r>
              <a:rPr lang="sr-Latn-RS" sz="3200" b="1">
                <a:latin typeface="Constantia" panose="02030602050306030303" pitchFamily="18" charset="0"/>
              </a:rPr>
              <a:t>je vršio</a:t>
            </a:r>
            <a:r>
              <a:rPr lang="en-US" sz="3200" b="1">
                <a:latin typeface="Constantia" panose="02030602050306030303" pitchFamily="18" charset="0"/>
              </a:rPr>
              <a:t> snaž</a:t>
            </a:r>
            <a:r>
              <a:rPr lang="sr-Latn-RS" sz="3200" b="1">
                <a:latin typeface="Constantia" panose="02030602050306030303" pitchFamily="18" charset="0"/>
              </a:rPr>
              <a:t>an</a:t>
            </a:r>
            <a:r>
              <a:rPr lang="en-US" sz="3200" b="1">
                <a:latin typeface="Constantia" panose="02030602050306030303" pitchFamily="18" charset="0"/>
              </a:rPr>
              <a:t> utjecali u </a:t>
            </a:r>
            <a:r>
              <a:rPr lang="sr-Latn-RS" sz="3200" b="1">
                <a:latin typeface="Constantia" panose="02030602050306030303" pitchFamily="18" charset="0"/>
              </a:rPr>
              <a:t>prilog</a:t>
            </a:r>
            <a:r>
              <a:rPr lang="en-US" sz="3200" b="1">
                <a:latin typeface="Constantia" panose="02030602050306030303" pitchFamily="18" charset="0"/>
              </a:rPr>
              <a:t> praktične pobožnosti. […]</a:t>
            </a:r>
            <a:r>
              <a:rPr lang="sr-Latn-RS" sz="3200" b="1">
                <a:latin typeface="Constantia" panose="02030602050306030303" pitchFamily="18" charset="0"/>
              </a:rPr>
              <a:t> Zato</a:t>
            </a:r>
            <a:r>
              <a:rPr lang="en-US" sz="3200" b="1">
                <a:latin typeface="Constantia" panose="02030602050306030303" pitchFamily="18" charset="0"/>
              </a:rPr>
              <a:t>
</a:t>
            </a:r>
            <a:r>
              <a:rPr lang="sr-Latn-RS" sz="3200" b="1">
                <a:latin typeface="Constantia" panose="02030602050306030303" pitchFamily="18" charset="0"/>
              </a:rPr>
              <a:t>će p</a:t>
            </a:r>
            <a:r>
              <a:rPr lang="en-US" sz="3200" b="1">
                <a:latin typeface="Constantia" panose="02030602050306030303" pitchFamily="18" charset="0"/>
              </a:rPr>
              <a:t>okajanje</a:t>
            </a:r>
            <a:r>
              <a:rPr lang="sr-Latn-RS" sz="3200" b="1">
                <a:latin typeface="Constantia" panose="02030602050306030303" pitchFamily="18" charset="0"/>
              </a:rPr>
              <a:t>, do</a:t>
            </a:r>
            <a:r>
              <a:rPr lang="en-US" sz="3200" b="1">
                <a:latin typeface="Constantia" panose="02030602050306030303" pitchFamily="18" charset="0"/>
              </a:rPr>
              <a:t> koj</a:t>
            </a:r>
            <a:r>
              <a:rPr lang="sr-Latn-RS" sz="3200" b="1">
                <a:latin typeface="Constantia" panose="02030602050306030303" pitchFamily="18" charset="0"/>
              </a:rPr>
              <a:t>rg dolazi zahvaljujući </a:t>
            </a:r>
            <a:r>
              <a:rPr lang="en-US" sz="3200" b="1">
                <a:latin typeface="Constantia" panose="02030602050306030303" pitchFamily="18" charset="0"/>
              </a:rPr>
              <a:t>utjecaj</a:t>
            </a:r>
            <a:r>
              <a:rPr lang="sr-Latn-RS" sz="3200" b="1">
                <a:latin typeface="Constantia" panose="02030602050306030303" pitchFamily="18" charset="0"/>
              </a:rPr>
              <a:t>u</a:t>
            </a:r>
            <a:r>
              <a:rPr lang="en-US" sz="3200" b="1">
                <a:latin typeface="Constantia" panose="02030602050306030303" pitchFamily="18" charset="0"/>
              </a:rPr>
              <a:t> božanske milosti na srce</a:t>
            </a:r>
            <a:r>
              <a:rPr lang="sr-Latn-RS" sz="3200" b="1">
                <a:latin typeface="Constantia" panose="02030602050306030303" pitchFamily="18" charset="0"/>
              </a:rPr>
              <a:t>,</a:t>
            </a:r>
            <a:r>
              <a:rPr lang="en-US" sz="3200" b="1">
                <a:latin typeface="Constantia" panose="02030602050306030303" pitchFamily="18" charset="0"/>
              </a:rPr>
              <a:t> </a:t>
            </a:r>
            <a:r>
              <a:rPr lang="sr-Latn-RS" sz="3200" b="1">
                <a:latin typeface="Constantia" panose="02030602050306030303" pitchFamily="18" charset="0"/>
              </a:rPr>
              <a:t>dovesti</a:t>
            </a:r>
            <a:r>
              <a:rPr lang="en-US" sz="3200" b="1">
                <a:latin typeface="Constantia" panose="02030602050306030303" pitchFamily="18" charset="0"/>
              </a:rPr>
              <a:t> do </a:t>
            </a:r>
            <a:r>
              <a:rPr lang="sr-Latn-RS" sz="3200" b="1">
                <a:latin typeface="Constantia" panose="02030602050306030303" pitchFamily="18" charset="0"/>
              </a:rPr>
              <a:t>priznanja i</a:t>
            </a:r>
            <a:r>
              <a:rPr lang="en-US" sz="3200" b="1">
                <a:latin typeface="Constantia" panose="02030602050306030303" pitchFamily="18" charset="0"/>
              </a:rPr>
              <a:t> </a:t>
            </a:r>
            <a:r>
              <a:rPr lang="sr-Latn-RS" sz="3200" b="1">
                <a:latin typeface="Constantia" panose="02030602050306030303" pitchFamily="18" charset="0"/>
              </a:rPr>
              <a:t>odbacivanja grijeha</a:t>
            </a:r>
            <a:r>
              <a:rPr lang="en-US" sz="3200" b="1">
                <a:latin typeface="Constantia" panose="02030602050306030303" pitchFamily="18" charset="0"/>
              </a:rPr>
              <a:t>. Takvi su </a:t>
            </a:r>
            <a:r>
              <a:rPr lang="sr-Latn-RS" sz="3200" b="1">
                <a:latin typeface="Constantia" panose="02030602050306030303" pitchFamily="18" charset="0"/>
              </a:rPr>
              <a:t>bili </a:t>
            </a:r>
            <a:r>
              <a:rPr lang="en-US" sz="3200" b="1">
                <a:latin typeface="Constantia" panose="02030602050306030303" pitchFamily="18" charset="0"/>
              </a:rPr>
              <a:t>plodovi koje je apostol </a:t>
            </a:r>
            <a:r>
              <a:rPr lang="sr-Latn-RS" sz="3200" b="1">
                <a:latin typeface="Constantia" panose="02030602050306030303" pitchFamily="18" charset="0"/>
              </a:rPr>
              <a:t>vid</a:t>
            </a:r>
            <a:r>
              <a:rPr lang="en-US" sz="3200" b="1">
                <a:latin typeface="Constantia" panose="02030602050306030303" pitchFamily="18" charset="0"/>
              </a:rPr>
              <a:t>io u život</a:t>
            </a:r>
            <a:r>
              <a:rPr lang="sr-Latn-RS" sz="3200" b="1">
                <a:latin typeface="Constantia" panose="02030602050306030303" pitchFamily="18" charset="0"/>
              </a:rPr>
              <a:t>u</a:t>
            </a:r>
            <a:r>
              <a:rPr lang="en-US" sz="3200" b="1">
                <a:latin typeface="Constantia" panose="02030602050306030303" pitchFamily="18" charset="0"/>
              </a:rPr>
              <a:t> korintskih vjernika.</a:t>
            </a:r>
            <a:endParaRPr lang="en" sz="2800" b="1" dirty="0">
              <a:latin typeface="Constantia" panose="02030602050306030303" pitchFamily="18" charset="0"/>
            </a:endParaRPr>
          </a:p>
        </p:txBody>
      </p:sp>
      <p:sp>
        <p:nvSpPr>
          <p:cNvPr id="4" name="CuadroTexto 3">
            <a:extLst>
              <a:ext uri="{FF2B5EF4-FFF2-40B4-BE49-F238E27FC236}">
                <a16:creationId xmlns:a16="http://schemas.microsoft.com/office/drawing/2014/main" id="{9697A149-7736-E05F-7122-BA67908A336A}"/>
              </a:ext>
            </a:extLst>
          </p:cNvPr>
          <p:cNvSpPr txBox="1"/>
          <p:nvPr/>
        </p:nvSpPr>
        <p:spPr>
          <a:xfrm>
            <a:off x="7020654" y="5905938"/>
            <a:ext cx="4944367" cy="338554"/>
          </a:xfrm>
          <a:prstGeom prst="rect">
            <a:avLst/>
          </a:prstGeom>
          <a:noFill/>
        </p:spPr>
        <p:txBody>
          <a:bodyPr wrap="none" rtlCol="0">
            <a:spAutoFit/>
          </a:bodyPr>
          <a:lstStyle/>
          <a:p>
            <a:pPr algn="r"/>
            <a:r>
              <a:rPr lang="en" sz="1600" b="1"/>
              <a:t>E</a:t>
            </a:r>
            <a:r>
              <a:rPr lang="sr-Latn-RS" sz="1600" b="1"/>
              <a:t>llen G. White, </a:t>
            </a:r>
            <a:r>
              <a:rPr lang="hr-HR" sz="1600" i="1"/>
              <a:t>Djela apostolska,</a:t>
            </a:r>
            <a:r>
              <a:rPr lang="en" sz="1600" i="1"/>
              <a:t>pp. </a:t>
            </a:r>
            <a:r>
              <a:rPr lang="en" sz="1600" b="1"/>
              <a:t>324</a:t>
            </a:r>
            <a:r>
              <a:rPr lang="sr-Latn-RS" sz="1600" b="1"/>
              <a:t>. u izvorniku.</a:t>
            </a:r>
            <a:endParaRPr lang="en" sz="1600" b="1" dirty="0"/>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9713" b="14310"/>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16000" b="23474"/>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69011" y="3485072"/>
            <a:ext cx="12135115" cy="3046988"/>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lvl="0" algn="ctr" defTabSz="914377" fontAlgn="base">
              <a:spcBef>
                <a:spcPct val="0"/>
              </a:spcBef>
              <a:spcAft>
                <a:spcPct val="0"/>
              </a:spcAft>
              <a:defRPr/>
            </a:pPr>
            <a:r>
              <a:rPr lang="en-US" sz="2400" b="1">
                <a:solidFill>
                  <a:srgbClr val="FFFFFF"/>
                </a:solidFill>
                <a:cs typeface="Arial" charset="0"/>
              </a:rPr>
              <a:t>Korinćani su smatrali da se ne mogu osloniti na Pavla. Osjećali su da ih ne voli dovoljno (2. Kor. 1,17). Kao odgovor, Pavao je zamolio Korinćane da razmisle o Isusu i radosnoj vijesti. Pavao je držao svoja obećanja Korinćanima, baš kao što je Bog držao svoja obećanja njima zbog Isusa (2. Kor. 1,18–22). Zato Pavao kaže: "Isus kaže da na sva Božja mnoga obećanja" (2. Kor. 1,20, NLV). Pavlov odgovor nam pokazuje da Isus "nije netko tko mijenja svoju poruku između 'Da' i 'Ne'. Uvijek kaže 'Da,' i čini što kaže" (2. Kor. 1,19).</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0AEA1-C036-71BA-BD01-85C85C4EA679}"/>
            </a:ext>
          </a:extLst>
        </p:cNvPr>
        <p:cNvGrpSpPr/>
        <p:nvPr/>
      </p:nvGrpSpPr>
      <p:grpSpPr>
        <a:xfrm>
          <a:off x="0" y="0"/>
          <a:ext cx="0" cy="0"/>
          <a:chOff x="0" y="0"/>
          <a:chExt cx="0" cy="0"/>
        </a:xfrm>
      </p:grpSpPr>
      <p:sp>
        <p:nvSpPr>
          <p:cNvPr id="16386" name="Rectangle 2">
            <a:extLst>
              <a:ext uri="{FF2B5EF4-FFF2-40B4-BE49-F238E27FC236}">
                <a16:creationId xmlns:a16="http://schemas.microsoft.com/office/drawing/2014/main" id="{83E7B18B-3170-5D63-C6B0-A140E4B96870}"/>
              </a:ext>
            </a:extLst>
          </p:cNvPr>
          <p:cNvSpPr>
            <a:spLocks noGrp="1" noChangeArrowheads="1"/>
          </p:cNvSpPr>
          <p:nvPr>
            <p:ph type="title"/>
          </p:nvPr>
        </p:nvSpPr>
        <p:spPr>
          <a:xfrm>
            <a:off x="2667000" y="76200"/>
            <a:ext cx="6553200" cy="1143000"/>
          </a:xfrm>
        </p:spPr>
        <p:txBody>
          <a:bodyPr/>
          <a:lstStyle/>
          <a:p>
            <a:pPr eaLnBrk="1" hangingPunct="1"/>
            <a:r>
              <a:rPr lang="hr-HR" dirty="0"/>
              <a:t>PRIMJENA</a:t>
            </a:r>
            <a:endParaRPr lang="en-US" dirty="0"/>
          </a:p>
        </p:txBody>
      </p:sp>
      <p:sp>
        <p:nvSpPr>
          <p:cNvPr id="16387" name="Rectangle 3">
            <a:extLst>
              <a:ext uri="{FF2B5EF4-FFF2-40B4-BE49-F238E27FC236}">
                <a16:creationId xmlns:a16="http://schemas.microsoft.com/office/drawing/2014/main" id="{F5F95EC7-EEFC-2EE2-DBEB-849E9AD8404F}"/>
              </a:ext>
            </a:extLst>
          </p:cNvPr>
          <p:cNvSpPr>
            <a:spLocks noGrp="1" noChangeArrowheads="1"/>
          </p:cNvSpPr>
          <p:nvPr>
            <p:ph type="body" idx="1"/>
          </p:nvPr>
        </p:nvSpPr>
        <p:spPr>
          <a:xfrm>
            <a:off x="4048298" y="1676402"/>
            <a:ext cx="7381702"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”S</a:t>
            </a:r>
            <a:r>
              <a:rPr lang="en-US" sz="2800">
                <a:solidFill>
                  <a:srgbClr val="FFFF99"/>
                </a:solidFill>
              </a:rPr>
              <a:t>lu</a:t>
            </a:r>
            <a:r>
              <a:rPr lang="hr-HR" sz="2800">
                <a:solidFill>
                  <a:srgbClr val="FFFF99"/>
                </a:solidFill>
              </a:rPr>
              <a:t>ž</a:t>
            </a:r>
            <a:r>
              <a:rPr lang="en-US" sz="2800">
                <a:solidFill>
                  <a:srgbClr val="FFFF99"/>
                </a:solidFill>
              </a:rPr>
              <a:t>ba poticana ljubavlju</a:t>
            </a:r>
            <a:r>
              <a:rPr lang="hr-HR" sz="2800">
                <a:solidFill>
                  <a:srgbClr val="FFFF99"/>
                </a:solidFill>
              </a:rPr>
              <a:t> ”, </a:t>
            </a:r>
            <a:r>
              <a:rPr lang="hr-HR" sz="2800" dirty="0">
                <a:solidFill>
                  <a:srgbClr val="FFFF99"/>
                </a:solidFill>
              </a:rPr>
              <a:t>može pomoći danas</a:t>
            </a:r>
            <a:r>
              <a:rPr lang="en-US" sz="2800" dirty="0">
                <a:solidFill>
                  <a:srgbClr val="FFFF99"/>
                </a:solidFill>
              </a:rPr>
              <a:t>? </a:t>
            </a:r>
          </a:p>
        </p:txBody>
      </p:sp>
      <p:sp>
        <p:nvSpPr>
          <p:cNvPr id="16388" name="Rectangle 4">
            <a:extLst>
              <a:ext uri="{FF2B5EF4-FFF2-40B4-BE49-F238E27FC236}">
                <a16:creationId xmlns:a16="http://schemas.microsoft.com/office/drawing/2014/main" id="{4B2DDC42-1327-C61C-DF06-205D13A7AEC1}"/>
              </a:ext>
            </a:extLst>
          </p:cNvPr>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a:extLst>
              <a:ext uri="{FF2B5EF4-FFF2-40B4-BE49-F238E27FC236}">
                <a16:creationId xmlns:a16="http://schemas.microsoft.com/office/drawing/2014/main" id="{D7F6D55C-1B89-6AA7-C8DA-06983408C411}"/>
              </a:ext>
            </a:extLst>
          </p:cNvPr>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a:extLst>
              <a:ext uri="{FF2B5EF4-FFF2-40B4-BE49-F238E27FC236}">
                <a16:creationId xmlns:a16="http://schemas.microsoft.com/office/drawing/2014/main" id="{E5A0871E-9E69-6712-D81A-AC985113206F}"/>
              </a:ext>
            </a:extLst>
          </p:cNvPr>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a:extLst>
              <a:ext uri="{FF2B5EF4-FFF2-40B4-BE49-F238E27FC236}">
                <a16:creationId xmlns:a16="http://schemas.microsoft.com/office/drawing/2014/main" id="{4B2CA169-0EEF-5503-B0F0-F7ABCF9C9F2A}"/>
              </a:ext>
            </a:extLst>
          </p:cNvPr>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a:extLst>
              <a:ext uri="{FF2B5EF4-FFF2-40B4-BE49-F238E27FC236}">
                <a16:creationId xmlns:a16="http://schemas.microsoft.com/office/drawing/2014/main" id="{7C055A30-5F0D-A9C5-8B5B-5BBA0C54EA60}"/>
              </a:ext>
            </a:extLst>
          </p:cNvPr>
          <p:cNvSpPr>
            <a:spLocks noChangeArrowheads="1"/>
          </p:cNvSpPr>
          <p:nvPr/>
        </p:nvSpPr>
        <p:spPr bwMode="auto">
          <a:xfrm>
            <a:off x="3352801" y="3886201"/>
            <a:ext cx="7423484"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Želim li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utjecaja prihvatiti Sveto pismo kao autoritativno, nepogrješivo otkrivenje Božje volje? </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Želim li ostati vjeran cijelom Pismu a to znači vršiti  zapovijedi Božje i čuvati svjedočanstvo Isusa Krista?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a:extLst>
              <a:ext uri="{FF2B5EF4-FFF2-40B4-BE49-F238E27FC236}">
                <a16:creationId xmlns:a16="http://schemas.microsoft.com/office/drawing/2014/main" id="{581F18DF-6DD6-3A83-4DB8-2585FB3FE171}"/>
              </a:ext>
            </a:extLst>
          </p:cNvPr>
          <p:cNvSpPr txBox="1">
            <a:spLocks noChangeArrowheads="1"/>
          </p:cNvSpPr>
          <p:nvPr/>
        </p:nvSpPr>
        <p:spPr bwMode="auto">
          <a:xfrm>
            <a:off x="2709949" y="1676401"/>
            <a:ext cx="1213658" cy="1091737"/>
          </a:xfrm>
          <a:prstGeom prst="rect">
            <a:avLst/>
          </a:prstGeom>
          <a:solidFill>
            <a:srgbClr val="FFFF99"/>
          </a:solidFill>
          <a:ln w="57150">
            <a:solidFill>
              <a:schemeClr val="tx1"/>
            </a:solidFill>
            <a:miter lim="800000"/>
            <a:headEnd/>
            <a:tailEnd/>
          </a:ln>
        </p:spPr>
        <p:txBody>
          <a:bodyPr wrap="square">
            <a:norm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a:extLst>
              <a:ext uri="{FF2B5EF4-FFF2-40B4-BE49-F238E27FC236}">
                <a16:creationId xmlns:a16="http://schemas.microsoft.com/office/drawing/2014/main" id="{2C66800C-5B0A-1121-FBFA-EB15CFD0FF74}"/>
              </a:ext>
            </a:extLst>
          </p:cNvPr>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a:extLst>
              <a:ext uri="{FF2B5EF4-FFF2-40B4-BE49-F238E27FC236}">
                <a16:creationId xmlns:a16="http://schemas.microsoft.com/office/drawing/2014/main" id="{1D0AAE59-62B3-9E01-B783-9DBB36774AD5}"/>
              </a:ext>
            </a:extLst>
          </p:cNvPr>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CC66"/>
                </a:solidFill>
                <a:effectLst/>
                <a:uLnTx/>
                <a:uFillTx/>
                <a:latin typeface="Arial"/>
                <a:ea typeface="+mn-ea"/>
                <a:cs typeface="Arial" charset="0"/>
              </a:rPr>
              <a:t>Razumjevši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podsjetim naloga: ”Prestanite i znajte da sam ja Bog (Ps.46,10), da shvatim da je Biblija još uvijek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426702350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1" end="1"/>
                                            </p:txEl>
                                          </p:spTgt>
                                        </p:tgtEl>
                                        <p:attrNameLst>
                                          <p:attrName>style.visibility</p:attrName>
                                        </p:attrNameLst>
                                      </p:cBhvr>
                                      <p:to>
                                        <p:strVal val="visible"/>
                                      </p:to>
                                    </p:set>
                                    <p:animEffect transition="in" filter="wipe(left)">
                                      <p:cBhvr>
                                        <p:cTn id="24" dur="1000"/>
                                        <p:tgtEl>
                                          <p:spTgt spid="20488">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485"/>
                                        </p:tgtEl>
                                        <p:attrNameLst>
                                          <p:attrName>style.visibility</p:attrName>
                                        </p:attrNameLst>
                                      </p:cBhvr>
                                      <p:to>
                                        <p:strVal val="visible"/>
                                      </p:to>
                                    </p:set>
                                    <p:animEffect transition="in" filter="wipe(down)">
                                      <p:cBhvr>
                                        <p:cTn id="29" dur="500"/>
                                        <p:tgtEl>
                                          <p:spTgt spid="204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ipe(down)">
                                      <p:cBhvr>
                                        <p:cTn id="34"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892114" cy="1143000"/>
          </a:xfrm>
        </p:spPr>
        <p:txBody>
          <a:bodyPr/>
          <a:lstStyle/>
          <a:p>
            <a:pPr eaLnBrk="1" hangingPunct="1">
              <a:buFontTx/>
              <a:buNone/>
            </a:pPr>
            <a:r>
              <a:rPr lang="en-US" sz="2800" dirty="0">
                <a:solidFill>
                  <a:srgbClr val="FFFF99"/>
                </a:solidFill>
              </a:rPr>
              <a:t>   </a:t>
            </a:r>
            <a:r>
              <a:rPr lang="hr-HR">
                <a:solidFill>
                  <a:srgbClr val="FFFF99"/>
                </a:solidFill>
              </a:rPr>
              <a:t>Koje  promjene  trebamo ostvariti </a:t>
            </a:r>
            <a:r>
              <a:rPr lang="hr-HR" dirty="0">
                <a:solidFill>
                  <a:srgbClr val="FFFF99"/>
                </a:solidFill>
              </a:rPr>
              <a:t>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a:t>
            </a:r>
            <a:r>
              <a:rPr kumimoji="0" lang="hr-HR" sz="2800" b="1" i="0" u="none" strike="noStrike" kern="1200" cap="none" spc="0" normalizeH="0" baseline="0" noProof="0">
                <a:ln>
                  <a:noFill/>
                </a:ln>
                <a:solidFill>
                  <a:srgbClr val="FFFFFF"/>
                </a:solidFill>
                <a:effectLst/>
                <a:uLnTx/>
                <a:uFillTx/>
                <a:latin typeface="Arial"/>
                <a:ea typeface="+mn-ea"/>
                <a:cs typeface="Arial" charset="0"/>
              </a:rPr>
              <a:t>možemo  primijeniti </a:t>
            </a:r>
            <a:r>
              <a:rPr kumimoji="0" lang="hr-HR" sz="2800" b="1" i="0" u="none" strike="noStrike" kern="1200" cap="none" spc="0" normalizeH="0" baseline="0" noProof="0" dirty="0">
                <a:ln>
                  <a:noFill/>
                </a:ln>
                <a:solidFill>
                  <a:srgbClr val="FFFFFF"/>
                </a:solidFill>
                <a:effectLst/>
                <a:uLnTx/>
                <a:uFillTx/>
                <a:latin typeface="Arial"/>
                <a:ea typeface="+mn-ea"/>
                <a:cs typeface="Arial" charset="0"/>
              </a:rPr>
              <a:t>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Služba poticana ljubavlju</a:t>
            </a:r>
            <a:r>
              <a:rPr lang="hr-HR" sz="2800" dirty="0">
                <a:solidFill>
                  <a:srgbClr val="FFFF99"/>
                </a:solidFill>
              </a:rPr>
              <a:t>”, možemo  koristiti iduć</a:t>
            </a:r>
            <a:r>
              <a:rPr lang="sr-Latn-RS" sz="2800" dirty="0">
                <a:solidFill>
                  <a:srgbClr val="FFFF99"/>
                </a:solidFill>
              </a:rPr>
              <a:t>i tjedan</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9913" y="2747530"/>
            <a:ext cx="10812087" cy="399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skupini: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 Pročitaj </a:t>
            </a:r>
            <a:r>
              <a:rPr lang="sr-Latn-RS" sz="1200" i="1" dirty="0">
                <a:solidFill>
                  <a:srgbClr val="FFFFFF"/>
                </a:solidFill>
                <a:latin typeface="Arial"/>
                <a:cs typeface="Arial" charset="0"/>
              </a:rPr>
              <a:t>2</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Kor. 1,3-7.  </a:t>
            </a:r>
            <a:r>
              <a:rPr lang="hr-HR" sz="1400" b="1" dirty="0">
                <a:solidFill>
                  <a:srgbClr val="FFFFFF"/>
                </a:solidFill>
                <a:latin typeface="Arial"/>
                <a:cs typeface="Arial" charset="0"/>
              </a:rPr>
              <a:t>Koji razlog Pavao navodi za svoju zahvalnost u tom ulomku</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lang="hr-HR" sz="1200" i="1" dirty="0">
                <a:solidFill>
                  <a:srgbClr val="FFFFFF"/>
                </a:solidFill>
                <a:latin typeface="Arial"/>
                <a:cs typeface="Arial" charset="0"/>
              </a:rPr>
              <a:t>2</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1,8</a:t>
            </a:r>
            <a:r>
              <a:rPr lang="sr-Latn-RS" sz="1200" i="1" dirty="0">
                <a:solidFill>
                  <a:srgbClr val="FFFFFF"/>
                </a:solidFill>
                <a:latin typeface="Arial"/>
                <a:cs typeface="Arial" charset="0"/>
              </a:rPr>
              <a:t>-</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11.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Za što Pavao ovdje zahvaljuje?</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lang="hr-HR" sz="1200" i="1" dirty="0">
                <a:solidFill>
                  <a:srgbClr val="FFFFFF"/>
                </a:solidFill>
                <a:latin typeface="Arial"/>
                <a:cs typeface="Arial" charset="0"/>
              </a:rPr>
              <a:t>2</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Kor. ,1,12-14</a:t>
            </a:r>
            <a:r>
              <a:rPr lang="hr-HR" sz="1200" i="1" dirty="0">
                <a:solidFill>
                  <a:srgbClr val="FFFFFF"/>
                </a:solidFill>
                <a:latin typeface="Arial"/>
                <a:cs typeface="Arial" charset="0"/>
              </a:rPr>
              <a:t>; 2,17; 4,2.</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a:t>
            </a:r>
            <a:r>
              <a:rPr lang="hr-HR" sz="1400" b="1" dirty="0">
                <a:solidFill>
                  <a:srgbClr val="FFFFFF"/>
                </a:solidFill>
                <a:latin typeface="Arial"/>
                <a:cs typeface="Arial" charset="0"/>
              </a:rPr>
              <a:t>Kako se u Pavlovoj iskrenosti otkriva njegova ljubav prema Korijćanima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lang="hr-HR" sz="1200" i="1" dirty="0">
                <a:solidFill>
                  <a:srgbClr val="FFFFFF"/>
                </a:solidFill>
                <a:latin typeface="Arial"/>
                <a:cs typeface="Arial" charset="0"/>
              </a:rPr>
              <a:t>2</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Kor. 1,14. </a:t>
            </a:r>
            <a:r>
              <a:rPr lang="hr-HR" sz="1400" b="1" dirty="0">
                <a:solidFill>
                  <a:srgbClr val="FFFFFF"/>
                </a:solidFill>
                <a:latin typeface="Arial"/>
                <a:cs typeface="Arial" charset="0"/>
              </a:rPr>
              <a:t>U što je Pavao siguran u vezi s njegovim riječima, namjerama i postupcima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16,5-7. </a:t>
            </a:r>
            <a:r>
              <a:rPr lang="hr-HR" sz="1400" b="1" dirty="0">
                <a:solidFill>
                  <a:srgbClr val="FFFFFF"/>
                </a:solidFill>
                <a:latin typeface="Arial"/>
                <a:cs typeface="Arial" charset="0"/>
              </a:rPr>
              <a:t>Koji je bio Pavlov prvobitni plan putovanja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a:t>
            </a:r>
            <a:r>
              <a:rPr lang="hr-HR" sz="1200" i="1" dirty="0">
                <a:solidFill>
                  <a:srgbClr val="FFFFFF"/>
                </a:solidFill>
                <a:latin typeface="Arial"/>
                <a:cs typeface="Arial" charset="0"/>
              </a:rPr>
              <a:t>Kor</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a:t>
            </a:r>
            <a:r>
              <a:rPr lang="hr-HR" sz="1200" i="1" dirty="0">
                <a:solidFill>
                  <a:srgbClr val="FFFFFF"/>
                </a:solidFill>
                <a:latin typeface="Arial"/>
                <a:cs typeface="Arial" charset="0"/>
              </a:rPr>
              <a:t>7</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,5-1</a:t>
            </a:r>
            <a:r>
              <a:rPr lang="hr-HR" sz="1200" i="1" dirty="0">
                <a:solidFill>
                  <a:srgbClr val="FFFFFF"/>
                </a:solidFill>
                <a:latin typeface="Arial"/>
                <a:cs typeface="Arial" charset="0"/>
              </a:rPr>
              <a:t>3</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Kakav</a:t>
            </a:r>
            <a:r>
              <a:rPr kumimoji="0" lang="hr-HR" sz="1400" b="1" i="0" u="none" strike="noStrike" kern="1200" cap="none" spc="0" normalizeH="0" noProof="0" dirty="0">
                <a:ln>
                  <a:noFill/>
                </a:ln>
                <a:solidFill>
                  <a:srgbClr val="FFFFFF"/>
                </a:solidFill>
                <a:effectLst/>
                <a:uLnTx/>
                <a:uFillTx/>
                <a:latin typeface="Arial"/>
                <a:ea typeface="+mn-ea"/>
                <a:cs typeface="Arial" charset="0"/>
              </a:rPr>
              <a:t> je bio rezultat Pavlovog pisma Korinćanima i kakva je bila njegova reakcija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lang="sr-Latn-ME" sz="1200" i="1" dirty="0">
                <a:solidFill>
                  <a:srgbClr val="FFFFFF"/>
                </a:solidFill>
                <a:latin typeface="Arial"/>
                <a:cs typeface="Arial" charset="0"/>
              </a:rPr>
              <a:t>2</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 Kor.</a:t>
            </a:r>
            <a:r>
              <a:rPr lang="sr-Latn-ME" sz="1200" i="1" dirty="0">
                <a:solidFill>
                  <a:srgbClr val="FFFFFF"/>
                </a:solidFill>
                <a:latin typeface="Arial"/>
                <a:cs typeface="Arial" charset="0"/>
              </a:rPr>
              <a:t>2</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,5-11.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Koja</a:t>
            </a:r>
            <a:r>
              <a:rPr kumimoji="0" lang="hr-HR" sz="1400" b="1" i="0" u="none" strike="noStrike" kern="1200" cap="none" spc="0" normalizeH="0" noProof="0" dirty="0">
                <a:ln>
                  <a:noFill/>
                </a:ln>
                <a:solidFill>
                  <a:srgbClr val="FFFFFF"/>
                </a:solidFill>
                <a:effectLst/>
                <a:uLnTx/>
                <a:uFillTx/>
                <a:latin typeface="Arial"/>
                <a:ea typeface="+mn-ea"/>
                <a:cs typeface="Arial" charset="0"/>
              </a:rPr>
              <a:t> je glavna misao u tom odlomku</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lang="sr-Latn-RS" sz="1200" i="1" dirty="0">
                <a:solidFill>
                  <a:srgbClr val="FFFFFF"/>
                </a:solidFill>
                <a:latin typeface="Arial"/>
                <a:cs typeface="Arial" charset="0"/>
              </a:rPr>
              <a:t>2</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Kor. </a:t>
            </a:r>
            <a:r>
              <a:rPr lang="sr-Latn-RS" sz="1200" i="1" dirty="0">
                <a:solidFill>
                  <a:srgbClr val="FFFFFF"/>
                </a:solidFill>
                <a:latin typeface="Arial"/>
                <a:cs typeface="Arial" charset="0"/>
              </a:rPr>
              <a:t>2</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,12</a:t>
            </a:r>
            <a:r>
              <a:rPr lang="sr-Latn-RS" sz="1200" i="1" dirty="0">
                <a:solidFill>
                  <a:srgbClr val="FFFFFF"/>
                </a:solidFill>
                <a:latin typeface="Arial"/>
                <a:cs typeface="Arial" charset="0"/>
              </a:rPr>
              <a:t>.13</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lang="sr-Latn-RS" sz="1400" b="1" dirty="0">
                <a:solidFill>
                  <a:srgbClr val="FFFFFF"/>
                </a:solidFill>
                <a:latin typeface="Arial"/>
                <a:cs typeface="Arial" charset="0"/>
              </a:rPr>
              <a:t>Kuda je Pavao, nakon što im je napisao “strogu poslanicu“ otišao? Što je tamo radio</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lang="sr-Latn-RS" sz="1200" i="1" dirty="0">
                <a:solidFill>
                  <a:srgbClr val="FFFFFF"/>
                </a:solidFill>
                <a:latin typeface="Arial"/>
                <a:cs typeface="Arial" charset="0"/>
              </a:rPr>
              <a:t>2</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Kor.14-17. </a:t>
            </a:r>
            <a:r>
              <a:rPr lang="sr-Latn-RS" sz="1400" b="1" dirty="0">
                <a:solidFill>
                  <a:srgbClr val="FFFFFF"/>
                </a:solidFill>
                <a:latin typeface="Arial"/>
                <a:cs typeface="Arial" charset="0"/>
              </a:rPr>
              <a:t>Kakva je bila Pavlova reakcija</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413165" y="1676401"/>
            <a:ext cx="1271846" cy="1066799"/>
          </a:xfrm>
          <a:prstGeom prst="rect">
            <a:avLst/>
          </a:prstGeom>
          <a:solidFill>
            <a:srgbClr val="FFFF99"/>
          </a:solidFill>
          <a:ln w="57150">
            <a:solidFill>
              <a:schemeClr val="tx1"/>
            </a:solidFill>
            <a:miter lim="800000"/>
            <a:headEnd/>
            <a:tailEnd/>
          </a:ln>
        </p:spPr>
        <p:txBody>
          <a:bodyPr wrap="square">
            <a:norm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dirty="0">
                <a:solidFill>
                  <a:srgbClr val="FFFF99"/>
                </a:solidFill>
              </a:rPr>
              <a:t>Koje  promjene  trebamo izvršiti</a:t>
            </a:r>
            <a:r>
              <a:rPr lang="en-US" dirty="0">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uvijek nije zastario. Ono što je danas drugačije je način na koji pišemo svoja pisma. Istina, umjesto papira sada su tu društveni mediji. Po-što nije uvijek mogao biti s ljudima a želio im je nešto reći, Pavao je odlučio da im piše. Potičući vjernike da preis-pitaju sebe, svoje ponašanje i okolnu kulturu u svjetlu Evanđelja o Isusu Kristu , Pavao i piše poruku o križu. Obje Poslanice Korinćanima nas uče da se čvrsto držimo poruke križa.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pozornost, ne radi nji-hovih problema, već radi izvanrednog naći-na na koji im Pavao prilazi. Potičući vjerni ke da preispitaju sebe i svoje ponašanje i oko- lnu kulturu u svjetlu primljenog Evanđe lja, Pavao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tromjesečju proučavat ćemo Pavlove poslanice Korin- ćanima..U njima nam Pavao pri-kazuje evanđeosku poruku kao bit kršćanskog života i svjedoče-nja da sve kroz to promatramo.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svijet danas. Bez obzira na izazove s kojima se suočavamo na putu za Nebo, našodgovor onima koji nas zapitaju isti je kao onaj koji je vrijedio za Korinća ne”Isus Krist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701726"/>
            <a:chOff x="3595" y="2256"/>
            <a:chExt cx="1733" cy="14247"/>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3491"/>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Bogom mijenja sve i ovdje i u vječnosti, ta promijena  može biti dobra ili loša, ovisno o kvalite- ti i vrsti odnosa. Bog želi potpuno pre- dan 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Ali  imaj na umu Bog nije prosjak sa plastić- nom 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rezultirat 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križa.!Što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PRIMJENA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949700" y="129695"/>
            <a:ext cx="4292601" cy="1143000"/>
          </a:xfrm>
        </p:spPr>
        <p:txBody>
          <a:bodyPr/>
          <a:lstStyle/>
          <a:p>
            <a:pPr eaLnBrk="1" hangingPunct="1"/>
            <a:r>
              <a:rPr lang="hr-HR">
                <a:solidFill>
                  <a:srgbClr val="FFCC66"/>
                </a:solidFill>
              </a:rPr>
              <a:t>Upamtite redak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lang="hr-HR" sz="4800">
                <a:solidFill>
                  <a:srgbClr val="FFFF99"/>
                </a:solidFill>
                <a:latin typeface="Impact" pitchFamily="34" charset="0"/>
              </a:rPr>
              <a:t>2</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 Korinćanima </a:t>
            </a:r>
            <a:r>
              <a:rPr lang="sr-Latn-RS" sz="4800">
                <a:solidFill>
                  <a:srgbClr val="FFFF99"/>
                </a:solidFill>
                <a:latin typeface="Impact" pitchFamily="34" charset="0"/>
              </a:rPr>
              <a:t>2</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,4:</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333948" y="1"/>
            <a:ext cx="2253343" cy="1879600"/>
          </a:xfrm>
          <a:prstGeom prst="rect">
            <a:avLst/>
          </a:prstGeom>
        </p:spPr>
      </p:pic>
      <p:sp>
        <p:nvSpPr>
          <p:cNvPr id="7" name="TextBox 6">
            <a:extLst>
              <a:ext uri="{FF2B5EF4-FFF2-40B4-BE49-F238E27FC236}">
                <a16:creationId xmlns:a16="http://schemas.microsoft.com/office/drawing/2014/main" id="{CD5A93C5-57DB-750F-A2B7-AA8D1C20BBC5}"/>
              </a:ext>
            </a:extLst>
          </p:cNvPr>
          <p:cNvSpPr txBox="1"/>
          <p:nvPr/>
        </p:nvSpPr>
        <p:spPr>
          <a:xfrm>
            <a:off x="1333948" y="2867891"/>
            <a:ext cx="7967994"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“Pisah </a:t>
            </a:r>
            <a:r>
              <a:rPr lang="sr-Latn-RS" sz="3200" b="1">
                <a:solidFill>
                  <a:srgbClr val="FFFFFF"/>
                </a:solidFill>
                <a:latin typeface="Calibri" panose="020F0502020204030204" pitchFamily="34" charset="0"/>
                <a:cs typeface="Calibri" panose="020F0502020204030204" pitchFamily="34" charset="0"/>
              </a:rPr>
              <a:t>v</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am naime uz mnoge suze iz velike </a:t>
            </a:r>
            <a:r>
              <a:rPr lang="sr-Latn-RS" sz="3200" b="1">
                <a:solidFill>
                  <a:srgbClr val="FFFFFF"/>
                </a:solidFill>
                <a:latin typeface="Calibri" panose="020F0502020204030204" pitchFamily="34" charset="0"/>
                <a:cs typeface="Calibri" panose="020F0502020204030204" pitchFamily="34" charset="0"/>
              </a:rPr>
              <a:t>nevolje</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a:t>
            </a:r>
            <a:r>
              <a:rPr lang="sr-Latn-RS" sz="3200" b="1">
                <a:solidFill>
                  <a:srgbClr val="FFFFFF"/>
                </a:solidFill>
                <a:latin typeface="Calibri" panose="020F0502020204030204" pitchFamily="34" charset="0"/>
                <a:cs typeface="Calibri" panose="020F0502020204030204" pitchFamily="34" charset="0"/>
              </a:rPr>
              <a:t>i</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tjeskobe srca, ne da se ražalostite, </a:t>
            </a:r>
            <a:r>
              <a:rPr lang="sr-Latn-RS" sz="3200" b="1">
                <a:solidFill>
                  <a:srgbClr val="FFFFFF"/>
                </a:solidFill>
                <a:latin typeface="Calibri" panose="020F0502020204030204" pitchFamily="34" charset="0"/>
                <a:cs typeface="Calibri" panose="020F0502020204030204" pitchFamily="34" charset="0"/>
              </a:rPr>
              <a:t>nego</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a:t>
            </a:r>
            <a:r>
              <a:rPr lang="sr-Latn-RS" sz="3200" b="1">
                <a:solidFill>
                  <a:srgbClr val="FFFFFF"/>
                </a:solidFill>
                <a:latin typeface="Calibri" panose="020F0502020204030204" pitchFamily="34" charset="0"/>
                <a:cs typeface="Calibri" panose="020F0502020204030204" pitchFamily="34" charset="0"/>
              </a:rPr>
              <a:t>da</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upoznate ljubav koju izobilno imam      prema vama.“ (VŽB)</a:t>
            </a:r>
            <a:endParaRPr kumimoji="0" lang="hr-HR"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8AD45EC4-1C92-231F-B372-F29ECA95071D}"/>
              </a:ext>
            </a:extLst>
          </p:cNvPr>
          <p:cNvPicPr>
            <a:picLocks noChangeAspect="1"/>
          </p:cNvPicPr>
          <p:nvPr/>
        </p:nvPicPr>
        <p:blipFill>
          <a:blip r:embed="rId4"/>
          <a:stretch>
            <a:fillRect/>
          </a:stretch>
        </p:blipFill>
        <p:spPr>
          <a:xfrm>
            <a:off x="7531332" y="30185"/>
            <a:ext cx="4763192"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7000" b="12026"/>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20000" b="14070"/>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a:spLocks noGrp="1" noRot="1" noMove="1" noResize="1" noEditPoints="1" noAdjustHandles="1" noChangeArrowheads="1" noChangeShapeType="1"/>
          </p:cNvSpPr>
          <p:nvPr/>
        </p:nvSpPr>
        <p:spPr>
          <a:xfrm>
            <a:off x="69574" y="3985590"/>
            <a:ext cx="12041146" cy="3416320"/>
          </a:xfrm>
          <a:prstGeom prst="rect">
            <a:avLst/>
          </a:prstGeom>
          <a:noFill/>
        </p:spPr>
        <p:txBody>
          <a:bodyPr wrap="square" rtlCol="0">
            <a:spAutoFit/>
          </a:bodyPr>
          <a:lstStyle/>
          <a:p>
            <a:pPr lvl="0" algn="ctr" defTabSz="914354" fontAlgn="base">
              <a:spcBef>
                <a:spcPct val="0"/>
              </a:spcBef>
              <a:spcAft>
                <a:spcPct val="0"/>
              </a:spcAft>
              <a:defRPr/>
            </a:pPr>
            <a:r>
              <a:rPr lang="en-US" sz="2400" b="1">
                <a:solidFill>
                  <a:srgbClr val="FFFFFF"/>
                </a:solidFill>
                <a:cs typeface="Arial" charset="0"/>
              </a:rPr>
              <a:t>Ov</a:t>
            </a:r>
            <a:r>
              <a:rPr lang="hr-HR" sz="2400" b="1">
                <a:solidFill>
                  <a:srgbClr val="FFFFFF"/>
                </a:solidFill>
                <a:cs typeface="Arial" charset="0"/>
              </a:rPr>
              <a:t>e sedmice</a:t>
            </a:r>
            <a:r>
              <a:rPr lang="en-US" sz="2400" b="1">
                <a:solidFill>
                  <a:srgbClr val="FFFFFF"/>
                </a:solidFill>
                <a:cs typeface="Arial" charset="0"/>
              </a:rPr>
              <a:t> </a:t>
            </a:r>
            <a:r>
              <a:rPr lang="sr-Latn-RS" sz="2400" b="1">
                <a:solidFill>
                  <a:srgbClr val="FFFFFF"/>
                </a:solidFill>
                <a:cs typeface="Arial" charset="0"/>
              </a:rPr>
              <a:t>pouk</a:t>
            </a:r>
            <a:r>
              <a:rPr lang="en-US" sz="2400" b="1">
                <a:solidFill>
                  <a:srgbClr val="FFFFFF"/>
                </a:solidFill>
                <a:cs typeface="Arial" charset="0"/>
              </a:rPr>
              <a:t>a ističe niz važnih tema</a:t>
            </a:r>
            <a:r>
              <a:rPr lang="sr-Latn-RS" sz="2400" b="1">
                <a:solidFill>
                  <a:srgbClr val="FFFFFF"/>
                </a:solidFill>
                <a:cs typeface="Arial" charset="0"/>
              </a:rPr>
              <a:t>. </a:t>
            </a:r>
            <a:r>
              <a:rPr lang="hr-HR" sz="2400" b="1">
                <a:solidFill>
                  <a:srgbClr val="FFFFFF"/>
                </a:solidFill>
                <a:cs typeface="Arial" charset="0"/>
              </a:rPr>
              <a:t>Hri</a:t>
            </a:r>
            <a:r>
              <a:rPr lang="en-US" sz="2400" b="1">
                <a:solidFill>
                  <a:srgbClr val="FFFFFF"/>
                </a:solidFill>
                <a:cs typeface="Arial" charset="0"/>
              </a:rPr>
              <a:t>šćanstvo je više od temeljnih uverenja ili teoloških razmišljanja. Uključuje ljude, zajednice i Boga koji je s nama u našim najmračnijim trenucima ili na našim najvišim planinama uspeha. U drugoj poslanici Korinćanima možemo mnogo naučiti o Pavlov</a:t>
            </a:r>
            <a:r>
              <a:rPr lang="hr-HR" sz="2400" b="1">
                <a:solidFill>
                  <a:srgbClr val="FFFFFF"/>
                </a:solidFill>
                <a:cs typeface="Arial" charset="0"/>
              </a:rPr>
              <a:t>om</a:t>
            </a:r>
            <a:r>
              <a:rPr lang="en-US" sz="2400" b="1">
                <a:solidFill>
                  <a:srgbClr val="FFFFFF"/>
                </a:solidFill>
                <a:cs typeface="Arial" charset="0"/>
              </a:rPr>
              <a:t> životu i službi kroz njegov odnos s</a:t>
            </a:r>
            <a:r>
              <a:rPr lang="hr-HR" sz="2400" b="1">
                <a:solidFill>
                  <a:srgbClr val="FFFFFF"/>
                </a:solidFill>
                <a:cs typeface="Arial" charset="0"/>
              </a:rPr>
              <a:t>a</a:t>
            </a:r>
            <a:r>
              <a:rPr lang="en-US" sz="2400" b="1">
                <a:solidFill>
                  <a:srgbClr val="FFFFFF"/>
                </a:solidFill>
                <a:cs typeface="Arial" charset="0"/>
              </a:rPr>
              <a:t> crkvom. Ponovo shvaćamo da više od naših reči, naši stavovi i odnosi prenose miris </a:t>
            </a:r>
            <a:r>
              <a:rPr lang="hr-HR" sz="2400" b="1">
                <a:solidFill>
                  <a:srgbClr val="FFFFFF"/>
                </a:solidFill>
                <a:cs typeface="Arial" charset="0"/>
              </a:rPr>
              <a:t>H</a:t>
            </a:r>
            <a:r>
              <a:rPr lang="en-US" sz="2400" b="1">
                <a:solidFill>
                  <a:srgbClr val="FFFFFF"/>
                </a:solidFill>
                <a:cs typeface="Arial" charset="0"/>
              </a:rPr>
              <a:t>rista i privlače svet koji žudi za nadom.</a:t>
            </a:r>
            <a:endParaRPr lang="sr-Latn-RS" sz="2400" b="1">
              <a:solidFill>
                <a:srgbClr val="FFFFFF"/>
              </a:solidFill>
              <a:cs typeface="Arial" charset="0"/>
            </a:endParaRPr>
          </a:p>
          <a:p>
            <a:pPr lvl="0" algn="ctr" defTabSz="914354" fontAlgn="base">
              <a:spcBef>
                <a:spcPct val="0"/>
              </a:spcBef>
              <a:spcAft>
                <a:spcPct val="0"/>
              </a:spcAf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lvl="0" algn="ctr" defTabSz="914354" fontAlgn="base">
              <a:spcBef>
                <a:spcPct val="0"/>
              </a:spcBef>
              <a:spcAft>
                <a:spcPct val="0"/>
              </a:spcAft>
              <a:defRPr/>
            </a:pPr>
            <a:endParaRPr lang="sr-Latn-RS" sz="2400" b="1">
              <a:solidFill>
                <a:srgbClr val="FFFFFF"/>
              </a:solidFill>
              <a:latin typeface="Arial"/>
              <a:cs typeface="Arial" charset="0"/>
            </a:endParaRPr>
          </a:p>
          <a:p>
            <a:pPr lvl="0" algn="ctr" defTabSz="914354" fontAlgn="base">
              <a:spcBef>
                <a:spcPct val="0"/>
              </a:spcBef>
              <a:spcAft>
                <a:spcPct val="0"/>
              </a:spcAft>
              <a:defRPr/>
            </a:pPr>
            <a:endParaRPr kumimoji="0" lang="hr-HR" sz="2400" b="1" i="0" u="none" strike="noStrike" kern="1200" cap="none" spc="0" normalizeH="0" baseline="0" noProof="0" dirty="0">
              <a:ln>
                <a:noFill/>
              </a:ln>
              <a:solidFill>
                <a:srgbClr val="FFFFFF"/>
              </a:solidFill>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659597" y="0"/>
            <a:ext cx="4817480" cy="1928874"/>
          </a:xfrm>
          <a:prstGeom prst="rect">
            <a:avLst/>
          </a:prstGeom>
        </p:spPr>
      </p:pic>
    </p:spTree>
    <p:extLst>
      <p:ext uri="{BB962C8B-B14F-4D97-AF65-F5344CB8AC3E}">
        <p14:creationId xmlns:p14="http://schemas.microsoft.com/office/powerpoint/2010/main" val="1741404781"/>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0" y="118586"/>
            <a:ext cx="3809999" cy="38472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sr-Latn-RS" sz="28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Pisao sam vam u velikoj tuzi, slomljenog srca i u suzama, ne da bih vam nanio bol, nego da biste znali koliko je velika moja ljubav prema vama.</a:t>
            </a:r>
            <a:r>
              <a:rPr kumimoji="0" lang="en-US" sz="28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endParaRPr kumimoji="0" lang="en-US" sz="28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lang="sr-Latn-RS" sz="2000" b="1">
                <a:solidFill>
                  <a:prstClr val="white"/>
                </a:solidFill>
                <a:effectLst>
                  <a:outerShdw blurRad="38100" dist="38100" dir="2700000" algn="tl">
                    <a:srgbClr val="000000"/>
                  </a:outerShdw>
                </a:effectLst>
                <a:latin typeface="Comic Sans MS" panose="030F0702030302020204" pitchFamily="66" charset="0"/>
              </a:rPr>
              <a:t>2. Korinćanima</a:t>
            </a:r>
            <a:r>
              <a:rPr kumimoji="0" lang="es-ES" sz="20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2</a:t>
            </a:r>
            <a:r>
              <a:rPr kumimoji="0" lang="sr-Latn-RS" sz="20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es-ES" sz="20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4 </a:t>
            </a:r>
            <a:r>
              <a:rPr lang="sr-Latn-RS" sz="1600" b="1">
                <a:solidFill>
                  <a:prstClr val="white"/>
                </a:solidFill>
                <a:effectLst>
                  <a:outerShdw blurRad="38100" dist="38100" dir="2700000" algn="tl">
                    <a:srgbClr val="000000"/>
                  </a:outerShdw>
                </a:effectLst>
                <a:latin typeface="Comic Sans MS" panose="030F0702030302020204" pitchFamily="66" charset="0"/>
              </a:rPr>
              <a:t>SSH</a:t>
            </a:r>
            <a:r>
              <a:rPr kumimoji="0" lang="es-ES" sz="20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endParaRPr kumimoji="0" lang="es-ES" sz="28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n" sz="2000" b="1" dirty="0">
                <a:solidFill>
                  <a:schemeClr val="bg1"/>
                </a:solidFill>
                <a:highlight>
                  <a:srgbClr val="C51F23"/>
                </a:highlight>
              </a:rPr>
              <a:t> </a:t>
            </a:r>
            <a:r>
              <a:rPr lang="sr-Latn-RS" sz="2000" b="1" dirty="0">
                <a:solidFill>
                  <a:schemeClr val="bg1"/>
                </a:solidFill>
                <a:highlight>
                  <a:srgbClr val="C51F23"/>
                </a:highlight>
              </a:rPr>
              <a:t>Božja utjeha u patnji</a:t>
            </a:r>
            <a:endParaRPr lang="en" sz="2000" b="1" dirty="0">
              <a:solidFill>
                <a:schemeClr val="bg1"/>
              </a:solidFill>
              <a:highlight>
                <a:srgbClr val="C51F23"/>
              </a:highlight>
            </a:endParaRPr>
          </a:p>
          <a:p>
            <a:pPr>
              <a:spcBef>
                <a:spcPts val="1800"/>
              </a:spcBef>
            </a:pPr>
            <a:r>
              <a:rPr lang="en" sz="2000" b="1" dirty="0">
                <a:solidFill>
                  <a:schemeClr val="bg1"/>
                </a:solidFill>
                <a:highlight>
                  <a:srgbClr val="6E20B5"/>
                </a:highlight>
              </a:rPr>
              <a:t> </a:t>
            </a:r>
            <a:r>
              <a:rPr lang="sr-Latn-RS" sz="2000" b="1" dirty="0">
                <a:solidFill>
                  <a:schemeClr val="bg1"/>
                </a:solidFill>
                <a:highlight>
                  <a:srgbClr val="6E20B5"/>
                </a:highlight>
              </a:rPr>
              <a:t>Svetost i iskrenost u službi</a:t>
            </a:r>
            <a:endParaRPr lang="en" sz="2000" b="1" dirty="0">
              <a:solidFill>
                <a:schemeClr val="bg1"/>
              </a:solidFill>
              <a:highlight>
                <a:srgbClr val="6E20B5"/>
              </a:highlight>
            </a:endParaRPr>
          </a:p>
          <a:p>
            <a:pPr>
              <a:spcBef>
                <a:spcPts val="1800"/>
              </a:spcBef>
            </a:pPr>
            <a:r>
              <a:rPr lang="en" sz="2000" b="1" dirty="0">
                <a:solidFill>
                  <a:schemeClr val="bg1"/>
                </a:solidFill>
                <a:highlight>
                  <a:srgbClr val="0975A4"/>
                </a:highlight>
              </a:rPr>
              <a:t> </a:t>
            </a:r>
            <a:r>
              <a:rPr lang="sr-Latn-RS" sz="2000" b="1" dirty="0">
                <a:solidFill>
                  <a:schemeClr val="bg1"/>
                </a:solidFill>
                <a:highlight>
                  <a:srgbClr val="0975A4"/>
                </a:highlight>
              </a:rPr>
              <a:t>Ponašati se mudro</a:t>
            </a:r>
            <a:endParaRPr lang="en" sz="2000" b="1" dirty="0">
              <a:solidFill>
                <a:schemeClr val="bg1"/>
              </a:solidFill>
              <a:highlight>
                <a:srgbClr val="0975A4"/>
              </a:highlight>
            </a:endParaRPr>
          </a:p>
          <a:p>
            <a:pPr>
              <a:spcBef>
                <a:spcPts val="1800"/>
              </a:spcBef>
            </a:pPr>
            <a:r>
              <a:rPr lang="es-ES" sz="2000" b="1" dirty="0">
                <a:solidFill>
                  <a:prstClr val="white"/>
                </a:solidFill>
                <a:highlight>
                  <a:srgbClr val="099E3D"/>
                </a:highlight>
              </a:rPr>
              <a:t> </a:t>
            </a:r>
            <a:r>
              <a:rPr lang="sr-Latn-RS" sz="2000" b="1" dirty="0">
                <a:solidFill>
                  <a:prstClr val="white"/>
                </a:solidFill>
                <a:highlight>
                  <a:srgbClr val="099E3D"/>
                </a:highlight>
              </a:rPr>
              <a:t>Oprost i obnova</a:t>
            </a:r>
            <a:endParaRPr lang="sr-Latn-RS" sz="2000" b="1" dirty="0">
              <a:solidFill>
                <a:schemeClr val="bg1"/>
              </a:solidFill>
              <a:highlight>
                <a:srgbClr val="CB7B2B"/>
              </a:highlight>
            </a:endParaRPr>
          </a:p>
          <a:p>
            <a:pPr>
              <a:spcBef>
                <a:spcPts val="1800"/>
              </a:spcBef>
            </a:pPr>
            <a:r>
              <a:rPr lang="es-ES" sz="2000" b="1" dirty="0">
                <a:solidFill>
                  <a:schemeClr val="bg1"/>
                </a:solidFill>
                <a:highlight>
                  <a:srgbClr val="CB7B2B"/>
                </a:highlight>
              </a:rPr>
              <a:t> </a:t>
            </a:r>
            <a:r>
              <a:rPr lang="sr-Latn-RS" sz="2000" b="1" dirty="0">
                <a:solidFill>
                  <a:schemeClr val="bg1"/>
                </a:solidFill>
                <a:highlight>
                  <a:srgbClr val="CB7B2B"/>
                </a:highlight>
              </a:rPr>
              <a:t>Kristov </a:t>
            </a:r>
            <a:r>
              <a:rPr lang="hr-HR" sz="2000" b="1" dirty="0">
                <a:solidFill>
                  <a:schemeClr val="bg1"/>
                </a:solidFill>
                <a:highlight>
                  <a:srgbClr val="CB7B2B"/>
                </a:highlight>
              </a:rPr>
              <a:t>mirise </a:t>
            </a:r>
            <a:endParaRPr lang="en" sz="2000" b="1" dirty="0">
              <a:solidFill>
                <a:schemeClr val="bg1"/>
              </a:solidFill>
              <a:highlight>
                <a:srgbClr val="CB7B2B"/>
              </a:highlight>
            </a:endParaRPr>
          </a:p>
        </p:txBody>
      </p:sp>
      <p:sp>
        <p:nvSpPr>
          <p:cNvPr id="3" name="CuadroTexto 2">
            <a:extLst>
              <a:ext uri="{FF2B5EF4-FFF2-40B4-BE49-F238E27FC236}">
                <a16:creationId xmlns:a16="http://schemas.microsoft.com/office/drawing/2014/main" id="{DCEA10E5-2521-A824-DFD8-9C2D67092A23}"/>
              </a:ext>
            </a:extLst>
          </p:cNvPr>
          <p:cNvSpPr txBox="1"/>
          <p:nvPr/>
        </p:nvSpPr>
        <p:spPr>
          <a:xfrm>
            <a:off x="3200400" y="145614"/>
            <a:ext cx="6745629" cy="1015663"/>
          </a:xfrm>
          <a:prstGeom prst="rect">
            <a:avLst/>
          </a:prstGeom>
          <a:noFill/>
        </p:spPr>
        <p:txBody>
          <a:bodyPr wrap="square" rtlCol="0">
            <a:spAutoFit/>
          </a:bodyPr>
          <a:lstStyle/>
          <a:p>
            <a:pPr>
              <a:spcBef>
                <a:spcPts val="600"/>
              </a:spcBef>
            </a:pPr>
            <a:r>
              <a:rPr lang="hr-HR" sz="2000" b="1"/>
              <a:t>Dok proučavamo Pavlovu drugu poslanicu Korinćanima, primjećujemo da je apostol vrlo zainteresiran za dobrobit Crkve.</a:t>
            </a:r>
            <a:endParaRPr lang="en" sz="2000" b="1" dirty="0"/>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180320" y="145614"/>
            <a:ext cx="192024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800986"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210560" y="2161550"/>
            <a:ext cx="6735468" cy="1631216"/>
          </a:xfrm>
          <a:prstGeom prst="rect">
            <a:avLst/>
          </a:prstGeom>
          <a:noFill/>
        </p:spPr>
        <p:txBody>
          <a:bodyPr wrap="square">
            <a:spAutoFit/>
          </a:bodyPr>
          <a:lstStyle/>
          <a:p>
            <a:pPr lvl="0">
              <a:spcBef>
                <a:spcPts val="600"/>
              </a:spcBef>
              <a:defRPr/>
            </a:pPr>
            <a:r>
              <a:rPr lang="hr-HR" sz="2000" b="1">
                <a:solidFill>
                  <a:prstClr val="black"/>
                </a:solidFill>
              </a:rPr>
              <a:t>Pavao priprema crkvu da se suoči s tim teškoćama, kako unutarnjim  tako i vanjskim, i uči ih da formiraju tijelo ujedinjeno u nesebičnoj ljubavi. Iz ovog savjeta danas možemo naučiti kako biti "miris što od života vodi u život” (2. Kor. 2,16).</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B0698520-47C5-5EB2-6FB5-322B2BE5839E}"/>
              </a:ext>
            </a:extLst>
          </p:cNvPr>
          <p:cNvSpPr txBox="1"/>
          <p:nvPr/>
        </p:nvSpPr>
        <p:spPr>
          <a:xfrm>
            <a:off x="3220720" y="1160610"/>
            <a:ext cx="7020560" cy="1015663"/>
          </a:xfrm>
          <a:prstGeom prst="rect">
            <a:avLst/>
          </a:prstGeom>
          <a:noFill/>
        </p:spPr>
        <p:txBody>
          <a:bodyPr wrap="square">
            <a:spAutoFit/>
          </a:bodyPr>
          <a:lstStyle/>
          <a:p>
            <a:pPr lvl="0">
              <a:spcBef>
                <a:spcPts val="600"/>
              </a:spcBef>
              <a:defRPr/>
            </a:pPr>
            <a:r>
              <a:rPr lang="hr-HR" sz="2000" b="1">
                <a:solidFill>
                  <a:prstClr val="black"/>
                </a:solidFill>
              </a:rPr>
              <a:t>Iako nikada nije bilo lako slijediti Božje puteve u ovom svi- jetu ispunjenom grijehom, u prvom stoljeću proglasiti se  kršćaninom moglo je predstavljati ozbiljne poteškoće.</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hr-HR" sz="4400" b="1">
                <a:ln w="22225">
                  <a:noFill/>
                  <a:prstDash val="solid"/>
                </a:ln>
                <a:solidFill>
                  <a:schemeClr val="accent2">
                    <a:lumMod val="40000"/>
                    <a:lumOff val="60000"/>
                  </a:schemeClr>
                </a:solidFill>
                <a:effectLst>
                  <a:outerShdw blurRad="38100" dist="38100" dir="2700000" algn="tl">
                    <a:srgbClr val="000000">
                      <a:alpha val="43137"/>
                    </a:srgbClr>
                  </a:outerShdw>
                </a:effectLst>
              </a:rPr>
              <a:t>BOŽJA UTJEHA U PATNJI</a:t>
            </a:r>
            <a:endParaRPr lang="e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r>
              <a:rPr lang="en"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sr-Latn-R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oji nas tješi u sv</a:t>
            </a:r>
            <a:r>
              <a:rPr lang="sr-Latn-R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oj</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naš</a:t>
            </a:r>
            <a:r>
              <a:rPr lang="sr-Latn-R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oj</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nevolj</a:t>
            </a:r>
            <a:r>
              <a:rPr lang="sr-Latn-R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i</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sr-Latn-R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tako </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da </a:t>
            </a:r>
            <a:r>
              <a:rPr lang="sr-Latn-R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mi</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mo</a:t>
            </a:r>
            <a:r>
              <a:rPr lang="sr-Latn-R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žemo svakovrsnom </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utje</a:t>
            </a:r>
            <a:r>
              <a:rPr lang="sr-Latn-R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hom,</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koj</a:t>
            </a:r>
            <a:r>
              <a:rPr lang="sr-Latn-R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om</a:t>
            </a:r>
            <a:r>
              <a:rPr lang="en-U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sr-Latn-RS"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nas same tješi Bog, tješiti one koji se nalaze ma u kakvoj nevolji</a:t>
            </a:r>
            <a:r>
              <a:rPr lang="en"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sr-Latn-RS" sz="1400"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 Korinćanima</a:t>
            </a:r>
            <a:r>
              <a:rPr lang="en" sz="1400"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1</a:t>
            </a:r>
            <a:r>
              <a:rPr lang="sr-Latn-RS" sz="1400"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 sz="1100"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4</a:t>
            </a:r>
            <a:r>
              <a:rPr lang="en" sz="1400"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endPar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317754"/>
            <a:ext cx="7212430" cy="1015663"/>
          </a:xfrm>
          <a:prstGeom prst="rect">
            <a:avLst/>
          </a:prstGeom>
          <a:noFill/>
        </p:spPr>
        <p:txBody>
          <a:bodyPr wrap="square" rtlCol="0">
            <a:spAutoFit/>
          </a:bodyPr>
          <a:lstStyle/>
          <a:p>
            <a:pPr>
              <a:spcBef>
                <a:spcPts val="600"/>
              </a:spcBef>
            </a:pPr>
            <a:r>
              <a:rPr lang="hr-HR" sz="2000" b="1"/>
              <a:t>Druga Korinćanima je poslanica u kojoj Pavao najopširnije govori o udobnosti. Crkva je prolazila kroz teško razdoblje, a Pavlovo prethodno pismo bacilo ih je u stanje tuge.</a:t>
            </a:r>
            <a:endParaRPr lang="en" sz="2000" b="1" dirty="0"/>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2184194573"/>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793658" y="3602993"/>
            <a:ext cx="2781700" cy="2554545"/>
          </a:xfrm>
          <a:prstGeom prst="rect">
            <a:avLst/>
          </a:prstGeom>
          <a:noFill/>
        </p:spPr>
        <p:txBody>
          <a:bodyPr wrap="square">
            <a:spAutoFit/>
          </a:bodyPr>
          <a:lstStyle/>
          <a:p>
            <a:pPr>
              <a:spcBef>
                <a:spcPts val="600"/>
              </a:spcBef>
            </a:pPr>
            <a:r>
              <a:rPr lang="hr-HR" sz="2000" b="1"/>
              <a:t>I sam je prošao kroz razdoblja kada mu je život bio ugrožen i postao obeshrabren (2. Kor. 1:8-10). Ali Bog ga je utješio, i sada tu utjehu prenosi crkvi    (2. Kor. 1,6).</a:t>
            </a:r>
            <a:endParaRPr lang="en" sz="2000" b="1" dirty="0"/>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615183"/>
            <a:ext cx="7212430" cy="1015663"/>
          </a:xfrm>
          <a:prstGeom prst="rect">
            <a:avLst/>
          </a:prstGeom>
          <a:noFill/>
        </p:spPr>
        <p:txBody>
          <a:bodyPr wrap="square">
            <a:spAutoFit/>
          </a:bodyPr>
          <a:lstStyle/>
          <a:p>
            <a:pPr lvl="0">
              <a:spcBef>
                <a:spcPts val="600"/>
              </a:spcBef>
              <a:defRPr/>
            </a:pPr>
            <a:r>
              <a:rPr lang="hr-HR" sz="2000" b="1">
                <a:solidFill>
                  <a:prstClr val="black"/>
                </a:solidFill>
              </a:rPr>
              <a:t>Ali ta je tuga bila "pobožna", što je vodilo do pokajanja</a:t>
            </a:r>
            <a:br>
              <a:rPr lang="hr-HR" sz="2000" b="1">
                <a:solidFill>
                  <a:prstClr val="black"/>
                </a:solidFill>
              </a:rPr>
            </a:br>
            <a:r>
              <a:rPr lang="hr-HR" sz="2000" b="1">
                <a:solidFill>
                  <a:prstClr val="black"/>
                </a:solidFill>
              </a:rPr>
              <a:t>(2. Kor. 7,10). Zato Pavao ne želi da ih ta tuga preplavi, već da budu utješeni.</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pl-PL" sz="4400" b="1">
                <a:ln/>
                <a:solidFill>
                  <a:schemeClr val="accent3"/>
                </a:solidFill>
              </a:rPr>
              <a:t>SVETOST I ISKRENOST U SLUŽBI</a:t>
            </a:r>
            <a:endParaRPr lang="en" sz="4400" b="1" dirty="0">
              <a:ln/>
              <a:solidFill>
                <a:schemeClr val="accent3"/>
              </a:solidFill>
            </a:endParaRP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a:solidFill>
                  <a:schemeClr val="accent1">
                    <a:lumMod val="75000"/>
                  </a:schemeClr>
                </a:solidFill>
                <a:latin typeface="Comic Sans MS" panose="030F0702030302020204" pitchFamily="66" charset="0"/>
              </a:rPr>
              <a:t>“</a:t>
            </a:r>
            <a:r>
              <a:rPr lang="sr-Latn-RS" b="1">
                <a:solidFill>
                  <a:schemeClr val="accent1">
                    <a:lumMod val="75000"/>
                  </a:schemeClr>
                </a:solidFill>
                <a:latin typeface="Comic Sans MS" panose="030F0702030302020204" pitchFamily="66" charset="0"/>
              </a:rPr>
              <a:t>Dakako, naš </a:t>
            </a:r>
            <a:r>
              <a:rPr lang="en-US" b="1">
                <a:solidFill>
                  <a:schemeClr val="accent1">
                    <a:lumMod val="75000"/>
                  </a:schemeClr>
                </a:solidFill>
                <a:latin typeface="Comic Sans MS" panose="030F0702030302020204" pitchFamily="66" charset="0"/>
              </a:rPr>
              <a:t> je </a:t>
            </a:r>
            <a:r>
              <a:rPr lang="sr-Latn-RS" b="1">
                <a:solidFill>
                  <a:schemeClr val="accent1">
                    <a:lumMod val="75000"/>
                  </a:schemeClr>
                </a:solidFill>
                <a:latin typeface="Comic Sans MS" panose="030F0702030302020204" pitchFamily="66" charset="0"/>
              </a:rPr>
              <a:t>ponos</a:t>
            </a:r>
            <a:r>
              <a:rPr lang="en-US" b="1">
                <a:solidFill>
                  <a:schemeClr val="accent1">
                    <a:lumMod val="75000"/>
                  </a:schemeClr>
                </a:solidFill>
                <a:latin typeface="Comic Sans MS" panose="030F0702030302020204" pitchFamily="66" charset="0"/>
              </a:rPr>
              <a:t> </a:t>
            </a:r>
            <a:r>
              <a:rPr lang="sr-Latn-RS" b="1">
                <a:solidFill>
                  <a:schemeClr val="accent1">
                    <a:lumMod val="75000"/>
                  </a:schemeClr>
                </a:solidFill>
                <a:latin typeface="Comic Sans MS" panose="030F0702030302020204" pitchFamily="66" charset="0"/>
              </a:rPr>
              <a:t>ova</a:t>
            </a:r>
            <a:r>
              <a:rPr lang="en-US" b="1">
                <a:solidFill>
                  <a:schemeClr val="accent1">
                    <a:lumMod val="75000"/>
                  </a:schemeClr>
                </a:solidFill>
                <a:latin typeface="Comic Sans MS" panose="030F0702030302020204" pitchFamily="66" charset="0"/>
              </a:rPr>
              <a:t>: </a:t>
            </a:r>
            <a:r>
              <a:rPr lang="sr-Latn-RS" b="1">
                <a:solidFill>
                  <a:schemeClr val="accent1">
                    <a:lumMod val="75000"/>
                  </a:schemeClr>
                </a:solidFill>
                <a:latin typeface="Comic Sans MS" panose="030F0702030302020204" pitchFamily="66" charset="0"/>
              </a:rPr>
              <a:t>svjedočanstvo</a:t>
            </a:r>
            <a:r>
              <a:rPr lang="en-US" b="1">
                <a:solidFill>
                  <a:schemeClr val="accent1">
                    <a:lumMod val="75000"/>
                  </a:schemeClr>
                </a:solidFill>
                <a:latin typeface="Comic Sans MS" panose="030F0702030302020204" pitchFamily="66" charset="0"/>
              </a:rPr>
              <a:t> </a:t>
            </a:r>
            <a:r>
              <a:rPr lang="sr-Latn-RS" b="1">
                <a:solidFill>
                  <a:schemeClr val="accent1">
                    <a:lumMod val="75000"/>
                  </a:schemeClr>
                </a:solidFill>
                <a:latin typeface="Comic Sans MS" panose="030F0702030302020204" pitchFamily="66" charset="0"/>
              </a:rPr>
              <a:t>naše </a:t>
            </a:r>
            <a:r>
              <a:rPr lang="en-US" b="1">
                <a:solidFill>
                  <a:schemeClr val="accent1">
                    <a:lumMod val="75000"/>
                  </a:schemeClr>
                </a:solidFill>
                <a:latin typeface="Comic Sans MS" panose="030F0702030302020204" pitchFamily="66" charset="0"/>
              </a:rPr>
              <a:t>savjest</a:t>
            </a:r>
            <a:r>
              <a:rPr lang="sr-Latn-RS" b="1">
                <a:solidFill>
                  <a:schemeClr val="accent1">
                    <a:lumMod val="75000"/>
                  </a:schemeClr>
                </a:solidFill>
                <a:latin typeface="Comic Sans MS" panose="030F0702030302020204" pitchFamily="66" charset="0"/>
              </a:rPr>
              <a:t>i</a:t>
            </a:r>
            <a:r>
              <a:rPr lang="en-US" b="1">
                <a:solidFill>
                  <a:schemeClr val="accent1">
                    <a:lumMod val="75000"/>
                  </a:schemeClr>
                </a:solidFill>
                <a:latin typeface="Comic Sans MS" panose="030F0702030302020204" pitchFamily="66" charset="0"/>
              </a:rPr>
              <a:t> </a:t>
            </a:r>
            <a:r>
              <a:rPr lang="sr-Latn-RS" b="1">
                <a:solidFill>
                  <a:schemeClr val="accent1">
                    <a:lumMod val="75000"/>
                  </a:schemeClr>
                </a:solidFill>
                <a:latin typeface="Comic Sans MS" panose="030F0702030302020204" pitchFamily="66" charset="0"/>
              </a:rPr>
              <a:t>da smo se ponašali u svemu</a:t>
            </a:r>
            <a:r>
              <a:rPr lang="en-US" b="1">
                <a:solidFill>
                  <a:schemeClr val="accent1">
                    <a:lumMod val="75000"/>
                  </a:schemeClr>
                </a:solidFill>
                <a:latin typeface="Comic Sans MS" panose="030F0702030302020204" pitchFamily="66" charset="0"/>
              </a:rPr>
              <a:t>, a</a:t>
            </a:r>
            <a:r>
              <a:rPr lang="sr-Latn-RS" b="1">
                <a:solidFill>
                  <a:schemeClr val="accent1">
                    <a:lumMod val="75000"/>
                  </a:schemeClr>
                </a:solidFill>
                <a:latin typeface="Comic Sans MS" panose="030F0702030302020204" pitchFamily="66" charset="0"/>
              </a:rPr>
              <a:t> osobito prema vama, </a:t>
            </a:r>
            <a:r>
              <a:rPr lang="en-US" b="1">
                <a:solidFill>
                  <a:schemeClr val="accent1">
                    <a:lumMod val="75000"/>
                  </a:schemeClr>
                </a:solidFill>
                <a:latin typeface="Comic Sans MS" panose="030F0702030302020204" pitchFamily="66" charset="0"/>
              </a:rPr>
              <a:t>s</a:t>
            </a:r>
            <a:r>
              <a:rPr lang="sr-Latn-RS" b="1">
                <a:solidFill>
                  <a:schemeClr val="accent1">
                    <a:lumMod val="75000"/>
                  </a:schemeClr>
                </a:solidFill>
                <a:latin typeface="Comic Sans MS" panose="030F0702030302020204" pitchFamily="66" charset="0"/>
              </a:rPr>
              <a:t>a</a:t>
            </a:r>
            <a:r>
              <a:rPr lang="en-US" b="1">
                <a:solidFill>
                  <a:schemeClr val="accent1">
                    <a:lumMod val="75000"/>
                  </a:schemeClr>
                </a:solidFill>
                <a:latin typeface="Comic Sans MS" panose="030F0702030302020204" pitchFamily="66" charset="0"/>
              </a:rPr>
              <a:t> </a:t>
            </a:r>
            <a:r>
              <a:rPr lang="sr-Latn-RS" b="1">
                <a:solidFill>
                  <a:schemeClr val="accent1">
                    <a:lumMod val="75000"/>
                  </a:schemeClr>
                </a:solidFill>
                <a:latin typeface="Comic Sans MS" panose="030F0702030302020204" pitchFamily="66" charset="0"/>
              </a:rPr>
              <a:t>svetošću i</a:t>
            </a:r>
            <a:r>
              <a:rPr lang="en-US" b="1">
                <a:solidFill>
                  <a:schemeClr val="accent1">
                    <a:lumMod val="75000"/>
                  </a:schemeClr>
                </a:solidFill>
                <a:latin typeface="Comic Sans MS" panose="030F0702030302020204" pitchFamily="66" charset="0"/>
              </a:rPr>
              <a:t> iskrenošću</a:t>
            </a:r>
            <a:r>
              <a:rPr lang="sr-Latn-RS" b="1">
                <a:solidFill>
                  <a:schemeClr val="accent1">
                    <a:lumMod val="75000"/>
                  </a:schemeClr>
                </a:solidFill>
                <a:latin typeface="Comic Sans MS" panose="030F0702030302020204" pitchFamily="66" charset="0"/>
              </a:rPr>
              <a:t> Božjom, ne s tjelesnom mudrošću, nego s</a:t>
            </a:r>
            <a:r>
              <a:rPr lang="en-US" b="1">
                <a:solidFill>
                  <a:schemeClr val="accent1">
                    <a:lumMod val="75000"/>
                  </a:schemeClr>
                </a:solidFill>
                <a:latin typeface="Comic Sans MS" panose="030F0702030302020204" pitchFamily="66" charset="0"/>
              </a:rPr>
              <a:t> Božj</a:t>
            </a:r>
            <a:r>
              <a:rPr lang="sr-Latn-RS" b="1">
                <a:solidFill>
                  <a:schemeClr val="accent1">
                    <a:lumMod val="75000"/>
                  </a:schemeClr>
                </a:solidFill>
                <a:latin typeface="Comic Sans MS" panose="030F0702030302020204" pitchFamily="66" charset="0"/>
              </a:rPr>
              <a:t>om milošću</a:t>
            </a:r>
            <a:r>
              <a:rPr lang="en" b="1">
                <a:solidFill>
                  <a:schemeClr val="accent1">
                    <a:lumMod val="75000"/>
                  </a:schemeClr>
                </a:solidFill>
                <a:latin typeface="Comic Sans MS" panose="030F0702030302020204" pitchFamily="66" charset="0"/>
              </a:rPr>
              <a:t>” </a:t>
            </a:r>
            <a:r>
              <a:rPr lang="en" sz="1400" b="1">
                <a:solidFill>
                  <a:schemeClr val="accent1">
                    <a:lumMod val="75000"/>
                  </a:schemeClr>
                </a:solidFill>
                <a:latin typeface="Comic Sans MS" panose="030F0702030302020204" pitchFamily="66" charset="0"/>
              </a:rPr>
              <a:t>(</a:t>
            </a:r>
            <a:r>
              <a:rPr lang="sr-Latn-RS" sz="1400" b="1">
                <a:solidFill>
                  <a:schemeClr val="accent1">
                    <a:lumMod val="75000"/>
                  </a:schemeClr>
                </a:solidFill>
                <a:latin typeface="Comic Sans MS" panose="030F0702030302020204" pitchFamily="66" charset="0"/>
              </a:rPr>
              <a:t>2. Korinćanima</a:t>
            </a:r>
            <a:r>
              <a:rPr lang="en" sz="1400" b="1">
                <a:solidFill>
                  <a:schemeClr val="accent1">
                    <a:lumMod val="75000"/>
                  </a:schemeClr>
                </a:solidFill>
                <a:latin typeface="Comic Sans MS" panose="030F0702030302020204" pitchFamily="66" charset="0"/>
              </a:rPr>
              <a:t> 1</a:t>
            </a:r>
            <a:r>
              <a:rPr lang="sr-Latn-RS" sz="1400" b="1">
                <a:solidFill>
                  <a:schemeClr val="accent1">
                    <a:lumMod val="75000"/>
                  </a:schemeClr>
                </a:solidFill>
                <a:latin typeface="Comic Sans MS" panose="030F0702030302020204" pitchFamily="66" charset="0"/>
              </a:rPr>
              <a:t>,</a:t>
            </a:r>
            <a:r>
              <a:rPr lang="en" sz="1400" b="1">
                <a:solidFill>
                  <a:schemeClr val="accent1">
                    <a:lumMod val="75000"/>
                  </a:schemeClr>
                </a:solidFill>
                <a:latin typeface="Comic Sans MS" panose="030F0702030302020204" pitchFamily="66" charset="0"/>
              </a:rPr>
              <a:t>12</a:t>
            </a:r>
            <a:r>
              <a:rPr lang="en" sz="1100" b="1">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124132" y="1610410"/>
            <a:ext cx="7309055" cy="1323439"/>
          </a:xfrm>
          <a:prstGeom prst="rect">
            <a:avLst/>
          </a:prstGeom>
          <a:noFill/>
        </p:spPr>
        <p:txBody>
          <a:bodyPr wrap="square" rtlCol="0">
            <a:spAutoFit/>
          </a:bodyPr>
          <a:lstStyle/>
          <a:p>
            <a:pPr>
              <a:spcBef>
                <a:spcPts val="600"/>
              </a:spcBef>
            </a:pPr>
            <a:r>
              <a:rPr lang="hr-HR" sz="2000" b="1"/>
              <a:t>Neki su ljudi gledali s visoka na Pavla, optužujući ga da je slab i neodlučan (2. Kor. 10,10). Iz tog razloga, i kako bi se njegov savjet primio i prihvatio, apostol se morao braniti od takvih optužbi.</a:t>
            </a:r>
            <a:endParaRPr lang="en" sz="2000" b="1" dirty="0"/>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74169" y="3954930"/>
            <a:ext cx="2277702" cy="2862322"/>
          </a:xfrm>
          <a:prstGeom prst="rect">
            <a:avLst/>
          </a:prstGeom>
          <a:noFill/>
        </p:spPr>
        <p:txBody>
          <a:bodyPr wrap="square">
            <a:spAutoFit/>
          </a:bodyPr>
          <a:lstStyle/>
          <a:p>
            <a:pPr>
              <a:spcBef>
                <a:spcPts val="600"/>
              </a:spcBef>
            </a:pPr>
            <a:r>
              <a:rPr lang="hr-HR" sz="2000" b="1"/>
              <a:t>On i njegovi suradnici mogli su s povjerenjem reći da je njegovo ponašanje bilo sveto i iskreno [čisto], kako u crkvi, tako i izvan nje.</a:t>
            </a:r>
            <a:endParaRPr lang="en" sz="2000" b="1" dirty="0"/>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0885" y="4498432"/>
            <a:ext cx="4758813" cy="2246769"/>
          </a:xfrm>
          <a:prstGeom prst="rect">
            <a:avLst/>
          </a:prstGeom>
          <a:noFill/>
        </p:spPr>
        <p:txBody>
          <a:bodyPr wrap="square">
            <a:spAutoFit/>
          </a:bodyPr>
          <a:lstStyle/>
          <a:p>
            <a:pPr>
              <a:spcBef>
                <a:spcPts val="600"/>
              </a:spcBef>
            </a:pPr>
            <a:r>
              <a:rPr lang="hr-HR" sz="2000" b="1"/>
              <a:t>Zbog toga su Pavlova djela bila oslobođena skrivenih namjera. Nadao se da će ta pisma biti pročitana i shvaćena u kontekstu svetosti i iskrenosti — to jest, napisana iz ljubavi prema njima i tražeći samo njihovo dobro (2. Kor. 1,13.14).</a:t>
            </a:r>
            <a:endParaRPr lang="en" sz="2000" b="1" dirty="0"/>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21830" y="2933849"/>
            <a:ext cx="7309055" cy="707886"/>
          </a:xfrm>
          <a:prstGeom prst="rect">
            <a:avLst/>
          </a:prstGeom>
          <a:noFill/>
        </p:spPr>
        <p:txBody>
          <a:bodyPr wrap="square">
            <a:spAutoFit/>
          </a:bodyPr>
          <a:lstStyle/>
          <a:p>
            <a:pPr lvl="0">
              <a:spcBef>
                <a:spcPts val="600"/>
              </a:spcBef>
              <a:defRPr/>
            </a:pPr>
            <a:r>
              <a:rPr lang="hr-HR" sz="2000" b="1">
                <a:solidFill>
                  <a:prstClr val="black"/>
                </a:solidFill>
              </a:rPr>
              <a:t>Kao čovjek, smatrao se nevažnim (Ef. 3,8). Ali, Božjom milošću, mogao se pohvaliti čistom savješću (2. Kor. 1,12).</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r-HR" sz="4400" b="1" spc="300">
                <a:ln/>
                <a:solidFill>
                  <a:schemeClr val="bg2">
                    <a:lumMod val="75000"/>
                  </a:schemeClr>
                </a:solidFill>
              </a:rPr>
              <a:t>OPROST I OBNOVA</a:t>
            </a:r>
            <a:endParaRPr lang="en" sz="4400" b="1" spc="300" dirty="0">
              <a:ln/>
              <a:solidFill>
                <a:schemeClr val="bg2">
                  <a:lumMod val="75000"/>
                </a:schemeClr>
              </a:solidFill>
            </a:endParaRP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a:solidFill>
                  <a:schemeClr val="accent3">
                    <a:lumMod val="75000"/>
                  </a:schemeClr>
                </a:solidFill>
                <a:latin typeface="Comic Sans MS" panose="030F0702030302020204" pitchFamily="66" charset="0"/>
              </a:rPr>
              <a:t>“</a:t>
            </a:r>
            <a:r>
              <a:rPr lang="sr-Latn-RS" b="1">
                <a:solidFill>
                  <a:schemeClr val="accent3">
                    <a:lumMod val="75000"/>
                  </a:schemeClr>
                </a:solidFill>
                <a:latin typeface="Comic Sans MS" panose="030F0702030302020204" pitchFamily="66" charset="0"/>
              </a:rPr>
              <a:t>A </a:t>
            </a:r>
            <a:r>
              <a:rPr lang="en-US" b="1">
                <a:solidFill>
                  <a:schemeClr val="accent3">
                    <a:lumMod val="75000"/>
                  </a:schemeClr>
                </a:solidFill>
                <a:latin typeface="Comic Sans MS" panose="030F0702030302020204" pitchFamily="66" charset="0"/>
              </a:rPr>
              <a:t>ko</a:t>
            </a:r>
            <a:r>
              <a:rPr lang="sr-Latn-RS" b="1">
                <a:solidFill>
                  <a:schemeClr val="accent3">
                    <a:lumMod val="75000"/>
                  </a:schemeClr>
                </a:solidFill>
                <a:latin typeface="Comic Sans MS" panose="030F0702030302020204" pitchFamily="66" charset="0"/>
              </a:rPr>
              <a:t>mu</a:t>
            </a:r>
            <a:r>
              <a:rPr lang="en-US" b="1">
                <a:solidFill>
                  <a:schemeClr val="accent3">
                    <a:lumMod val="75000"/>
                  </a:schemeClr>
                </a:solidFill>
                <a:latin typeface="Comic Sans MS" panose="030F0702030302020204" pitchFamily="66" charset="0"/>
              </a:rPr>
              <a:t> </a:t>
            </a:r>
            <a:r>
              <a:rPr lang="sr-Latn-RS" b="1">
                <a:solidFill>
                  <a:schemeClr val="accent3">
                    <a:lumMod val="75000"/>
                  </a:schemeClr>
                </a:solidFill>
                <a:latin typeface="Comic Sans MS" panose="030F0702030302020204" pitchFamily="66" charset="0"/>
              </a:rPr>
              <a:t>vi nešto </a:t>
            </a:r>
            <a:r>
              <a:rPr lang="en-US" b="1">
                <a:solidFill>
                  <a:schemeClr val="accent3">
                    <a:lumMod val="75000"/>
                  </a:schemeClr>
                </a:solidFill>
                <a:latin typeface="Comic Sans MS" panose="030F0702030302020204" pitchFamily="66" charset="0"/>
              </a:rPr>
              <a:t>oprosti</a:t>
            </a:r>
            <a:r>
              <a:rPr lang="sr-Latn-RS" b="1">
                <a:solidFill>
                  <a:schemeClr val="accent3">
                    <a:lumMod val="75000"/>
                  </a:schemeClr>
                </a:solidFill>
                <a:latin typeface="Comic Sans MS" panose="030F0702030302020204" pitchFamily="66" charset="0"/>
              </a:rPr>
              <a:t>te</a:t>
            </a:r>
            <a:r>
              <a:rPr lang="en-US" b="1">
                <a:solidFill>
                  <a:schemeClr val="accent3">
                    <a:lumMod val="75000"/>
                  </a:schemeClr>
                </a:solidFill>
                <a:latin typeface="Comic Sans MS" panose="030F0702030302020204" pitchFamily="66" charset="0"/>
              </a:rPr>
              <a:t>, </a:t>
            </a:r>
            <a:r>
              <a:rPr lang="sr-Latn-RS" b="1">
                <a:solidFill>
                  <a:schemeClr val="accent3">
                    <a:lumMod val="75000"/>
                  </a:schemeClr>
                </a:solidFill>
                <a:latin typeface="Comic Sans MS" panose="030F0702030302020204" pitchFamily="66" charset="0"/>
              </a:rPr>
              <a:t>tomu </a:t>
            </a:r>
            <a:r>
              <a:rPr lang="en-US" b="1">
                <a:solidFill>
                  <a:schemeClr val="accent3">
                    <a:lumMod val="75000"/>
                  </a:schemeClr>
                </a:solidFill>
                <a:latin typeface="Comic Sans MS" panose="030F0702030302020204" pitchFamily="66" charset="0"/>
              </a:rPr>
              <a:t>opraštam</a:t>
            </a:r>
            <a:r>
              <a:rPr lang="sr-Latn-RS" b="1">
                <a:solidFill>
                  <a:schemeClr val="accent3">
                    <a:lumMod val="75000"/>
                  </a:schemeClr>
                </a:solidFill>
                <a:latin typeface="Comic Sans MS" panose="030F0702030302020204" pitchFamily="66" charset="0"/>
              </a:rPr>
              <a:t> i ja</a:t>
            </a:r>
            <a:r>
              <a:rPr lang="en-US" b="1">
                <a:solidFill>
                  <a:schemeClr val="accent3">
                    <a:lumMod val="75000"/>
                  </a:schemeClr>
                </a:solidFill>
                <a:latin typeface="Comic Sans MS" panose="030F0702030302020204" pitchFamily="66" charset="0"/>
              </a:rPr>
              <a:t>. </a:t>
            </a:r>
            <a:r>
              <a:rPr lang="sr-Latn-RS" b="1">
                <a:solidFill>
                  <a:schemeClr val="accent3">
                    <a:lumMod val="75000"/>
                  </a:schemeClr>
                </a:solidFill>
                <a:latin typeface="Comic Sans MS" panose="030F0702030302020204" pitchFamily="66" charset="0"/>
              </a:rPr>
              <a:t>Jer </a:t>
            </a:r>
            <a:r>
              <a:rPr lang="en-US" b="1">
                <a:solidFill>
                  <a:schemeClr val="accent3">
                    <a:lumMod val="75000"/>
                  </a:schemeClr>
                </a:solidFill>
                <a:latin typeface="Comic Sans MS" panose="030F0702030302020204" pitchFamily="66" charset="0"/>
              </a:rPr>
              <a:t>što sam </a:t>
            </a:r>
            <a:r>
              <a:rPr lang="sr-Latn-RS" b="1">
                <a:solidFill>
                  <a:schemeClr val="accent3">
                    <a:lumMod val="75000"/>
                  </a:schemeClr>
                </a:solidFill>
                <a:latin typeface="Comic Sans MS" panose="030F0702030302020204" pitchFamily="66" charset="0"/>
              </a:rPr>
              <a:t>ja </a:t>
            </a:r>
            <a:r>
              <a:rPr lang="en-US" b="1">
                <a:solidFill>
                  <a:schemeClr val="accent3">
                    <a:lumMod val="75000"/>
                  </a:schemeClr>
                </a:solidFill>
                <a:latin typeface="Comic Sans MS" panose="030F0702030302020204" pitchFamily="66" charset="0"/>
              </a:rPr>
              <a:t>oprostio—ako </a:t>
            </a:r>
            <a:r>
              <a:rPr lang="sr-Latn-RS" b="1">
                <a:solidFill>
                  <a:schemeClr val="accent3">
                    <a:lumMod val="75000"/>
                  </a:schemeClr>
                </a:solidFill>
                <a:latin typeface="Comic Sans MS" panose="030F0702030302020204" pitchFamily="66" charset="0"/>
              </a:rPr>
              <a:t>san </a:t>
            </a:r>
            <a:r>
              <a:rPr lang="en-US" b="1">
                <a:solidFill>
                  <a:schemeClr val="accent3">
                    <a:lumMod val="75000"/>
                  </a:schemeClr>
                </a:solidFill>
                <a:latin typeface="Comic Sans MS" panose="030F0702030302020204" pitchFamily="66" charset="0"/>
              </a:rPr>
              <a:t>šta </a:t>
            </a:r>
            <a:r>
              <a:rPr lang="sr-Latn-RS" b="1">
                <a:solidFill>
                  <a:schemeClr val="accent3">
                    <a:lumMod val="75000"/>
                  </a:schemeClr>
                </a:solidFill>
                <a:latin typeface="Comic Sans MS" panose="030F0702030302020204" pitchFamily="66" charset="0"/>
              </a:rPr>
              <a:t>imao</a:t>
            </a:r>
            <a:r>
              <a:rPr lang="en-US" b="1">
                <a:solidFill>
                  <a:schemeClr val="accent3">
                    <a:lumMod val="75000"/>
                  </a:schemeClr>
                </a:solidFill>
                <a:latin typeface="Comic Sans MS" panose="030F0702030302020204" pitchFamily="66" charset="0"/>
              </a:rPr>
              <a:t> oprostiti—oprostio sam </a:t>
            </a:r>
            <a:r>
              <a:rPr lang="sr-Latn-RS" b="1">
                <a:solidFill>
                  <a:schemeClr val="accent3">
                    <a:lumMod val="75000"/>
                  </a:schemeClr>
                </a:solidFill>
                <a:latin typeface="Comic Sans MS" panose="030F0702030302020204" pitchFamily="66" charset="0"/>
              </a:rPr>
              <a:t>eadi vas pred</a:t>
            </a:r>
            <a:r>
              <a:rPr lang="en-US" b="1">
                <a:solidFill>
                  <a:schemeClr val="accent3">
                    <a:lumMod val="75000"/>
                  </a:schemeClr>
                </a:solidFill>
                <a:latin typeface="Comic Sans MS" panose="030F0702030302020204" pitchFamily="66" charset="0"/>
              </a:rPr>
              <a:t> Kristom</a:t>
            </a:r>
            <a:r>
              <a:rPr lang="sr-Latn-RS" b="1">
                <a:solidFill>
                  <a:schemeClr val="accent3">
                    <a:lumMod val="75000"/>
                  </a:schemeClr>
                </a:solidFill>
                <a:latin typeface="Comic Sans MS" panose="030F0702030302020204" pitchFamily="66" charset="0"/>
              </a:rPr>
              <a:t>.</a:t>
            </a:r>
            <a:r>
              <a:rPr lang="en" b="1">
                <a:solidFill>
                  <a:schemeClr val="accent3">
                    <a:lumMod val="75000"/>
                  </a:schemeClr>
                </a:solidFill>
                <a:latin typeface="Comic Sans MS" panose="030F0702030302020204" pitchFamily="66" charset="0"/>
              </a:rPr>
              <a:t>” </a:t>
            </a:r>
            <a:r>
              <a:rPr lang="en" sz="1400" b="1">
                <a:solidFill>
                  <a:schemeClr val="accent3">
                    <a:lumMod val="75000"/>
                  </a:schemeClr>
                </a:solidFill>
                <a:latin typeface="Comic Sans MS" panose="030F0702030302020204" pitchFamily="66" charset="0"/>
              </a:rPr>
              <a:t>(2</a:t>
            </a:r>
            <a:r>
              <a:rPr lang="sr-Latn-RS" sz="1400" b="1">
                <a:solidFill>
                  <a:schemeClr val="accent3">
                    <a:lumMod val="75000"/>
                  </a:schemeClr>
                </a:solidFill>
                <a:latin typeface="Comic Sans MS" panose="030F0702030302020204" pitchFamily="66" charset="0"/>
              </a:rPr>
              <a:t>. Korinćanima</a:t>
            </a:r>
            <a:r>
              <a:rPr lang="en" sz="1400" b="1">
                <a:solidFill>
                  <a:schemeClr val="accent3">
                    <a:lumMod val="75000"/>
                  </a:schemeClr>
                </a:solidFill>
                <a:latin typeface="Comic Sans MS" panose="030F0702030302020204" pitchFamily="66" charset="0"/>
              </a:rPr>
              <a:t> 2</a:t>
            </a:r>
            <a:r>
              <a:rPr lang="sr-Latn-RS" sz="1400" b="1">
                <a:solidFill>
                  <a:schemeClr val="accent3">
                    <a:lumMod val="75000"/>
                  </a:schemeClr>
                </a:solidFill>
                <a:latin typeface="Comic Sans MS" panose="030F0702030302020204" pitchFamily="66" charset="0"/>
              </a:rPr>
              <a:t>,</a:t>
            </a:r>
            <a:r>
              <a:rPr lang="en" sz="1400" b="1">
                <a:solidFill>
                  <a:schemeClr val="accent3">
                    <a:lumMod val="75000"/>
                  </a:schemeClr>
                </a:solidFill>
                <a:latin typeface="Comic Sans MS" panose="030F0702030302020204" pitchFamily="66" charset="0"/>
              </a:rPr>
              <a:t>10</a:t>
            </a:r>
            <a:r>
              <a:rPr lang="en" sz="1400" b="1" dirty="0">
                <a:solidFill>
                  <a:schemeClr val="accent3">
                    <a:lumMod val="75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631216"/>
          </a:xfrm>
          <a:prstGeom prst="rect">
            <a:avLst/>
          </a:prstGeom>
          <a:noFill/>
        </p:spPr>
        <p:txBody>
          <a:bodyPr wrap="square" rtlCol="0">
            <a:spAutoFit/>
          </a:bodyPr>
          <a:lstStyle/>
          <a:p>
            <a:pPr>
              <a:spcBef>
                <a:spcPts val="600"/>
              </a:spcBef>
            </a:pPr>
            <a:r>
              <a:rPr lang="hr-HR" sz="2000" b="1"/>
              <a:t>Dok je Pavao bio na putu za Troadu, otišao je u Korint. Iz Troade, Pavao je otišao u Makedoniju. No bio je duboko uznemiren jer ga nije susreo u Troadi brat Tit, da mu prenese vijesti o crkvi u Korintu         (2. Kor. 2,12.13).</a:t>
            </a:r>
            <a:endParaRPr lang="en" sz="2000" b="1" dirty="0"/>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45710"/>
            <a:ext cx="6096000" cy="1631216"/>
          </a:xfrm>
          <a:prstGeom prst="rect">
            <a:avLst/>
          </a:prstGeom>
          <a:noFill/>
        </p:spPr>
        <p:txBody>
          <a:bodyPr wrap="square">
            <a:spAutoFit/>
          </a:bodyPr>
          <a:lstStyle/>
          <a:p>
            <a:pPr>
              <a:spcBef>
                <a:spcPts val="600"/>
              </a:spcBef>
            </a:pPr>
            <a:r>
              <a:rPr lang="hr-HR" sz="2000" b="1"/>
              <a:t>Jedno od pitanja koje su trebali riješiti odnosilo se na crkvenu disciplinu. Poslušavši apostola, prekršitelj je bio ukoren i prihvatio je opomenu. Sada ih Pavao moli da naprave sljedeći korak: oprost i obnovu (2. Kor. 2,5-11).</a:t>
            </a:r>
            <a:endParaRPr lang="en" sz="2000" b="1" dirty="0"/>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91770" y="2997653"/>
            <a:ext cx="6096000" cy="1323439"/>
          </a:xfrm>
          <a:prstGeom prst="rect">
            <a:avLst/>
          </a:prstGeom>
          <a:noFill/>
        </p:spPr>
        <p:txBody>
          <a:bodyPr wrap="square">
            <a:spAutoFit/>
          </a:bodyPr>
          <a:lstStyle/>
          <a:p>
            <a:pPr lvl="0">
              <a:spcBef>
                <a:spcPts val="600"/>
              </a:spcBef>
              <a:defRPr/>
            </a:pPr>
            <a:r>
              <a:rPr lang="hr-HR" sz="2000" b="1">
                <a:solidFill>
                  <a:prstClr val="black"/>
                </a:solidFill>
              </a:rPr>
              <a:t>Ubrzo nakon toga, Tit je napokon susreo Pavla u Makedoniji. Ispričao mu je kako je crkva vrlo povoljno reagirala na apostolove opomene                 (2. Kor. 7,5-9.13-16).</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4400" b="1" i="0" u="none" strike="noStrike" kern="1200" cap="none" spc="0" normalizeH="0" baseline="0" noProof="0" dirty="0">
                <a:ln w="6600">
                  <a:solidFill>
                    <a:srgbClr val="339966">
                      <a:lumMod val="75000"/>
                    </a:srgbClr>
                  </a:solidFill>
                  <a:prstDash val="solid"/>
                </a:ln>
                <a:solidFill>
                  <a:srgbClr val="FFFFFF"/>
                </a:solidFill>
                <a:effectLst>
                  <a:outerShdw dist="38100" dir="2700000" algn="tl" rotWithShape="0">
                    <a:srgbClr val="339966">
                      <a:lumMod val="75000"/>
                    </a:srgbClr>
                  </a:outerShdw>
                </a:effectLst>
                <a:uLnTx/>
                <a:uFillTx/>
                <a:latin typeface="Aptos" panose="02110004020202020204"/>
                <a:ea typeface="+mn-ea"/>
                <a:cs typeface="+mn-cs"/>
              </a:rPr>
              <a:t>TO BEHAVE WISELY</a:t>
            </a: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923330"/>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800" b="1" i="0" u="none" strike="noStrike" kern="1200" cap="none" spc="0" normalizeH="0" baseline="0" noProof="0" dirty="0">
                <a:ln>
                  <a:noFill/>
                </a:ln>
                <a:solidFill>
                  <a:srgbClr val="FFC000">
                    <a:lumMod val="50000"/>
                  </a:srgbClr>
                </a:solidFill>
                <a:effectLst/>
                <a:uLnTx/>
                <a:uFillTx/>
                <a:latin typeface="Comic Sans MS" panose="030F0702030302020204" pitchFamily="66" charset="0"/>
                <a:ea typeface="+mn-ea"/>
                <a:cs typeface="+mn-cs"/>
              </a:rPr>
              <a:t>“</a:t>
            </a:r>
            <a:r>
              <a:rPr kumimoji="0" lang="en-US" sz="1800" b="1" i="0" u="none" strike="noStrike" kern="1200" cap="none" spc="0" normalizeH="0" baseline="0" noProof="0" dirty="0">
                <a:ln>
                  <a:noFill/>
                </a:ln>
                <a:solidFill>
                  <a:srgbClr val="FFC000">
                    <a:lumMod val="50000"/>
                  </a:srgbClr>
                </a:solidFill>
                <a:effectLst/>
                <a:uLnTx/>
                <a:uFillTx/>
                <a:latin typeface="Comic Sans MS" panose="030F0702030302020204" pitchFamily="66" charset="0"/>
                <a:ea typeface="+mn-ea"/>
                <a:cs typeface="+mn-cs"/>
              </a:rPr>
              <a:t>I call God as my witness—and I stake my life on it—that it was in order to spare you that I did not return to Corinth</a:t>
            </a:r>
            <a:r>
              <a:rPr kumimoji="0" lang="en" sz="1800" b="1" i="0" u="none" strike="noStrike" kern="1200" cap="none" spc="0" normalizeH="0" baseline="0" noProof="0" dirty="0">
                <a:ln>
                  <a:noFill/>
                </a:ln>
                <a:solidFill>
                  <a:srgbClr val="FFC000">
                    <a:lumMod val="50000"/>
                  </a:srgbClr>
                </a:solidFill>
                <a:effectLst/>
                <a:uLnTx/>
                <a:uFillTx/>
                <a:latin typeface="Comic Sans MS" panose="030F0702030302020204" pitchFamily="66" charset="0"/>
                <a:ea typeface="+mn-ea"/>
                <a:cs typeface="+mn-cs"/>
              </a:rPr>
              <a:t>” </a:t>
            </a:r>
            <a:r>
              <a:rPr kumimoji="0" lang="en" sz="1400" b="1" i="0" u="none" strike="noStrike" kern="1200" cap="none" spc="0" normalizeH="0" baseline="0" noProof="0" dirty="0">
                <a:ln>
                  <a:noFill/>
                </a:ln>
                <a:solidFill>
                  <a:srgbClr val="FFC000">
                    <a:lumMod val="50000"/>
                  </a:srgbClr>
                </a:solidFill>
                <a:effectLst/>
                <a:uLnTx/>
                <a:uFillTx/>
                <a:latin typeface="Comic Sans MS" panose="030F0702030302020204" pitchFamily="66" charset="0"/>
                <a:ea typeface="+mn-ea"/>
                <a:cs typeface="+mn-cs"/>
              </a:rPr>
              <a:t>(2 Corinthians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3722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In his first letter, Paul informed the Corinthians of the route he planned to take (1 Cor.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nvGraphicFramePr>
        <p:xfrm>
          <a:off x="914400" y="2623969"/>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3073039"/>
            <a:ext cx="119919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In a later letter (lost, 2 Cor. 7:8) he informed them that he would visit them twice (2 Cor. 1:15-16):</a:t>
            </a:r>
          </a:p>
        </p:txBody>
      </p:sp>
      <p:graphicFrame>
        <p:nvGraphicFramePr>
          <p:cNvPr id="11" name="Diagrama 10">
            <a:extLst>
              <a:ext uri="{FF2B5EF4-FFF2-40B4-BE49-F238E27FC236}">
                <a16:creationId xmlns:a16="http://schemas.microsoft.com/office/drawing/2014/main" id="{FB082717-2A6E-2EE9-5FD7-0DB8F7C433CF}"/>
              </a:ext>
            </a:extLst>
          </p:cNvPr>
          <p:cNvGraphicFramePr/>
          <p:nvPr/>
        </p:nvGraphicFramePr>
        <p:xfrm>
          <a:off x="914400" y="3562219"/>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4011289"/>
            <a:ext cx="667702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However, he had changed his plans and decided not to make that first visit (2 Cor. 1:23). These changes led some to criticize him for being unstable and vacillating. Why had he changed his mind?</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420479" y="4011289"/>
            <a:ext cx="4371471"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423798"/>
            <a:ext cx="704942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Paul's presence in Corinth seemed necessary because of the problems there. But the opposition he would encounter implied a confrontation that he wanted to avoid, because of the great love he had for them (2 Cor. 2:1-4).</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1861</TotalTime>
  <Words>2193</Words>
  <Application>Microsoft Office PowerPoint</Application>
  <PresentationFormat>Panorámica</PresentationFormat>
  <Paragraphs>110</Paragraphs>
  <Slides>16</Slides>
  <Notes>8</Notes>
  <HiddenSlides>0</HiddenSlides>
  <MMClips>0</MMClips>
  <ScaleCrop>false</ScaleCrop>
  <HeadingPairs>
    <vt:vector size="6" baseType="variant">
      <vt:variant>
        <vt:lpstr>Fuentes usadas</vt:lpstr>
      </vt:variant>
      <vt:variant>
        <vt:i4>12</vt:i4>
      </vt:variant>
      <vt:variant>
        <vt:lpstr>Tema</vt:lpstr>
      </vt:variant>
      <vt:variant>
        <vt:i4>5</vt:i4>
      </vt:variant>
      <vt:variant>
        <vt:lpstr>Títulos de diapositiva</vt:lpstr>
      </vt:variant>
      <vt:variant>
        <vt:i4>16</vt:i4>
      </vt:variant>
    </vt:vector>
  </HeadingPairs>
  <TitlesOfParts>
    <vt:vector size="33" baseType="lpstr">
      <vt:lpstr>Times New Roman</vt:lpstr>
      <vt:lpstr>Arial Narrow</vt:lpstr>
      <vt:lpstr>Comic Sans MS</vt:lpstr>
      <vt:lpstr>Calibri</vt:lpstr>
      <vt:lpstr>Aptos</vt:lpstr>
      <vt:lpstr>Arial</vt:lpstr>
      <vt:lpstr>Gill Sans MT Ext Condensed Bold</vt:lpstr>
      <vt:lpstr>Impact</vt:lpstr>
      <vt:lpstr>Bodoni MT Poster Compressed</vt:lpstr>
      <vt:lpstr>Constantia</vt:lpstr>
      <vt:lpstr>Britannic Bold</vt:lpstr>
      <vt:lpstr>Aptos Display</vt:lpstr>
      <vt:lpstr>Tema de Office</vt:lpstr>
      <vt:lpstr>1_Tema de Office</vt:lpstr>
      <vt:lpstr>3_Default Design</vt:lpstr>
      <vt:lpstr>4_Default Design</vt:lpstr>
      <vt:lpstr>6_Default Design</vt:lpstr>
      <vt:lpstr>Presentación de PowerPoint</vt:lpstr>
      <vt:lpstr>Upamtite redak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PRIMJENA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87</cp:revision>
  <dcterms:created xsi:type="dcterms:W3CDTF">2026-07-22T06:08:40Z</dcterms:created>
  <dcterms:modified xsi:type="dcterms:W3CDTF">2026-08-14T14:02:12Z</dcterms:modified>
</cp:coreProperties>
</file>