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hr-HR" sz="2400" b="1">
              <a:solidFill>
                <a:schemeClr val="bg1"/>
              </a:solidFill>
            </a:rPr>
            <a:t>Mi smo</a:t>
          </a:r>
          <a:r>
            <a:rPr lang="en" sz="2400" b="1">
              <a:solidFill>
                <a:schemeClr val="bg1"/>
              </a:solidFill>
            </a:rPr>
            <a:t>…</a:t>
          </a:r>
          <a:endParaRPr lang="en" sz="2400" b="1" dirty="0">
            <a:solidFill>
              <a:schemeClr val="bg1"/>
            </a:solidFill>
          </a:endParaRP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hr-HR" sz="2400" b="1">
              <a:solidFill>
                <a:schemeClr val="bg1"/>
              </a:solidFill>
            </a:rPr>
            <a:t>Ali</a:t>
          </a:r>
          <a:r>
            <a:rPr lang="en" sz="2400" b="1">
              <a:solidFill>
                <a:schemeClr val="bg1"/>
              </a:solidFill>
            </a:rPr>
            <a:t>…</a:t>
          </a:r>
          <a:endParaRPr lang="en" sz="2400" b="1" dirty="0">
            <a:solidFill>
              <a:schemeClr val="bg1"/>
            </a:solidFill>
          </a:endParaRP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teško pritisnuti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smo</a:t>
          </a: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slomljen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zbunjen</a:t>
          </a:r>
          <a:r>
            <a:rPr lang="sr-Latn-RS" sz="2000" b="1">
              <a:solidFill>
                <a:schemeClr val="tx1"/>
              </a:solidFill>
            </a:rPr>
            <a:t>i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ne u očaju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sr-Latn-RS" sz="2000" b="1">
              <a:solidFill>
                <a:schemeClr val="tx1"/>
              </a:solidFill>
            </a:rPr>
            <a:t>progonjeni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smo</a:t>
          </a: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napušten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oboren</a:t>
          </a:r>
          <a:r>
            <a:rPr lang="sr-Latn-RS" sz="2000" b="1">
              <a:solidFill>
                <a:schemeClr val="tx1"/>
              </a:solidFill>
            </a:rPr>
            <a:t>i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nismo uništeni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hr-HR" sz="2000" b="1">
              <a:solidFill>
                <a:schemeClr val="tx1"/>
              </a:solidFill>
            </a:rPr>
            <a:t>Hristos je dao svoj život iz ljubavi. To nas primorava da živimo za Njega (2. Kor. 5,14.15).</a:t>
          </a:r>
          <a:endParaRPr lang="en" sz="2000" b="1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hr-HR" sz="2000" b="1">
              <a:solidFill>
                <a:schemeClr val="tx1"/>
              </a:solidFill>
            </a:rPr>
            <a:t>Hristos nas je stvorio novim stvorenjima. To nas primo-rava da ostavimo naš stari život iza sebe (2. Kor. 5,17).</a:t>
          </a:r>
          <a:endParaRPr lang="en" sz="20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Hristos nas je pomirio sa Bogom. To nas primorava da budemo ambasadori pomirenja (2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5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18-20).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solidFill>
                <a:schemeClr val="tx1"/>
              </a:solidFill>
            </a:rPr>
            <a:t>Izdržati teškoće (2. Kor. 6,4.5).</a:t>
          </a:r>
          <a:endParaRPr lang="en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>
              <a:solidFill>
                <a:schemeClr val="tx1"/>
              </a:solidFill>
            </a:rPr>
            <a:t>Da donese plod Duha (2</a:t>
          </a:r>
          <a:r>
            <a:rPr lang="sr-Latn-RS" sz="2000" b="1">
              <a:solidFill>
                <a:schemeClr val="tx1"/>
              </a:solidFill>
            </a:rPr>
            <a:t>.</a:t>
          </a:r>
          <a:r>
            <a:rPr lang="it-IT" sz="2000" b="1">
              <a:solidFill>
                <a:schemeClr val="tx1"/>
              </a:solidFill>
            </a:rPr>
            <a:t> Kor. 6</a:t>
          </a:r>
          <a:r>
            <a:rPr lang="sr-Latn-RS" sz="2000" b="1">
              <a:solidFill>
                <a:schemeClr val="tx1"/>
              </a:solidFill>
            </a:rPr>
            <a:t>,</a:t>
          </a:r>
          <a:r>
            <a:rPr lang="it-IT" sz="2000" b="1">
              <a:solidFill>
                <a:schemeClr val="tx1"/>
              </a:solidFill>
            </a:rPr>
            <a:t>6)</a:t>
          </a:r>
          <a:r>
            <a:rPr lang="sr-Latn-RS" sz="2000" b="1">
              <a:solidFill>
                <a:schemeClr val="tx1"/>
              </a:solidFill>
            </a:rPr>
            <a:t>.</a:t>
          </a:r>
          <a:endParaRPr lang="en" sz="2000" b="1" dirty="0">
            <a:solidFill>
              <a:schemeClr val="tx1"/>
            </a:solidFill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b-NO" sz="2000" b="1">
              <a:solidFill>
                <a:schemeClr val="tx1"/>
              </a:solidFill>
            </a:rPr>
            <a:t>Da budem</a:t>
          </a:r>
          <a:r>
            <a:rPr lang="sr-Latn-RS" sz="2000" b="1">
              <a:solidFill>
                <a:schemeClr val="tx1"/>
              </a:solidFill>
            </a:rPr>
            <a:t>o</a:t>
          </a:r>
          <a:r>
            <a:rPr lang="nb-NO" sz="2000" b="1">
              <a:solidFill>
                <a:schemeClr val="tx1"/>
              </a:solidFill>
            </a:rPr>
            <a:t> iskren</a:t>
          </a:r>
          <a:r>
            <a:rPr lang="sr-Latn-RS" sz="2000" b="1">
              <a:solidFill>
                <a:schemeClr val="tx1"/>
              </a:solidFill>
            </a:rPr>
            <a:t>i</a:t>
          </a:r>
          <a:r>
            <a:rPr lang="nb-NO" sz="2000" b="1">
              <a:solidFill>
                <a:schemeClr val="tx1"/>
              </a:solidFill>
            </a:rPr>
            <a:t> i pravedan</a:t>
          </a:r>
          <a:r>
            <a:rPr lang="sr-Latn-RS" sz="2000" b="1">
              <a:solidFill>
                <a:schemeClr val="tx1"/>
              </a:solidFill>
            </a:rPr>
            <a:t>i </a:t>
          </a:r>
          <a:r>
            <a:rPr lang="en" sz="2000" b="1">
              <a:solidFill>
                <a:schemeClr val="tx1"/>
              </a:solidFill>
            </a:rPr>
            <a:t>(2</a:t>
          </a:r>
          <a:r>
            <a:rPr lang="sr-Latn-RS" sz="2000" b="1">
              <a:solidFill>
                <a:schemeClr val="tx1"/>
              </a:solidFill>
            </a:rPr>
            <a:t>.</a:t>
          </a:r>
          <a:r>
            <a:rPr lang="en" sz="2000" b="1">
              <a:solidFill>
                <a:schemeClr val="tx1"/>
              </a:solidFill>
            </a:rPr>
            <a:t> </a:t>
          </a:r>
          <a:r>
            <a:rPr lang="sr-Latn-RS" sz="2000" b="1">
              <a:solidFill>
                <a:schemeClr val="tx1"/>
              </a:solidFill>
            </a:rPr>
            <a:t>K</a:t>
          </a:r>
          <a:r>
            <a:rPr lang="en" sz="2000" b="1">
              <a:solidFill>
                <a:schemeClr val="tx1"/>
              </a:solidFill>
            </a:rPr>
            <a:t>or. 6</a:t>
          </a:r>
          <a:r>
            <a:rPr lang="sr-Latn-RS" sz="2000" b="1">
              <a:solidFill>
                <a:schemeClr val="tx1"/>
              </a:solidFill>
            </a:rPr>
            <a:t>,</a:t>
          </a:r>
          <a:r>
            <a:rPr lang="en" sz="2000" b="1">
              <a:solidFill>
                <a:schemeClr val="tx1"/>
              </a:solidFill>
            </a:rPr>
            <a:t>7)</a:t>
          </a:r>
          <a:r>
            <a:rPr lang="sr-Latn-RS" sz="2000" b="1">
              <a:solidFill>
                <a:schemeClr val="tx1"/>
              </a:solidFill>
            </a:rPr>
            <a:t>.</a:t>
          </a:r>
          <a:endParaRPr lang="en" sz="2000" b="1" dirty="0">
            <a:solidFill>
              <a:schemeClr val="tx1"/>
            </a:solidFill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>
              <a:solidFill>
                <a:schemeClr val="tx1"/>
              </a:solidFill>
            </a:rPr>
            <a:t>Stojeći čvrsto u svim okolnostima (2. Kor. 6,8-10).</a:t>
          </a:r>
          <a:endParaRPr lang="en" sz="20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solidFill>
                <a:schemeClr val="tx1"/>
              </a:solidFill>
            </a:rPr>
            <a:t>Otvaranje naših srca drugima (2. Kor. 6,11-13)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solidFill>
                <a:schemeClr val="tx1"/>
              </a:solidFill>
            </a:rPr>
            <a:t>Odvojiti se od štetnog uticaja nevernika (2. Kor. 6,14.15).</a:t>
          </a:r>
          <a:endParaRPr lang="en" sz="2000" b="1" dirty="0">
            <a:solidFill>
              <a:schemeClr val="tx1"/>
            </a:solidFill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400" b="1"/>
            <a:t>Pozvani smo: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hr-HR" sz="2000" b="1"/>
            <a:t>Izaći iz mesta greha.</a:t>
          </a:r>
          <a:endParaRPr lang="en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hr-HR" sz="2000" b="1"/>
            <a:t>Odvojite se od grešnika.</a:t>
          </a:r>
          <a:endParaRPr lang="en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400" b="1"/>
            <a:t>Posledice: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i-FI" sz="2000" b="1"/>
            <a:t>Ja ću živeti sa </a:t>
          </a:r>
          <a:r>
            <a:rPr lang="sr-Latn-RS" sz="2000" b="1"/>
            <a:t>vama!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i-FI" sz="2000" b="1"/>
            <a:t>Ja ću biti </a:t>
          </a:r>
          <a:r>
            <a:rPr lang="sr-Latn-RS" sz="2000" b="1"/>
            <a:t>vaš</a:t>
          </a:r>
          <a:r>
            <a:rPr lang="fi-FI" sz="2000" b="1"/>
            <a:t> Otac</a:t>
          </a:r>
          <a:r>
            <a:rPr lang="sr-Latn-RS" sz="2000" b="1"/>
            <a:t>!</a:t>
          </a:r>
          <a:endParaRPr lang="en" sz="2000" b="1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hr-HR" sz="2000" b="1"/>
            <a:t>Ne dirati ono što je nečisto.</a:t>
          </a:r>
          <a:endParaRPr lang="en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hr-HR" sz="2000" b="1"/>
            <a:t>Ja ću vas primiti!</a:t>
          </a:r>
          <a:endParaRPr lang="en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i-FI" sz="2000" b="1"/>
            <a:t>Ja ću biti vaš Bog</a:t>
          </a:r>
          <a:r>
            <a:rPr lang="sr-Latn-RS" sz="2000" b="1"/>
            <a:t>!</a:t>
          </a:r>
          <a:endParaRPr lang="en" sz="2000" b="1" dirty="0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hr-HR" sz="2000" b="1"/>
            <a:t>Vi ćete biti moj narod!</a:t>
          </a:r>
          <a:endParaRPr lang="en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chemeClr val="bg1"/>
              </a:solidFill>
            </a:rPr>
            <a:t>Mi smo</a:t>
          </a:r>
          <a:r>
            <a:rPr lang="en" sz="2400" b="1" kern="1200">
              <a:solidFill>
                <a:schemeClr val="bg1"/>
              </a:solidFill>
            </a:rPr>
            <a:t>…</a:t>
          </a:r>
          <a:endParaRPr lang="en" sz="2400" b="1" kern="1200" dirty="0">
            <a:solidFill>
              <a:schemeClr val="bg1"/>
            </a:solidFill>
          </a:endParaRP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teško pritisnuti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zbunjen</a:t>
          </a:r>
          <a:r>
            <a:rPr lang="sr-Latn-RS" sz="2000" b="1" kern="1200">
              <a:solidFill>
                <a:schemeClr val="tx1"/>
              </a:solidFill>
            </a:rPr>
            <a:t>i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>
              <a:solidFill>
                <a:schemeClr val="tx1"/>
              </a:solidFill>
            </a:rPr>
            <a:t>progonjeni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oboren</a:t>
          </a:r>
          <a:r>
            <a:rPr lang="sr-Latn-RS" sz="2000" b="1" kern="1200">
              <a:solidFill>
                <a:schemeClr val="tx1"/>
              </a:solidFill>
            </a:rPr>
            <a:t>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chemeClr val="bg1"/>
              </a:solidFill>
            </a:rPr>
            <a:t>Ali</a:t>
          </a:r>
          <a:r>
            <a:rPr lang="en" sz="2400" b="1" kern="1200">
              <a:solidFill>
                <a:schemeClr val="bg1"/>
              </a:solidFill>
            </a:rPr>
            <a:t>…</a:t>
          </a:r>
          <a:endParaRPr lang="en" sz="2400" b="1" kern="1200" dirty="0">
            <a:solidFill>
              <a:schemeClr val="bg1"/>
            </a:solidFill>
          </a:endParaRP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smo</a:t>
          </a: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slomljen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ne u očaju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smo</a:t>
          </a: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napušten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nismo uništeni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Hristos je dao svoj život iz ljubavi. To nas primorava da živimo za Njega (2. Kor. 5,14.15).</a:t>
          </a:r>
          <a:endParaRPr lang="en" sz="2000" b="1" kern="120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Hristos nas je stvorio novim stvorenjima. To nas primo-rava da ostavimo naš stari život iza sebe (2. Kor. 5,17).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Hristos nas je pomirio sa Bogom. To nas primorava da budemo ambasadori pomirenja (2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pt-B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5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pt-B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18-20).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Izdržati teškoće (2. Kor. 6,4.5).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>
              <a:solidFill>
                <a:schemeClr val="tx1"/>
              </a:solidFill>
            </a:rPr>
            <a:t>Da donese plod Duha (2</a:t>
          </a:r>
          <a:r>
            <a:rPr lang="sr-Latn-RS" sz="2000" b="1" kern="1200">
              <a:solidFill>
                <a:schemeClr val="tx1"/>
              </a:solidFill>
            </a:rPr>
            <a:t>.</a:t>
          </a:r>
          <a:r>
            <a:rPr lang="it-IT" sz="2000" b="1" kern="1200">
              <a:solidFill>
                <a:schemeClr val="tx1"/>
              </a:solidFill>
            </a:rPr>
            <a:t> Kor. 6</a:t>
          </a:r>
          <a:r>
            <a:rPr lang="sr-Latn-RS" sz="2000" b="1" kern="1200">
              <a:solidFill>
                <a:schemeClr val="tx1"/>
              </a:solidFill>
            </a:rPr>
            <a:t>,</a:t>
          </a:r>
          <a:r>
            <a:rPr lang="it-IT" sz="2000" b="1" kern="1200">
              <a:solidFill>
                <a:schemeClr val="tx1"/>
              </a:solidFill>
            </a:rPr>
            <a:t>6)</a:t>
          </a:r>
          <a:r>
            <a:rPr lang="sr-Latn-RS" sz="2000" b="1" kern="1200">
              <a:solidFill>
                <a:schemeClr val="tx1"/>
              </a:solidFill>
            </a:rPr>
            <a:t>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>
              <a:solidFill>
                <a:schemeClr val="tx1"/>
              </a:solidFill>
            </a:rPr>
            <a:t>Da budem</a:t>
          </a:r>
          <a:r>
            <a:rPr lang="sr-Latn-RS" sz="2000" b="1" kern="1200">
              <a:solidFill>
                <a:schemeClr val="tx1"/>
              </a:solidFill>
            </a:rPr>
            <a:t>o</a:t>
          </a:r>
          <a:r>
            <a:rPr lang="nb-NO" sz="2000" b="1" kern="1200">
              <a:solidFill>
                <a:schemeClr val="tx1"/>
              </a:solidFill>
            </a:rPr>
            <a:t> iskren</a:t>
          </a:r>
          <a:r>
            <a:rPr lang="sr-Latn-RS" sz="2000" b="1" kern="1200">
              <a:solidFill>
                <a:schemeClr val="tx1"/>
              </a:solidFill>
            </a:rPr>
            <a:t>i</a:t>
          </a:r>
          <a:r>
            <a:rPr lang="nb-NO" sz="2000" b="1" kern="1200">
              <a:solidFill>
                <a:schemeClr val="tx1"/>
              </a:solidFill>
            </a:rPr>
            <a:t> i pravedan</a:t>
          </a:r>
          <a:r>
            <a:rPr lang="sr-Latn-RS" sz="2000" b="1" kern="1200">
              <a:solidFill>
                <a:schemeClr val="tx1"/>
              </a:solidFill>
            </a:rPr>
            <a:t>i </a:t>
          </a:r>
          <a:r>
            <a:rPr lang="en" sz="2000" b="1" kern="1200">
              <a:solidFill>
                <a:schemeClr val="tx1"/>
              </a:solidFill>
            </a:rPr>
            <a:t>(2</a:t>
          </a:r>
          <a:r>
            <a:rPr lang="sr-Latn-RS" sz="2000" b="1" kern="1200">
              <a:solidFill>
                <a:schemeClr val="tx1"/>
              </a:solidFill>
            </a:rPr>
            <a:t>.</a:t>
          </a:r>
          <a:r>
            <a:rPr lang="en" sz="2000" b="1" kern="1200">
              <a:solidFill>
                <a:schemeClr val="tx1"/>
              </a:solidFill>
            </a:rPr>
            <a:t> </a:t>
          </a:r>
          <a:r>
            <a:rPr lang="sr-Latn-RS" sz="2000" b="1" kern="1200">
              <a:solidFill>
                <a:schemeClr val="tx1"/>
              </a:solidFill>
            </a:rPr>
            <a:t>K</a:t>
          </a:r>
          <a:r>
            <a:rPr lang="en" sz="2000" b="1" kern="1200">
              <a:solidFill>
                <a:schemeClr val="tx1"/>
              </a:solidFill>
            </a:rPr>
            <a:t>or. 6</a:t>
          </a:r>
          <a:r>
            <a:rPr lang="sr-Latn-RS" sz="2000" b="1" kern="1200">
              <a:solidFill>
                <a:schemeClr val="tx1"/>
              </a:solidFill>
            </a:rPr>
            <a:t>,</a:t>
          </a:r>
          <a:r>
            <a:rPr lang="en" sz="2000" b="1" kern="1200">
              <a:solidFill>
                <a:schemeClr val="tx1"/>
              </a:solidFill>
            </a:rPr>
            <a:t>7)</a:t>
          </a:r>
          <a:r>
            <a:rPr lang="sr-Latn-RS" sz="2000" b="1" kern="1200">
              <a:solidFill>
                <a:schemeClr val="tx1"/>
              </a:solidFill>
            </a:rPr>
            <a:t>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>
              <a:solidFill>
                <a:schemeClr val="tx1"/>
              </a:solidFill>
            </a:rPr>
            <a:t>Stojeći čvrsto u svim okolnostima (2. Kor. 6,8-10).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Otvaranje naših srca drugima (2. Kor. 6,11-13)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Odvojiti se od štetnog uticaja nevernika (2. Kor. 6,14.15).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hr-HR" sz="2000" b="1" kern="1200"/>
            <a:t>Izaći iz mesta greha.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hr-HR" sz="2000" b="1" kern="1200"/>
            <a:t>Odvojite se od grešnika.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hr-HR" sz="2000" b="1" kern="1200"/>
            <a:t>Ne dirati ono što je nečisto.</a:t>
          </a:r>
          <a:endParaRPr lang="en" sz="2000" b="1" kern="1200" dirty="0"/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/>
            <a:t>Pozvani smo:</a:t>
          </a:r>
          <a:endParaRPr lang="en" sz="2400" b="1" kern="1200" dirty="0"/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i-FI" sz="2000" b="1" kern="1200"/>
            <a:t>Ja ću živeti sa </a:t>
          </a:r>
          <a:r>
            <a:rPr lang="sr-Latn-RS" sz="2000" b="1" kern="1200"/>
            <a:t>vama!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i-FI" sz="2000" b="1" kern="1200"/>
            <a:t>Ja ću biti vaš Bog</a:t>
          </a:r>
          <a:r>
            <a:rPr lang="sr-Latn-RS" sz="2000" b="1" kern="1200"/>
            <a:t>!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hr-HR" sz="2000" b="1" kern="1200"/>
            <a:t>Vi ćete biti moj narod!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hr-HR" sz="2000" b="1" kern="1200"/>
            <a:t>Ja ću vas primiti!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i-FI" sz="2000" b="1" kern="1200"/>
            <a:t>Ja ću biti </a:t>
          </a:r>
          <a:r>
            <a:rPr lang="sr-Latn-RS" sz="2000" b="1" kern="1200"/>
            <a:t>vaš</a:t>
          </a:r>
          <a:r>
            <a:rPr lang="fi-FI" sz="2000" b="1" kern="1200"/>
            <a:t> Otac</a:t>
          </a:r>
          <a:r>
            <a:rPr lang="sr-Latn-RS" sz="2000" b="1" kern="1200"/>
            <a:t>!</a:t>
          </a:r>
          <a:endParaRPr lang="en" sz="2000" b="1" kern="1200" dirty="0"/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/>
            <a:t>Posledice:</a:t>
          </a:r>
          <a:endParaRPr lang="en" sz="2400" b="1" kern="1200" dirty="0"/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5A9B2-ECAE-40CB-AE9A-EB1FD5F92DFD}" type="datetimeFigureOut">
              <a:rPr lang="hr-HR" smtClean="0"/>
              <a:t>23.8.2026.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7DB44-DD77-4811-A68F-311A051A6613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4623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5045825"/>
            <a:ext cx="10282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R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ptos" panose="02110004020202020204"/>
              </a:rPr>
              <a:t>ISTINSKA</a:t>
            </a:r>
            <a:r>
              <a:rPr kumimoji="0" lang="en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sr-Latn-R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sr-Latn-R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ŠĆANSKA SLUŽBA</a:t>
            </a:r>
            <a:endParaRPr kumimoji="0" lang="en" sz="54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79552" y="1212724"/>
            <a:ext cx="1663957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</a:t>
            </a:r>
            <a:r>
              <a:rPr kumimoji="0" lang="sr-Latn-RS" sz="1800" b="1" i="0" u="none" strike="noStrike" kern="1200" cap="none" spc="0" normalizeH="0" baseline="0" noProof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sr-Latn-RS" sz="1800" b="1" i="0" u="none" strike="noStrike" kern="1200" cap="none" spc="0" normalizeH="0" baseline="0" noProof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Pouka</a:t>
            </a:r>
            <a:r>
              <a:rPr lang="sr-Latn-RS" b="1">
                <a:solidFill>
                  <a:srgbClr val="543F22"/>
                </a:solidFill>
                <a:latin typeface="Aptos" panose="02110004020202020204"/>
              </a:rPr>
              <a:t> za</a:t>
            </a:r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5</a:t>
            </a:r>
            <a:r>
              <a:rPr kumimoji="0" lang="sr-Latn-RS" sz="1800" b="1" i="0" u="none" strike="noStrike" kern="1200" cap="none" spc="0" normalizeH="0" baseline="0" noProof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rujna </a:t>
            </a:r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</a:t>
            </a:r>
            <a:r>
              <a:rPr kumimoji="0" lang="sr-Latn-RS" sz="1800" b="1" i="0" u="none" strike="noStrike" kern="1200" cap="none" spc="0" normalizeH="0" baseline="0" noProof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" sz="1800" b="1" i="0" u="none" strike="noStrike" kern="1200" cap="none" spc="0" normalizeH="0" baseline="0" noProof="0" dirty="0">
              <a:ln>
                <a:noFill/>
              </a:ln>
              <a:solidFill>
                <a:srgbClr val="543F2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hr-HR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REZULTAT ZAJEDNIČKOG NAPORA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400" b="1" spc="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UDOBNOST I RADOST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 </a:t>
            </a:r>
            <a:r>
              <a:rPr lang="sr-Latn-RS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Vrlo slobodno vam govorim, hvalim se vama, napunio sam se utehe, izobilan sam radošću, pored svih naših briga</a:t>
            </a:r>
            <a:r>
              <a:rPr lang="en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sr-Latn-RS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2. Korinćanima</a:t>
            </a:r>
            <a:r>
              <a:rPr lang="en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7</a:t>
            </a:r>
            <a:r>
              <a:rPr lang="sr-Latn-RS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Uprkos problemima sa kojima se suočio, Pavle je bio presrećan. (2. Kor. 7,4). Šta je izazvalo ovu radost?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Dakle, postojala je uteha za sve. , Pavlov drug, bio je utešen.                                    (2 .Kor. 7,7). Pavle je utešio Titov dolazak (2 Kor. 7:6). Korinćani su bili utešeni, što je takođe donelo utehu Pavlu (2 Kor. 7:13).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Pavle je napisao oštro pismo Korinćanima, kojim ih je rastužio (2. Kor. 7,8). Ali ta tuga ih je dovela do pokajanja (2. Kor. 79.10). To je proizvelo potpunu promenu u njihovom odnosu sa Pavlom, i jednih sa drugima (2. Kor. 711.12).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But Paul took no credit for it. If pastors and members can enjoy joy and comfort, it is because God “comforts the humble” (2 Cor. 7:6a).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" sz="2600" b="1">
                <a:latin typeface="Constantia" panose="02030602050306030303" pitchFamily="18" charset="0"/>
              </a:rPr>
              <a:t>“</a:t>
            </a:r>
            <a:r>
              <a:rPr lang="sr-Latn-RS" sz="2600" b="1">
                <a:latin typeface="Constantia" panose="02030602050306030303" pitchFamily="18" charset="0"/>
              </a:rPr>
              <a:t>Služba</a:t>
            </a:r>
            <a:r>
              <a:rPr lang="en-US" sz="2600" b="1">
                <a:latin typeface="Constantia" panose="02030602050306030303" pitchFamily="18" charset="0"/>
              </a:rPr>
              <a:t> znači služenje, i u ov</a:t>
            </a:r>
            <a:r>
              <a:rPr lang="sr-Latn-RS" sz="2600" b="1">
                <a:latin typeface="Constantia" panose="02030602050306030303" pitchFamily="18" charset="0"/>
              </a:rPr>
              <a:t>u službu</a:t>
            </a:r>
            <a:r>
              <a:rPr lang="en-US" sz="2600" b="1">
                <a:latin typeface="Constantia" panose="02030602050306030303" pitchFamily="18" charset="0"/>
              </a:rPr>
              <a:t>  smo svi pozvani. To je sramota za Boga da svako izabere život samo</a:t>
            </a:r>
            <a:r>
              <a:rPr lang="sr-Latn-RS" sz="2600" b="1">
                <a:latin typeface="Constantia" panose="02030602050306030303" pitchFamily="18" charset="0"/>
              </a:rPr>
              <a:t>z</a:t>
            </a:r>
            <a:r>
              <a:rPr lang="en-US" sz="2600" b="1">
                <a:latin typeface="Constantia" panose="02030602050306030303" pitchFamily="18" charset="0"/>
              </a:rPr>
              <a:t>adovolj</a:t>
            </a:r>
            <a:r>
              <a:rPr lang="sr-Latn-RS" sz="2600" b="1">
                <a:latin typeface="Constantia" panose="02030602050306030303" pitchFamily="18" charset="0"/>
              </a:rPr>
              <a:t>stva</a:t>
            </a:r>
            <a:r>
              <a:rPr lang="en-US" sz="2600" b="1">
                <a:latin typeface="Constantia" panose="02030602050306030303" pitchFamily="18" charset="0"/>
              </a:rPr>
              <a:t>. Moja braćo i sestre, da li shvatate da svake godine hiljade i hiljade duša propadaju, umiru u svojim gre</a:t>
            </a:r>
            <a:r>
              <a:rPr lang="sr-Latn-RS" sz="2600" b="1">
                <a:latin typeface="Constantia" panose="02030602050306030303" pitchFamily="18" charset="0"/>
              </a:rPr>
              <a:t>s</a:t>
            </a:r>
            <a:r>
              <a:rPr lang="en-US" sz="2600" b="1">
                <a:latin typeface="Constantia" panose="02030602050306030303" pitchFamily="18" charset="0"/>
              </a:rPr>
              <a:t>ima zato što svetlost istine nije bila obasjana na njihovom putu?"
Postoji veliki posao koji treba da se uradi u našem svetu. Muškarci i žene treba da se obrate, ne darom jezika niti činjenjem čuda, već propovedanjem Hrista raspetoga. Zašto odlagati napore da se svet učini boljim?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7467600" y="6019800"/>
            <a:ext cx="4246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/>
              <a:t>E</a:t>
            </a:r>
            <a:r>
              <a:rPr lang="sr-Latn-RS" sz="1600" b="1"/>
              <a:t>len G. Vajt, </a:t>
            </a:r>
            <a:r>
              <a:rPr lang="en-US" sz="1600" i="1"/>
              <a:t>Odražavajući Hrista</a:t>
            </a:r>
            <a:r>
              <a:rPr lang="en" sz="1600" b="1"/>
              <a:t>, </a:t>
            </a:r>
            <a:r>
              <a:rPr lang="sr-Latn-RS" sz="1600" b="1"/>
              <a:t>30. av</a:t>
            </a:r>
            <a:r>
              <a:rPr lang="en" sz="1600" b="1"/>
              <a:t>gust 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895600" y="0"/>
            <a:ext cx="69532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sr-Latn-R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s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vemu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imamo nevolje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ali n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am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se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ne dosađujex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zbunjen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i smo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ali ne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gubimo nadu. Progone nas, ali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nismo ostavljeni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obaljuju nas,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ali ne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ginemo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oboren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i. I jednako nosimo na telu smrt Gospoda Isusa, da se i život Isusov na 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telu 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našemuu</a:t>
            </a:r>
            <a:r>
              <a:rPr lang="en-U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pokaže.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</a:t>
            </a:r>
            <a:r>
              <a:rPr kumimoji="0" lang="sr-Latn-R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sr-Latn-R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Korinćanima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</a:t>
            </a:r>
            <a:r>
              <a:rPr kumimoji="0" lang="sr-Latn-R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8–10</a:t>
            </a:r>
            <a:r>
              <a:rPr kumimoji="0" lang="sr-Latn-R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SSP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505700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hr-HR" sz="2000" b="1">
                <a:solidFill>
                  <a:srgbClr val="35559D"/>
                </a:solidFill>
              </a:rPr>
              <a:t>RAD PASTORA</a:t>
            </a:r>
          </a:p>
          <a:p>
            <a:pPr>
              <a:spcBef>
                <a:spcPts val="600"/>
              </a:spcBef>
            </a:pPr>
            <a:r>
              <a:rPr lang="sr-Latn-RS" sz="2000" b="1"/>
              <a:t>          Nadležni pastori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sr-Latn-RS" sz="2000" b="1"/>
              <a:t> Rizici službe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sr-Latn-RS" sz="2000" b="1">
                <a:solidFill>
                  <a:srgbClr val="BA4242"/>
                </a:solidFill>
              </a:rPr>
              <a:t>Dužnosti članova</a:t>
            </a:r>
            <a:endParaRPr lang="en" sz="2000" b="1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sr-Latn-RS" sz="2000" b="1"/>
              <a:t>Služba pomirenja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sr-Latn-RS" sz="2000" b="1"/>
              <a:t>Poziv na svetost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sr-Latn-RS" sz="2000" b="1">
                <a:solidFill>
                  <a:srgbClr val="6B9B32"/>
                </a:solidFill>
              </a:rPr>
              <a:t>Rezultat zajedničkih napora</a:t>
            </a:r>
            <a:endParaRPr lang="en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sr-Latn-RS" sz="2000" b="1"/>
              <a:t>Udobnost i radost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Ko je rekao da je život pastora udoban? Sveštenici evanđelja snose veliku odgovornost, i njihovi napori nisu bez opasnosti.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Kada crkva sarađuje sa svojim sveštenicima i čini odlučujuće promene u svom načinu života, ona postaje element pomirenja koji daje udobnost i radost svima.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Ljubav prema dušama koje propadaju, i nežna briga koju moraju da pruže da bi održali i izgradili one koji su već prihvatili evanđelje, je ono što razlikuje istinske sveštenike od proždrljivih vukova.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04153" y="303292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hr-HR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RAD PASTORA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sr-Latn-RS" sz="4400" b="1" spc="60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NADLEŽNE SLUŽBE</a:t>
            </a:r>
            <a:endParaRPr lang="en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Neke stvari se ne menjaju mnogo tokom vremena. Pisma preporuke i danas otvaraju vrata, baš kao što su to činili u prvom veku. Da li je Pavlu potrebno pismo preporuke da bude prihvaćen od strane crkve u Korintu? (2 Korinćanima 3,1)</a:t>
            </a:r>
            <a:endParaRPr lang="en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rgbClr val="7030A0"/>
                </a:solidFill>
                <a:latin typeface="Comic Sans MS" panose="030F0702030302020204" pitchFamily="66" charset="0"/>
              </a:rPr>
              <a:t>Jer ste vi naša poslanica napisana u srcima našima, koju poznaju i čitaju svi ljudi.</a:t>
            </a:r>
            <a:r>
              <a:rPr lang="en" b="1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>
                <a:solidFill>
                  <a:srgbClr val="7030A0"/>
                </a:solidFill>
                <a:latin typeface="Comic Sans MS" panose="030F0702030302020204" pitchFamily="66" charset="0"/>
              </a:rPr>
              <a:t>(2</a:t>
            </a:r>
            <a:r>
              <a:rPr lang="sr-Latn-RS" sz="1400" b="1">
                <a:solidFill>
                  <a:srgbClr val="7030A0"/>
                </a:solidFill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rgbClr val="7030A0"/>
                </a:solidFill>
                <a:latin typeface="Comic Sans MS" panose="030F0702030302020204" pitchFamily="66" charset="0"/>
              </a:rPr>
              <a:t> 3</a:t>
            </a:r>
            <a:r>
              <a:rPr lang="sr-Latn-RS" sz="1400" b="1">
                <a:solidFill>
                  <a:srgbClr val="7030A0"/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rgbClr val="7030A0"/>
                </a:solidFill>
                <a:latin typeface="Comic Sans MS" panose="030F0702030302020204" pitchFamily="66" charset="0"/>
              </a:rPr>
              <a:t>2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589520" y="4613159"/>
            <a:ext cx="4447622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333088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Pavle i njegovi pomoćnici su bili "kompetentni kao službenici novog zaveta" (2. Kor. 3,6). Slavni zavet, napisan od Duha na srcu za večni život.</a:t>
            </a:r>
            <a:endParaRPr lang="en" sz="2000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48000" y="2987040"/>
            <a:ext cx="66847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On je posedovao najbolje pismo preporuke na raspolaganju: sami Korinćani (2. Kor. 3,2). Njihova srca su transformisana milošću Božjom, kroz propovedanje apostola i njegovih saradnika (2. Kor. 3,3).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35200" y="5730240"/>
            <a:ext cx="54457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Ali neki su sledili drugi zavet, onaj spasenja delima Zakona zapisanim u kamenu, koji ih je sprečavao da vide slavu milosti (2 Kor. 3:7-9).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RIZICI SLUŽBE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Jer je sve vas radi, da blagodat umnožena izobiluje hvalama na slavu Božju</a:t>
            </a:r>
            <a:r>
              <a:rPr lang="en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</a:t>
            </a:r>
            <a:r>
              <a:rPr lang="sr-Latn-RS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4</a:t>
            </a:r>
            <a:r>
              <a:rPr lang="sr-Latn-RS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142240" y="1323975"/>
            <a:ext cx="6944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Pavle je razumeo i izdržao rizike službe. Ali on je znao da su ti rizici vredni, i on ih je nosio iz ljubavi prema ljudima koji- ma je dao priliku da postignu spasenje (2. Kor. 4,15). Šta- više, on je imao uverenje božanske pomoći (2. Kor. 4,7-9):</a:t>
            </a:r>
            <a:endParaRPr lang="en" sz="2000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560644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Evanđelje se propoveda kroz krhka ljudska bića, tako da slava može biti samo za Boga.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Patnje su "lakva nevolja, koja je samo trenutna" u poređenju sa "odličnom i večnom težinom slave" koju ćemo dobiti na dan vaskrsenja (2. Kor. 4,14-18).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hr-HR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DUŽNOSTI ČLANOVA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hr-HR" sz="4400" b="1">
                <a:ln/>
                <a:solidFill>
                  <a:schemeClr val="accent3"/>
                </a:solidFill>
              </a:rPr>
              <a:t>SLUŽBA POMIRENJA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sr-Latn-RS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li je sve od Boga, koji pomiri nas sa sobom kroz Isusa hrista i dade nam službu pomirenja</a:t>
            </a:r>
            <a:r>
              <a:rPr lang="en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sr-Latn-RS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5</a:t>
            </a:r>
            <a:r>
              <a:rPr lang="sr-Latn-RS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18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Pokretačka snaga koja bi trebalo da upravlja životom crkve (i svakog člana) je ovo: "Jer nas Hristova ljubav primorava" (2. Kor. 5,14). Od čega se sastoji ta ljubav i šta nas primorava?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406838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Dakle, Hristova ljubav, vodi nas ka radikalnoj promeni života. Živeti Hristovu ljubav takođe nas vodi da delimo tu ljubav sa drugima, pozivajući ih da prihvate poruku nade: "Pomirite se sa Bogom"        (2. Kor. 5,20).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3200" b="1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POZIV NA SVETOST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Imajući dakle, ovakva obećanja o ljubavi, da očistimo sebe od svake poganštine tela i duha, i da tvorimo svetinju u strahu Božjemu</a:t>
            </a:r>
            <a:r>
              <a:rPr lang="en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sr-Latn-RS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7</a:t>
            </a:r>
            <a:r>
              <a:rPr lang="sr-Latn-RS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v-SE" sz="2000" b="1"/>
              <a:t>Poziv na svetost utiče na svakodnevni život i sveštenika i članova: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7544924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Kombinujući različite odlomke iz Starog zaveta, Pavle sumira poziv na svetost i njegove posledice    (2. Kor. 6,16-18):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9100900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1239</Words>
  <Application>Microsoft Office PowerPoint</Application>
  <PresentationFormat>Panorámica</PresentationFormat>
  <Paragraphs>77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79</cp:revision>
  <dcterms:created xsi:type="dcterms:W3CDTF">2026-07-25T16:44:22Z</dcterms:created>
  <dcterms:modified xsi:type="dcterms:W3CDTF">2026-08-23T19:32:54Z</dcterms:modified>
</cp:coreProperties>
</file>