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32" d="100"/>
          <a:sy n="32" d="100"/>
        </p:scale>
        <p:origin x="90" y="13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hr-HR" sz="2200" b="1" noProof="0" dirty="0">
              <a:effectLst>
                <a:outerShdw blurRad="38100" dist="38100" dir="2700000" algn="tl">
                  <a:srgbClr val="000000"/>
                </a:outerShdw>
              </a:effectLst>
            </a:rPr>
            <a:t>Svjedočenje za Isusa</a:t>
          </a:r>
          <a:endParaRPr lang="hr-HR" sz="22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200"/>
        </a:p>
      </dgm:t>
    </dgm:pt>
    <dgm:pt modelId="{CB4F0FCA-53A6-4C5E-B777-0172B2D08E57}" type="sibTrans" cxnId="{60F38D7F-6A30-4B22-AEAD-385683F8C91F}">
      <dgm:prSet/>
      <dgm:spPr/>
      <dgm:t>
        <a:bodyPr/>
        <a:lstStyle/>
        <a:p>
          <a:endParaRPr lang="es-ES" sz="22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hr-HR" sz="2200" b="1" noProof="0" dirty="0"/>
            <a:t>Njihova glavna misija bila je voditi ljude Isusu</a:t>
          </a:r>
          <a:endParaRPr lang="hr-HR" sz="2200" noProof="0" dirty="0"/>
        </a:p>
      </dgm:t>
    </dgm:pt>
    <dgm:pt modelId="{9B2259FD-234E-4E0E-8BA9-7311DDA2EA9C}" type="parTrans" cxnId="{FD56D805-461D-4351-8F6B-ABFAB32BDB5A}">
      <dgm:prSet/>
      <dgm:spPr/>
      <dgm:t>
        <a:bodyPr/>
        <a:lstStyle/>
        <a:p>
          <a:endParaRPr lang="es-ES" sz="2200"/>
        </a:p>
      </dgm:t>
    </dgm:pt>
    <dgm:pt modelId="{EDD2377F-2913-4372-AF30-0941DAB8B237}" type="sibTrans" cxnId="{FD56D805-461D-4351-8F6B-ABFAB32BDB5A}">
      <dgm:prSet/>
      <dgm:spPr/>
      <dgm:t>
        <a:bodyPr/>
        <a:lstStyle/>
        <a:p>
          <a:endParaRPr lang="es-ES" sz="22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hr-HR" sz="2200" b="1" noProof="0" dirty="0">
              <a:effectLst>
                <a:outerShdw blurRad="38100" dist="38100" dir="2700000" algn="tl">
                  <a:srgbClr val="000000"/>
                </a:outerShdw>
              </a:effectLst>
            </a:rPr>
            <a:t>Najavljivanje budućnosti</a:t>
          </a:r>
          <a:endParaRPr lang="hr-HR" sz="22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200"/>
        </a:p>
      </dgm:t>
    </dgm:pt>
    <dgm:pt modelId="{462E2C00-F4F0-4CF8-B4CA-B3394ACE879F}" type="sibTrans" cxnId="{4AC40176-2488-4BD6-AA76-0FFB8F15D2BD}">
      <dgm:prSet/>
      <dgm:spPr/>
      <dgm:t>
        <a:bodyPr/>
        <a:lstStyle/>
        <a:p>
          <a:endParaRPr lang="es-ES" sz="22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hr-HR" sz="2200" b="1" kern="1200" noProof="0" dirty="0">
              <a:latin typeface="Aptos" panose="02110004020202020204"/>
              <a:ea typeface="+mn-ea"/>
              <a:cs typeface="+mn-cs"/>
            </a:rPr>
            <a:t>Otkrili su događaje koji su se protezali sve do danas</a:t>
          </a:r>
        </a:p>
      </dgm:t>
    </dgm:pt>
    <dgm:pt modelId="{FFC5D632-0AA4-4567-9488-02B07EEC1AA4}" type="parTrans" cxnId="{0862EA18-D636-46D4-B66E-C0FC6DB15D58}">
      <dgm:prSet/>
      <dgm:spPr/>
      <dgm:t>
        <a:bodyPr/>
        <a:lstStyle/>
        <a:p>
          <a:endParaRPr lang="es-ES" sz="2200"/>
        </a:p>
      </dgm:t>
    </dgm:pt>
    <dgm:pt modelId="{51C9E84F-CC89-4C99-82E9-DC501F717053}" type="sibTrans" cxnId="{0862EA18-D636-46D4-B66E-C0FC6DB15D58}">
      <dgm:prSet/>
      <dgm:spPr/>
      <dgm:t>
        <a:bodyPr/>
        <a:lstStyle/>
        <a:p>
          <a:endParaRPr lang="es-ES" sz="22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hr-HR" sz="2200" b="1" noProof="0" dirty="0">
              <a:effectLst>
                <a:outerShdw blurRad="38100" dist="38100" dir="2700000" algn="tl">
                  <a:srgbClr val="000000"/>
                </a:outerShdw>
              </a:effectLst>
            </a:rPr>
            <a:t>Izgradnja</a:t>
          </a:r>
          <a:endParaRPr lang="hr-HR" sz="22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200"/>
        </a:p>
      </dgm:t>
    </dgm:pt>
    <dgm:pt modelId="{1626E676-3B1E-4454-B7AB-6FF14EDB912F}" type="sibTrans" cxnId="{337D6BAF-24DF-44CF-8D75-863E8D7AA2A1}">
      <dgm:prSet/>
      <dgm:spPr/>
      <dgm:t>
        <a:bodyPr/>
        <a:lstStyle/>
        <a:p>
          <a:endParaRPr lang="es-ES" sz="22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hr-HR" sz="2200" b="1" noProof="0" dirty="0"/>
            <a:t>Gradili snažnu crkvu koja može odoljeti napadima neprijatelja</a:t>
          </a:r>
          <a:endParaRPr lang="hr-HR" sz="2200" noProof="0" dirty="0"/>
        </a:p>
      </dgm:t>
    </dgm:pt>
    <dgm:pt modelId="{F0C5EA2B-7BEA-41F2-A544-39385B2F8F40}" type="parTrans" cxnId="{A9355183-10B7-4A7D-8D97-97D9363BA49E}">
      <dgm:prSet/>
      <dgm:spPr/>
      <dgm:t>
        <a:bodyPr/>
        <a:lstStyle/>
        <a:p>
          <a:endParaRPr lang="es-ES" sz="2200"/>
        </a:p>
      </dgm:t>
    </dgm:pt>
    <dgm:pt modelId="{8CA4453E-1DAB-4734-AACB-5590A2138041}" type="sibTrans" cxnId="{A9355183-10B7-4A7D-8D97-97D9363BA49E}">
      <dgm:prSet/>
      <dgm:spPr/>
      <dgm:t>
        <a:bodyPr/>
        <a:lstStyle/>
        <a:p>
          <a:endParaRPr lang="es-ES" sz="22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hr-HR" sz="2200" b="1" noProof="0" dirty="0">
              <a:effectLst>
                <a:outerShdw blurRad="38100" dist="38100" dir="2700000" algn="tl">
                  <a:srgbClr val="000000"/>
                </a:outerShdw>
              </a:effectLst>
            </a:rPr>
            <a:t>Poticanje</a:t>
          </a:r>
          <a:endParaRPr lang="hr-HR" sz="22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200"/>
        </a:p>
      </dgm:t>
    </dgm:pt>
    <dgm:pt modelId="{E1DB6DC5-D68E-448E-859E-EF50CEE3BDC3}" type="sibTrans" cxnId="{F01D63FB-1263-46D6-B705-626D50C1C246}">
      <dgm:prSet/>
      <dgm:spPr/>
      <dgm:t>
        <a:bodyPr/>
        <a:lstStyle/>
        <a:p>
          <a:endParaRPr lang="es-ES" sz="22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hr-HR" sz="2200" b="1" noProof="0" dirty="0"/>
            <a:t>Objavljivali su grijeh, kako bi se ljudi mogli pokajati</a:t>
          </a:r>
          <a:endParaRPr lang="hr-HR" sz="2200" noProof="0" dirty="0"/>
        </a:p>
      </dgm:t>
    </dgm:pt>
    <dgm:pt modelId="{F8AABC5E-C78C-401F-8510-EAED3F0C5051}" type="parTrans" cxnId="{12C36F5C-9147-440C-8ACE-AA5000BC60E0}">
      <dgm:prSet/>
      <dgm:spPr/>
      <dgm:t>
        <a:bodyPr/>
        <a:lstStyle/>
        <a:p>
          <a:endParaRPr lang="es-ES" sz="2200"/>
        </a:p>
      </dgm:t>
    </dgm:pt>
    <dgm:pt modelId="{A6419884-9C83-4115-9C4A-3476801061CA}" type="sibTrans" cxnId="{12C36F5C-9147-440C-8ACE-AA5000BC60E0}">
      <dgm:prSet/>
      <dgm:spPr/>
      <dgm:t>
        <a:bodyPr/>
        <a:lstStyle/>
        <a:p>
          <a:endParaRPr lang="es-ES" sz="22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hr-HR" sz="2200" b="1" noProof="0" dirty="0">
              <a:effectLst>
                <a:outerShdw blurRad="38100" dist="38100" dir="2700000" algn="tl">
                  <a:srgbClr val="000000"/>
                </a:outerShdw>
              </a:effectLst>
            </a:rPr>
            <a:t>Udobnost</a:t>
          </a:r>
          <a:endParaRPr lang="hr-HR" sz="22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200"/>
        </a:p>
      </dgm:t>
    </dgm:pt>
    <dgm:pt modelId="{0FB139CC-C60F-42AA-B27E-0889992B1454}" type="sibTrans" cxnId="{51E4D12B-87C9-4102-939D-26865AE28B6E}">
      <dgm:prSet/>
      <dgm:spPr/>
      <dgm:t>
        <a:bodyPr/>
        <a:lstStyle/>
        <a:p>
          <a:endParaRPr lang="es-ES" sz="22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hr-HR" sz="2200" b="1" noProof="0" dirty="0"/>
            <a:t>Juda i Sila bili su poslani crkvama upravo zbog ove posebne svrhe.</a:t>
          </a:r>
          <a:endParaRPr lang="hr-HR" sz="2200" noProof="0" dirty="0"/>
        </a:p>
      </dgm:t>
    </dgm:pt>
    <dgm:pt modelId="{F6F58423-0235-4E36-906E-D436852080FC}" type="parTrans" cxnId="{46AFF13D-3063-4D4D-8871-42434D157A63}">
      <dgm:prSet/>
      <dgm:spPr/>
      <dgm:t>
        <a:bodyPr/>
        <a:lstStyle/>
        <a:p>
          <a:endParaRPr lang="es-ES" sz="2200"/>
        </a:p>
      </dgm:t>
    </dgm:pt>
    <dgm:pt modelId="{A2BE28C3-6A04-466E-9399-8FA26FD0D994}" type="sibTrans" cxnId="{46AFF13D-3063-4D4D-8871-42434D157A63}">
      <dgm:prSet/>
      <dgm:spPr/>
      <dgm:t>
        <a:bodyPr/>
        <a:lstStyle/>
        <a:p>
          <a:endParaRPr lang="es-ES" sz="22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email">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hr-HR" sz="2200" b="1" noProof="0" dirty="0">
              <a:effectLst>
                <a:outerShdw blurRad="38100" dist="38100" dir="2700000" algn="tl">
                  <a:srgbClr val="000000"/>
                </a:outerShdw>
              </a:effectLst>
            </a:rPr>
            <a:t>Oni su ljudi poslani od Boga </a:t>
          </a:r>
          <a:br>
            <a:rPr lang="hr-HR"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(Lk 11,49)</a:t>
          </a:r>
          <a:endParaRPr lang="hr-HR" sz="22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2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hr-HR" sz="2200" noProof="0" dirty="0">
            <a:effectLst>
              <a:outerShdw blurRad="38100" dist="38100" dir="2700000" algn="tl">
                <a:srgbClr val="000000"/>
              </a:outerShdw>
            </a:effectLst>
          </a:endParaRPr>
        </a:p>
      </dgm:t>
    </dgm:pt>
    <dgm:pt modelId="{CD7CD61B-2C7B-400C-824B-D8FE0561CC60}">
      <dgm:prSet custT="1"/>
      <dgm:spPr/>
      <dgm:t>
        <a:bodyPr/>
        <a:lstStyle/>
        <a:p>
          <a:r>
            <a:rPr lang="hr-HR" sz="2200" b="1" noProof="0" dirty="0">
              <a:effectLst>
                <a:outerShdw blurRad="38100" dist="38100" dir="2700000" algn="tl">
                  <a:srgbClr val="000000"/>
                </a:outerShdw>
              </a:effectLst>
            </a:rPr>
            <a:t>Primaju darove da vode crkvu </a:t>
          </a:r>
          <a:br>
            <a:rPr lang="hr-HR" sz="2200" b="1" noProof="0" dirty="0">
              <a:effectLst>
                <a:outerShdw blurRad="38100" dist="38100" dir="2700000" algn="tl">
                  <a:srgbClr val="000000"/>
                </a:outerShdw>
              </a:effectLst>
            </a:rPr>
          </a:br>
          <a:r>
            <a:rPr lang="hr-HR" sz="2200" b="1" noProof="0" dirty="0">
              <a:effectLst>
                <a:outerShdw blurRad="38100" dist="38100" dir="2700000" algn="tl">
                  <a:srgbClr val="000000"/>
                </a:outerShdw>
              </a:effectLst>
            </a:rPr>
            <a:t>(1 Kor 12,28-29; Ef 4,11-12)</a:t>
          </a:r>
          <a:endParaRPr lang="hr-HR" sz="22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2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hr-HR" sz="2200" noProof="0" dirty="0">
            <a:effectLst>
              <a:outerShdw blurRad="38100" dist="38100" dir="2700000" algn="tl">
                <a:srgbClr val="000000"/>
              </a:outerShdw>
            </a:effectLst>
          </a:endParaRPr>
        </a:p>
      </dgm:t>
    </dgm:pt>
    <dgm:pt modelId="{1360EC5C-97ED-448D-8A55-CF3C666FE23C}">
      <dgm:prSet custT="1"/>
      <dgm:spPr/>
      <dgm:t>
        <a:bodyPr/>
        <a:lstStyle/>
        <a:p>
          <a:r>
            <a:rPr lang="hr-HR" sz="2200" b="1" noProof="0" dirty="0">
              <a:effectLst>
                <a:outerShdw blurRad="38100" dist="38100" dir="2700000" algn="tl">
                  <a:srgbClr val="000000"/>
                </a:outerShdw>
              </a:effectLst>
            </a:rPr>
            <a:t>Oni su temelj crkve (Ef 2,20)</a:t>
          </a:r>
          <a:endParaRPr lang="hr-HR" sz="22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2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hr-HR" sz="2200" noProof="0" dirty="0">
            <a:effectLst>
              <a:outerShdw blurRad="38100" dist="38100" dir="2700000" algn="tl">
                <a:srgbClr val="000000"/>
              </a:outerShdw>
            </a:effectLst>
          </a:endParaRPr>
        </a:p>
      </dgm:t>
    </dgm:pt>
    <dgm:pt modelId="{F218769F-D67D-4433-AC42-BB56B6FAA3F8}">
      <dgm:prSet custT="1"/>
      <dgm:spPr/>
      <dgm:t>
        <a:bodyPr/>
        <a:lstStyle/>
        <a:p>
          <a:r>
            <a:rPr lang="hr-HR" sz="2200" b="1" noProof="0" dirty="0">
              <a:effectLst>
                <a:outerShdw blurRad="38100" dist="38100" dir="2700000" algn="tl">
                  <a:srgbClr val="000000"/>
                </a:outerShdw>
              </a:effectLst>
            </a:rPr>
            <a:t>Primaju objave (Ef 3,5)</a:t>
          </a:r>
          <a:endParaRPr lang="hr-HR" sz="22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2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hr-HR" sz="22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hr-HR" sz="2200" b="1" noProof="0" dirty="0">
              <a:effectLst>
                <a:outerShdw blurRad="38100" dist="38100" dir="2700000" algn="tl">
                  <a:srgbClr val="000000"/>
                </a:outerShdw>
              </a:effectLst>
            </a:rPr>
            <a:t>Raduju se pravdi (</a:t>
          </a:r>
          <a:r>
            <a:rPr lang="hr-HR" sz="2200" b="1" noProof="0" dirty="0" err="1">
              <a:effectLst>
                <a:outerShdw blurRad="38100" dist="38100" dir="2700000" algn="tl">
                  <a:srgbClr val="000000"/>
                </a:outerShdw>
              </a:effectLst>
            </a:rPr>
            <a:t>Otk</a:t>
          </a:r>
          <a:r>
            <a:rPr lang="hr-HR" sz="2200" b="1" noProof="0" dirty="0">
              <a:effectLst>
                <a:outerShdw blurRad="38100" dist="38100" dir="2700000" algn="tl">
                  <a:srgbClr val="000000"/>
                </a:outerShdw>
              </a:effectLst>
            </a:rPr>
            <a:t> 18,20)</a:t>
          </a:r>
          <a:endParaRPr lang="hr-HR" sz="22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2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2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hr-HR" sz="2400" b="1" spc="600" noProof="0" dirty="0">
              <a:effectLst>
                <a:outerShdw blurRad="38100" dist="38100" dir="2700000" algn="tl">
                  <a:srgbClr val="000000">
                    <a:alpha val="43137"/>
                  </a:srgbClr>
                </a:outerShdw>
              </a:effectLst>
            </a:rPr>
            <a:t>TIMOTEJ</a:t>
          </a:r>
          <a:endParaRPr lang="hr-HR"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hr-HR" sz="2200" b="1" noProof="0" dirty="0"/>
            <a:t>Njegov poziv na službu bio je prorečen </a:t>
          </a:r>
          <a:br>
            <a:rPr lang="hr-HR" sz="2200" b="1" noProof="0" dirty="0"/>
          </a:br>
          <a:r>
            <a:rPr lang="hr-HR" sz="2200" b="1" noProof="0" dirty="0"/>
            <a:t>(1 Tim 1,18). Bio je s Pavlom koautor nekih poslanica: 2. Korinćanima (2 Kor 1,1)</a:t>
          </a:r>
          <a:r>
            <a:rPr lang="en-US" sz="2200" b="1" noProof="0" dirty="0"/>
            <a:t>,</a:t>
          </a:r>
          <a:r>
            <a:rPr lang="hr-HR" sz="2200" b="1" noProof="0" dirty="0"/>
            <a:t> Filipljanima (</a:t>
          </a:r>
          <a:r>
            <a:rPr lang="hr-HR" sz="2200" b="1" noProof="0" dirty="0" err="1"/>
            <a:t>Fil</a:t>
          </a:r>
          <a:r>
            <a:rPr lang="hr-HR" sz="2200" b="1" noProof="0" dirty="0"/>
            <a:t> 1,1)</a:t>
          </a:r>
          <a:r>
            <a:rPr lang="en-US" sz="2200" b="1" noProof="0" dirty="0"/>
            <a:t>,</a:t>
          </a:r>
          <a:r>
            <a:rPr lang="hr-HR" sz="2200" b="1" noProof="0" dirty="0"/>
            <a:t> </a:t>
          </a:r>
          <a:r>
            <a:rPr lang="hr-HR" sz="2200" b="1" noProof="0" dirty="0" err="1"/>
            <a:t>Kološanima</a:t>
          </a:r>
          <a:r>
            <a:rPr lang="hr-HR" sz="2200" b="1" noProof="0" dirty="0"/>
            <a:t> (Kol 1,1)</a:t>
          </a:r>
          <a:r>
            <a:rPr lang="en-US" sz="2200" b="1" noProof="0" dirty="0"/>
            <a:t>,</a:t>
          </a:r>
          <a:r>
            <a:rPr lang="hr-HR" sz="2200" b="1" noProof="0" dirty="0"/>
            <a:t> 1. Solunjanima (1 Sol 1,1)</a:t>
          </a:r>
          <a:r>
            <a:rPr lang="en-US" sz="2200" b="1" noProof="0" dirty="0"/>
            <a:t>,</a:t>
          </a:r>
          <a:r>
            <a:rPr lang="hr-HR" sz="2200" b="1" noProof="0" dirty="0"/>
            <a:t> 2. Solunjanima (2 Sol 1,1) i </a:t>
          </a:r>
          <a:r>
            <a:rPr lang="hr-HR" sz="2200" b="1" noProof="0" dirty="0" err="1"/>
            <a:t>Filemonu</a:t>
          </a:r>
          <a:r>
            <a:rPr lang="hr-HR" sz="2200" b="1" noProof="0" dirty="0"/>
            <a:t> (</a:t>
          </a:r>
          <a:r>
            <a:rPr lang="hr-HR" sz="2200" b="1" noProof="0" dirty="0" err="1"/>
            <a:t>Fil</a:t>
          </a:r>
          <a:r>
            <a:rPr lang="hr-HR" sz="2200" b="1" noProof="0" dirty="0"/>
            <a:t> 1,1).</a:t>
          </a:r>
          <a:endParaRPr lang="hr-HR" sz="22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hr-HR" sz="2400" b="1" spc="600" noProof="0" dirty="0">
              <a:effectLst>
                <a:outerShdw blurRad="38100" dist="38100" dir="2700000" algn="tl">
                  <a:srgbClr val="000000">
                    <a:alpha val="43137"/>
                  </a:srgbClr>
                </a:outerShdw>
              </a:effectLst>
            </a:rPr>
            <a:t>TIT</a:t>
          </a:r>
          <a:endParaRPr lang="hr-HR"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hr-HR" sz="2200" b="1" noProof="0" dirty="0"/>
            <a:t>Ispunio je nekoliko proročkih funkcija, kao što su izgradnja (2 Kor 8,6)</a:t>
          </a:r>
          <a:r>
            <a:rPr lang="en-US" sz="2200" b="1" noProof="0" dirty="0"/>
            <a:t>,</a:t>
          </a:r>
          <a:r>
            <a:rPr lang="hr-HR" sz="2200" b="1" noProof="0" dirty="0"/>
            <a:t> poticanje (Tit 2,6, 9, 15) i utjeha </a:t>
          </a:r>
          <a:br>
            <a:rPr lang="hr-HR" sz="2200" b="1" noProof="0" dirty="0"/>
          </a:br>
          <a:r>
            <a:rPr lang="hr-HR" sz="2200" b="1" noProof="0" dirty="0"/>
            <a:t>(2 Kor 7,13).</a:t>
          </a:r>
          <a:endParaRPr lang="hr-HR" sz="22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email">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t>Njihova glavna misija bila je voditi ljude Isusu</a:t>
          </a:r>
          <a:endParaRPr lang="hr-HR" sz="22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Svjedočenje za Isusa</a:t>
          </a:r>
          <a:endParaRPr lang="hr-HR" sz="22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latin typeface="Aptos" panose="02110004020202020204"/>
              <a:ea typeface="+mn-ea"/>
              <a:cs typeface="+mn-cs"/>
            </a:rPr>
            <a:t>Otkrili su događaje koji su se protezali sve do danas</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Najavljivanje budućnosti</a:t>
          </a:r>
          <a:endParaRPr lang="hr-HR" sz="22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t>Gradili snažnu crkvu koja može odoljeti napadima neprijatelja</a:t>
          </a:r>
          <a:endParaRPr lang="hr-HR" sz="22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Izgradnja</a:t>
          </a:r>
          <a:endParaRPr lang="hr-HR" sz="22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t>Objavljivali su grijeh, kako bi se ljudi mogli pokajati</a:t>
          </a:r>
          <a:endParaRPr lang="hr-HR" sz="22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Poticanje</a:t>
          </a:r>
          <a:endParaRPr lang="hr-HR" sz="22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7940" tIns="83820" rIns="27940" bIns="27940" numCol="1" spcCol="1270" anchor="t" anchorCtr="0">
          <a:noAutofit/>
        </a:bodyPr>
        <a:lstStyle/>
        <a:p>
          <a:pPr marL="0" lvl="1" indent="0" algn="l" defTabSz="977900">
            <a:lnSpc>
              <a:spcPct val="90000"/>
            </a:lnSpc>
            <a:spcBef>
              <a:spcPct val="0"/>
            </a:spcBef>
            <a:spcAft>
              <a:spcPct val="15000"/>
            </a:spcAft>
            <a:buNone/>
          </a:pPr>
          <a:r>
            <a:rPr lang="hr-HR" sz="2200" b="1" kern="1200" noProof="0" dirty="0"/>
            <a:t>Juda i Sila bili su poslani crkvama upravo zbog ove posebne svrhe.</a:t>
          </a:r>
          <a:endParaRPr lang="hr-HR" sz="22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Udobnost</a:t>
          </a:r>
          <a:endParaRPr lang="hr-HR" sz="22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email">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64595"/>
          <a:ext cx="1702761" cy="1502025"/>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Oni su ljudi poslani od Boga </a:t>
          </a:r>
          <a:br>
            <a:rPr lang="hr-HR"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(Lk 11,49)</a:t>
          </a:r>
          <a:endParaRPr lang="hr-HR" sz="2200" kern="1200" noProof="0" dirty="0">
            <a:effectLst>
              <a:outerShdw blurRad="38100" dist="38100" dir="2700000" algn="tl">
                <a:srgbClr val="000000"/>
              </a:outerShdw>
            </a:effectLst>
          </a:endParaRPr>
        </a:p>
      </dsp:txBody>
      <dsp:txXfrm>
        <a:off x="53360" y="108588"/>
        <a:ext cx="1614775" cy="1414039"/>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64595"/>
          <a:ext cx="2218698" cy="1502025"/>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Primaju darove da vode crkvu </a:t>
          </a:r>
          <a:br>
            <a:rPr lang="hr-HR" sz="2200" b="1" kern="1200" noProof="0" dirty="0">
              <a:effectLst>
                <a:outerShdw blurRad="38100" dist="38100" dir="2700000" algn="tl">
                  <a:srgbClr val="000000"/>
                </a:outerShdw>
              </a:effectLst>
            </a:rPr>
          </a:br>
          <a:r>
            <a:rPr lang="hr-HR" sz="2200" b="1" kern="1200" noProof="0" dirty="0">
              <a:effectLst>
                <a:outerShdw blurRad="38100" dist="38100" dir="2700000" algn="tl">
                  <a:srgbClr val="000000"/>
                </a:outerShdw>
              </a:effectLst>
            </a:rPr>
            <a:t>(1 Kor 12,28-29; Ef 4,11-12)</a:t>
          </a:r>
          <a:endParaRPr lang="hr-HR" sz="2200" kern="1200" noProof="0" dirty="0">
            <a:effectLst>
              <a:outerShdw blurRad="38100" dist="38100" dir="2700000" algn="tl">
                <a:srgbClr val="000000"/>
              </a:outerShdw>
            </a:effectLst>
          </a:endParaRPr>
        </a:p>
      </dsp:txBody>
      <dsp:txXfrm>
        <a:off x="2437227" y="108588"/>
        <a:ext cx="2130712" cy="1414039"/>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64595"/>
          <a:ext cx="1702761" cy="1502025"/>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Oni su temelj crkve (Ef 2,20)</a:t>
          </a:r>
          <a:endParaRPr lang="hr-HR" sz="2200" kern="1200" noProof="0" dirty="0">
            <a:effectLst>
              <a:outerShdw blurRad="38100" dist="38100" dir="2700000" algn="tl">
                <a:srgbClr val="000000"/>
              </a:outerShdw>
            </a:effectLst>
          </a:endParaRPr>
        </a:p>
      </dsp:txBody>
      <dsp:txXfrm>
        <a:off x="5337030" y="108588"/>
        <a:ext cx="1614775" cy="1414039"/>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64595"/>
          <a:ext cx="1702761" cy="1502025"/>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Primaju objave (Ef 3,5)</a:t>
          </a:r>
          <a:endParaRPr lang="hr-HR" sz="2200" kern="1200" noProof="0" dirty="0">
            <a:effectLst>
              <a:outerShdw blurRad="38100" dist="38100" dir="2700000" algn="tl">
                <a:srgbClr val="000000"/>
              </a:outerShdw>
            </a:effectLst>
          </a:endParaRPr>
        </a:p>
      </dsp:txBody>
      <dsp:txXfrm>
        <a:off x="7720896" y="108588"/>
        <a:ext cx="1614775" cy="1414039"/>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hr-HR" sz="22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64595"/>
          <a:ext cx="1702761" cy="1502025"/>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effectLst>
                <a:outerShdw blurRad="38100" dist="38100" dir="2700000" algn="tl">
                  <a:srgbClr val="000000"/>
                </a:outerShdw>
              </a:effectLst>
            </a:rPr>
            <a:t>Raduju se pravdi (</a:t>
          </a:r>
          <a:r>
            <a:rPr lang="hr-HR" sz="2200" b="1" kern="1200" noProof="0" dirty="0" err="1">
              <a:effectLst>
                <a:outerShdw blurRad="38100" dist="38100" dir="2700000" algn="tl">
                  <a:srgbClr val="000000"/>
                </a:outerShdw>
              </a:effectLst>
            </a:rPr>
            <a:t>Otk</a:t>
          </a:r>
          <a:r>
            <a:rPr lang="hr-HR" sz="2200" b="1" kern="1200" noProof="0" dirty="0">
              <a:effectLst>
                <a:outerShdw blurRad="38100" dist="38100" dir="2700000" algn="tl">
                  <a:srgbClr val="000000"/>
                </a:outerShdw>
              </a:effectLst>
            </a:rPr>
            <a:t> 18,20)</a:t>
          </a:r>
          <a:endParaRPr lang="hr-HR" sz="2200" kern="1200" noProof="0" dirty="0">
            <a:effectLst>
              <a:outerShdw blurRad="38100" dist="38100" dir="2700000" algn="tl">
                <a:srgbClr val="000000"/>
              </a:outerShdw>
            </a:effectLst>
          </a:endParaRPr>
        </a:p>
      </dsp:txBody>
      <dsp:txXfrm>
        <a:off x="10104763" y="108588"/>
        <a:ext cx="1614775" cy="14140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t>Njegov poziv na službu bio je prorečen </a:t>
          </a:r>
          <a:br>
            <a:rPr lang="hr-HR" sz="2200" b="1" kern="1200" noProof="0" dirty="0"/>
          </a:br>
          <a:r>
            <a:rPr lang="hr-HR" sz="2200" b="1" kern="1200" noProof="0" dirty="0"/>
            <a:t>(1 Tim 1,18). Bio je s Pavlom koautor nekih poslanica: 2. Korinćanima (2 Kor 1,1)</a:t>
          </a:r>
          <a:r>
            <a:rPr lang="en-US" sz="2200" b="1" kern="1200" noProof="0" dirty="0"/>
            <a:t>,</a:t>
          </a:r>
          <a:r>
            <a:rPr lang="hr-HR" sz="2200" b="1" kern="1200" noProof="0" dirty="0"/>
            <a:t> Filipljanima (</a:t>
          </a:r>
          <a:r>
            <a:rPr lang="hr-HR" sz="2200" b="1" kern="1200" noProof="0" dirty="0" err="1"/>
            <a:t>Fil</a:t>
          </a:r>
          <a:r>
            <a:rPr lang="hr-HR" sz="2200" b="1" kern="1200" noProof="0" dirty="0"/>
            <a:t> 1,1)</a:t>
          </a:r>
          <a:r>
            <a:rPr lang="en-US" sz="2200" b="1" kern="1200" noProof="0" dirty="0"/>
            <a:t>,</a:t>
          </a:r>
          <a:r>
            <a:rPr lang="hr-HR" sz="2200" b="1" kern="1200" noProof="0" dirty="0"/>
            <a:t> </a:t>
          </a:r>
          <a:r>
            <a:rPr lang="hr-HR" sz="2200" b="1" kern="1200" noProof="0" dirty="0" err="1"/>
            <a:t>Kološanima</a:t>
          </a:r>
          <a:r>
            <a:rPr lang="hr-HR" sz="2200" b="1" kern="1200" noProof="0" dirty="0"/>
            <a:t> (Kol 1,1)</a:t>
          </a:r>
          <a:r>
            <a:rPr lang="en-US" sz="2200" b="1" kern="1200" noProof="0" dirty="0"/>
            <a:t>,</a:t>
          </a:r>
          <a:r>
            <a:rPr lang="hr-HR" sz="2200" b="1" kern="1200" noProof="0" dirty="0"/>
            <a:t> 1. Solunjanima (1 Sol 1,1)</a:t>
          </a:r>
          <a:r>
            <a:rPr lang="en-US" sz="2200" b="1" kern="1200" noProof="0" dirty="0"/>
            <a:t>,</a:t>
          </a:r>
          <a:r>
            <a:rPr lang="hr-HR" sz="2200" b="1" kern="1200" noProof="0" dirty="0"/>
            <a:t> 2. Solunjanima (2 Sol 1,1) i </a:t>
          </a:r>
          <a:r>
            <a:rPr lang="hr-HR" sz="2200" b="1" kern="1200" noProof="0" dirty="0" err="1"/>
            <a:t>Filemonu</a:t>
          </a:r>
          <a:r>
            <a:rPr lang="hr-HR" sz="2200" b="1" kern="1200" noProof="0" dirty="0"/>
            <a:t> (</a:t>
          </a:r>
          <a:r>
            <a:rPr lang="hr-HR" sz="2200" b="1" kern="1200" noProof="0" dirty="0" err="1"/>
            <a:t>Fil</a:t>
          </a:r>
          <a:r>
            <a:rPr lang="hr-HR" sz="2200" b="1" kern="1200" noProof="0" dirty="0"/>
            <a:t> 1,1).</a:t>
          </a:r>
          <a:endParaRPr lang="hr-HR" sz="22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hr-HR" sz="2400" b="1" kern="1200" spc="600" noProof="0" dirty="0">
              <a:effectLst>
                <a:outerShdw blurRad="38100" dist="38100" dir="2700000" algn="tl">
                  <a:srgbClr val="000000">
                    <a:alpha val="43137"/>
                  </a:srgbClr>
                </a:outerShdw>
              </a:effectLst>
            </a:rPr>
            <a:t>TIMOTEJ</a:t>
          </a:r>
          <a:endParaRPr lang="hr-HR"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email">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hr-HR" sz="2200" b="1" kern="1200" noProof="0" dirty="0"/>
            <a:t>Ispunio je nekoliko proročkih funkcija, kao što su izgradnja (2 Kor 8,6)</a:t>
          </a:r>
          <a:r>
            <a:rPr lang="en-US" sz="2200" b="1" kern="1200" noProof="0" dirty="0"/>
            <a:t>,</a:t>
          </a:r>
          <a:r>
            <a:rPr lang="hr-HR" sz="2200" b="1" kern="1200" noProof="0" dirty="0"/>
            <a:t> poticanje (Tit 2,6, 9, 15) i utjeha </a:t>
          </a:r>
          <a:br>
            <a:rPr lang="hr-HR" sz="2200" b="1" kern="1200" noProof="0" dirty="0"/>
          </a:br>
          <a:r>
            <a:rPr lang="hr-HR" sz="2200" b="1" kern="1200" noProof="0" dirty="0"/>
            <a:t>(2 Kor 7,13).</a:t>
          </a:r>
          <a:endParaRPr lang="hr-HR" sz="22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hr-HR" sz="2400" b="1" kern="1200" spc="600" noProof="0" dirty="0">
              <a:effectLst>
                <a:outerShdw blurRad="38100" dist="38100" dir="2700000" algn="tl">
                  <a:srgbClr val="000000">
                    <a:alpha val="43137"/>
                  </a:srgbClr>
                </a:outerShdw>
              </a:effectLst>
            </a:rPr>
            <a:t>TIT</a:t>
          </a:r>
          <a:endParaRPr lang="hr-HR"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11/10/2026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rPr>
              <a:t>PROROCI NOVOG ZAVJETA</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9086275" y="0"/>
            <a:ext cx="3000950" cy="338554"/>
          </a:xfrm>
          <a:prstGeom prst="rect">
            <a:avLst/>
          </a:prstGeom>
          <a:noFill/>
        </p:spPr>
        <p:txBody>
          <a:bodyPr wrap="none" rtlCol="0">
            <a:spAutoFit/>
          </a:bodyPr>
          <a:lstStyle/>
          <a:p>
            <a:pPr lvl="0" algn="r">
              <a:defRPr/>
            </a:pPr>
            <a:r>
              <a:rPr kumimoji="0" lang="hr-HR"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4. </a:t>
            </a:r>
            <a:r>
              <a:rPr lang="hr-HR" sz="1600" b="1" noProof="0" dirty="0">
                <a:solidFill>
                  <a:srgbClr val="166E40">
                    <a:lumMod val="20000"/>
                    <a:lumOff val="80000"/>
                  </a:srgbClr>
                </a:solidFill>
                <a:effectLst>
                  <a:outerShdw blurRad="38100" dist="38100" dir="2700000" algn="tl">
                    <a:srgbClr val="000000">
                      <a:alpha val="43137"/>
                    </a:srgbClr>
                  </a:outerShdw>
                </a:effectLst>
              </a:rPr>
              <a:t>pouka </a:t>
            </a:r>
            <a:r>
              <a:rPr kumimoji="0" lang="hr-HR"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za 24. listopada 2026.</a:t>
            </a: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„Duhovnih darova ima različitih, ali Sveti Duh koji sve njih daje isti je. Služba ima različitih, ali Gospodin kojemu služimo je isti. Iako djeluje na različite načine, isti je Bog koji čini sve u svima.“ </a:t>
            </a:r>
            <a:r>
              <a:rPr kumimoji="0" lang="hr-HR"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Korinćanima 12,4-6)</a:t>
            </a:r>
            <a:endParaRPr kumimoji="0" lang="hr-HR" sz="1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9653"/>
          </a:xfrm>
          <a:prstGeom prst="rect">
            <a:avLst/>
          </a:prstGeom>
          <a:noFill/>
          <a:ln>
            <a:noFill/>
          </a:ln>
          <a:effectLst/>
        </p:spPr>
        <p:txBody>
          <a:bodyPr wrap="square" rtlCol="0">
            <a:spAutoFit/>
          </a:bodyPr>
          <a:lstStyle/>
          <a:p>
            <a:pPr marL="0" marR="0" lvl="0"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highlight>
                  <a:srgbClr val="6D1307"/>
                </a:highlight>
                <a:uLnTx/>
                <a:uFillTx/>
                <a:latin typeface="Aptos" panose="02110004020202020204"/>
              </a:rPr>
              <a:t>Uloge proroka u Novom zavjetu</a:t>
            </a:r>
          </a:p>
          <a:p>
            <a:pPr lvl="0">
              <a:lnSpc>
                <a:spcPts val="2400"/>
              </a:lnSpc>
              <a:spcBef>
                <a:spcPts val="600"/>
              </a:spcBef>
              <a:defRPr/>
            </a:pPr>
            <a:r>
              <a:rPr lang="hr-HR" sz="2200" b="1" noProof="0" dirty="0">
                <a:solidFill>
                  <a:prstClr val="white"/>
                </a:solidFill>
                <a:highlight>
                  <a:srgbClr val="205C01"/>
                </a:highlight>
              </a:rPr>
              <a:t>Proroci Novog zavjeta:</a:t>
            </a:r>
            <a:endParaRPr kumimoji="0" lang="hr-HR" sz="2200" b="1" i="0" u="none" strike="noStrike" kern="1200" cap="none" spc="0" normalizeH="0" baseline="0" noProof="0" dirty="0">
              <a:ln>
                <a:noFill/>
              </a:ln>
              <a:solidFill>
                <a:prstClr val="white"/>
              </a:solidFill>
              <a:effectLst/>
              <a:highlight>
                <a:srgbClr val="205C01"/>
              </a:highlight>
              <a:uLnTx/>
              <a:uFillTx/>
              <a:latin typeface="Aptos" panose="02110004020202020204"/>
            </a:endParaRPr>
          </a:p>
          <a:p>
            <a:pPr marL="893763" lvl="1">
              <a:lnSpc>
                <a:spcPts val="2400"/>
              </a:lnSpc>
              <a:spcBef>
                <a:spcPts val="600"/>
              </a:spcBef>
              <a:defRPr/>
            </a:pPr>
            <a:r>
              <a:rPr lang="hr-HR" sz="2200" b="1" noProof="0" dirty="0">
                <a:solidFill>
                  <a:prstClr val="black"/>
                </a:solidFill>
                <a:uFill>
                  <a:solidFill>
                    <a:srgbClr val="D01729"/>
                  </a:solidFill>
                </a:uFill>
              </a:rPr>
              <a:t>Isus, prorečeni prorok</a:t>
            </a:r>
            <a:endParaRPr kumimoji="0" lang="hr-HR" sz="2200" b="1" i="0" u="none" strike="noStrike" kern="1200" cap="none" spc="0" normalizeH="0" baseline="0" noProof="0" dirty="0">
              <a:ln>
                <a:noFill/>
              </a:ln>
              <a:solidFill>
                <a:prstClr val="black"/>
              </a:solidFill>
              <a:effectLst/>
              <a:uLnTx/>
              <a:uFill>
                <a:solidFill>
                  <a:srgbClr val="D01729"/>
                </a:solidFill>
              </a:uFill>
              <a:latin typeface="Aptos" panose="02110004020202020204"/>
            </a:endParaRPr>
          </a:p>
          <a:p>
            <a:pPr marL="893763" marR="0" lvl="1"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rPr>
              <a:t>Apostoli i proroci</a:t>
            </a:r>
          </a:p>
          <a:p>
            <a:pPr marL="893763" marR="0" lvl="1"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rPr>
              <a:t>Proročice</a:t>
            </a:r>
          </a:p>
          <a:p>
            <a:pPr marL="893763" lvl="1">
              <a:lnSpc>
                <a:spcPts val="2400"/>
              </a:lnSpc>
              <a:spcBef>
                <a:spcPts val="600"/>
              </a:spcBef>
              <a:defRPr/>
            </a:pPr>
            <a:r>
              <a:rPr lang="hr-HR" sz="2200" b="1" noProof="0" dirty="0">
                <a:solidFill>
                  <a:prstClr val="black"/>
                </a:solidFill>
              </a:rPr>
              <a:t>Pavlovi suradnici</a:t>
            </a:r>
            <a:endParaRPr kumimoji="0" lang="hr-HR" sz="2200" b="1" i="0" u="none" strike="noStrike" kern="1200" cap="none" spc="0" normalizeH="0" baseline="0" noProof="0" dirty="0">
              <a:ln>
                <a:noFill/>
              </a:ln>
              <a:solidFill>
                <a:prstClr val="black"/>
              </a:solidFill>
              <a:effectLst/>
              <a:uLnTx/>
              <a:uFillTx/>
              <a:latin typeface="Aptos" panose="02110004020202020204"/>
            </a:endParaRPr>
          </a:p>
          <a:p>
            <a:pPr marL="893763" marR="0" lvl="1" indent="0" algn="l" defTabSz="914400" rtl="0" eaLnBrk="1" fontAlgn="auto" latinLnBrk="0" hangingPunct="1">
              <a:lnSpc>
                <a:spcPts val="24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rPr>
              <a:t>Lažni proroci</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Od proroka Malahije pa nadalje, prošlo je 400 godina a da se među Božjim narodom čuo glas bilo kojeg proroka. Zbog te tišine, izraelski narod smatrao je kanon Svetog pisma (tj. knjige koje čine Stari zavjet) zatvorenim.</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Koje su bile uloge tih novih proroka i proročica? Tko su oni bili? Jesu li postojali lažni proroci, kao u starozavjetna vremena?</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16100"/>
            <a:ext cx="7639050"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Međutim, Bog nije dugo šutio. U svoje vrijeme poslao je novog proroka: Ivana Krstitelja (Matej 11,7-9). Od tog trenutka nadalje, proroci su se ponovno pojavili. Bili su odgovorni, između ostalog, i za pisanje Novog zavjeta.</a:t>
            </a: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ULOGE PROROKA U NOVOM ZAVJETU</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400110"/>
          </a:xfrm>
          <a:prstGeom prst="rect">
            <a:avLst/>
          </a:prstGeom>
          <a:noFill/>
        </p:spPr>
        <p:txBody>
          <a:bodyPr wrap="square">
            <a:spAutoFit/>
          </a:bodyPr>
          <a:lstStyle/>
          <a:p>
            <a:pPr lvl="0" algn="ctr">
              <a:defRPr/>
            </a:pPr>
            <a:r>
              <a:rPr kumimoji="0" lang="hr-HR" sz="20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a:t>
            </a:r>
            <a:r>
              <a:rPr lang="hr-HR" sz="2000" b="1" noProof="0"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Ali onaj koji prorokuje, govori ljudima za izgradnju, ohrabrivanje i utjehu,</a:t>
            </a:r>
            <a:r>
              <a:rPr kumimoji="0" lang="hr-HR" sz="20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(1, Kor 14,3)</a:t>
            </a:r>
            <a:endParaRPr kumimoji="0" lang="hr-HR" sz="20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U Novom zavjetu, proročanstvo je predstavljeno kao dar Duha Svetoga, koji je obilno izliven (Rim 12,6). U jednoj crkvi moglo je biti toliko proroka da su se morali izmjenjivati u govoru (1 Kor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1342760984"/>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Koje su uloge imali ovi proroci?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Otk</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19,10; 1,1; Ef 4,11-12; 1 Kor 14,3; Djela 15,32).</a:t>
            </a: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par>
                          <p:cTn id="49" fill="hold">
                            <p:stCondLst>
                              <p:cond delay="500"/>
                            </p:stCondLst>
                            <p:childTnLst>
                              <p:par>
                                <p:cTn id="50" presetID="17" presetClass="entr" presetSubtype="4" fill="hold" grpId="0" nodeType="afterEffect">
                                  <p:stCondLst>
                                    <p:cond delay="0"/>
                                  </p:stCondLst>
                                  <p:childTnLst>
                                    <p:set>
                                      <p:cBhvr>
                                        <p:cTn id="51"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2"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3"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4"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5"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50" presetClass="entr" presetSubtype="0" decel="100000" fill="hold" nodeType="click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p:cTn id="60" dur="1000" fill="hold"/>
                                        <p:tgtEl>
                                          <p:spTgt spid="8"/>
                                        </p:tgtEl>
                                        <p:attrNameLst>
                                          <p:attrName>ppt_w</p:attrName>
                                        </p:attrNameLst>
                                      </p:cBhvr>
                                      <p:tavLst>
                                        <p:tav tm="0">
                                          <p:val>
                                            <p:strVal val="#ppt_w+.3"/>
                                          </p:val>
                                        </p:tav>
                                        <p:tav tm="100000">
                                          <p:val>
                                            <p:strVal val="#ppt_w"/>
                                          </p:val>
                                        </p:tav>
                                      </p:tavLst>
                                    </p:anim>
                                    <p:anim calcmode="lin" valueType="num">
                                      <p:cBhvr>
                                        <p:cTn id="61" dur="1000" fill="hold"/>
                                        <p:tgtEl>
                                          <p:spTgt spid="8"/>
                                        </p:tgtEl>
                                        <p:attrNameLst>
                                          <p:attrName>ppt_h</p:attrName>
                                        </p:attrNameLst>
                                      </p:cBhvr>
                                      <p:tavLst>
                                        <p:tav tm="0">
                                          <p:val>
                                            <p:strVal val="#ppt_h"/>
                                          </p:val>
                                        </p:tav>
                                        <p:tav tm="100000">
                                          <p:val>
                                            <p:strVal val="#ppt_h"/>
                                          </p:val>
                                        </p:tav>
                                      </p:tavLst>
                                    </p:anim>
                                    <p:animEffect transition="in" filter="fade">
                                      <p:cBhvr>
                                        <p:cTn id="62" dur="1000"/>
                                        <p:tgtEl>
                                          <p:spTgt spid="8"/>
                                        </p:tgtEl>
                                      </p:cBhvr>
                                    </p:animEffect>
                                  </p:childTnLst>
                                </p:cTn>
                              </p:par>
                            </p:childTnLst>
                          </p:cTn>
                        </p:par>
                        <p:par>
                          <p:cTn id="63" fill="hold">
                            <p:stCondLst>
                              <p:cond delay="1000"/>
                            </p:stCondLst>
                            <p:childTnLst>
                              <p:par>
                                <p:cTn id="64" presetID="53" presetClass="entr" presetSubtype="528" fill="hold" grpId="0" nodeType="afterEffect">
                                  <p:stCondLst>
                                    <p:cond delay="0"/>
                                  </p:stCondLst>
                                  <p:childTnLst>
                                    <p:set>
                                      <p:cBhvr>
                                        <p:cTn id="65"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6"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7"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8" dur="500"/>
                                        <p:tgtEl>
                                          <p:spTgt spid="2">
                                            <p:graphicEl>
                                              <a:dgm id="{404A7F00-D70F-40DB-A253-54411E61105B}"/>
                                            </p:graphicEl>
                                          </p:spTgt>
                                        </p:tgtEl>
                                      </p:cBhvr>
                                    </p:animEffect>
                                    <p:anim calcmode="lin" valueType="num">
                                      <p:cBhvr>
                                        <p:cTn id="69"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0"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3"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4"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5" dur="500"/>
                                        <p:tgtEl>
                                          <p:spTgt spid="2">
                                            <p:graphicEl>
                                              <a:dgm id="{A7D34FEE-7DA6-4B37-BBED-CAA95D76B4CC}"/>
                                            </p:graphicEl>
                                          </p:spTgt>
                                        </p:tgtEl>
                                      </p:cBhvr>
                                    </p:animEffect>
                                    <p:anim calcmode="lin" valueType="num">
                                      <p:cBhvr>
                                        <p:cTn id="76"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7"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par>
                          <p:cTn id="78" fill="hold">
                            <p:stCondLst>
                              <p:cond delay="1500"/>
                            </p:stCondLst>
                            <p:childTnLst>
                              <p:par>
                                <p:cTn id="79" presetID="17" presetClass="entr" presetSubtype="4" fill="hold" grpId="0" nodeType="afterEffect">
                                  <p:stCondLst>
                                    <p:cond delay="0"/>
                                  </p:stCondLst>
                                  <p:childTnLst>
                                    <p:set>
                                      <p:cBhvr>
                                        <p:cTn id="80"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1"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2"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3"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4"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5" fill="hold">
                      <p:stCondLst>
                        <p:cond delay="indefinite"/>
                      </p:stCondLst>
                      <p:childTnLst>
                        <p:par>
                          <p:cTn id="86" fill="hold">
                            <p:stCondLst>
                              <p:cond delay="0"/>
                            </p:stCondLst>
                            <p:childTnLst>
                              <p:par>
                                <p:cTn id="87" presetID="53" presetClass="entr" presetSubtype="528" fill="hold" grpId="0" nodeType="clickEffect">
                                  <p:stCondLst>
                                    <p:cond delay="0"/>
                                  </p:stCondLst>
                                  <p:childTnLst>
                                    <p:set>
                                      <p:cBhvr>
                                        <p:cTn id="88"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89"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0"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1" dur="500"/>
                                        <p:tgtEl>
                                          <p:spTgt spid="2">
                                            <p:graphicEl>
                                              <a:dgm id="{3D6A2FB8-FAD5-4FEF-A1A3-3717E97DEF08}"/>
                                            </p:graphicEl>
                                          </p:spTgt>
                                        </p:tgtEl>
                                      </p:cBhvr>
                                    </p:animEffect>
                                    <p:anim calcmode="lin" valueType="num">
                                      <p:cBhvr>
                                        <p:cTn id="92"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3"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4" presetID="53" presetClass="entr" presetSubtype="528" fill="hold" grpId="0" nodeType="withEffect">
                                  <p:stCondLst>
                                    <p:cond delay="0"/>
                                  </p:stCondLst>
                                  <p:childTnLst>
                                    <p:set>
                                      <p:cBhvr>
                                        <p:cTn id="95"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6"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7"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98" dur="500"/>
                                        <p:tgtEl>
                                          <p:spTgt spid="2">
                                            <p:graphicEl>
                                              <a:dgm id="{4D9EC3F5-2B61-4178-AF40-07178C6999D4}"/>
                                            </p:graphicEl>
                                          </p:spTgt>
                                        </p:tgtEl>
                                      </p:cBhvr>
                                    </p:animEffect>
                                    <p:anim calcmode="lin" valueType="num">
                                      <p:cBhvr>
                                        <p:cTn id="99"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0"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par>
                          <p:cTn id="101" fill="hold">
                            <p:stCondLst>
                              <p:cond delay="500"/>
                            </p:stCondLst>
                            <p:childTnLst>
                              <p:par>
                                <p:cTn id="102" presetID="17" presetClass="entr" presetSubtype="4" fill="hold" grpId="0" nodeType="afterEffect">
                                  <p:stCondLst>
                                    <p:cond delay="0"/>
                                  </p:stCondLst>
                                  <p:childTnLst>
                                    <p:set>
                                      <p:cBhvr>
                                        <p:cTn id="103"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4"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5"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6"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07"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08" fill="hold">
                      <p:stCondLst>
                        <p:cond delay="indefinite"/>
                      </p:stCondLst>
                      <p:childTnLst>
                        <p:par>
                          <p:cTn id="109" fill="hold">
                            <p:stCondLst>
                              <p:cond delay="0"/>
                            </p:stCondLst>
                            <p:childTnLst>
                              <p:par>
                                <p:cTn id="110" presetID="53" presetClass="entr" presetSubtype="528" fill="hold" grpId="0" nodeType="clickEffect">
                                  <p:stCondLst>
                                    <p:cond delay="0"/>
                                  </p:stCondLst>
                                  <p:childTnLst>
                                    <p:set>
                                      <p:cBhvr>
                                        <p:cTn id="111"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2"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3"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4" dur="500"/>
                                        <p:tgtEl>
                                          <p:spTgt spid="2">
                                            <p:graphicEl>
                                              <a:dgm id="{3130E0C0-5E31-4FB3-8A92-9A309FDC92A9}"/>
                                            </p:graphicEl>
                                          </p:spTgt>
                                        </p:tgtEl>
                                      </p:cBhvr>
                                    </p:animEffect>
                                    <p:anim calcmode="lin" valueType="num">
                                      <p:cBhvr>
                                        <p:cTn id="115"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6"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17" presetID="53" presetClass="entr" presetSubtype="528" fill="hold" grpId="0" nodeType="withEffect">
                                  <p:stCondLst>
                                    <p:cond delay="0"/>
                                  </p:stCondLst>
                                  <p:childTnLst>
                                    <p:set>
                                      <p:cBhvr>
                                        <p:cTn id="118"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19"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0"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1" dur="500"/>
                                        <p:tgtEl>
                                          <p:spTgt spid="2">
                                            <p:graphicEl>
                                              <a:dgm id="{7FC4422D-8C48-4D6F-8899-D3EB750C73B7}"/>
                                            </p:graphicEl>
                                          </p:spTgt>
                                        </p:tgtEl>
                                      </p:cBhvr>
                                    </p:animEffect>
                                    <p:anim calcmode="lin" valueType="num">
                                      <p:cBhvr>
                                        <p:cTn id="122"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3"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par>
                          <p:cTn id="124" fill="hold">
                            <p:stCondLst>
                              <p:cond delay="500"/>
                            </p:stCondLst>
                            <p:childTnLst>
                              <p:par>
                                <p:cTn id="125" presetID="17" presetClass="entr" presetSubtype="4" fill="hold" grpId="0" nodeType="afterEffect">
                                  <p:stCondLst>
                                    <p:cond delay="0"/>
                                  </p:stCondLst>
                                  <p:childTnLst>
                                    <p:set>
                                      <p:cBhvr>
                                        <p:cTn id="126"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27"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28"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29"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0"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1" fill="hold">
                      <p:stCondLst>
                        <p:cond delay="indefinite"/>
                      </p:stCondLst>
                      <p:childTnLst>
                        <p:par>
                          <p:cTn id="132" fill="hold">
                            <p:stCondLst>
                              <p:cond delay="0"/>
                            </p:stCondLst>
                            <p:childTnLst>
                              <p:par>
                                <p:cTn id="133" presetID="53" presetClass="entr" presetSubtype="528" fill="hold" grpId="0" nodeType="clickEffect">
                                  <p:stCondLst>
                                    <p:cond delay="0"/>
                                  </p:stCondLst>
                                  <p:childTnLst>
                                    <p:set>
                                      <p:cBhvr>
                                        <p:cTn id="134"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5"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36"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37" dur="500"/>
                                        <p:tgtEl>
                                          <p:spTgt spid="2">
                                            <p:graphicEl>
                                              <a:dgm id="{3A686E9C-D473-424C-A616-6FCF3A07A6DA}"/>
                                            </p:graphicEl>
                                          </p:spTgt>
                                        </p:tgtEl>
                                      </p:cBhvr>
                                    </p:animEffect>
                                    <p:anim calcmode="lin" valueType="num">
                                      <p:cBhvr>
                                        <p:cTn id="138"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39"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0" presetID="53" presetClass="entr" presetSubtype="528" fill="hold" grpId="0" nodeType="withEffect">
                                  <p:stCondLst>
                                    <p:cond delay="0"/>
                                  </p:stCondLst>
                                  <p:childTnLst>
                                    <p:set>
                                      <p:cBhvr>
                                        <p:cTn id="141"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2"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3"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4" dur="500"/>
                                        <p:tgtEl>
                                          <p:spTgt spid="2">
                                            <p:graphicEl>
                                              <a:dgm id="{33324725-AC41-4188-ADC2-C983F204EAEA}"/>
                                            </p:graphicEl>
                                          </p:spTgt>
                                        </p:tgtEl>
                                      </p:cBhvr>
                                    </p:animEffect>
                                    <p:anim calcmode="lin" valueType="num">
                                      <p:cBhvr>
                                        <p:cTn id="145"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46"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par>
                          <p:cTn id="147" fill="hold">
                            <p:stCondLst>
                              <p:cond delay="500"/>
                            </p:stCondLst>
                            <p:childTnLst>
                              <p:par>
                                <p:cTn id="148" presetID="17" presetClass="entr" presetSubtype="4" fill="hold" grpId="0" nodeType="afterEffect">
                                  <p:stCondLst>
                                    <p:cond delay="0"/>
                                  </p:stCondLst>
                                  <p:childTnLst>
                                    <p:set>
                                      <p:cBhvr>
                                        <p:cTn id="149"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0"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1"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2"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3"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PROROCI NOVOG ZAVJETA</a:t>
            </a: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hr-HR" sz="4400" b="1" noProof="0" dirty="0">
                <a:ln w="22225">
                  <a:noFill/>
                  <a:prstDash val="solid"/>
                </a:ln>
                <a:solidFill>
                  <a:srgbClr val="B83E0A">
                    <a:lumMod val="40000"/>
                    <a:lumOff val="60000"/>
                  </a:srgbClr>
                </a:solidFill>
              </a:rPr>
              <a:t>ISUS, PROREČENI PROROK</a:t>
            </a:r>
            <a:endParaRPr kumimoji="0" lang="hr-HR"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646331"/>
          </a:xfrm>
          <a:prstGeom prst="rect">
            <a:avLst/>
          </a:prstGeom>
          <a:noFill/>
        </p:spPr>
        <p:txBody>
          <a:bodyPr wrap="square">
            <a:spAutoFit/>
          </a:bodyPr>
          <a:lstStyle/>
          <a:p>
            <a:pPr lvl="0" algn="ctr">
              <a:defRPr/>
            </a:pPr>
            <a:r>
              <a:rPr kumimoji="0" lang="hr-HR" sz="20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lang="hr-HR" sz="2000" b="1" noProof="0" dirty="0">
                <a:solidFill>
                  <a:srgbClr val="166E40">
                    <a:lumMod val="75000"/>
                  </a:srgbClr>
                </a:solidFill>
                <a:latin typeface="Comic Sans MS" panose="030F0702030302020204" pitchFamily="66" charset="0"/>
              </a:rPr>
              <a:t>Proroka kao što sam ja podići će ti Gospodin, Bog tvoj, između tvoje braće. Njega ćeš slušati.</a:t>
            </a:r>
            <a:r>
              <a:rPr kumimoji="0" lang="hr-HR" sz="20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(Ponovljeni zakon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Isusa su njegovi suvremenici smatrali prorokom </a:t>
            </a:r>
            <a:b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(Mt 21,11;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Mk</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6,15; Lk 7,16;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Iv</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22020" y="3862090"/>
            <a:ext cx="4372934" cy="1446550"/>
          </a:xfrm>
          <a:prstGeom prst="rect">
            <a:avLst/>
          </a:prstGeom>
          <a:noFill/>
        </p:spPr>
        <p:txBody>
          <a:bodyPr wrap="square">
            <a:spAutoFit/>
          </a:bodyPr>
          <a:lstStyle/>
          <a:p>
            <a:pPr lvl="0">
              <a:spcBef>
                <a:spcPts val="600"/>
              </a:spcBef>
              <a:defRPr/>
            </a:pPr>
            <a:r>
              <a:rPr kumimoji="0" lang="hr-HR" sz="2200" b="1" i="0" u="none" strike="noStrike" kern="1200" cap="none" spc="0" normalizeH="0" baseline="0" noProof="0" dirty="0">
                <a:ln>
                  <a:noFill/>
                </a:ln>
                <a:solidFill>
                  <a:prstClr val="black"/>
                </a:solidFill>
                <a:effectLst/>
                <a:uLnTx/>
                <a:uFillTx/>
                <a:latin typeface="Aptos" panose="02110004020202020204"/>
              </a:rPr>
              <a:t>On nije samo „</a:t>
            </a:r>
            <a:r>
              <a:rPr lang="hr-HR" sz="2200" b="1" noProof="0" dirty="0">
                <a:solidFill>
                  <a:prstClr val="black"/>
                </a:solidFill>
              </a:rPr>
              <a:t>svjetlo koje sija u </a:t>
            </a:r>
            <a:r>
              <a:rPr kumimoji="0" lang="hr-HR" sz="2200" b="1" i="0" u="none" strike="noStrike" kern="1200" cap="none" spc="0" normalizeH="0" baseline="0" noProof="0" dirty="0">
                <a:ln>
                  <a:noFill/>
                </a:ln>
                <a:solidFill>
                  <a:prstClr val="black"/>
                </a:solidFill>
                <a:effectLst/>
                <a:uLnTx/>
                <a:uFillTx/>
                <a:latin typeface="Aptos" panose="02110004020202020204"/>
              </a:rPr>
              <a:t>tamnom mjestu“, kao što su bili drugi proroci, </a:t>
            </a:r>
            <a:r>
              <a:rPr lang="hr-HR" sz="2200" b="1" dirty="0">
                <a:solidFill>
                  <a:prstClr val="black"/>
                </a:solidFill>
              </a:rPr>
              <a:t>nego je On SVJETLO </a:t>
            </a:r>
            <a:r>
              <a:rPr kumimoji="0" lang="hr-HR" sz="2200" b="1" i="0" u="none" strike="noStrike" kern="1200" cap="none" spc="0" normalizeH="0" baseline="0" noProof="0" dirty="0">
                <a:ln>
                  <a:noFill/>
                </a:ln>
                <a:solidFill>
                  <a:prstClr val="black"/>
                </a:solidFill>
                <a:effectLst/>
                <a:uLnTx/>
                <a:uFillTx/>
                <a:latin typeface="Aptos" panose="02110004020202020204"/>
              </a:rPr>
              <a:t>(2. Pt 1,19; </a:t>
            </a:r>
            <a:r>
              <a:rPr kumimoji="0" lang="hr-HR" sz="2200" b="1" i="0" u="none" strike="noStrike" kern="1200" cap="none" spc="0" normalizeH="0" baseline="0" noProof="0" dirty="0" err="1">
                <a:ln>
                  <a:noFill/>
                </a:ln>
                <a:solidFill>
                  <a:prstClr val="black"/>
                </a:solidFill>
                <a:effectLst/>
                <a:uLnTx/>
                <a:uFillTx/>
                <a:latin typeface="Aptos" panose="02110004020202020204"/>
              </a:rPr>
              <a:t>Iv</a:t>
            </a:r>
            <a:r>
              <a:rPr kumimoji="0" lang="hr-HR" sz="2200" b="1" i="0" u="none" strike="noStrike" kern="1200" cap="none" spc="0" normalizeH="0" baseline="0" noProof="0" dirty="0">
                <a:ln>
                  <a:noFill/>
                </a:ln>
                <a:solidFill>
                  <a:prstClr val="black"/>
                </a:solidFill>
                <a:effectLst/>
                <a:uLnTx/>
                <a:uFillTx/>
                <a:latin typeface="Aptos" panose="02110004020202020204"/>
              </a:rPr>
              <a:t>.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94954" y="3931662"/>
            <a:ext cx="263926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4020" r="4020"/>
          <a:stretch>
            <a:fillRect/>
          </a:stretch>
        </p:blipFill>
        <p:spPr>
          <a:xfrm>
            <a:off x="2615706"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69441"/>
          </a:xfrm>
          <a:prstGeom prst="rect">
            <a:avLst/>
          </a:prstGeom>
          <a:noFill/>
        </p:spPr>
        <p:txBody>
          <a:bodyPr wrap="square">
            <a:spAutoFit/>
          </a:bodyPr>
          <a:lstStyle/>
          <a:p>
            <a:pPr lvl="0">
              <a:spcBef>
                <a:spcPts val="600"/>
              </a:spcBef>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Ali Isus nije napisao Božju Riječ, nego </a:t>
            </a:r>
            <a:r>
              <a:rPr lang="hr-HR" sz="2200" b="1" dirty="0">
                <a:solidFill>
                  <a:prstClr val="black"/>
                </a:solidFill>
              </a:rPr>
              <a:t>je On RIJEČ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(Ivan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Petar je precizirao da je Isus bio Prorok/Mesija kojeg su najavili Mojsije i drugi proroci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Pnz</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18,15; Djela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30887"/>
          </a:xfrm>
          <a:prstGeom prst="rect">
            <a:avLst/>
          </a:prstGeom>
          <a:noFill/>
        </p:spPr>
        <p:txBody>
          <a:bodyPr wrap="square">
            <a:spAutoFit/>
          </a:bodyPr>
          <a:lstStyle/>
          <a:p>
            <a:pPr lvl="0">
              <a:spcBef>
                <a:spcPts val="600"/>
              </a:spcBef>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On je </a:t>
            </a:r>
            <a:r>
              <a:rPr lang="hr-HR" sz="2200" b="1" noProof="0" dirty="0">
                <a:solidFill>
                  <a:prstClr val="black"/>
                </a:solidFill>
              </a:rPr>
              <a:t>sam </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sebi pripisao tu titulu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Mr</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6,4; Lk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035833"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Njegovo djelo nadilazi djelo bilo kojeg proroka. Isus je jedini koji nam svima može ponuditi vječnost snagom svog života, smrti i uskrsnuća.</a:t>
            </a:r>
            <a:endParaRPr kumimoji="0" lang="hr-HR" sz="2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rPr>
              <a:t>APOSTOLI I PROROCI</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707886"/>
          </a:xfrm>
          <a:prstGeom prst="rect">
            <a:avLst/>
          </a:prstGeom>
          <a:noFill/>
        </p:spPr>
        <p:txBody>
          <a:bodyPr wrap="square">
            <a:spAutoFit/>
          </a:bodyPr>
          <a:lstStyle/>
          <a:p>
            <a:pPr lvl="0" algn="ctr">
              <a:defRPr/>
            </a:pPr>
            <a:r>
              <a:rPr kumimoji="0" lang="hr-HR"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lang="hr-HR" sz="2000" b="1" noProof="0" dirty="0">
                <a:solidFill>
                  <a:srgbClr val="FFFF99"/>
                </a:solidFill>
                <a:effectLst>
                  <a:outerShdw blurRad="38100" dist="38100" dir="2700000" algn="tl">
                    <a:srgbClr val="000000"/>
                  </a:outerShdw>
                </a:effectLst>
                <a:latin typeface="Comic Sans MS" panose="030F0702030302020204" pitchFamily="66" charset="0"/>
              </a:rPr>
              <a:t>(</a:t>
            </a:r>
            <a:r>
              <a:rPr lang="en-US" sz="2000" b="1" dirty="0">
                <a:solidFill>
                  <a:srgbClr val="FFFF99"/>
                </a:solidFill>
                <a:effectLst>
                  <a:outerShdw blurRad="38100" dist="38100" dir="2700000" algn="tl">
                    <a:srgbClr val="000000"/>
                  </a:outerShdw>
                </a:effectLst>
                <a:latin typeface="Comic Sans MS" panose="030F0702030302020204" pitchFamily="66" charset="0"/>
              </a:rPr>
              <a:t>Tajna </a:t>
            </a:r>
            <a:r>
              <a:rPr lang="en-US" sz="2000" b="1" dirty="0" err="1">
                <a:solidFill>
                  <a:srgbClr val="FFFF99"/>
                </a:solidFill>
                <a:effectLst>
                  <a:outerShdw blurRad="38100" dist="38100" dir="2700000" algn="tl">
                    <a:srgbClr val="000000"/>
                  </a:outerShdw>
                </a:effectLst>
                <a:latin typeface="Comic Sans MS" panose="030F0702030302020204" pitchFamily="66" charset="0"/>
              </a:rPr>
              <a:t>Kristova</a:t>
            </a:r>
            <a:r>
              <a:rPr lang="hr-HR" sz="2000" b="1" dirty="0">
                <a:solidFill>
                  <a:srgbClr val="FFFF99"/>
                </a:solidFill>
                <a:effectLst>
                  <a:outerShdw blurRad="38100" dist="38100" dir="2700000" algn="tl">
                    <a:srgbClr val="000000"/>
                  </a:outerShdw>
                </a:effectLst>
                <a:latin typeface="Comic Sans MS" panose="030F0702030302020204" pitchFamily="66" charset="0"/>
              </a:rPr>
              <a:t>) se u drugim vremenima ne očitova sinovima čovječjim, kako se je sad otkrila svetim Njegovim apostolima i prorocima u Duhu.</a:t>
            </a:r>
            <a:r>
              <a:rPr kumimoji="0" lang="hr-HR" sz="20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(Efežanima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374397130"/>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04307"/>
            <a:ext cx="853440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Kada se spominju zajedno, apostoli prethode prorocima (osim u Luki 11,49). Petar izjednačava apostole s drevnim prorocima (2. Petrova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Apostoli i proroci Novog zavjeta imaju zajedničke osobine:</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Novi zavjet spominje nekoliko proroka, neke po imenu: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Barnaba</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(apostol), Šimun, Lucije,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Manahen</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Saul (apostol), Juda, Sila i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Agab</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(Djela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email">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09550" y="4441258"/>
            <a:ext cx="851535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Apostole je sam Isus posebno ovlastio da budu svjedoci uskrsnuća (Djela 10:40-41).</a:t>
            </a: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email">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5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rPr>
              <a:t>PROROČICE</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400110"/>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„(Filip evanđelist) imao je četiri neudane kćeri koje su prorokovale.“ </a:t>
            </a:r>
            <a:r>
              <a:rPr kumimoji="0" lang="hr-HR" sz="16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(Djela 21,9)</a:t>
            </a:r>
            <a:endParaRPr kumimoji="0" lang="hr-HR" sz="12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104900"/>
            <a:ext cx="4865892"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Jedina proročica spomenuta po imenu u Novom zavjetu je Ana, koja je „govorila o djetetu [Isusu] svima koji su iščekivali otkupljenje</a:t>
            </a:r>
            <a:r>
              <a:rPr lang="hr-HR" sz="2200" b="1" noProof="0" dirty="0">
                <a:solidFill>
                  <a:prstClr val="black"/>
                </a:solidFill>
                <a:latin typeface="Aptos" panose="02110004020202020204"/>
              </a:rPr>
              <a:t> u</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Jeruzalemu“ (Luka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4926335"/>
            <a:ext cx="3870090"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Joel je unaprijed najavio da će Duh Sveti djelovati tako da će prorokovati sinovi, kćeri, starci, mladići, sluge </a:t>
            </a:r>
            <a:b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i sluškinje (Joel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652523"/>
            <a:ext cx="3870090"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Nadalje, proročanstvo se spominje kao uobičajeni dar, i kod žena i kod muškaraca (1 Kor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686488"/>
            <a:ext cx="4720482"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Četiri kćeri Filipa, evanđeliste, također su primile dar proricanja (Djela 21,8-9).</a:t>
            </a: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hr-HR" sz="4400" b="1" noProof="0" dirty="0">
                <a:ln w="22225">
                  <a:solidFill>
                    <a:srgbClr val="B83E0A"/>
                  </a:solidFill>
                  <a:prstDash val="solid"/>
                </a:ln>
                <a:solidFill>
                  <a:srgbClr val="B83E0A">
                    <a:lumMod val="40000"/>
                    <a:lumOff val="60000"/>
                  </a:srgbClr>
                </a:solidFill>
              </a:rPr>
              <a:t>PAVLOVI SURADNICI</a:t>
            </a:r>
            <a:endParaRPr kumimoji="0" lang="hr-HR"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5410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hr-HR" sz="20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r>
              <a:rPr lang="hr-HR" sz="2000" b="1" dirty="0">
                <a:solidFill>
                  <a:srgbClr val="B78B19">
                    <a:lumMod val="50000"/>
                  </a:srgbClr>
                </a:solidFill>
                <a:latin typeface="Comic Sans MS" panose="030F0702030302020204" pitchFamily="66" charset="0"/>
              </a:rPr>
              <a:t>Ovu zapovijed predajem ti, sine Timoteju, po prijašnjim proročanstvima za tebe, da biješ u njima dobar boj</a:t>
            </a:r>
            <a:r>
              <a:rPr kumimoji="0" lang="hr-HR" sz="20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(1</a:t>
            </a:r>
            <a:r>
              <a:rPr kumimoji="0" lang="en-US" sz="16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r>
              <a:rPr kumimoji="0" lang="hr-HR" sz="16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Timoteju 1,18)</a:t>
            </a:r>
            <a:endParaRPr kumimoji="0" lang="hr-HR" sz="12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19978"/>
            <a:ext cx="763229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Osim apostola, proroka i proročica, spominju se i neki Pavlovi pomagači koji su, poput Sile i </a:t>
            </a:r>
            <a:r>
              <a:rPr kumimoji="0" lang="hr-HR" sz="2200" b="1" i="0" u="none" strike="noStrike" kern="1200" cap="none" spc="0" normalizeH="0" baseline="0" noProof="0" dirty="0" err="1">
                <a:ln>
                  <a:noFill/>
                </a:ln>
                <a:solidFill>
                  <a:prstClr val="black"/>
                </a:solidFill>
                <a:effectLst/>
                <a:uLnTx/>
                <a:uFillTx/>
                <a:latin typeface="Aptos" panose="02110004020202020204"/>
                <a:ea typeface="+mn-ea"/>
                <a:cs typeface="+mn-cs"/>
              </a:rPr>
              <a:t>Barnabe</a:t>
            </a:r>
            <a:r>
              <a:rPr kumimoji="0" lang="hr-HR" sz="2200" b="1" i="0" u="none" strike="noStrike" kern="1200" cap="none" spc="0" normalizeH="0" baseline="0" noProof="0" dirty="0">
                <a:ln>
                  <a:noFill/>
                </a:ln>
                <a:solidFill>
                  <a:prstClr val="black"/>
                </a:solidFill>
                <a:effectLst/>
                <a:uLnTx/>
                <a:uFillTx/>
                <a:latin typeface="Aptos" panose="02110004020202020204"/>
                <a:ea typeface="+mn-ea"/>
                <a:cs typeface="+mn-cs"/>
              </a:rPr>
              <a:t>, imali dar proricanja:</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1693467556"/>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1143174295"/>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cstate="email">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par>
                          <p:cTn id="40" fill="hold">
                            <p:stCondLst>
                              <p:cond delay="500"/>
                            </p:stCondLst>
                            <p:childTnLst>
                              <p:par>
                                <p:cTn id="41" presetID="53" presetClass="entr" presetSubtype="16" fill="hold" grpId="0" nodeType="afterEffect">
                                  <p:stCondLst>
                                    <p:cond delay="0"/>
                                  </p:stCondLst>
                                  <p:childTnLst>
                                    <p:set>
                                      <p:cBhvr>
                                        <p:cTn id="42"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3"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4"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5" dur="500"/>
                                        <p:tgtEl>
                                          <p:spTgt spid="8">
                                            <p:graphicEl>
                                              <a:dgm id="{03F4D236-E3C1-4DB8-AD79-7D8D3B476338}"/>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0" dur="500"/>
                                        <p:tgtEl>
                                          <p:spTgt spid="10">
                                            <p:graphicEl>
                                              <a:dgm id="{2C5E8929-CDA2-4106-8C00-0950C6289CE4}"/>
                                            </p:graphicEl>
                                          </p:spTgt>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3" dur="500"/>
                                        <p:tgtEl>
                                          <p:spTgt spid="10">
                                            <p:graphicEl>
                                              <a:dgm id="{BC0DF181-48D9-4AB2-B9FC-1400F4F01B95}"/>
                                            </p:graphicEl>
                                          </p:spTgt>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6" dur="500"/>
                                        <p:tgtEl>
                                          <p:spTgt spid="10">
                                            <p:graphicEl>
                                              <a:dgm id="{1A1624C9-5461-4E53-8EF3-6E9D0CBACC9F}"/>
                                            </p:graphicEl>
                                          </p:spTgt>
                                        </p:tgtEl>
                                      </p:cBhvr>
                                    </p:animEffect>
                                  </p:childTnLst>
                                </p:cTn>
                              </p:par>
                            </p:childTnLst>
                          </p:cTn>
                        </p:par>
                        <p:par>
                          <p:cTn id="57" fill="hold">
                            <p:stCondLst>
                              <p:cond delay="500"/>
                            </p:stCondLst>
                            <p:childTnLst>
                              <p:par>
                                <p:cTn id="58" presetID="53" presetClass="entr" presetSubtype="16" fill="hold" grpId="0" nodeType="afterEffect">
                                  <p:stCondLst>
                                    <p:cond delay="0"/>
                                  </p:stCondLst>
                                  <p:childTnLst>
                                    <p:set>
                                      <p:cBhvr>
                                        <p:cTn id="59"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0"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1"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2"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rPr>
              <a:t>LAŽNI PROROCI</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587492"/>
            <a:ext cx="8753475" cy="707886"/>
          </a:xfrm>
          <a:prstGeom prst="rect">
            <a:avLst/>
          </a:prstGeom>
          <a:noFill/>
        </p:spPr>
        <p:txBody>
          <a:bodyPr wrap="square">
            <a:spAutoFit/>
          </a:bodyPr>
          <a:lstStyle/>
          <a:p>
            <a:pPr lvl="0" algn="ctr">
              <a:defRPr/>
            </a:pPr>
            <a:r>
              <a:rPr kumimoji="0" lang="hr-HR"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r>
              <a:rPr lang="hr-HR" sz="2000" b="1" noProof="0" dirty="0">
                <a:solidFill>
                  <a:srgbClr val="99FF99"/>
                </a:solidFill>
                <a:effectLst>
                  <a:outerShdw blurRad="38100" dist="38100" dir="2700000" algn="tl">
                    <a:srgbClr val="000000"/>
                  </a:outerShdw>
                </a:effectLst>
                <a:latin typeface="Comic Sans MS" panose="030F0702030302020204" pitchFamily="66" charset="0"/>
              </a:rPr>
              <a:t>Ljubljeni, ne vjerujte svakom duhu, nego provjeravajte duhove jesu li od Boga jer su mnogi lažni proroci izašli u svijet</a:t>
            </a:r>
            <a:r>
              <a:rPr kumimoji="0" lang="hr-HR" sz="20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hr-HR" sz="16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(1</a:t>
            </a:r>
            <a:r>
              <a:rPr kumimoji="0" lang="en-US" sz="16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hr-HR" sz="16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Ivanova 4,1)</a:t>
            </a:r>
            <a:endParaRPr kumimoji="0" lang="hr-HR" sz="12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Isus je upozorio da će se pojaviti lažni proroci, koje je nazvao „grabežljivim vukovima“ (Mt 24,24; 7,15). Ti lažni proroci počeli su se pojavljivati čak i unutar rane crkve (1 </a:t>
            </a:r>
            <a:r>
              <a:rPr kumimoji="0" lang="hr-HR" sz="22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Iv</a:t>
            </a: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925217"/>
            <a:ext cx="607302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Mi vjernici smo pozvani ispitati proroke i provjeriti jesu li sve njihove poruke u skladu s Pismom i usmjerene na Krista.</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087552"/>
            <a:ext cx="1021240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Naša jedina obrana od lažnih proroka (i od zlih sila koje ih vode) jest da obučemo oklop kojeg nam je Bog dao (Ef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762883"/>
            <a:ext cx="805261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Istinsko proročanstvo usklađeno je s Božjom Riječju, ukazuje na Krista i izgrađuje crkvu, dok lažni proroci promiču razdorne doktrine i sebične interese.</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600549"/>
            <a:ext cx="8052618"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2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Pavao je upozorio starješine u Efezu da će se među njima pojaviti „proždrljivi vukovi“ (Djela 20,29). Upozorio je Korinćane na postojanje „lažnih apostola“ (2. Kor 11,13).</a:t>
            </a: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046212" y="517803"/>
            <a:ext cx="7970624" cy="6001643"/>
          </a:xfrm>
          <a:prstGeom prst="rect">
            <a:avLst/>
          </a:prstGeom>
          <a:noFill/>
        </p:spPr>
        <p:txBody>
          <a:bodyPr wrap="square">
            <a:spAutoFit/>
          </a:bodyPr>
          <a:lstStyle/>
          <a:p>
            <a:pPr lvl="0">
              <a:spcBef>
                <a:spcPts val="600"/>
              </a:spcBef>
              <a:defRPr/>
            </a:pPr>
            <a:r>
              <a:rPr kumimoji="0" lang="hr-HR" sz="3200" b="1" i="0" u="none" strike="noStrike" kern="1200" cap="none" spc="0" normalizeH="0" baseline="0" noProof="0" dirty="0">
                <a:ln>
                  <a:noFill/>
                </a:ln>
                <a:solidFill>
                  <a:prstClr val="black"/>
                </a:solidFill>
                <a:effectLst/>
                <a:uLnTx/>
                <a:uFillTx/>
                <a:latin typeface="Constantia" panose="02030602050306030303" pitchFamily="18" charset="0"/>
              </a:rPr>
              <a:t>„</a:t>
            </a:r>
            <a:r>
              <a:rPr lang="hr-HR" sz="3200" b="1" noProof="0" dirty="0">
                <a:solidFill>
                  <a:prstClr val="black"/>
                </a:solidFill>
                <a:latin typeface="Constantia" panose="02030602050306030303" pitchFamily="18" charset="0"/>
              </a:rPr>
              <a:t>Patrijarsi, proroci i apostoli govorili su kako ih je vodio Duh Sveti i jasno su izjavili da ne govore vlastitom snagom niti u svoje ime. Željeli su da im se ne pripisuju zasluge, da ih nitko ne smatra začetnicima bilo čega čime bi se mogli hvaliti. Bili su ljubomorni na Božju čast, kojemu pripada sva hvala. Izjavili su da su im njihova sposobnost i poruke koje su donijeli dane kao delegatima Božje moći. Bog je bio njihov autoritet i dostatnost</a:t>
            </a:r>
            <a:r>
              <a:rPr kumimoji="0" lang="hr-HR" sz="3200" b="1" i="0" u="none" strike="noStrike" kern="1200" cap="none" spc="0" normalizeH="0" baseline="0" noProof="0" dirty="0">
                <a:ln>
                  <a:noFill/>
                </a:ln>
                <a:solidFill>
                  <a:prstClr val="black"/>
                </a:solidFill>
                <a:effectLst/>
                <a:uLnTx/>
                <a:uFillTx/>
                <a:latin typeface="Constantia" panose="02030602050306030303" pitchFamily="18" charset="0"/>
              </a:rPr>
              <a:t>.“</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7726373" y="6519446"/>
            <a:ext cx="2985048" cy="338554"/>
          </a:xfrm>
          <a:prstGeom prst="rect">
            <a:avLst/>
          </a:prstGeom>
          <a:noFill/>
        </p:spPr>
        <p:txBody>
          <a:bodyPr wrap="none" rtlCol="0">
            <a:spAutoFit/>
          </a:bodyPr>
          <a:lstStyle/>
          <a:p>
            <a:pPr lvl="0" algn="r">
              <a:defRPr/>
            </a:pP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EGW </a:t>
            </a:r>
            <a:r>
              <a:rPr lang="hr-HR" sz="1600" b="1" noProof="0" dirty="0">
                <a:solidFill>
                  <a:prstClr val="black"/>
                </a:solidFill>
              </a:rPr>
              <a:t>(Biti poput Isusa, </a:t>
            </a: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30. srpnja)</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email">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HR"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5F3B1F"/>
                  </a:outerShdw>
                </a:effectLst>
                <a:uLnTx/>
                <a:uFillTx/>
                <a:latin typeface="Aptos" panose="02110004020202020204"/>
                <a:ea typeface="+mn-ea"/>
                <a:cs typeface="+mn-cs"/>
              </a:rPr>
              <a:t>DODATAK: </a:t>
            </a:r>
            <a:r>
              <a:rPr kumimoji="0" lang="hr-HR"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KLJUČNA NAČELA SLUŽBE ELLEN G. WHITE</a:t>
            </a:r>
            <a:endParaRPr kumimoji="0" lang="hr-HR" sz="36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Ellen G. White imala je dva temeljna cilja: dovesti ljude Isusu i usmjeriti njihovu pozornost na Bibliju.</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513309"/>
            <a:ext cx="6257925" cy="1938992"/>
          </a:xfrm>
          <a:prstGeom prst="rect">
            <a:avLst/>
          </a:prstGeom>
          <a:noFill/>
        </p:spPr>
        <p:txBody>
          <a:bodyPr wrap="square">
            <a:spAutoFit/>
          </a:bodyPr>
          <a:lstStyle/>
          <a:p>
            <a:pPr lvl="0">
              <a:defRPr/>
            </a:pPr>
            <a:r>
              <a:rPr lang="hr-HR" sz="2000" b="1" dirty="0">
                <a:solidFill>
                  <a:srgbClr val="5C3C4C"/>
                </a:solidFill>
              </a:rPr>
              <a:t>DRUGI FOKUS: </a:t>
            </a:r>
            <a:r>
              <a:rPr kumimoji="0" lang="hr-HR" sz="2000" b="1" i="0" u="none" strike="noStrike" kern="1200" cap="none" spc="0" normalizeH="0" baseline="0" noProof="0" dirty="0">
                <a:ln>
                  <a:noFill/>
                </a:ln>
                <a:solidFill>
                  <a:srgbClr val="5C3C4C"/>
                </a:solidFill>
                <a:effectLst/>
                <a:uLnTx/>
                <a:uFillTx/>
                <a:latin typeface="Aptos" panose="02110004020202020204"/>
                <a:ea typeface="+mn-ea"/>
                <a:cs typeface="+mn-cs"/>
              </a:rPr>
              <a:t>BIBLIJA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Ellen nikada nije tvrdila da su njezini spisi superiorniji od Biblije, ali je uvijek zagovarala da se oni njome provjere. Kao glasnica Gospodnja, smatrala se „manjim svjetlom“ koje vodi ljude do „većeg svjetla“, Biblije. </a:t>
            </a: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(Odabrane poruke, tom 3, str. 29)</a:t>
            </a:r>
            <a:endPar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04202"/>
            <a:ext cx="810298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2000" b="1" i="0" u="none" strike="noStrike" kern="1200" cap="none" spc="0" normalizeH="0" baseline="0" noProof="0" dirty="0">
                <a:ln>
                  <a:noFill/>
                </a:ln>
                <a:solidFill>
                  <a:srgbClr val="1F6D99"/>
                </a:solidFill>
                <a:effectLst/>
                <a:uLnTx/>
                <a:uFillTx/>
                <a:latin typeface="Aptos" panose="02110004020202020204"/>
                <a:ea typeface="+mn-ea"/>
                <a:cs typeface="+mn-cs"/>
              </a:rPr>
              <a:t>PRV</a:t>
            </a:r>
            <a:r>
              <a:rPr kumimoji="0" lang="en-US" sz="2000" b="1" i="0" u="none" strike="noStrike" kern="1200" cap="none" spc="0" normalizeH="0" baseline="0" noProof="0" dirty="0">
                <a:ln>
                  <a:noFill/>
                </a:ln>
                <a:solidFill>
                  <a:srgbClr val="1F6D99"/>
                </a:solidFill>
                <a:effectLst/>
                <a:uLnTx/>
                <a:uFillTx/>
                <a:latin typeface="Aptos" panose="02110004020202020204"/>
                <a:ea typeface="+mn-ea"/>
                <a:cs typeface="+mn-cs"/>
              </a:rPr>
              <a:t>I FOKU</a:t>
            </a:r>
            <a:r>
              <a:rPr kumimoji="0" lang="hr-HR" sz="2000" b="1" i="0" u="none" strike="noStrike" kern="1200" cap="none" spc="0" normalizeH="0" baseline="0" noProof="0" dirty="0">
                <a:ln>
                  <a:noFill/>
                </a:ln>
                <a:solidFill>
                  <a:srgbClr val="1F6D99"/>
                </a:solidFill>
                <a:effectLst/>
                <a:uLnTx/>
                <a:uFillTx/>
                <a:latin typeface="Aptos" panose="02110004020202020204"/>
                <a:ea typeface="+mn-ea"/>
                <a:cs typeface="+mn-cs"/>
              </a:rPr>
              <a:t>S: ISUS</a:t>
            </a:r>
          </a:p>
          <a:p>
            <a:pPr lvl="0">
              <a:defRPr/>
            </a:pP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Nakon kongresa 1888., kada su je pitali o temama o kojima se raspravljalo, odgovorila je: „</a:t>
            </a:r>
            <a:r>
              <a:rPr lang="hr-HR" sz="2000" b="1" noProof="0" dirty="0">
                <a:solidFill>
                  <a:prstClr val="black"/>
                </a:solidFill>
              </a:rPr>
              <a:t>Iznosim vam to već 45 godina - neusporedive Kristove ljepote.</a:t>
            </a:r>
            <a:r>
              <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hr-HR" sz="1600" b="1" i="0" u="none" strike="noStrike" kern="1200" cap="none" spc="0" normalizeH="0" baseline="0" noProof="0" dirty="0">
                <a:ln>
                  <a:noFill/>
                </a:ln>
                <a:solidFill>
                  <a:prstClr val="black"/>
                </a:solidFill>
                <a:effectLst/>
                <a:uLnTx/>
                <a:uFillTx/>
                <a:latin typeface="Aptos" panose="02110004020202020204"/>
                <a:ea typeface="+mn-ea"/>
                <a:cs typeface="+mn-cs"/>
              </a:rPr>
              <a:t>(Propovijedi i govori, tom 1, str. 116)</a:t>
            </a:r>
            <a:endParaRPr kumimoji="0" lang="hr-H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309</TotalTime>
  <Words>1361</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Aptos Display</vt:lpstr>
      <vt:lpstr>Arial</vt:lpstr>
      <vt:lpstr>Comic Sans MS</vt:lpstr>
      <vt:lpstr>Constantia</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37</cp:revision>
  <dcterms:created xsi:type="dcterms:W3CDTF">2026-10-05T23:31:51Z</dcterms:created>
  <dcterms:modified xsi:type="dcterms:W3CDTF">2026-10-11T06:09:58Z</dcterms:modified>
</cp:coreProperties>
</file>