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318" r:id="rId3"/>
    <p:sldId id="317"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Arial Black" panose="020B0A04020102020204" pitchFamily="34" charset="0"/>
      <p:bold r:id="rId22"/>
    </p:embeddedFont>
    <p:embeddedFont>
      <p:font typeface="Comic Sans MS" panose="030F0702030302020204" pitchFamily="66" charset="0"/>
      <p:regular r:id="rId23"/>
      <p:bold r:id="rId24"/>
      <p:italic r:id="rId25"/>
      <p:boldItalic r:id="rId2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A6D"/>
    <a:srgbClr val="AE4522"/>
    <a:srgbClr val="F6F3FF"/>
    <a:srgbClr val="2254AE"/>
    <a:srgbClr val="EABDB4"/>
    <a:srgbClr val="C74F36"/>
    <a:srgbClr val="8443EC"/>
    <a:srgbClr val="E400EA"/>
    <a:srgbClr val="FEB3FF"/>
    <a:srgbClr val="D7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58"/>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6.png"/></Relationships>
</file>

<file path=ppt/diagrams/_rels/data10.xml.rels><?xml version="1.0" encoding="UTF-8" standalone="yes"?>
<Relationships xmlns="http://schemas.openxmlformats.org/package/2006/relationships"><Relationship Id="rId1" Type="http://schemas.openxmlformats.org/officeDocument/2006/relationships/image" Target="../media/image61.jpeg"/></Relationships>
</file>

<file path=ppt/diagrams/_rels/data2.xml.rels><?xml version="1.0" encoding="UTF-8" standalone="yes"?>
<Relationships xmlns="http://schemas.openxmlformats.org/package/2006/relationships"><Relationship Id="rId1" Type="http://schemas.openxmlformats.org/officeDocument/2006/relationships/image" Target="../media/image40.jpeg"/></Relationships>
</file>

<file path=ppt/diagrams/_rels/data3.xml.rels><?xml version="1.0" encoding="UTF-8" standalone="yes"?>
<Relationships xmlns="http://schemas.openxmlformats.org/package/2006/relationships"><Relationship Id="rId1" Type="http://schemas.openxmlformats.org/officeDocument/2006/relationships/image" Target="../media/image42.jpeg"/></Relationships>
</file>

<file path=ppt/diagrams/_rels/data4.xml.rels><?xml version="1.0" encoding="UTF-8" standalone="yes"?>
<Relationships xmlns="http://schemas.openxmlformats.org/package/2006/relationships"><Relationship Id="rId1" Type="http://schemas.openxmlformats.org/officeDocument/2006/relationships/image" Target="../media/image45.jpeg"/></Relationships>
</file>

<file path=ppt/diagrams/_rels/data5.xml.rels><?xml version="1.0" encoding="UTF-8" standalone="yes"?>
<Relationships xmlns="http://schemas.openxmlformats.org/package/2006/relationships"><Relationship Id="rId1" Type="http://schemas.openxmlformats.org/officeDocument/2006/relationships/image" Target="../media/image48.jpeg"/></Relationships>
</file>

<file path=ppt/diagrams/_rels/data6.xml.rels><?xml version="1.0" encoding="UTF-8" standalone="yes"?>
<Relationships xmlns="http://schemas.openxmlformats.org/package/2006/relationships"><Relationship Id="rId1" Type="http://schemas.openxmlformats.org/officeDocument/2006/relationships/image" Target="../media/image51.jpeg"/></Relationships>
</file>

<file path=ppt/diagrams/_rels/data7.xml.rels><?xml version="1.0" encoding="UTF-8" standalone="yes"?>
<Relationships xmlns="http://schemas.openxmlformats.org/package/2006/relationships"><Relationship Id="rId1" Type="http://schemas.openxmlformats.org/officeDocument/2006/relationships/image" Target="../media/image54.jpeg"/></Relationships>
</file>

<file path=ppt/diagrams/_rels/data8.xml.rels><?xml version="1.0" encoding="UTF-8" standalone="yes"?>
<Relationships xmlns="http://schemas.openxmlformats.org/package/2006/relationships"><Relationship Id="rId1" Type="http://schemas.openxmlformats.org/officeDocument/2006/relationships/image" Target="../media/image55.jpeg"/></Relationships>
</file>

<file path=ppt/diagrams/_rels/data9.xml.rels><?xml version="1.0" encoding="UTF-8" standalone="yes"?>
<Relationships xmlns="http://schemas.openxmlformats.org/package/2006/relationships"><Relationship Id="rId1" Type="http://schemas.openxmlformats.org/officeDocument/2006/relationships/image" Target="../media/image5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6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48.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55.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1"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es-ES" sz="2000" b="1" dirty="0">
              <a:effectLst>
                <a:outerShdw blurRad="38100" dist="38100" dir="2700000" algn="tl">
                  <a:srgbClr val="000000">
                    <a:alpha val="43137"/>
                  </a:srgbClr>
                </a:outerShdw>
              </a:effectLst>
            </a:rPr>
            <a:t>Hapi, dio del Nilo</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a:srcRect/>
          <a:stretch>
            <a:fillRect t="-8000" b="-8000"/>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7"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r>
            <a:rPr lang="es-ES" sz="2000" b="1" dirty="0">
              <a:effectLst>
                <a:outerShdw blurRad="38100" dist="38100" dir="2700000" algn="tl">
                  <a:srgbClr val="000000">
                    <a:alpha val="43137"/>
                  </a:srgbClr>
                </a:outerShdw>
              </a:effectLst>
            </a:rPr>
            <a:t>Ra, dio del sole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a:srcRect/>
          <a:stretch>
            <a:fillRect l="-27000" r="-27000"/>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es-ES" sz="2000" b="1" dirty="0">
              <a:effectLst>
                <a:outerShdw blurRad="38100" dist="38100" dir="2700000" algn="tl">
                  <a:srgbClr val="000000">
                    <a:alpha val="43137"/>
                  </a:srgbClr>
                </a:outerShdw>
              </a:effectLst>
            </a:rPr>
            <a:t>Heqet, dea delle rane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a:srcRect/>
          <a:stretch>
            <a:fillRect l="-16000" r="-16000"/>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3"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es-ES" sz="2000" b="1" dirty="0">
              <a:effectLst>
                <a:outerShdw blurRad="38100" dist="38100" dir="2700000" algn="tl">
                  <a:srgbClr val="000000">
                    <a:alpha val="43137"/>
                  </a:srgbClr>
                </a:outerShdw>
              </a:effectLst>
            </a:rPr>
            <a:t>Geb, dio della terra</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a:srcRect/>
          <a:stretch>
            <a:fillRect l="-17198" t="-5514" r="-10890" b="-8122"/>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es-ES" sz="2000" b="1" dirty="0">
              <a:effectLst>
                <a:outerShdw blurRad="38100" dist="38100" dir="2700000" algn="tl">
                  <a:srgbClr val="000000">
                    <a:alpha val="43137"/>
                  </a:srgbClr>
                </a:outerShdw>
              </a:effectLst>
            </a:rPr>
            <a:t>Uatchit, dea delle paludi</a:t>
          </a:r>
        </a:p>
      </dgm:t>
    </dgm:pt>
    <dgm:pt modelId="{108A8581-FFAD-4B13-9B52-0305C57B24D5}" type="sibTrans" cxnId="{30E30401-B688-4274-913C-E4B736DBC061}">
      <dgm:prSet/>
      <dgm:spPr>
        <a:blipFill rotWithShape="1">
          <a:blip xmlns:r="http://schemas.openxmlformats.org/officeDocument/2006/relationships" r:embed="rId1"/>
          <a:srcRect/>
          <a:stretch>
            <a:fillRect l="-27000" r="-27000"/>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es-ES" sz="2000" b="1" dirty="0">
              <a:effectLst>
                <a:outerShdw blurRad="38100" dist="38100" dir="2700000" algn="tl">
                  <a:srgbClr val="000000">
                    <a:alpha val="43137"/>
                  </a:srgbClr>
                </a:outerShdw>
              </a:effectLst>
            </a:rPr>
            <a:t>Jnum, dio creatore</a:t>
          </a:r>
        </a:p>
      </dgm:t>
    </dgm:pt>
    <dgm:pt modelId="{108A8581-FFAD-4B13-9B52-0305C57B24D5}" type="sibTrans" cxnId="{30E30401-B688-4274-913C-E4B736DBC061}">
      <dgm:prSet/>
      <dgm:spPr>
        <a:blipFill rotWithShape="1">
          <a:blip xmlns:r="http://schemas.openxmlformats.org/officeDocument/2006/relationships" r:embed="rId1"/>
          <a:srcRect/>
          <a:stretch>
            <a:fillRect l="-10000" r="-10000"/>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es-ES" sz="2000" b="1" dirty="0">
              <a:effectLst>
                <a:outerShdw blurRad="38100" dist="38100" dir="2700000" algn="tl">
                  <a:srgbClr val="000000">
                    <a:alpha val="43137"/>
                  </a:srgbClr>
                </a:outerShdw>
              </a:effectLst>
            </a:rPr>
            <a:t>Sekhmet, dea della guarigione</a:t>
          </a:r>
        </a:p>
      </dgm:t>
    </dgm:pt>
    <dgm:pt modelId="{108A8581-FFAD-4B13-9B52-0305C57B24D5}" type="sibTrans" cxnId="{30E30401-B688-4274-913C-E4B736DBC061}">
      <dgm:prSet/>
      <dgm:spPr>
        <a:blipFill rotWithShape="1">
          <a:blip xmlns:r="http://schemas.openxmlformats.org/officeDocument/2006/relationships" r:embed="rId1"/>
          <a:srcRect/>
          <a:stretch>
            <a:fillRect l="-4000" r="-4000"/>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4"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s-ES" sz="2000" b="1" dirty="0">
              <a:effectLst>
                <a:outerShdw blurRad="38100" dist="38100" dir="2700000" algn="tl">
                  <a:srgbClr val="000000">
                    <a:alpha val="43137"/>
                  </a:srgbClr>
                </a:outerShdw>
              </a:effectLst>
            </a:rPr>
            <a:t>Nut, dea del cielo</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a:srcRect/>
          <a:stretch>
            <a:fillRect l="-66992" t="-43933" r="-65186" b="-35631"/>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5"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s-ES" sz="2000" b="1" dirty="0">
              <a:effectLst>
                <a:outerShdw blurRad="38100" dist="38100" dir="2700000" algn="tl">
                  <a:srgbClr val="000000">
                    <a:alpha val="43137"/>
                  </a:srgbClr>
                </a:outerShdw>
              </a:effectLst>
            </a:rPr>
            <a:t>Seth, dio della tempesta</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a:srcRect/>
          <a:stretch>
            <a:fillRect l="-7000" r="-7000"/>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custScaleX="83906"/>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6"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es-ES" sz="2000" b="1" dirty="0">
              <a:effectLst>
                <a:outerShdw blurRad="38100" dist="38100" dir="2700000" algn="tl">
                  <a:srgbClr val="000000">
                    <a:alpha val="43137"/>
                  </a:srgbClr>
                </a:outerShdw>
              </a:effectLst>
            </a:rPr>
            <a:t>Nepri, dio del grano</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a:srcRect/>
          <a:stretch>
            <a:fillRect l="-34000" r="-34000"/>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338274" y="848714"/>
          <a:ext cx="1619238" cy="1394429"/>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Hapi, dio del Nilo</a:t>
          </a:r>
          <a:endParaRPr lang="es-ES" sz="2000" kern="1200" dirty="0">
            <a:effectLst>
              <a:outerShdw blurRad="38100" dist="38100" dir="2700000" algn="tl">
                <a:srgbClr val="000000">
                  <a:alpha val="43137"/>
                </a:srgbClr>
              </a:outerShdw>
            </a:effectLst>
          </a:endParaRPr>
        </a:p>
      </dsp:txBody>
      <dsp:txXfrm>
        <a:off x="1589413" y="1064986"/>
        <a:ext cx="1116960" cy="961885"/>
      </dsp:txXfrm>
    </dsp:sp>
    <dsp:sp modelId="{4003989A-EAE1-47D4-B0F1-272D4DE7EFDC}">
      <dsp:nvSpPr>
        <dsp:cNvPr id="0" name=""/>
        <dsp:cNvSpPr/>
      </dsp:nvSpPr>
      <dsp:spPr>
        <a:xfrm>
          <a:off x="1375835" y="146448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110988"/>
          <a:ext cx="1617168" cy="1394003"/>
        </a:xfrm>
        <a:prstGeom prst="hexagon">
          <a:avLst>
            <a:gd name="adj" fmla="val 25000"/>
            <a:gd name="vf" fmla="val 115470"/>
          </a:avLst>
        </a:prstGeom>
        <a:blipFill dpi="0" rotWithShape="1">
          <a:blip xmlns:r="http://schemas.openxmlformats.org/officeDocument/2006/relationships" r:embed="rId1"/>
          <a:srcRect/>
          <a:stretch>
            <a:fillRect t="-8000" b="-8000"/>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094871" y="1312031"/>
          <a:ext cx="188985" cy="16310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Ra, dio del sole</a:t>
          </a:r>
          <a:endParaRPr lang="es-ES" sz="2000" kern="1200" dirty="0">
            <a:effectLst>
              <a:outerShdw blurRad="38100" dist="38100" dir="2700000" algn="tl">
                <a:srgbClr val="000000">
                  <a:alpha val="43137"/>
                </a:srgbClr>
              </a:outerShdw>
            </a:effectLst>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a:srcRect/>
          <a:stretch>
            <a:fillRect l="-27000" r="-27000"/>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Heqet, dea delle rane</a:t>
          </a:r>
          <a:endParaRPr lang="es-ES" sz="2000" kern="1200" dirty="0">
            <a:effectLst>
              <a:outerShdw blurRad="38100" dist="38100" dir="2700000" algn="tl">
                <a:srgbClr val="000000">
                  <a:alpha val="43137"/>
                </a:srgbClr>
              </a:outerShdw>
            </a:effectLst>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a:srcRect/>
          <a:stretch>
            <a:fillRect l="-16000" r="-16000"/>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Geb, dio della terra</a:t>
          </a:r>
          <a:endParaRPr lang="es-ES" sz="2000" kern="1200" dirty="0">
            <a:effectLst>
              <a:outerShdw blurRad="38100" dist="38100" dir="2700000" algn="tl">
                <a:srgbClr val="000000">
                  <a:alpha val="43137"/>
                </a:srgbClr>
              </a:outerShdw>
            </a:effectLst>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a:srcRect/>
          <a:stretch>
            <a:fillRect l="-17198" t="-5514" r="-10890" b="-8122"/>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Uatchit, dea delle paludi</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a:srcRect/>
          <a:stretch>
            <a:fillRect l="-27000" r="-27000"/>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Jnum, dio creatore</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a:srcRect/>
          <a:stretch>
            <a:fillRect l="-10000" r="-10000"/>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Sekhmet, dea della guarigione</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a:srcRect/>
          <a:stretch>
            <a:fillRect l="-4000" r="-4000"/>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Nut, dea del cielo</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a:srcRect/>
          <a:stretch>
            <a:fillRect l="-66992" t="-43933" r="-65186" b="-35631"/>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457147"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Seth, dio della tempesta</a:t>
          </a:r>
          <a:endParaRPr lang="es-ES" sz="2000" kern="1200" dirty="0">
            <a:effectLst>
              <a:outerShdw blurRad="38100" dist="38100" dir="2700000" algn="tl">
                <a:srgbClr val="000000">
                  <a:alpha val="43137"/>
                </a:srgbClr>
              </a:outerShdw>
            </a:effectLst>
          </a:endParaRPr>
        </a:p>
      </dsp:txBody>
      <dsp:txXfrm>
        <a:off x="1638595" y="995978"/>
        <a:ext cx="1424920" cy="1176706"/>
      </dsp:txXfrm>
    </dsp:sp>
    <dsp:sp modelId="{4003989A-EAE1-47D4-B0F1-272D4DE7EFDC}">
      <dsp:nvSpPr>
        <dsp:cNvPr id="0" name=""/>
        <dsp:cNvSpPr/>
      </dsp:nvSpPr>
      <dsp:spPr>
        <a:xfrm>
          <a:off x="1835502"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123227" y="0"/>
          <a:ext cx="1498167" cy="1539132"/>
        </a:xfrm>
        <a:prstGeom prst="plaque">
          <a:avLst/>
        </a:prstGeom>
        <a:blipFill rotWithShape="1">
          <a:blip xmlns:r="http://schemas.openxmlformats.org/officeDocument/2006/relationships" r:embed="rId1"/>
          <a:srcRect/>
          <a:stretch>
            <a:fillRect l="-7000" r="-7000"/>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9641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Nepri, dio del grano</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a:srcRect/>
          <a:stretch>
            <a:fillRect l="-34000" r="-34000"/>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7">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4">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5">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6">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pPr/>
              <a:t>25/07/2025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pPr/>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pPr/>
              <a:t>6</a:t>
            </a:fld>
            <a:endParaRPr lang="es-ES"/>
          </a:p>
        </p:txBody>
      </p:sp>
    </p:spTree>
    <p:extLst>
      <p:ext uri="{BB962C8B-B14F-4D97-AF65-F5344CB8AC3E}">
        <p14:creationId xmlns:p14="http://schemas.microsoft.com/office/powerpoint/2010/main" val="370452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pPr/>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pPr/>
              <a:t>25/07/2025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pPr/>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pPr/>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pPr/>
              <a:t>25/07/2025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pPr/>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9.jpeg"/><Relationship Id="rId7" Type="http://schemas.openxmlformats.org/officeDocument/2006/relationships/diagramColors" Target="../diagrams/colors2.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56.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ATOS PC CLAUDIO\IGLESIA\Escuela Sabatica - ppt lecciones\2022\maschera presentaci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1" cy="6858000"/>
          </a:xfrm>
          <a:prstGeom prst="rect">
            <a:avLst/>
          </a:prstGeom>
          <a:noFill/>
        </p:spPr>
      </p:pic>
      <p:sp>
        <p:nvSpPr>
          <p:cNvPr id="3" name="Text Box 6">
            <a:extLst>
              <a:ext uri="{FF2B5EF4-FFF2-40B4-BE49-F238E27FC236}">
                <a16:creationId xmlns:a16="http://schemas.microsoft.com/office/drawing/2014/main" id="{33F071EE-DB6D-4343-AA24-70F660CE40D8}"/>
              </a:ext>
            </a:extLst>
          </p:cNvPr>
          <p:cNvSpPr txBox="1">
            <a:spLocks noChangeArrowheads="1"/>
          </p:cNvSpPr>
          <p:nvPr/>
        </p:nvSpPr>
        <p:spPr bwMode="auto">
          <a:xfrm>
            <a:off x="44248" y="6337882"/>
            <a:ext cx="2685726" cy="415492"/>
          </a:xfrm>
          <a:prstGeom prst="rect">
            <a:avLst/>
          </a:prstGeom>
          <a:noFill/>
          <a:ln w="9525">
            <a:noFill/>
            <a:miter lim="800000"/>
            <a:headEnd/>
            <a:tailEnd/>
          </a:ln>
          <a:effectLst/>
        </p:spPr>
        <p:txBody>
          <a:bodyPr wrap="square" lIns="121914" tIns="60957" rIns="121914" bIns="60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spcBef>
                <a:spcPct val="50000"/>
              </a:spcBef>
            </a:pPr>
            <a:r>
              <a:rPr lang="it-IT" altLang="es-ES" sz="1900" b="1" dirty="0">
                <a:solidFill>
                  <a:srgbClr val="FFFFCC"/>
                </a:solidFill>
                <a:effectLst>
                  <a:outerShdw blurRad="38100" dist="38100" dir="2700000" algn="tl">
                    <a:srgbClr val="C0C0C0"/>
                  </a:outerShdw>
                </a:effectLst>
                <a:latin typeface="Comic Sans MS" panose="030F0702030302020204" pitchFamily="66" charset="0"/>
              </a:rPr>
              <a:t>26 LUGLIO 2025</a:t>
            </a:r>
          </a:p>
        </p:txBody>
      </p:sp>
      <p:sp>
        <p:nvSpPr>
          <p:cNvPr id="4" name="CasellaDiTesto 3"/>
          <p:cNvSpPr txBox="1"/>
          <p:nvPr/>
        </p:nvSpPr>
        <p:spPr>
          <a:xfrm>
            <a:off x="932918" y="1359702"/>
            <a:ext cx="1187940" cy="369332"/>
          </a:xfrm>
          <a:prstGeom prst="rect">
            <a:avLst/>
          </a:prstGeom>
          <a:solidFill>
            <a:srgbClr val="760BC7"/>
          </a:solidFill>
          <a:scene3d>
            <a:camera prst="orthographicFront"/>
            <a:lightRig rig="threePt" dir="t"/>
          </a:scene3d>
          <a:sp3d>
            <a:bevelT/>
          </a:sp3d>
        </p:spPr>
        <p:txBody>
          <a:bodyPr wrap="square" lIns="121914" tIns="60957" rIns="121914" bIns="60957" rtlCol="0">
            <a:spAutoFit/>
          </a:bodyPr>
          <a:lstStyle/>
          <a:p>
            <a:pPr algn="ctr"/>
            <a:r>
              <a:rPr lang="es-ES" sz="800" b="1" dirty="0">
                <a:solidFill>
                  <a:srgbClr val="FFFF00"/>
                </a:solidFill>
                <a:latin typeface="Arial Black" pitchFamily="34" charset="0"/>
              </a:rPr>
              <a:t>3 TRIMESTRE 2025</a:t>
            </a:r>
            <a:endParaRPr lang="it-IT" sz="800" b="1" dirty="0">
              <a:solidFill>
                <a:srgbClr val="FFFF00"/>
              </a:solidFill>
              <a:latin typeface="Arial Black" pitchFamily="34" charset="0"/>
            </a:endParaRPr>
          </a:p>
        </p:txBody>
      </p:sp>
      <p:sp>
        <p:nvSpPr>
          <p:cNvPr id="5" name="Text Box 5">
            <a:extLst>
              <a:ext uri="{FF2B5EF4-FFF2-40B4-BE49-F238E27FC236}">
                <a16:creationId xmlns:a16="http://schemas.microsoft.com/office/drawing/2014/main" id="{E88B29BE-9242-473D-A56B-64D155C91C84}"/>
              </a:ext>
            </a:extLst>
          </p:cNvPr>
          <p:cNvSpPr txBox="1">
            <a:spLocks noChangeArrowheads="1"/>
          </p:cNvSpPr>
          <p:nvPr/>
        </p:nvSpPr>
        <p:spPr bwMode="auto">
          <a:xfrm>
            <a:off x="1019908" y="507752"/>
            <a:ext cx="11087830" cy="677102"/>
          </a:xfrm>
          <a:prstGeom prst="rect">
            <a:avLst/>
          </a:prstGeom>
          <a:noFill/>
          <a:ln w="9525">
            <a:noFill/>
            <a:miter lim="800000"/>
            <a:headEnd/>
            <a:tailEnd/>
          </a:ln>
          <a:effectLst/>
        </p:spPr>
        <p:txBody>
          <a:bodyPr wrap="square" lIns="121914" tIns="60957" rIns="121914" bIns="60957">
            <a:spAutoFit/>
          </a:bodyPr>
          <a:lstStyle/>
          <a:p>
            <a:pPr>
              <a:spcBef>
                <a:spcPct val="50000"/>
              </a:spcBef>
              <a:defRPr/>
            </a:pPr>
            <a:r>
              <a:rPr lang="it-IT" sz="3600" b="1" dirty="0">
                <a:solidFill>
                  <a:srgbClr val="FFFF99"/>
                </a:solidFill>
                <a:effectLst>
                  <a:outerShdw blurRad="38100" dist="38100" dir="2700000" algn="tl">
                    <a:srgbClr val="C0C0C0"/>
                  </a:outerShdw>
                </a:effectLst>
                <a:latin typeface="Comic Sans MS" pitchFamily="66" charset="0"/>
                <a:cs typeface="Arial" charset="0"/>
              </a:rPr>
              <a:t>LEZIONE 4 DELLA SCUOLA DEL SABATO</a:t>
            </a:r>
          </a:p>
        </p:txBody>
      </p:sp>
      <p:sp>
        <p:nvSpPr>
          <p:cNvPr id="6" name="Rettangolo arrotondato 5"/>
          <p:cNvSpPr/>
          <p:nvPr/>
        </p:nvSpPr>
        <p:spPr>
          <a:xfrm>
            <a:off x="2995905" y="5945171"/>
            <a:ext cx="8885920" cy="795725"/>
          </a:xfrm>
          <a:prstGeom prst="roundRect">
            <a:avLst/>
          </a:prstGeom>
          <a:gradFill flip="none" rotWithShape="1">
            <a:gsLst>
              <a:gs pos="0">
                <a:srgbClr val="8A3CA2">
                  <a:shade val="30000"/>
                  <a:satMod val="115000"/>
                </a:srgbClr>
              </a:gs>
              <a:gs pos="50000">
                <a:srgbClr val="8A3CA2">
                  <a:shade val="67500"/>
                  <a:satMod val="115000"/>
                </a:srgbClr>
              </a:gs>
              <a:gs pos="100000">
                <a:srgbClr val="8A3CA2">
                  <a:shade val="100000"/>
                  <a:satMod val="115000"/>
                </a:srgbClr>
              </a:gs>
            </a:gsLst>
            <a:path path="circle">
              <a:fillToRect l="50000" t="50000" r="50000" b="50000"/>
            </a:path>
            <a:tileRect/>
          </a:gradFill>
          <a:ln>
            <a:noFill/>
          </a:ln>
          <a:scene3d>
            <a:camera prst="orthographicFront"/>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lIns="121914" tIns="60957" rIns="121914" bIns="60957" rtlCol="0" anchor="ctr"/>
          <a:lstStyle/>
          <a:p>
            <a:pPr algn="ctr"/>
            <a:endParaRPr lang="it-IT" sz="2700" dirty="0"/>
          </a:p>
        </p:txBody>
      </p:sp>
      <p:sp>
        <p:nvSpPr>
          <p:cNvPr id="7" name="CuadroTexto 4">
            <a:extLst>
              <a:ext uri="{FF2B5EF4-FFF2-40B4-BE49-F238E27FC236}">
                <a16:creationId xmlns:a16="http://schemas.microsoft.com/office/drawing/2014/main" id="{4CB3EE98-247C-4F61-BF86-8B6275695A74}"/>
              </a:ext>
            </a:extLst>
          </p:cNvPr>
          <p:cNvSpPr txBox="1"/>
          <p:nvPr/>
        </p:nvSpPr>
        <p:spPr>
          <a:xfrm>
            <a:off x="3038856" y="6042388"/>
            <a:ext cx="8906734" cy="718396"/>
          </a:xfrm>
          <a:prstGeom prst="rect">
            <a:avLst/>
          </a:prstGeom>
          <a:noFill/>
        </p:spPr>
        <p:txBody>
          <a:bodyPr wrap="square" lIns="121914" tIns="60957" rIns="121914" bIns="60957" rtlCol="0">
            <a:spAutoFit/>
            <a:scene3d>
              <a:camera prst="orthographicFront"/>
              <a:lightRig rig="flat" dir="tl">
                <a:rot lat="0" lon="0" rev="6600000"/>
              </a:lightRig>
            </a:scene3d>
            <a:sp3d extrusionH="25400" contourW="8890">
              <a:bevelT w="38100" h="31750" prst="convex"/>
              <a:contourClr>
                <a:schemeClr val="accent6">
                  <a:lumMod val="50000"/>
                </a:schemeClr>
              </a:contourClr>
            </a:sp3d>
          </a:bodyPr>
          <a:lstStyle>
            <a:defPPr>
              <a:defRPr lang="es-ES"/>
            </a:defPPr>
            <a:lvl1pPr algn="ctr" defTabSz="914400">
              <a:defRPr sz="4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lvl1pPr>
            <a:lvl2pPr defTabSz="914400"/>
            <a:lvl3pPr defTabSz="914400"/>
            <a:lvl4pPr defTabSz="914400"/>
            <a:lvl5pPr defTabSz="914400"/>
            <a:lvl6pPr defTabSz="914400"/>
            <a:lvl7pPr defTabSz="914400"/>
            <a:lvl8pPr defTabSz="914400"/>
            <a:lvl9pPr defTabSz="914400"/>
          </a:lstStyle>
          <a:p>
            <a:pPr defTabSz="720000">
              <a:lnSpc>
                <a:spcPts val="4500"/>
              </a:lnSpc>
            </a:pPr>
            <a:r>
              <a:rPr lang="es-ES" sz="4800" dirty="0">
                <a:ln w="22225">
                  <a:noFill/>
                  <a:prstDash val="solid"/>
                </a:ln>
                <a:solidFill>
                  <a:srgbClr val="FFFF00"/>
                </a:solidFill>
                <a:effectLst>
                  <a:outerShdw blurRad="50800" dist="50800" dir="5400000" algn="ctr" rotWithShape="0">
                    <a:schemeClr val="tx1">
                      <a:alpha val="60000"/>
                    </a:schemeClr>
                  </a:outerShdw>
                </a:effectLst>
                <a:latin typeface="Calibri" pitchFamily="34" charset="0"/>
                <a:cs typeface="Calibri" pitchFamily="34" charset="0"/>
              </a:rPr>
              <a:t>LE PIAGHE</a:t>
            </a:r>
            <a:endParaRPr lang="es-ES" sz="5400" dirty="0">
              <a:ln w="22225">
                <a:noFill/>
                <a:prstDash val="solid"/>
              </a:ln>
              <a:solidFill>
                <a:srgbClr val="FFFF00"/>
              </a:solidFill>
              <a:effectLst>
                <a:glow rad="101600">
                  <a:schemeClr val="accent3">
                    <a:satMod val="175000"/>
                    <a:alpha val="40000"/>
                  </a:schemeClr>
                </a:glow>
                <a:outerShdw blurRad="38100" dist="38100" dir="2700000" algn="tl">
                  <a:srgbClr val="000000">
                    <a:alpha val="43137"/>
                  </a:srgbClr>
                </a:outerShdw>
              </a:effectLst>
              <a:latin typeface="Calibri" pitchFamily="34" charset="0"/>
              <a:cs typeface="Calibri" pitchFamily="34" charset="0"/>
            </a:endParaRPr>
          </a:p>
        </p:txBody>
      </p:sp>
      <p:pic>
        <p:nvPicPr>
          <p:cNvPr id="1026" name="Picture 2"/>
          <p:cNvPicPr>
            <a:picLocks noChangeAspect="1" noChangeArrowheads="1"/>
          </p:cNvPicPr>
          <p:nvPr/>
        </p:nvPicPr>
        <p:blipFill>
          <a:blip r:embed="rId3" cstate="email"/>
          <a:stretch>
            <a:fillRect/>
          </a:stretch>
        </p:blipFill>
        <p:spPr bwMode="auto">
          <a:xfrm>
            <a:off x="3287484" y="1207508"/>
            <a:ext cx="8426470" cy="477374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5000" b="-1000"/>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2253" b="7752"/>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it-IT" b="1" dirty="0">
                <a:solidFill>
                  <a:srgbClr val="438E67"/>
                </a:solidFill>
                <a:latin typeface="Comic Sans MS" panose="030F0702030302020204" pitchFamily="66" charset="0"/>
              </a:rPr>
              <a:t>«l'Eterno disse a Mosè: </a:t>
            </a:r>
            <a:r>
              <a:rPr lang="es-ES" b="1" dirty="0">
                <a:solidFill>
                  <a:srgbClr val="438E67"/>
                </a:solidFill>
                <a:latin typeface="Comic Sans MS" panose="030F0702030302020204" pitchFamily="66" charset="0"/>
              </a:rPr>
              <a:t>“</a:t>
            </a:r>
            <a:r>
              <a:rPr lang="it-IT" b="1" dirty="0">
                <a:solidFill>
                  <a:srgbClr val="438E67"/>
                </a:solidFill>
                <a:latin typeface="Comic Sans MS" panose="030F0702030302020204" pitchFamily="66" charset="0"/>
              </a:rPr>
              <a:t>Di' ad Aaronne: ‘Stendi la tua mano col tuo bastone sui fiumi, sui canali e sugli stagni e fa' salire le rane sul paese d'Egitto’"»</a:t>
            </a:r>
            <a:r>
              <a:rPr lang="es-ES" sz="1800" b="1" dirty="0">
                <a:solidFill>
                  <a:srgbClr val="438E67"/>
                </a:solidFill>
                <a:latin typeface="Comic Sans MS" panose="030F0702030302020204" pitchFamily="66" charset="0"/>
              </a:rPr>
              <a:t> </a:t>
            </a:r>
            <a:r>
              <a:rPr lang="es-ES" sz="1400" b="1" dirty="0">
                <a:solidFill>
                  <a:srgbClr val="438E67"/>
                </a:solidFill>
                <a:latin typeface="Comic Sans MS" panose="030F0702030302020204" pitchFamily="66" charset="0"/>
              </a:rPr>
              <a:t>(Esodo 8:5)</a:t>
            </a:r>
            <a:endParaRPr lang="es-ES" sz="1800" b="1" dirty="0">
              <a:solidFill>
                <a:srgbClr val="438E67"/>
              </a:solidFill>
              <a:latin typeface="Comic Sans MS" panose="030F0702030302020204" pitchFamily="66"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1" y="-57750"/>
            <a:ext cx="12191998" cy="769441"/>
          </a:xfrm>
          <a:prstGeom prst="rect">
            <a:avLst/>
          </a:prstGeom>
          <a:noFill/>
        </p:spPr>
        <p:txBody>
          <a:bodyPr wrap="square" rtlCol="0">
            <a:spAutoFit/>
          </a:bodyPr>
          <a:lstStyle/>
          <a:p>
            <a:pPr algn="ctr"/>
            <a:r>
              <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SECONDA PIAGA (LIEVE): LE RANE</a:t>
            </a: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438E67"/>
                </a:solidFill>
                <a:effectLst/>
                <a:uLnTx/>
                <a:uFillTx/>
                <a:latin typeface="Aptos" panose="02110004020202020204"/>
                <a:ea typeface="+mn-ea"/>
                <a:cs typeface="+mn-cs"/>
              </a:rPr>
              <a:t>Esodo 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3960054212"/>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113653" y="5296947"/>
            <a:ext cx="3681413" cy="1015663"/>
          </a:xfrm>
          <a:prstGeom prst="rect">
            <a:avLst/>
          </a:prstGeom>
          <a:noFill/>
        </p:spPr>
        <p:txBody>
          <a:bodyPr wrap="square">
            <a:spAutoFit/>
          </a:bodyPr>
          <a:lstStyle/>
          <a:p>
            <a:pPr lvl="0" algn="ctr">
              <a:spcBef>
                <a:spcPts val="600"/>
              </a:spcBef>
              <a:defRPr/>
            </a:pPr>
            <a:r>
              <a:rPr lang="it-IT" sz="2000" b="1" dirty="0">
                <a:solidFill>
                  <a:prstClr val="black"/>
                </a:solidFill>
              </a:rPr>
              <a:t>Anche in questo caso i maghi imitarono la piaga, ma non riuscirono a fermarla.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5000" b="-1000"/>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it-IT" b="1" dirty="0">
                <a:solidFill>
                  <a:srgbClr val="8E7144"/>
                </a:solidFill>
                <a:latin typeface="Comic Sans MS" panose="030F0702030302020204" pitchFamily="66" charset="0"/>
              </a:rPr>
              <a:t>«L'Eterno disse quindi a Mosè: </a:t>
            </a:r>
            <a:r>
              <a:rPr lang="es-ES" b="1" dirty="0">
                <a:solidFill>
                  <a:srgbClr val="8E7144"/>
                </a:solidFill>
                <a:latin typeface="Comic Sans MS" panose="030F0702030302020204" pitchFamily="66" charset="0"/>
              </a:rPr>
              <a:t>“</a:t>
            </a:r>
            <a:r>
              <a:rPr lang="it-IT" b="1" dirty="0">
                <a:solidFill>
                  <a:srgbClr val="8E7144"/>
                </a:solidFill>
                <a:latin typeface="Comic Sans MS" panose="030F0702030302020204" pitchFamily="66" charset="0"/>
              </a:rPr>
              <a:t>Di' ad Aaronne: ‘Stendi il tuo bastone e percuoti la polvere della terra, ed essa diventerà zanzare per tutto il paese d'Egitto’"»</a:t>
            </a:r>
            <a:r>
              <a:rPr lang="es-ES" sz="1800" b="1" dirty="0">
                <a:solidFill>
                  <a:srgbClr val="8E7144"/>
                </a:solidFill>
                <a:latin typeface="Comic Sans MS" panose="030F0702030302020204" pitchFamily="66" charset="0"/>
              </a:rPr>
              <a:t> </a:t>
            </a:r>
            <a:r>
              <a:rPr lang="es-ES" sz="1400" b="1" dirty="0">
                <a:solidFill>
                  <a:srgbClr val="8E7144"/>
                </a:solidFill>
                <a:latin typeface="Comic Sans MS" panose="030F0702030302020204" pitchFamily="66" charset="0"/>
              </a:rPr>
              <a:t>(Esodo 8:16)</a:t>
            </a:r>
            <a:endParaRPr lang="es-ES" sz="1800" b="1" dirty="0">
              <a:solidFill>
                <a:srgbClr val="8E7144"/>
              </a:solidFill>
              <a:latin typeface="Comic Sans MS" panose="030F0702030302020204" pitchFamily="66"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1" y="-57750"/>
            <a:ext cx="12191998" cy="769441"/>
          </a:xfrm>
          <a:prstGeom prst="rect">
            <a:avLst/>
          </a:prstGeom>
          <a:noFill/>
        </p:spPr>
        <p:txBody>
          <a:bodyPr wrap="square" rtlCol="0">
            <a:spAutoFit/>
          </a:bodyPr>
          <a:lstStyle/>
          <a:p>
            <a:pPr algn="ct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TERZA PIAGA (LIEVE): LE ZANZARE</a:t>
            </a:r>
          </a:p>
        </p:txBody>
      </p:sp>
      <p:sp>
        <p:nvSpPr>
          <p:cNvPr id="10" name="CuadroTexto 9">
            <a:extLst>
              <a:ext uri="{FF2B5EF4-FFF2-40B4-BE49-F238E27FC236}">
                <a16:creationId xmlns:a16="http://schemas.microsoft.com/office/drawing/2014/main" id="{F5882452-A1BB-CDFF-EBB7-E4DF8F2B3A6E}"/>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8E7144"/>
                </a:solidFill>
                <a:effectLst/>
                <a:uLnTx/>
                <a:uFillTx/>
                <a:latin typeface="Aptos" panose="02110004020202020204"/>
                <a:ea typeface="+mn-ea"/>
                <a:cs typeface="+mn-cs"/>
              </a:rPr>
              <a:t>Esodo 8:16-19</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1115518927"/>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242882" y="4629197"/>
            <a:ext cx="3681413" cy="1938992"/>
          </a:xfrm>
          <a:prstGeom prst="rect">
            <a:avLst/>
          </a:prstGeom>
          <a:noFill/>
        </p:spPr>
        <p:txBody>
          <a:bodyPr wrap="square">
            <a:spAutoFit/>
          </a:bodyPr>
          <a:lstStyle/>
          <a:p>
            <a:pPr lvl="0" algn="ctr">
              <a:spcBef>
                <a:spcPts val="600"/>
              </a:spcBef>
              <a:defRPr/>
            </a:pPr>
            <a:r>
              <a:rPr lang="it-IT" sz="2000" b="1" dirty="0">
                <a:solidFill>
                  <a:prstClr val="black"/>
                </a:solidFill>
              </a:rPr>
              <a:t>Creare la vita dalla polvere (Genesi 1:24)? Non c'erano più dubbi sull'origine delle piaghe: “Questo è il dito di Dio” (Esodo 8:19). E i maghi finalmente tacquero.</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690562" y="676186"/>
            <a:ext cx="10810875" cy="646331"/>
          </a:xfrm>
          <a:prstGeom prst="rect">
            <a:avLst/>
          </a:prstGeom>
          <a:noFill/>
        </p:spPr>
        <p:txBody>
          <a:bodyPr wrap="square">
            <a:spAutoFit/>
          </a:bodyPr>
          <a:lstStyle/>
          <a:p>
            <a:pPr algn="ctr"/>
            <a:r>
              <a:rPr lang="it-IT"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«E l'Eterno fece così; vennero folti sciami di mosche in casa del Faraone e nelle case dei suoi servi, e in tutto il paese d'Egitto la terra fu devastata dagli sciami di mosche»</a:t>
            </a:r>
            <a:r>
              <a:rPr lang="es-E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(Esodo 8:24)</a:t>
            </a:r>
            <a:endPar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1" y="0"/>
            <a:ext cx="12191998" cy="769441"/>
          </a:xfrm>
          <a:prstGeom prst="rect">
            <a:avLst/>
          </a:prstGeom>
          <a:noFill/>
        </p:spPr>
        <p:txBody>
          <a:bodyPr wrap="square" rtlCol="0">
            <a:spAutoFit/>
          </a:bodyPr>
          <a:lstStyle/>
          <a:p>
            <a:pPr algn="ctr"/>
            <a:r>
              <a:rPr lang="es-ES" sz="4400" b="1" dirty="0">
                <a:ln w="22225">
                  <a:solidFill>
                    <a:schemeClr val="accent2"/>
                  </a:solidFill>
                  <a:prstDash val="solid"/>
                </a:ln>
                <a:solidFill>
                  <a:schemeClr val="accent2">
                    <a:lumMod val="40000"/>
                    <a:lumOff val="60000"/>
                  </a:schemeClr>
                </a:solidFill>
              </a:rPr>
              <a:t>QUARTA PIAGA (GRAVE): LE MOSCHE</a:t>
            </a:r>
          </a:p>
        </p:txBody>
      </p:sp>
      <p:sp>
        <p:nvSpPr>
          <p:cNvPr id="10" name="CuadroTexto 9">
            <a:extLst>
              <a:ext uri="{FF2B5EF4-FFF2-40B4-BE49-F238E27FC236}">
                <a16:creationId xmlns:a16="http://schemas.microsoft.com/office/drawing/2014/main" id="{F0C3DBE5-AB9C-894D-5B9C-72698371C061}"/>
              </a:ext>
            </a:extLst>
          </p:cNvPr>
          <p:cNvSpPr txBox="1"/>
          <p:nvPr/>
        </p:nvSpPr>
        <p:spPr>
          <a:xfrm>
            <a:off x="6968390" y="4767768"/>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err="1">
                <a:ln>
                  <a:noFill/>
                </a:ln>
                <a:solidFill>
                  <a:srgbClr val="F88B47"/>
                </a:solidFill>
                <a:effectLst/>
                <a:uLnTx/>
                <a:uFillTx/>
                <a:latin typeface="Aptos" panose="02110004020202020204"/>
                <a:ea typeface="+mn-ea"/>
                <a:cs typeface="+mn-cs"/>
              </a:rPr>
              <a:t>Esodo</a:t>
            </a:r>
            <a:r>
              <a:rPr kumimoji="0" lang="es-ES" sz="2000" b="1" i="0" u="none" strike="noStrike" kern="1200" cap="none" spc="0" normalizeH="0" baseline="0" noProof="0" dirty="0">
                <a:ln>
                  <a:noFill/>
                </a:ln>
                <a:solidFill>
                  <a:srgbClr val="F88B47"/>
                </a:solidFill>
                <a:effectLst/>
                <a:uLnTx/>
                <a:uFillTx/>
                <a:latin typeface="Aptos" panose="02110004020202020204"/>
                <a:ea typeface="+mn-ea"/>
                <a:cs typeface="+mn-cs"/>
              </a:rPr>
              <a:t> 8:20-32</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1799116917"/>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968390" y="5167878"/>
            <a:ext cx="5007300" cy="1323439"/>
          </a:xfrm>
          <a:prstGeom prst="rect">
            <a:avLst/>
          </a:prstGeom>
          <a:noFill/>
        </p:spPr>
        <p:txBody>
          <a:bodyPr wrap="square">
            <a:spAutoFit/>
          </a:bodyPr>
          <a:lstStyle/>
          <a:p>
            <a:pPr lvl="0">
              <a:spcBef>
                <a:spcPts val="600"/>
              </a:spcBef>
              <a:defRPr/>
            </a:pPr>
            <a:r>
              <a:rPr lang="it-IT" sz="2000" b="1" dirty="0">
                <a:solidFill>
                  <a:prstClr val="black"/>
                </a:solidFill>
              </a:rPr>
              <a:t>Per la prima volta, gli Israeliti furono protetti dalla peste. Questo portò il Faraone a negoziare, ma alla fine non mantenne la sua parte dell'accordo.</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690562" y="769441"/>
            <a:ext cx="10810875" cy="646331"/>
          </a:xfrm>
          <a:prstGeom prst="rect">
            <a:avLst/>
          </a:prstGeom>
          <a:noFill/>
        </p:spPr>
        <p:txBody>
          <a:bodyPr wrap="square">
            <a:spAutoFit/>
          </a:bodyPr>
          <a:lstStyle/>
          <a:p>
            <a:pPr algn="ctr"/>
            <a:r>
              <a:rPr lang="it-IT"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«Ecco, la mano dell'Eterno sarà sul tuo bestiame che è nei campi, sui cavalli, sugli asini, sui cammelli, sulle mandrie e sulle greggi, e vi sarà una grande calamità»</a:t>
            </a:r>
            <a:r>
              <a:rPr lang="es-E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(Esodo 9:3)</a:t>
            </a:r>
            <a:endPar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191729" y="0"/>
            <a:ext cx="12580374" cy="707886"/>
          </a:xfrm>
          <a:prstGeom prst="rect">
            <a:avLst/>
          </a:prstGeom>
          <a:noFill/>
        </p:spPr>
        <p:txBody>
          <a:bodyPr wrap="square" rtlCol="0">
            <a:spAutoFit/>
          </a:bodyPr>
          <a:lstStyle/>
          <a:p>
            <a:pPr algn="ctr"/>
            <a:r>
              <a:rPr lang="es-ES" sz="4000" b="1" dirty="0">
                <a:ln w="22225">
                  <a:solidFill>
                    <a:schemeClr val="accent5">
                      <a:lumMod val="75000"/>
                    </a:schemeClr>
                  </a:solidFill>
                  <a:prstDash val="solid"/>
                </a:ln>
                <a:solidFill>
                  <a:schemeClr val="accent5">
                    <a:lumMod val="40000"/>
                    <a:lumOff val="60000"/>
                  </a:schemeClr>
                </a:solidFill>
              </a:rPr>
              <a:t>QUINTA PIAGA (GRAVE): LA MORTE DEL BESTIAME</a:t>
            </a:r>
          </a:p>
        </p:txBody>
      </p:sp>
      <p:sp>
        <p:nvSpPr>
          <p:cNvPr id="10" name="CuadroTexto 9">
            <a:extLst>
              <a:ext uri="{FF2B5EF4-FFF2-40B4-BE49-F238E27FC236}">
                <a16:creationId xmlns:a16="http://schemas.microsoft.com/office/drawing/2014/main" id="{B2C20041-4CD2-C5ED-CAC9-AAA235CBD330}"/>
              </a:ext>
            </a:extLst>
          </p:cNvPr>
          <p:cNvSpPr txBox="1"/>
          <p:nvPr/>
        </p:nvSpPr>
        <p:spPr>
          <a:xfrm>
            <a:off x="7044639" y="4921772"/>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ES" sz="2000" b="1" dirty="0">
                <a:solidFill>
                  <a:srgbClr val="12AA6C"/>
                </a:solidFill>
                <a:latin typeface="Aptos" panose="02110004020202020204"/>
              </a:rPr>
              <a:t>Es</a:t>
            </a:r>
            <a:r>
              <a:rPr kumimoji="0" lang="es-ES" sz="2000" b="1" i="0" u="none" strike="noStrike" kern="1200" cap="none" spc="0" normalizeH="0" baseline="0" noProof="0" dirty="0" err="1">
                <a:ln>
                  <a:noFill/>
                </a:ln>
                <a:solidFill>
                  <a:srgbClr val="12AA6C"/>
                </a:solidFill>
                <a:effectLst/>
                <a:uLnTx/>
                <a:uFillTx/>
                <a:latin typeface="Aptos" panose="02110004020202020204"/>
                <a:ea typeface="+mn-ea"/>
                <a:cs typeface="+mn-cs"/>
              </a:rPr>
              <a:t>odo</a:t>
            </a:r>
            <a:r>
              <a:rPr kumimoji="0" lang="es-ES" sz="2000" b="1" i="0" u="none" strike="noStrike" kern="1200" cap="none" spc="0" normalizeH="0" baseline="0" noProof="0" dirty="0">
                <a:ln>
                  <a:noFill/>
                </a:ln>
                <a:solidFill>
                  <a:srgbClr val="12AA6C"/>
                </a:solidFill>
                <a:effectLst/>
                <a:uLnTx/>
                <a:uFillTx/>
                <a:latin typeface="Aptos" panose="02110004020202020204"/>
                <a:ea typeface="+mn-ea"/>
                <a:cs typeface="+mn-cs"/>
              </a:rPr>
              <a:t> 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722856196"/>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7044638" y="5321882"/>
            <a:ext cx="4456797" cy="1015663"/>
          </a:xfrm>
          <a:prstGeom prst="rect">
            <a:avLst/>
          </a:prstGeom>
          <a:noFill/>
        </p:spPr>
        <p:txBody>
          <a:bodyPr wrap="square">
            <a:spAutoFit/>
          </a:bodyPr>
          <a:lstStyle/>
          <a:p>
            <a:pPr lvl="0">
              <a:spcBef>
                <a:spcPts val="600"/>
              </a:spcBef>
              <a:defRPr/>
            </a:pPr>
            <a:r>
              <a:rPr lang="it-IT" sz="2000" b="1" dirty="0">
                <a:solidFill>
                  <a:prstClr val="black"/>
                </a:solidFill>
              </a:rPr>
              <a:t>Molti dei avevano teste di animali, quindi questa piaga umiliò la maggior parte di loro.</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117987" y="775839"/>
            <a:ext cx="12006634" cy="646331"/>
          </a:xfrm>
          <a:prstGeom prst="rect">
            <a:avLst/>
          </a:prstGeom>
          <a:noFill/>
        </p:spPr>
        <p:txBody>
          <a:bodyPr wrap="square">
            <a:spAutoFit/>
          </a:bodyPr>
          <a:lstStyle/>
          <a:p>
            <a:pPr algn="ctr"/>
            <a:r>
              <a:rPr lang="it-IT"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a:t>
            </a:r>
            <a:r>
              <a:rPr lang="es-E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A</a:t>
            </a:r>
            <a:r>
              <a:rPr lang="it-IT"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llora</a:t>
            </a:r>
            <a:r>
              <a:rPr lang="it-IT"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essi presero della cenere di fornace e si presentarono davanti al Faraone; e Mosè la sparse verso il cielo, ed essa causò delle ulceri che produssero pustole sulle persone e sugli animali» </a:t>
            </a:r>
            <a:r>
              <a:rPr lang="es-ES"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(Esodo 9:10)</a:t>
            </a:r>
            <a:endPar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1" y="0"/>
            <a:ext cx="12191998" cy="769441"/>
          </a:xfrm>
          <a:prstGeom prst="rect">
            <a:avLst/>
          </a:prstGeom>
          <a:noFill/>
        </p:spPr>
        <p:txBody>
          <a:bodyPr wrap="square" rtlCol="0">
            <a:spAutoFit/>
          </a:bodyPr>
          <a:lstStyle/>
          <a:p>
            <a:pPr algn="ctr"/>
            <a:r>
              <a:rPr lang="es-ES" sz="4400" b="1" dirty="0">
                <a:ln w="22225">
                  <a:solidFill>
                    <a:schemeClr val="accent6">
                      <a:lumMod val="50000"/>
                    </a:schemeClr>
                  </a:solidFill>
                  <a:prstDash val="solid"/>
                </a:ln>
                <a:solidFill>
                  <a:schemeClr val="accent6">
                    <a:lumMod val="40000"/>
                    <a:lumOff val="60000"/>
                  </a:schemeClr>
                </a:solidFill>
              </a:rPr>
              <a:t>SESTA PIAGA (GRAVE): LE ULCERE</a:t>
            </a: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62666" y="4518523"/>
            <a:ext cx="5661955"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err="1">
                <a:ln>
                  <a:noFill/>
                </a:ln>
                <a:solidFill>
                  <a:srgbClr val="8443EC"/>
                </a:solidFill>
                <a:effectLst/>
                <a:uLnTx/>
                <a:uFillTx/>
                <a:latin typeface="Aptos" panose="02110004020202020204"/>
                <a:ea typeface="+mn-ea"/>
                <a:cs typeface="+mn-cs"/>
              </a:rPr>
              <a:t>Esodo</a:t>
            </a:r>
            <a:r>
              <a:rPr kumimoji="0" lang="es-ES" sz="2000" b="1" i="0" u="none" strike="noStrike" kern="1200" cap="none" spc="0" normalizeH="0" baseline="0" noProof="0" dirty="0">
                <a:ln>
                  <a:noFill/>
                </a:ln>
                <a:solidFill>
                  <a:srgbClr val="8443EC"/>
                </a:solidFill>
                <a:effectLst/>
                <a:uLnTx/>
                <a:uFillTx/>
                <a:latin typeface="Aptos" panose="02110004020202020204"/>
                <a:ea typeface="+mn-ea"/>
                <a:cs typeface="+mn-cs"/>
              </a:rPr>
              <a:t> 9:</a:t>
            </a:r>
            <a:r>
              <a:rPr lang="es-ES" sz="2000" b="1" dirty="0">
                <a:solidFill>
                  <a:srgbClr val="8443EC"/>
                </a:solidFill>
                <a:latin typeface="Aptos" panose="02110004020202020204"/>
              </a:rPr>
              <a:t>8</a:t>
            </a:r>
            <a:r>
              <a:rPr kumimoji="0" lang="es-ES" sz="2000" b="1" i="0" u="none" strike="noStrike" kern="1200" cap="none" spc="0" normalizeH="0" baseline="0" noProof="0" dirty="0">
                <a:ln>
                  <a:noFill/>
                </a:ln>
                <a:solidFill>
                  <a:srgbClr val="8443EC"/>
                </a:solidFill>
                <a:effectLst/>
                <a:uLnTx/>
                <a:uFillTx/>
                <a:latin typeface="Aptos" panose="02110004020202020204"/>
                <a:ea typeface="+mn-ea"/>
                <a:cs typeface="+mn-cs"/>
              </a:rPr>
              <a:t>-12</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406904533"/>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462666" y="4918633"/>
            <a:ext cx="5729334" cy="1631216"/>
          </a:xfrm>
          <a:prstGeom prst="rect">
            <a:avLst/>
          </a:prstGeom>
          <a:noFill/>
        </p:spPr>
        <p:txBody>
          <a:bodyPr wrap="square">
            <a:spAutoFit/>
          </a:bodyPr>
          <a:lstStyle/>
          <a:p>
            <a:pPr lvl="0">
              <a:spcBef>
                <a:spcPts val="600"/>
              </a:spcBef>
              <a:defRPr/>
            </a:pPr>
            <a:r>
              <a:rPr lang="it-IT" sz="2000" b="1" dirty="0">
                <a:solidFill>
                  <a:prstClr val="black"/>
                </a:solidFill>
              </a:rPr>
              <a:t>Nemmeno i maghi potevano guarire da soli (Es 9:11). Il faraone non aveva dubbi sull'origine delle piaghe. Ma aveva deciso di rifiutare di inchinarsi a Dio, e Dio gli permise di raccogliere il frutto della sua ribellione </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 9:12).</a:t>
            </a: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0"/>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690562" y="676186"/>
            <a:ext cx="10810875" cy="646331"/>
          </a:xfrm>
          <a:prstGeom prst="rect">
            <a:avLst/>
          </a:prstGeom>
          <a:noFill/>
        </p:spPr>
        <p:txBody>
          <a:bodyPr wrap="square">
            <a:spAutoFit/>
          </a:bodyPr>
          <a:lstStyle/>
          <a:p>
            <a:pPr algn="ctr"/>
            <a:r>
              <a:rPr lang="it-IT" b="1" dirty="0">
                <a:solidFill>
                  <a:srgbClr val="F6F3FF"/>
                </a:solidFill>
                <a:effectLst>
                  <a:outerShdw blurRad="38100" dist="38100" dir="2700000" algn="tl">
                    <a:srgbClr val="000000">
                      <a:alpha val="43137"/>
                    </a:srgbClr>
                  </a:outerShdw>
                </a:effectLst>
                <a:latin typeface="Comic Sans MS" panose="030F0702030302020204" pitchFamily="66" charset="0"/>
              </a:rPr>
              <a:t>«Ecco, domani verso quest'ora, io farò cadere una grandine così forte, quale non ce ne fu in Egitto dal giorno della sua fondazione fino ad ora»</a:t>
            </a:r>
            <a:r>
              <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6F3FF"/>
                </a:solidFill>
                <a:effectLst>
                  <a:outerShdw blurRad="38100" dist="38100" dir="2700000" algn="tl">
                    <a:srgbClr val="000000">
                      <a:alpha val="43137"/>
                    </a:srgbClr>
                  </a:outerShdw>
                </a:effectLst>
                <a:latin typeface="Comic Sans MS" panose="030F0702030302020204" pitchFamily="66" charset="0"/>
              </a:rPr>
              <a:t>(Esodo 9:18)</a:t>
            </a:r>
            <a:endPar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SETTIMA PIAGA (DEVASTANTE): LA GRANDINE</a:t>
            </a:r>
          </a:p>
        </p:txBody>
      </p:sp>
      <p:sp>
        <p:nvSpPr>
          <p:cNvPr id="10" name="CuadroTexto 9">
            <a:extLst>
              <a:ext uri="{FF2B5EF4-FFF2-40B4-BE49-F238E27FC236}">
                <a16:creationId xmlns:a16="http://schemas.microsoft.com/office/drawing/2014/main" id="{B57D08DB-D194-20D5-D98A-BFAA27CB5413}"/>
              </a:ext>
            </a:extLst>
          </p:cNvPr>
          <p:cNvSpPr txBox="1"/>
          <p:nvPr/>
        </p:nvSpPr>
        <p:spPr>
          <a:xfrm>
            <a:off x="4214751" y="2119418"/>
            <a:ext cx="31094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err="1">
                <a:ln>
                  <a:noFill/>
                </a:ln>
                <a:solidFill>
                  <a:srgbClr val="2254AE"/>
                </a:solidFill>
                <a:effectLst/>
                <a:uLnTx/>
                <a:uFillTx/>
                <a:latin typeface="Aptos" panose="02110004020202020204"/>
                <a:ea typeface="+mn-ea"/>
                <a:cs typeface="+mn-cs"/>
              </a:rPr>
              <a:t>Esodo</a:t>
            </a:r>
            <a:r>
              <a:rPr kumimoji="0" lang="es-ES" sz="2000" b="1" i="0" u="none" strike="noStrike" kern="1200" cap="none" spc="0" normalizeH="0" baseline="0" noProof="0" dirty="0">
                <a:ln>
                  <a:noFill/>
                </a:ln>
                <a:solidFill>
                  <a:srgbClr val="2254AE"/>
                </a:solidFill>
                <a:effectLst/>
                <a:uLnTx/>
                <a:uFillTx/>
                <a:latin typeface="Aptos" panose="02110004020202020204"/>
                <a:ea typeface="+mn-ea"/>
                <a:cs typeface="+mn-cs"/>
              </a:rPr>
              <a:t>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139010728"/>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4074106172"/>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4214751" y="2519528"/>
            <a:ext cx="3109486" cy="3170099"/>
          </a:xfrm>
          <a:prstGeom prst="rect">
            <a:avLst/>
          </a:prstGeom>
          <a:noFill/>
        </p:spPr>
        <p:txBody>
          <a:bodyPr wrap="square">
            <a:spAutoFit/>
          </a:bodyPr>
          <a:lstStyle/>
          <a:p>
            <a:pPr lvl="0">
              <a:spcBef>
                <a:spcPts val="600"/>
              </a:spcBef>
              <a:defRPr/>
            </a:pPr>
            <a:r>
              <a:rPr lang="it-IT" sz="2000" b="1" dirty="0">
                <a:solidFill>
                  <a:prstClr val="black"/>
                </a:solidFill>
              </a:rPr>
              <a:t>La fede degli Egiziani fu messa alla prova. Chi credette salvò la vita dei suoi servi e del suo bestiame (Esodo 9:20). Il faraone non credette e, sebbene avesse confessato il peccato, la sua confessione non era sincera </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(Esodo 9:27-30).</a:t>
            </a: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0"/>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0" y="676186"/>
            <a:ext cx="12191999" cy="369332"/>
          </a:xfrm>
          <a:prstGeom prst="rect">
            <a:avLst/>
          </a:prstGeom>
          <a:noFill/>
        </p:spPr>
        <p:txBody>
          <a:bodyPr wrap="square">
            <a:spAutoFit/>
          </a:bodyPr>
          <a:lstStyle/>
          <a:p>
            <a:pPr algn="ctr"/>
            <a:r>
              <a:rPr lang="it-IT"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«Se tu rifiuti di lasciar andare il mio popolo, domani farò venire le cavallette su tutto il tuo paese»</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(Esodo 10:4)</a:t>
            </a:r>
            <a:endPar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s-ES" dirty="0">
                <a:solidFill>
                  <a:schemeClr val="accent2">
                    <a:lumMod val="40000"/>
                    <a:lumOff val="60000"/>
                  </a:schemeClr>
                </a:solidFill>
              </a:rPr>
              <a:t>OTTAVA PIAGA (DEVASTANTE): LE LOCUSTE</a:t>
            </a: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311690"/>
            <a:ext cx="3589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err="1">
                <a:ln>
                  <a:noFill/>
                </a:ln>
                <a:solidFill>
                  <a:srgbClr val="AE4522"/>
                </a:solidFill>
                <a:effectLst/>
                <a:uLnTx/>
                <a:uFillTx/>
                <a:latin typeface="Aptos" panose="02110004020202020204"/>
                <a:ea typeface="+mn-ea"/>
                <a:cs typeface="+mn-cs"/>
              </a:rPr>
              <a:t>Esodo</a:t>
            </a:r>
            <a:r>
              <a:rPr kumimoji="0" lang="es-ES" sz="2000" b="1" i="0" u="none" strike="noStrike" kern="1200" cap="none" spc="0" normalizeH="0" baseline="0" noProof="0" dirty="0">
                <a:ln>
                  <a:noFill/>
                </a:ln>
                <a:solidFill>
                  <a:srgbClr val="AE4522"/>
                </a:solidFill>
                <a:effectLst/>
                <a:uLnTx/>
                <a:uFillTx/>
                <a:latin typeface="Aptos" panose="02110004020202020204"/>
                <a:ea typeface="+mn-ea"/>
                <a:cs typeface="+mn-cs"/>
              </a:rPr>
              <a:t>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493477458"/>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cstate="email"/>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4711800"/>
            <a:ext cx="3589572" cy="1323439"/>
          </a:xfrm>
          <a:prstGeom prst="rect">
            <a:avLst/>
          </a:prstGeom>
          <a:noFill/>
        </p:spPr>
        <p:txBody>
          <a:bodyPr wrap="square">
            <a:spAutoFit/>
          </a:bodyPr>
          <a:lstStyle/>
          <a:p>
            <a:pPr lvl="0">
              <a:spcBef>
                <a:spcPts val="600"/>
              </a:spcBef>
              <a:defRPr/>
            </a:pPr>
            <a:r>
              <a:rPr lang="it-IT" sz="2000" b="1" dirty="0">
                <a:solidFill>
                  <a:prstClr val="black"/>
                </a:solidFill>
              </a:rPr>
              <a:t>Con l'Egitto devastato, gli stessi Egiziani supplicarono il faraone di lasciare andare Israele (Esodo 10:7).</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0"/>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690562" y="676186"/>
            <a:ext cx="10810875" cy="646331"/>
          </a:xfrm>
          <a:prstGeom prst="rect">
            <a:avLst/>
          </a:prstGeom>
          <a:noFill/>
        </p:spPr>
        <p:txBody>
          <a:bodyPr wrap="square">
            <a:spAutoFit/>
          </a:bodyPr>
          <a:lstStyle/>
          <a:p>
            <a:pPr algn="ctr"/>
            <a:r>
              <a:rPr lang="it-IT"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«Allora il SIGNORE disse a Mosè: </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it-IT"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Stendi la tua mano verso il cielo e vi siano tenebre nel paese d'Egitto, così fitte da potersi toccare</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it-IT"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(Esodo 10:21)</a:t>
            </a:r>
            <a:endPar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s-ES" dirty="0">
                <a:solidFill>
                  <a:schemeClr val="accent3">
                    <a:lumMod val="40000"/>
                    <a:lumOff val="60000"/>
                  </a:schemeClr>
                </a:solidFill>
              </a:rPr>
              <a:t>NONA PIAGA (DEVASTANTE): LE TENEBRE</a:t>
            </a: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3858101"/>
            <a:ext cx="37820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err="1">
                <a:ln>
                  <a:noFill/>
                </a:ln>
                <a:solidFill>
                  <a:srgbClr val="626A6D"/>
                </a:solidFill>
                <a:effectLst/>
                <a:uLnTx/>
                <a:uFillTx/>
                <a:latin typeface="Aptos" panose="02110004020202020204"/>
                <a:ea typeface="+mn-ea"/>
                <a:cs typeface="+mn-cs"/>
              </a:rPr>
              <a:t>Esodo</a:t>
            </a:r>
            <a:r>
              <a:rPr kumimoji="0" lang="es-ES" sz="2000" b="1" i="0" u="none" strike="noStrike" kern="1200" cap="none" spc="0" normalizeH="0" baseline="0" noProof="0" dirty="0">
                <a:ln>
                  <a:noFill/>
                </a:ln>
                <a:solidFill>
                  <a:srgbClr val="626A6D"/>
                </a:solidFill>
                <a:effectLst/>
                <a:uLnTx/>
                <a:uFillTx/>
                <a:latin typeface="Aptos" panose="02110004020202020204"/>
                <a:ea typeface="+mn-ea"/>
                <a:cs typeface="+mn-cs"/>
              </a:rPr>
              <a:t>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345159875"/>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257054"/>
            <a:ext cx="3782077" cy="1631216"/>
          </a:xfrm>
          <a:prstGeom prst="rect">
            <a:avLst/>
          </a:prstGeom>
          <a:noFill/>
        </p:spPr>
        <p:txBody>
          <a:bodyPr wrap="square">
            <a:spAutoFit/>
          </a:bodyPr>
          <a:lstStyle/>
          <a:p>
            <a:pPr lvl="0">
              <a:spcBef>
                <a:spcPts val="600"/>
              </a:spcBef>
              <a:defRPr/>
            </a:pPr>
            <a:r>
              <a:rPr lang="it-IT" sz="2000" b="1" dirty="0">
                <a:solidFill>
                  <a:prstClr val="black"/>
                </a:solidFill>
              </a:rPr>
              <a:t>La vita in Egitto fu paralizzata per tre giorni (tranne che a </a:t>
            </a:r>
            <a:r>
              <a:rPr lang="it-IT" sz="2000" b="1" dirty="0" err="1">
                <a:solidFill>
                  <a:prstClr val="black"/>
                </a:solidFill>
              </a:rPr>
              <a:t>Goshen</a:t>
            </a:r>
            <a:r>
              <a:rPr lang="it-IT" sz="2000" b="1" dirty="0">
                <a:solidFill>
                  <a:prstClr val="black"/>
                </a:solidFill>
              </a:rPr>
              <a:t>). Dio concesse un tempo di riflessione, che il Faraone non lo sfruttò a dovere.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0" y="1463953"/>
            <a:ext cx="12005188" cy="5355312"/>
          </a:xfrm>
          <a:prstGeom prst="rect">
            <a:avLst/>
          </a:prstGeom>
          <a:noFill/>
        </p:spPr>
        <p:txBody>
          <a:bodyPr wrap="square">
            <a:spAutoFit/>
          </a:bodyPr>
          <a:lstStyle/>
          <a:p>
            <a:pPr algn="ctr">
              <a:spcBef>
                <a:spcPts val="600"/>
              </a:spcBef>
            </a:pPr>
            <a:r>
              <a:rPr lang="it-IT" sz="2600" b="1" dirty="0">
                <a:latin typeface="Comic Sans MS" pitchFamily="66" charset="0"/>
              </a:rPr>
              <a:t>«Prima dell'invio di ogni piaga, Mosè doveva descriverne la natura e gli effetti, affinché il re potesse salvarsi da essa, se lo desiderava. Ogni punizione disprezzata doveva essere seguita da una più severa, finché il suo cuore orgoglioso non si fosse umiliato e avesse riconosciuto il Creatore del cielo e della terra come il Dio vero e vivente. Il Signore voleva dare agli Egiziani l'opportunità di vedere quanto vana fosse la saggezza dei loro uomini forti, quanto debole il potere dei loro </a:t>
            </a:r>
            <a:r>
              <a:rPr lang="it-IT" sz="2600" b="1" dirty="0" err="1">
                <a:latin typeface="Comic Sans MS" pitchFamily="66" charset="0"/>
              </a:rPr>
              <a:t>dèi</a:t>
            </a:r>
            <a:r>
              <a:rPr lang="it-IT" sz="2600" b="1" dirty="0">
                <a:latin typeface="Comic Sans MS" pitchFamily="66" charset="0"/>
              </a:rPr>
              <a:t>, che si opponevano ai comandamenti di Dio. Egli avrebbe punito il popolo egiziano per la sua idolatria e annullato le presunte benedizioni che sostenevano di ricevere dai loro </a:t>
            </a:r>
            <a:r>
              <a:rPr lang="it-IT" sz="2600" b="1" dirty="0" err="1">
                <a:latin typeface="Comic Sans MS" pitchFamily="66" charset="0"/>
              </a:rPr>
              <a:t>dèi</a:t>
            </a:r>
            <a:r>
              <a:rPr lang="it-IT" sz="2600" b="1" dirty="0">
                <a:latin typeface="Comic Sans MS" pitchFamily="66" charset="0"/>
              </a:rPr>
              <a:t> inanimati. Dio avrebbe glorificato il proprio nome in modo che le altre nazioni sentissero parlare della sua potenza e tremassero per le sue meraviglie, in modo che il suo popolo si allontanasse dall'idolatria e gli rendesse la vera adorazione»</a:t>
            </a:r>
            <a:r>
              <a:rPr lang="es-ES" sz="2600" b="1" dirty="0">
                <a:latin typeface="Comic Sans MS" pitchFamily="66" charset="0"/>
              </a:rPr>
              <a:t>.</a:t>
            </a: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369332"/>
          </a:xfrm>
          <a:prstGeom prst="rect">
            <a:avLst/>
          </a:prstGeom>
          <a:noFill/>
        </p:spPr>
        <p:txBody>
          <a:bodyPr wrap="square" rtlCol="0">
            <a:spAutoFit/>
          </a:bodyPr>
          <a:lstStyle/>
          <a:p>
            <a:pPr algn="ctr"/>
            <a:r>
              <a:rPr lang="es-ES" b="1" dirty="0"/>
              <a:t>(E.G. White, </a:t>
            </a:r>
            <a:r>
              <a:rPr lang="es-ES" b="1" i="1" dirty="0" err="1"/>
              <a:t>Patriarchi</a:t>
            </a:r>
            <a:r>
              <a:rPr lang="es-ES" b="1" i="1" dirty="0"/>
              <a:t> e </a:t>
            </a:r>
            <a:r>
              <a:rPr lang="es-ES" b="1" i="1" dirty="0" err="1"/>
              <a:t>profeti</a:t>
            </a:r>
            <a:r>
              <a:rPr lang="es-ES" b="1" dirty="0"/>
              <a:t>, libera </a:t>
            </a:r>
            <a:r>
              <a:rPr lang="es-ES" b="1" dirty="0" err="1"/>
              <a:t>traduzione</a:t>
            </a:r>
            <a:r>
              <a:rPr lang="es-ES" b="1" dirty="0"/>
              <a:t>)</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pic>
        <p:nvPicPr>
          <p:cNvPr id="1026" name="Picture 2" descr="C:\DATOS PC CLAUDIO\IGLESIA\Escuela Sabatica - ppt lecciones\2025\3 TRIMESTRE\leccion 4\Immagine2.jpg"/>
          <p:cNvPicPr>
            <a:picLocks noChangeAspect="1" noChangeArrowheads="1"/>
          </p:cNvPicPr>
          <p:nvPr/>
        </p:nvPicPr>
        <p:blipFill>
          <a:blip r:embed="rId2" cstate="email"/>
          <a:srcRect/>
          <a:stretch>
            <a:fillRect/>
          </a:stretch>
        </p:blipFill>
        <p:spPr bwMode="auto">
          <a:xfrm>
            <a:off x="-12701" y="-6097"/>
            <a:ext cx="12204701" cy="6870700"/>
          </a:xfrm>
          <a:prstGeom prst="rect">
            <a:avLst/>
          </a:prstGeom>
          <a:noFill/>
        </p:spPr>
      </p:pic>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2554545"/>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a:t>
            </a:r>
            <a:r>
              <a:rPr lang="it-IT" sz="3200" b="1" dirty="0">
                <a:ln w="12700" cmpd="sng">
                  <a:noFill/>
                  <a:prstDash val="solid"/>
                </a:ln>
                <a:solidFill>
                  <a:srgbClr val="196B24">
                    <a:lumMod val="75000"/>
                  </a:srgbClr>
                </a:solidFill>
                <a:latin typeface="Comic Sans MS" panose="030F0702030302020204" pitchFamily="66" charset="0"/>
              </a:rPr>
              <a:t>Così il cuore del Faraone s'indurì ed egli non lasciò andare i figli d'Israele, come l'Eterno aveva detto per mezzo di Mosè</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a:t>
            </a:r>
            <a:r>
              <a:rPr lang="es-ES" sz="3200" b="1" dirty="0">
                <a:ln w="12700" cmpd="sng">
                  <a:noFill/>
                  <a:prstDash val="solid"/>
                </a:ln>
                <a:solidFill>
                  <a:srgbClr val="196B24">
                    <a:lumMod val="75000"/>
                  </a:srgbClr>
                </a:solidFill>
                <a:latin typeface="Comic Sans MS" panose="030F0702030302020204" pitchFamily="66" charset="0"/>
              </a:rPr>
              <a:t> Esodo</a:t>
            </a:r>
            <a:r>
              <a:rPr kumimoji="0" lang="es-ES"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9:35</a:t>
            </a:r>
          </a:p>
        </p:txBody>
      </p:sp>
    </p:spTree>
    <p:extLst>
      <p:ext uri="{BB962C8B-B14F-4D97-AF65-F5344CB8AC3E}">
        <p14:creationId xmlns:p14="http://schemas.microsoft.com/office/powerpoint/2010/main" val="350008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0000" t="-13000" r="-2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362599" y="3768382"/>
            <a:ext cx="58197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4F7F0D"/>
                </a:solidFill>
              </a:rPr>
              <a:t>Il preludio:</a:t>
            </a:r>
          </a:p>
          <a:p>
            <a:pPr lvl="1">
              <a:spcBef>
                <a:spcPts val="600"/>
              </a:spcBef>
            </a:pPr>
            <a:r>
              <a:rPr lang="es-ES" sz="2000" b="1" dirty="0"/>
              <a:t>La lotta dei serpenti (Esodo 7:8-12)</a:t>
            </a:r>
          </a:p>
          <a:p>
            <a:pPr lvl="1">
              <a:spcBef>
                <a:spcPts val="600"/>
              </a:spcBef>
            </a:pPr>
            <a:r>
              <a:rPr lang="es-ES" sz="2000" b="1" dirty="0"/>
              <a:t>Un cuore indurito (Esodo 7:13)</a:t>
            </a:r>
          </a:p>
          <a:p>
            <a:pPr>
              <a:spcBef>
                <a:spcPts val="1800"/>
              </a:spcBef>
            </a:pPr>
            <a:r>
              <a:rPr lang="es-ES" sz="2000" b="1" dirty="0">
                <a:solidFill>
                  <a:srgbClr val="263DCA"/>
                </a:solidFill>
              </a:rPr>
              <a:t>Le piaghe:</a:t>
            </a:r>
          </a:p>
          <a:p>
            <a:pPr lvl="1">
              <a:spcBef>
                <a:spcPts val="600"/>
              </a:spcBef>
            </a:pPr>
            <a:r>
              <a:rPr lang="es-ES" sz="2000" b="1" dirty="0"/>
              <a:t>Tre piaghe lievi (Esodo 7:14-8:19)</a:t>
            </a:r>
          </a:p>
          <a:p>
            <a:pPr lvl="1">
              <a:spcBef>
                <a:spcPts val="600"/>
              </a:spcBef>
            </a:pPr>
            <a:r>
              <a:rPr lang="es-ES" sz="2000" b="1" dirty="0"/>
              <a:t>Tre piaghe gravi (Esodo 8:20-9:12)</a:t>
            </a:r>
          </a:p>
          <a:p>
            <a:pPr lvl="1">
              <a:spcBef>
                <a:spcPts val="600"/>
              </a:spcBef>
            </a:pPr>
            <a:r>
              <a:rPr lang="es-ES" sz="2000" b="1" dirty="0"/>
              <a:t>Tre piaghe devastanti (Esodo 9:13-10:29)</a:t>
            </a:r>
          </a:p>
        </p:txBody>
      </p:sp>
      <p:sp>
        <p:nvSpPr>
          <p:cNvPr id="3" name="CuadroTexto 2">
            <a:extLst>
              <a:ext uri="{FF2B5EF4-FFF2-40B4-BE49-F238E27FC236}">
                <a16:creationId xmlns:a16="http://schemas.microsoft.com/office/drawing/2014/main" id="{043EB75B-1830-7BA1-58B6-07C3FE278B8F}"/>
              </a:ext>
            </a:extLst>
          </p:cNvPr>
          <p:cNvSpPr txBox="1"/>
          <p:nvPr/>
        </p:nvSpPr>
        <p:spPr>
          <a:xfrm>
            <a:off x="161924" y="130441"/>
            <a:ext cx="6543676" cy="1323439"/>
          </a:xfrm>
          <a:prstGeom prst="rect">
            <a:avLst/>
          </a:prstGeom>
          <a:noFill/>
        </p:spPr>
        <p:txBody>
          <a:bodyPr wrap="square" rtlCol="0">
            <a:spAutoFit/>
          </a:bodyPr>
          <a:lstStyle/>
          <a:p>
            <a:pPr>
              <a:spcBef>
                <a:spcPts val="600"/>
              </a:spcBef>
            </a:pPr>
            <a:r>
              <a:rPr lang="it-IT" sz="2000" b="1" dirty="0"/>
              <a:t>Quando il popolo di Dio si trovò di fronte alla guerra, Dio gli diede istruzioni per negoziare innanzitutto i termini della pace. Se non si riusciva a raggiungere un accordo, bisognava agire </a:t>
            </a:r>
            <a:r>
              <a:rPr lang="es-ES" sz="2000" b="1" dirty="0"/>
              <a:t>(Deuteronomio 20:10-12).</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34175" y="335126"/>
            <a:ext cx="5336096"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078" y="3922386"/>
            <a:ext cx="4225933"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a:fillRect/>
          </a:stretch>
        </p:blipFill>
        <p:spPr>
          <a:xfrm>
            <a:off x="40100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39786" y="5108683"/>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39786" y="380024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6433184" y="5532909"/>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6433184" y="5922893"/>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flipH="1">
            <a:off x="6433184" y="4240441"/>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a:off x="6433184" y="4616236"/>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flipH="1">
            <a:off x="6433184" y="6313523"/>
            <a:ext cx="396564" cy="2061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8DAC17A-4566-3704-2BA7-CD93EBE5778A}"/>
              </a:ext>
            </a:extLst>
          </p:cNvPr>
          <p:cNvSpPr txBox="1"/>
          <p:nvPr/>
        </p:nvSpPr>
        <p:spPr>
          <a:xfrm>
            <a:off x="161923" y="2492202"/>
            <a:ext cx="6543675" cy="1015663"/>
          </a:xfrm>
          <a:prstGeom prst="rect">
            <a:avLst/>
          </a:prstGeom>
          <a:noFill/>
        </p:spPr>
        <p:txBody>
          <a:bodyPr wrap="square">
            <a:spAutoFit/>
          </a:bodyPr>
          <a:lstStyle/>
          <a:p>
            <a:pPr>
              <a:spcBef>
                <a:spcPts val="600"/>
              </a:spcBef>
            </a:pPr>
            <a:r>
              <a:rPr lang="it-IT" sz="2000" b="1" dirty="0"/>
              <a:t>Quando le piaghe caddero, nessun dio dell'enorme pantheon egiziano poté proteggere l'Egitto dal potere dell'unico vero Dio.</a:t>
            </a:r>
            <a:endParaRPr lang="es-ES" sz="2000" b="1" dirty="0"/>
          </a:p>
        </p:txBody>
      </p:sp>
      <p:sp>
        <p:nvSpPr>
          <p:cNvPr id="11" name="CuadroTexto 10">
            <a:extLst>
              <a:ext uri="{FF2B5EF4-FFF2-40B4-BE49-F238E27FC236}">
                <a16:creationId xmlns:a16="http://schemas.microsoft.com/office/drawing/2014/main" id="{C299A7AC-BB09-3D6B-1080-81E4096BF6E5}"/>
              </a:ext>
            </a:extLst>
          </p:cNvPr>
          <p:cNvSpPr txBox="1"/>
          <p:nvPr/>
        </p:nvSpPr>
        <p:spPr>
          <a:xfrm>
            <a:off x="161923" y="1465209"/>
            <a:ext cx="6543674" cy="1015663"/>
          </a:xfrm>
          <a:prstGeom prst="rect">
            <a:avLst/>
          </a:prstGeom>
          <a:noFill/>
        </p:spPr>
        <p:txBody>
          <a:bodyPr wrap="square">
            <a:spAutoFit/>
          </a:bodyPr>
          <a:lstStyle/>
          <a:p>
            <a:pPr>
              <a:spcBef>
                <a:spcPts val="600"/>
              </a:spcBef>
            </a:pPr>
            <a:r>
              <a:rPr lang="it-IT" sz="2000" b="1" dirty="0"/>
              <a:t>Questo fu il modo in cui Dio trattò con l'Egitto. Era stata tentata una via d'uscita pacifica, ma </a:t>
            </a:r>
            <a:r>
              <a:rPr lang="it-IT" sz="2000" b="1" dirty="0" err="1"/>
              <a:t>Thutmosis</a:t>
            </a:r>
            <a:r>
              <a:rPr lang="it-IT" sz="2000" b="1" dirty="0"/>
              <a:t> si era rifiutato di accettarla. Era giunto il momento di agire</a:t>
            </a:r>
            <a:r>
              <a:rPr lang="es-ES" sz="2000" b="1" dirty="0"/>
              <a:t>.</a:t>
            </a:r>
          </a:p>
        </p:txBody>
      </p:sp>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ppt_w/2"/>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3"/>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17"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ppt_x</p:attrName>
                                        </p:attrNameLst>
                                      </p:cBhvr>
                                      <p:tavLst>
                                        <p:tav tm="0">
                                          <p:val>
                                            <p:strVal val="#ppt_x-#ppt_w/2"/>
                                          </p:val>
                                        </p:tav>
                                        <p:tav tm="100000">
                                          <p:val>
                                            <p:strVal val="#ppt_x"/>
                                          </p:val>
                                        </p:tav>
                                      </p:tavLst>
                                    </p:anim>
                                    <p:anim calcmode="lin" valueType="num">
                                      <p:cBhvr>
                                        <p:cTn id="51" dur="500" fill="hold"/>
                                        <p:tgtEl>
                                          <p:spTgt spid="26"/>
                                        </p:tgtEl>
                                        <p:attrNameLst>
                                          <p:attrName>ppt_y</p:attrName>
                                        </p:attrNameLst>
                                      </p:cBhvr>
                                      <p:tavLst>
                                        <p:tav tm="0">
                                          <p:val>
                                            <p:strVal val="#ppt_y"/>
                                          </p:val>
                                        </p:tav>
                                        <p:tav tm="100000">
                                          <p:val>
                                            <p:strVal val="#ppt_y"/>
                                          </p:val>
                                        </p:tav>
                                      </p:tavLst>
                                    </p:anim>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17" presetClass="entr" presetSubtype="8"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ppt_x</p:attrName>
                                        </p:attrNameLst>
                                      </p:cBhvr>
                                      <p:tavLst>
                                        <p:tav tm="0">
                                          <p:val>
                                            <p:strVal val="#ppt_x-#ppt_w/2"/>
                                          </p:val>
                                        </p:tav>
                                        <p:tav tm="100000">
                                          <p:val>
                                            <p:strVal val="#ppt_x"/>
                                          </p:val>
                                        </p:tav>
                                      </p:tavLst>
                                    </p:anim>
                                    <p:anim calcmode="lin" valueType="num">
                                      <p:cBhvr>
                                        <p:cTn id="62" dur="500" fill="hold"/>
                                        <p:tgtEl>
                                          <p:spTgt spid="27"/>
                                        </p:tgtEl>
                                        <p:attrNameLst>
                                          <p:attrName>ppt_y</p:attrName>
                                        </p:attrNameLst>
                                      </p:cBhvr>
                                      <p:tavLst>
                                        <p:tav tm="0">
                                          <p:val>
                                            <p:strVal val="#ppt_y"/>
                                          </p:val>
                                        </p:tav>
                                        <p:tav tm="100000">
                                          <p:val>
                                            <p:strVal val="#ppt_y"/>
                                          </p:val>
                                        </p:tav>
                                      </p:tavLst>
                                    </p:anim>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strVal val="#ppt_w+.3"/>
                                          </p:val>
                                        </p:tav>
                                        <p:tav tm="100000">
                                          <p:val>
                                            <p:strVal val="#ppt_w"/>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animEffect transition="in" filter="fade">
                                      <p:cBhvr>
                                        <p:cTn id="75" dur="500"/>
                                        <p:tgtEl>
                                          <p:spTgt spid="10"/>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par>
                          <p:cTn id="80" fill="hold">
                            <p:stCondLst>
                              <p:cond delay="1000"/>
                            </p:stCondLst>
                            <p:childTnLst>
                              <p:par>
                                <p:cTn id="81" presetID="17"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ppt_x</p:attrName>
                                        </p:attrNameLst>
                                      </p:cBhvr>
                                      <p:tavLst>
                                        <p:tav tm="0">
                                          <p:val>
                                            <p:strVal val="#ppt_x-#ppt_w/2"/>
                                          </p:val>
                                        </p:tav>
                                        <p:tav tm="100000">
                                          <p:val>
                                            <p:strVal val="#ppt_x"/>
                                          </p:val>
                                        </p:tav>
                                      </p:tavLst>
                                    </p:anim>
                                    <p:anim calcmode="lin" valueType="num">
                                      <p:cBhvr>
                                        <p:cTn id="84" dur="500" fill="hold"/>
                                        <p:tgtEl>
                                          <p:spTgt spid="21"/>
                                        </p:tgtEl>
                                        <p:attrNameLst>
                                          <p:attrName>ppt_y</p:attrName>
                                        </p:attrNameLst>
                                      </p:cBhvr>
                                      <p:tavLst>
                                        <p:tav tm="0">
                                          <p:val>
                                            <p:strVal val="#ppt_y"/>
                                          </p:val>
                                        </p:tav>
                                        <p:tav tm="100000">
                                          <p:val>
                                            <p:strVal val="#ppt_y"/>
                                          </p:val>
                                        </p:tav>
                                      </p:tavLst>
                                    </p:anim>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17"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par>
                          <p:cTn id="102" fill="hold">
                            <p:stCondLst>
                              <p:cond delay="3000"/>
                            </p:stCondLst>
                            <p:childTnLst>
                              <p:par>
                                <p:cTn id="103" presetID="17" presetClass="entr" presetSubtype="8"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ppt_w/2"/>
                                          </p:val>
                                        </p:tav>
                                        <p:tav tm="100000">
                                          <p:val>
                                            <p:strVal val="#ppt_x"/>
                                          </p:val>
                                        </p:tav>
                                      </p:tavLst>
                                    </p:anim>
                                    <p:anim calcmode="lin" valueType="num">
                                      <p:cBhvr>
                                        <p:cTn id="106" dur="500" fill="hold"/>
                                        <p:tgtEl>
                                          <p:spTgt spid="29"/>
                                        </p:tgtEl>
                                        <p:attrNameLst>
                                          <p:attrName>ppt_y</p:attrName>
                                        </p:attrNameLst>
                                      </p:cBhvr>
                                      <p:tavLst>
                                        <p:tav tm="0">
                                          <p:val>
                                            <p:strVal val="#ppt_y"/>
                                          </p:val>
                                        </p:tav>
                                        <p:tav tm="100000">
                                          <p:val>
                                            <p:strVal val="#ppt_y"/>
                                          </p:val>
                                        </p:tav>
                                      </p:tavLst>
                                    </p:anim>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strVal val="#ppt_h"/>
                                          </p:val>
                                        </p:tav>
                                        <p:tav tm="100000">
                                          <p:val>
                                            <p:strVal val="#ppt_h"/>
                                          </p:val>
                                        </p:tav>
                                      </p:tavLst>
                                    </p:anim>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r="-10000"/>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3" cstate="email">
            <a:clrChange>
              <a:clrFrom>
                <a:srgbClr val="FFFFFF"/>
              </a:clrFrom>
              <a:clrTo>
                <a:srgbClr val="FFFFFF">
                  <a:alpha val="0"/>
                </a:srgbClr>
              </a:clrTo>
            </a:clrChange>
          </a:blip>
          <a:stretch>
            <a:fillRect/>
          </a:stretch>
        </p:blipFill>
        <p:spPr>
          <a:xfrm>
            <a:off x="7335297" y="378744"/>
            <a:ext cx="4694384" cy="6330711"/>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4" cstate="email">
            <a:clrChange>
              <a:clrFrom>
                <a:srgbClr val="FFFFFF"/>
              </a:clrFrom>
              <a:clrTo>
                <a:srgbClr val="FFFFFF">
                  <a:alpha val="0"/>
                </a:srgbClr>
              </a:clrTo>
            </a:clrChange>
          </a:blip>
          <a:stretch>
            <a:fillRect/>
          </a:stretch>
        </p:blipFill>
        <p:spPr>
          <a:xfrm>
            <a:off x="91094" y="375995"/>
            <a:ext cx="5355865" cy="6336211"/>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995426" y="2686678"/>
            <a:ext cx="4833746" cy="1240430"/>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s-ES" sz="6000" b="1" dirty="0">
                <a:ln/>
                <a:solidFill>
                  <a:srgbClr val="783E45"/>
                </a:solidFill>
                <a:effectLst>
                  <a:outerShdw blurRad="50800" dist="76200" dir="13500000" algn="br" rotWithShape="0">
                    <a:srgbClr val="5E3035">
                      <a:alpha val="40000"/>
                    </a:srgbClr>
                  </a:outerShdw>
                </a:effectLst>
              </a:rPr>
              <a:t>IL PRELUDIO</a:t>
            </a: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1" y="-57750"/>
            <a:ext cx="10362604"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es-ES"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LA LOTTA DEI SERPENTI</a:t>
            </a:r>
          </a:p>
        </p:txBody>
      </p:sp>
      <p:sp>
        <p:nvSpPr>
          <p:cNvPr id="5" name="CuadroTexto 4">
            <a:extLst>
              <a:ext uri="{FF2B5EF4-FFF2-40B4-BE49-F238E27FC236}">
                <a16:creationId xmlns:a16="http://schemas.microsoft.com/office/drawing/2014/main" id="{B0C758F2-9F4C-8465-50E1-EDB79CDA39C7}"/>
              </a:ext>
            </a:extLst>
          </p:cNvPr>
          <p:cNvSpPr txBox="1"/>
          <p:nvPr/>
        </p:nvSpPr>
        <p:spPr>
          <a:xfrm>
            <a:off x="204491" y="523909"/>
            <a:ext cx="9953625" cy="646331"/>
          </a:xfrm>
          <a:prstGeom prst="rect">
            <a:avLst/>
          </a:prstGeom>
          <a:noFill/>
        </p:spPr>
        <p:txBody>
          <a:bodyPr wrap="square">
            <a:spAutoFit/>
          </a:bodyPr>
          <a:lstStyle/>
          <a:p>
            <a:pPr algn="ctr"/>
            <a:r>
              <a:rPr lang="es-ES" b="1" dirty="0">
                <a:solidFill>
                  <a:srgbClr val="3A4567"/>
                </a:solidFill>
                <a:latin typeface="Comic Sans MS" panose="030F0702030302020204" pitchFamily="66" charset="0"/>
              </a:rPr>
              <a:t>“</a:t>
            </a:r>
            <a:r>
              <a:rPr lang="it-IT" b="1" dirty="0">
                <a:solidFill>
                  <a:srgbClr val="3A4567"/>
                </a:solidFill>
                <a:latin typeface="Comic Sans MS" panose="030F0702030302020204" pitchFamily="66" charset="0"/>
              </a:rPr>
              <a:t>Ognuno di essi gettò il suo bastone, e i bastoni diventarono serpenti; ma il bastone di Aaronne ingoiò i loro bastoni</a:t>
            </a:r>
            <a:r>
              <a:rPr lang="es-ES" b="1" dirty="0">
                <a:solidFill>
                  <a:srgbClr val="3A4567"/>
                </a:solidFill>
                <a:latin typeface="Comic Sans MS" panose="030F0702030302020204" pitchFamily="66" charset="0"/>
              </a:rPr>
              <a:t>” </a:t>
            </a:r>
            <a:r>
              <a:rPr lang="es-ES" sz="1400" b="1" dirty="0">
                <a:solidFill>
                  <a:srgbClr val="3A4567"/>
                </a:solidFill>
                <a:latin typeface="Comic Sans MS" panose="030F0702030302020204" pitchFamily="66" charset="0"/>
              </a:rPr>
              <a:t>(Esodo 7:12)</a:t>
            </a:r>
          </a:p>
        </p:txBody>
      </p:sp>
      <p:sp>
        <p:nvSpPr>
          <p:cNvPr id="6" name="CuadroTexto 5">
            <a:extLst>
              <a:ext uri="{FF2B5EF4-FFF2-40B4-BE49-F238E27FC236}">
                <a16:creationId xmlns:a16="http://schemas.microsoft.com/office/drawing/2014/main" id="{F30B65F5-184A-D4E4-6B37-DB6DEE7E580C}"/>
              </a:ext>
            </a:extLst>
          </p:cNvPr>
          <p:cNvSpPr txBox="1"/>
          <p:nvPr/>
        </p:nvSpPr>
        <p:spPr>
          <a:xfrm>
            <a:off x="175138" y="1330949"/>
            <a:ext cx="6673337" cy="1015663"/>
          </a:xfrm>
          <a:prstGeom prst="rect">
            <a:avLst/>
          </a:prstGeom>
          <a:noFill/>
        </p:spPr>
        <p:txBody>
          <a:bodyPr wrap="square" rtlCol="0">
            <a:spAutoFit/>
          </a:bodyPr>
          <a:lstStyle/>
          <a:p>
            <a:pPr>
              <a:spcBef>
                <a:spcPts val="600"/>
              </a:spcBef>
            </a:pPr>
            <a:r>
              <a:rPr lang="it-IT" sz="2000" b="1" dirty="0"/>
              <a:t>Dio affermò che la liberazione di Israele era una guerra che Egli stava combattendo personalmente contro gli dèi egiziani </a:t>
            </a:r>
            <a:r>
              <a:rPr lang="es-ES" sz="2000" b="1" dirty="0"/>
              <a:t>(Es 12:12; </a:t>
            </a:r>
            <a:r>
              <a:rPr lang="es-ES" sz="2000" b="1" dirty="0" err="1"/>
              <a:t>Nu</a:t>
            </a:r>
            <a:r>
              <a:rPr lang="es-ES" sz="2000" b="1" dirty="0"/>
              <a:t> 33:4).</a:t>
            </a: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3" cstate="email">
            <a:clrChange>
              <a:clrFrom>
                <a:srgbClr val="FFFFFF"/>
              </a:clrFrom>
              <a:clrTo>
                <a:srgbClr val="FFFFFF">
                  <a:alpha val="0"/>
                </a:srgbClr>
              </a:clrTo>
            </a:clrChange>
          </a:blip>
          <a:stretch>
            <a:fillRect/>
          </a:stretch>
        </p:blipFill>
        <p:spPr>
          <a:xfrm>
            <a:off x="10342636" y="139741"/>
            <a:ext cx="1674226" cy="2974647"/>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173601" y="3293945"/>
            <a:ext cx="5779526" cy="3413132"/>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5981112" y="3263295"/>
            <a:ext cx="6314348" cy="1015663"/>
          </a:xfrm>
          <a:prstGeom prst="rect">
            <a:avLst/>
          </a:prstGeom>
          <a:noFill/>
        </p:spPr>
        <p:txBody>
          <a:bodyPr wrap="square">
            <a:spAutoFit/>
          </a:bodyPr>
          <a:lstStyle/>
          <a:p>
            <a:pPr>
              <a:spcBef>
                <a:spcPts val="600"/>
              </a:spcBef>
            </a:pPr>
            <a:r>
              <a:rPr lang="it-IT" sz="2000" b="1" dirty="0"/>
              <a:t>Trasformando il bastone in serpente, Dio sfidava direttamente questa dea (Es 7:10). Sarebbe stata in grado di proteggere il faraone?</a:t>
            </a:r>
            <a:endParaRPr lang="es-ES" sz="2000" b="1" dirty="0"/>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a:blip r:embed="rId5" cstate="email"/>
          <a:stretch>
            <a:fillRect/>
          </a:stretch>
        </p:blipFill>
        <p:spPr>
          <a:xfrm>
            <a:off x="7524520" y="1351538"/>
            <a:ext cx="2396297" cy="176285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173601" y="2247632"/>
            <a:ext cx="6947212" cy="1015663"/>
          </a:xfrm>
          <a:prstGeom prst="rect">
            <a:avLst/>
          </a:prstGeom>
          <a:noFill/>
        </p:spPr>
        <p:txBody>
          <a:bodyPr wrap="square">
            <a:spAutoFit/>
          </a:bodyPr>
          <a:lstStyle/>
          <a:p>
            <a:pPr>
              <a:spcBef>
                <a:spcPts val="600"/>
              </a:spcBef>
            </a:pPr>
            <a:r>
              <a:rPr lang="it-IT" sz="2000" b="1" dirty="0"/>
              <a:t>Sulla sua corona, simbolo del suo potere, il faraone portava un bellissimo cobra che rappresentava la dea </a:t>
            </a:r>
            <a:r>
              <a:rPr lang="it-IT" sz="2000" b="1" dirty="0" err="1"/>
              <a:t>Uadjet</a:t>
            </a:r>
            <a:r>
              <a:rPr lang="it-IT" sz="2000" b="1" dirty="0"/>
              <a:t>.</a:t>
            </a:r>
            <a:endParaRPr lang="es-ES" sz="2000" b="1" dirty="0"/>
          </a:p>
        </p:txBody>
      </p:sp>
      <p:sp>
        <p:nvSpPr>
          <p:cNvPr id="9" name="CuadroTexto 8">
            <a:extLst>
              <a:ext uri="{FF2B5EF4-FFF2-40B4-BE49-F238E27FC236}">
                <a16:creationId xmlns:a16="http://schemas.microsoft.com/office/drawing/2014/main" id="{396FC0F6-9B03-5367-D796-5741C791E609}"/>
              </a:ext>
            </a:extLst>
          </p:cNvPr>
          <p:cNvSpPr txBox="1"/>
          <p:nvPr/>
        </p:nvSpPr>
        <p:spPr>
          <a:xfrm>
            <a:off x="6038888" y="6154473"/>
            <a:ext cx="6170510" cy="707886"/>
          </a:xfrm>
          <a:prstGeom prst="rect">
            <a:avLst/>
          </a:prstGeom>
          <a:noFill/>
        </p:spPr>
        <p:txBody>
          <a:bodyPr wrap="square">
            <a:spAutoFit/>
          </a:bodyPr>
          <a:lstStyle/>
          <a:p>
            <a:pPr>
              <a:spcBef>
                <a:spcPts val="600"/>
              </a:spcBef>
            </a:pPr>
            <a:r>
              <a:rPr lang="it-IT" sz="2000" b="1" dirty="0"/>
              <a:t>Dio dimostrò così che lui, e non gli dèi egiziani, possiede il potere e l'autorità sovrani.</a:t>
            </a:r>
            <a:endParaRPr lang="es-ES" sz="2000" b="1" dirty="0"/>
          </a:p>
        </p:txBody>
      </p:sp>
      <p:sp>
        <p:nvSpPr>
          <p:cNvPr id="11" name="CuadroTexto 10">
            <a:extLst>
              <a:ext uri="{FF2B5EF4-FFF2-40B4-BE49-F238E27FC236}">
                <a16:creationId xmlns:a16="http://schemas.microsoft.com/office/drawing/2014/main" id="{BB8DDBEB-529F-6458-00BC-0FDECC76B4CB}"/>
              </a:ext>
            </a:extLst>
          </p:cNvPr>
          <p:cNvSpPr txBox="1"/>
          <p:nvPr/>
        </p:nvSpPr>
        <p:spPr>
          <a:xfrm>
            <a:off x="5981112" y="4222127"/>
            <a:ext cx="6195871" cy="1938992"/>
          </a:xfrm>
          <a:prstGeom prst="rect">
            <a:avLst/>
          </a:prstGeom>
          <a:noFill/>
        </p:spPr>
        <p:txBody>
          <a:bodyPr wrap="square">
            <a:spAutoFit/>
          </a:bodyPr>
          <a:lstStyle/>
          <a:p>
            <a:pPr>
              <a:spcBef>
                <a:spcPts val="600"/>
              </a:spcBef>
            </a:pPr>
            <a:r>
              <a:rPr lang="it-IT" sz="2000" b="1" dirty="0"/>
              <a:t>Satana imitò il miracolo attraverso i maghi (Es 7:11) ma, non potendo creare la vita, si trattò dell’apparenza di un fenomeno reale. i suoi bastoni avevano solo l'aspetto di serpenti. Dio, invece, aveva creato un serpente vivente, capace di divorare quelli inanimati (Es</a:t>
            </a:r>
            <a:r>
              <a:rPr lang="es-ES" sz="2000" b="1" dirty="0"/>
              <a:t> 7:12).</a:t>
            </a: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duotone>
              <a:schemeClr val="accent3">
                <a:shade val="45000"/>
                <a:satMod val="135000"/>
              </a:schemeClr>
              <a:prstClr val="white"/>
            </a:duotone>
          </a:blip>
          <a:srcRect/>
          <a:stretch>
            <a:fillRect t="-16000" b="-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0" y="-48125"/>
            <a:ext cx="12192000"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es-ES" sz="4400" b="1" spc="600" dirty="0">
                <a:ln w="9525">
                  <a:noFill/>
                  <a:prstDash val="solid"/>
                </a:ln>
                <a:blipFill>
                  <a:blip r:embed="rId4"/>
                  <a:tile tx="0" ty="0" sx="100000" sy="100000" flip="none" algn="tl"/>
                </a:blipFill>
                <a:effectLst>
                  <a:outerShdw blurRad="12700" dist="63500" dir="2700000" algn="tl" rotWithShape="0">
                    <a:srgbClr val="FFB098"/>
                  </a:outerShdw>
                </a:effectLst>
              </a:rPr>
              <a:t>UN CUORE INDURITO </a:t>
            </a:r>
          </a:p>
        </p:txBody>
      </p:sp>
      <p:sp>
        <p:nvSpPr>
          <p:cNvPr id="5" name="CuadroTexto 4">
            <a:extLst>
              <a:ext uri="{FF2B5EF4-FFF2-40B4-BE49-F238E27FC236}">
                <a16:creationId xmlns:a16="http://schemas.microsoft.com/office/drawing/2014/main" id="{34380C4B-9373-AD63-A168-B7A9773F0231}"/>
              </a:ext>
            </a:extLst>
          </p:cNvPr>
          <p:cNvSpPr txBox="1"/>
          <p:nvPr/>
        </p:nvSpPr>
        <p:spPr>
          <a:xfrm>
            <a:off x="0" y="585768"/>
            <a:ext cx="1219200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50000"/>
                  </a:schemeClr>
                </a:solidFill>
                <a:latin typeface="Comic Sans MS" panose="030F0702030302020204" pitchFamily="66" charset="0"/>
              </a:rPr>
              <a:t>“</a:t>
            </a:r>
            <a:r>
              <a:rPr lang="it-IT" b="1" dirty="0">
                <a:solidFill>
                  <a:schemeClr val="accent6">
                    <a:lumMod val="50000"/>
                  </a:schemeClr>
                </a:solidFill>
                <a:latin typeface="Comic Sans MS" panose="030F0702030302020204" pitchFamily="66" charset="0"/>
              </a:rPr>
              <a:t>Ma il cuore del Faraone s'indurì ed egli non diede loro ascolto, come l'Eterno aveva detto</a:t>
            </a:r>
            <a:r>
              <a:rPr lang="es-ES"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(Esodo 7:13)</a:t>
            </a: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2" y="1051354"/>
            <a:ext cx="8441354" cy="1631216"/>
          </a:xfrm>
          <a:prstGeom prst="rect">
            <a:avLst/>
          </a:prstGeom>
          <a:noFill/>
        </p:spPr>
        <p:txBody>
          <a:bodyPr wrap="square" rtlCol="0">
            <a:spAutoFit/>
          </a:bodyPr>
          <a:lstStyle/>
          <a:p>
            <a:pPr>
              <a:spcBef>
                <a:spcPts val="600"/>
              </a:spcBef>
            </a:pPr>
            <a:r>
              <a:rPr lang="it-IT" sz="2000" b="1" dirty="0"/>
              <a:t>Per ben 9 volte nell'Esodo l’indurimento del cuore di faraone è attribuito a Dio </a:t>
            </a:r>
            <a:r>
              <a:rPr lang="es-ES" sz="2000" b="1" dirty="0"/>
              <a:t>(Esodo 4:21; 7:3; 9:12; 10:1; 10:20; 10:27; 11:10; 14:4; 14:8), </a:t>
            </a:r>
            <a:r>
              <a:rPr lang="it-IT" sz="2000" b="1" dirty="0"/>
              <a:t>e altre 9 volte è detto che lo stesso Faraone indurì il suo cuore </a:t>
            </a:r>
            <a:r>
              <a:rPr lang="es-ES" sz="2000" b="1" dirty="0"/>
              <a:t>(Esodo 7:13; 7:14; 7:22; 8:15; 8:19; 8:32; 9:7; 9:34; 9:35).</a:t>
            </a:r>
            <a:r>
              <a:rPr lang="it-IT" sz="2000" b="1" dirty="0"/>
              <a:t> Chi ha indurito il cuore del faraone: Dio o il faraone stesso? </a:t>
            </a:r>
            <a:endParaRPr lang="es-ES" sz="2000" b="1" dirty="0"/>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588752" y="4051758"/>
            <a:ext cx="3461574" cy="2555382"/>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1" y="4510751"/>
            <a:ext cx="8441353" cy="1323439"/>
          </a:xfrm>
          <a:prstGeom prst="rect">
            <a:avLst/>
          </a:prstGeom>
          <a:noFill/>
        </p:spPr>
        <p:txBody>
          <a:bodyPr wrap="square">
            <a:spAutoFit/>
          </a:bodyPr>
          <a:lstStyle/>
          <a:p>
            <a:pPr>
              <a:spcBef>
                <a:spcPts val="600"/>
              </a:spcBef>
            </a:pPr>
            <a:r>
              <a:rPr lang="it-IT" sz="2000" b="1" dirty="0"/>
              <a:t>Dalla sesta piaga in poi, si dice che è Dio a indurire il cuore (Esodo 9:12). Il faraone aveva apparentemente superato la barriera del pentimento. Tuttavia, nella settima piaga ebbe un'altra possibilità, ma indurì nuovamente il suo cuore </a:t>
            </a:r>
            <a:r>
              <a:rPr lang="es-ES" sz="2000" b="1" dirty="0"/>
              <a:t>(</a:t>
            </a:r>
            <a:r>
              <a:rPr lang="es-ES" sz="2000" b="1" dirty="0" err="1"/>
              <a:t>Esodo</a:t>
            </a:r>
            <a:r>
              <a:rPr lang="es-ES" sz="2000" b="1" dirty="0"/>
              <a:t> 9:34,35).</a:t>
            </a: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676853" y="2682570"/>
            <a:ext cx="8441353" cy="1015663"/>
          </a:xfrm>
          <a:prstGeom prst="rect">
            <a:avLst/>
          </a:prstGeom>
          <a:noFill/>
        </p:spPr>
        <p:txBody>
          <a:bodyPr wrap="square">
            <a:spAutoFit/>
          </a:bodyPr>
          <a:lstStyle/>
          <a:p>
            <a:pPr>
              <a:spcBef>
                <a:spcPts val="600"/>
              </a:spcBef>
            </a:pPr>
            <a:r>
              <a:rPr lang="it-IT" sz="2000" b="1" dirty="0"/>
              <a:t>Nelle prime cinque piaghe, si dice esplicitamente che il Faraone indurì il suo cuore. Cioè, rifiutò di rispondere positivamente all'appello dello Spirito Santo di lasciare libero Israele.</a:t>
            </a:r>
            <a:endParaRPr lang="es-ES" sz="2000" b="1" dirty="0"/>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810706" y="3594552"/>
            <a:ext cx="4466351"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0" y="5806646"/>
            <a:ext cx="8441352" cy="1015663"/>
          </a:xfrm>
          <a:prstGeom prst="rect">
            <a:avLst/>
          </a:prstGeom>
          <a:noFill/>
        </p:spPr>
        <p:txBody>
          <a:bodyPr wrap="square">
            <a:spAutoFit/>
          </a:bodyPr>
          <a:lstStyle/>
          <a:p>
            <a:pPr>
              <a:spcBef>
                <a:spcPts val="600"/>
              </a:spcBef>
            </a:pPr>
            <a:r>
              <a:rPr lang="it-IT" sz="2000" b="1" dirty="0"/>
              <a:t>Da quel momento in poi, il suo destino fu fissato. Dio semplicemente lo aveva lasciato libero di scegliere; aveva scelto di seguire i suoi impulsi maligni, aveva deciso fermamente di non pentirsi.</a:t>
            </a:r>
            <a:endParaRPr lang="es-ES" sz="2000" b="1" dirty="0"/>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500746" y="1567547"/>
            <a:ext cx="11204036" cy="4832092"/>
          </a:xfrm>
          <a:prstGeom prst="rect">
            <a:avLst/>
          </a:prstGeom>
          <a:noFill/>
        </p:spPr>
        <p:txBody>
          <a:bodyPr wrap="square">
            <a:spAutoFit/>
          </a:bodyPr>
          <a:lstStyle/>
          <a:p>
            <a:pPr algn="ctr">
              <a:spcBef>
                <a:spcPts val="600"/>
              </a:spcBef>
            </a:pPr>
            <a:r>
              <a:rPr lang="es-ES" sz="2800" b="1" dirty="0">
                <a:latin typeface="Comic Sans MS" pitchFamily="66" charset="0"/>
              </a:rPr>
              <a:t>“</a:t>
            </a:r>
            <a:r>
              <a:rPr lang="it-IT" sz="2800" b="1" dirty="0">
                <a:latin typeface="Comic Sans MS" pitchFamily="66" charset="0"/>
              </a:rPr>
              <a:t>Ad ogni rifiuto della luce, il Signore manifestava una più marcata dimostrazione della sua potenza; ma l'ostinazione del re cresceva ad ogni nuova prova della potenza e della maestà del Dio del cielo, finché l'ultima freccia di misericordia nella faretra divina fu esaurita. Allora l'uomo fu completamente indurito dalla sua stessa persistente resistenza. Il Faraone aveva seminato ostinazione e raccolse lo stesso nel suo carattere. Il Signore non poté fare altro per convincerlo, perché era testardo e prevenuto, tanto che lo Spirito Santo non poteva accedere al suo cuore. Il faraone si era abbandonato alla propria incredulità e durezza di cuore</a:t>
            </a:r>
            <a:r>
              <a:rPr lang="es-ES" sz="2800" b="1" dirty="0">
                <a:latin typeface="Comic Sans MS" pitchFamily="66" charset="0"/>
              </a:rPr>
              <a:t>”.</a:t>
            </a:r>
          </a:p>
        </p:txBody>
      </p:sp>
      <p:sp>
        <p:nvSpPr>
          <p:cNvPr id="4" name="CuadroTexto 3">
            <a:extLst>
              <a:ext uri="{FF2B5EF4-FFF2-40B4-BE49-F238E27FC236}">
                <a16:creationId xmlns:a16="http://schemas.microsoft.com/office/drawing/2014/main" id="{61AE1EA3-C854-4738-445B-9DEB6A485FB8}"/>
              </a:ext>
            </a:extLst>
          </p:cNvPr>
          <p:cNvSpPr txBox="1"/>
          <p:nvPr/>
        </p:nvSpPr>
        <p:spPr>
          <a:xfrm>
            <a:off x="1205142" y="530180"/>
            <a:ext cx="7825155" cy="369332"/>
          </a:xfrm>
          <a:prstGeom prst="rect">
            <a:avLst/>
          </a:prstGeom>
          <a:noFill/>
        </p:spPr>
        <p:txBody>
          <a:bodyPr wrap="none" rtlCol="0">
            <a:spAutoFit/>
          </a:bodyPr>
          <a:lstStyle/>
          <a:p>
            <a:pPr algn="r"/>
            <a:r>
              <a:rPr lang="es-ES" b="1" dirty="0"/>
              <a:t>(E.G. White, “</a:t>
            </a:r>
            <a:r>
              <a:rPr lang="en-US" b="1" noProof="0" dirty="0"/>
              <a:t>The Review and Herald”</a:t>
            </a:r>
            <a:r>
              <a:rPr lang="es-ES" b="1" dirty="0"/>
              <a:t>, 17 </a:t>
            </a:r>
            <a:r>
              <a:rPr lang="es-ES" b="1" dirty="0" err="1"/>
              <a:t>Febbraio</a:t>
            </a:r>
            <a:r>
              <a:rPr lang="es-ES" b="1" dirty="0"/>
              <a:t> 1891, libera </a:t>
            </a:r>
            <a:r>
              <a:rPr lang="es-ES" b="1" dirty="0" err="1"/>
              <a:t>traduzione</a:t>
            </a:r>
            <a:r>
              <a:rPr lang="es-ES" b="1" dirty="0"/>
              <a:t>)</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4000"/>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s-ES" sz="6000" b="1" dirty="0">
                <a:ln/>
                <a:solidFill>
                  <a:srgbClr val="006699"/>
                </a:solidFill>
                <a:effectLst>
                  <a:outerShdw blurRad="50800" dist="76200" dir="13500000" algn="br" rotWithShape="0">
                    <a:srgbClr val="004364">
                      <a:alpha val="40000"/>
                    </a:srgbClr>
                  </a:outerShdw>
                </a:effectLst>
              </a:rPr>
              <a:t>LE PIAGHE</a:t>
            </a: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3" cstate="email">
            <a:extLst>
              <a:ext uri="{28A0092B-C50C-407E-A947-70E740481C1C}">
                <a14:useLocalDpi xmlns:a14="http://schemas.microsoft.com/office/drawing/2010/main" val="0"/>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4" cstate="email">
            <a:extLst>
              <a:ext uri="{28A0092B-C50C-407E-A947-70E740481C1C}">
                <a14:useLocalDpi xmlns:a14="http://schemas.microsoft.com/office/drawing/2010/main" val="0"/>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5000" b="-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176981" y="676186"/>
            <a:ext cx="11770733"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it-IT" b="1" dirty="0">
                <a:solidFill>
                  <a:srgbClr val="C00000"/>
                </a:solidFill>
                <a:latin typeface="Comic Sans MS" panose="030F0702030302020204" pitchFamily="66" charset="0"/>
              </a:rPr>
              <a:t>«Così dice l'Eterno: "Da questo conoscerai che io sono l'Eterno; ecco, col bastone che ho nella mia mano io percuoterò le acque che sono nel fiume, ed esse saranno cambiate in sangue</a:t>
            </a:r>
            <a:r>
              <a:rPr lang="es-ES" sz="1800" b="1" dirty="0">
                <a:solidFill>
                  <a:srgbClr val="C00000"/>
                </a:solidFill>
                <a:latin typeface="Comic Sans MS" panose="030F0702030302020204" pitchFamily="66" charset="0"/>
              </a:rPr>
              <a:t>”</a:t>
            </a:r>
            <a:r>
              <a:rPr lang="it-IT" b="1" dirty="0">
                <a:solidFill>
                  <a:srgbClr val="C00000"/>
                </a:solidFill>
                <a:latin typeface="Comic Sans MS" panose="030F0702030302020204" pitchFamily="66" charset="0"/>
              </a:rPr>
              <a:t>»</a:t>
            </a:r>
            <a:r>
              <a:rPr lang="es-ES" sz="1800" b="1" dirty="0">
                <a:solidFill>
                  <a:srgbClr val="C00000"/>
                </a:solidFill>
                <a:latin typeface="Comic Sans MS" panose="030F0702030302020204" pitchFamily="66" charset="0"/>
              </a:rPr>
              <a:t> </a:t>
            </a:r>
            <a:r>
              <a:rPr lang="es-ES" sz="1400" b="1" dirty="0">
                <a:solidFill>
                  <a:srgbClr val="C00000"/>
                </a:solidFill>
                <a:latin typeface="Comic Sans MS" panose="030F0702030302020204" pitchFamily="66" charset="0"/>
              </a:rPr>
              <a:t>(Esodo 7:17)</a:t>
            </a:r>
          </a:p>
        </p:txBody>
      </p:sp>
      <p:sp>
        <p:nvSpPr>
          <p:cNvPr id="6" name="CuadroTexto 5">
            <a:extLst>
              <a:ext uri="{FF2B5EF4-FFF2-40B4-BE49-F238E27FC236}">
                <a16:creationId xmlns:a16="http://schemas.microsoft.com/office/drawing/2014/main" id="{E9132D8B-2616-0037-BF4D-5653E0A3534D}"/>
              </a:ext>
            </a:extLst>
          </p:cNvPr>
          <p:cNvSpPr txBox="1"/>
          <p:nvPr/>
        </p:nvSpPr>
        <p:spPr>
          <a:xfrm>
            <a:off x="1" y="-57750"/>
            <a:ext cx="12191998" cy="769441"/>
          </a:xfrm>
          <a:prstGeom prst="rect">
            <a:avLst/>
          </a:prstGeom>
          <a:noFill/>
        </p:spPr>
        <p:txBody>
          <a:bodyPr wrap="square" rtlCol="0">
            <a:spAutoFit/>
          </a:bodyPr>
          <a:lstStyle/>
          <a:p>
            <a:pPr algn="ctr"/>
            <a:r>
              <a:rPr lang="es-ES"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PRIMA PIAGA (LIEVE): IL SANGUE</a:t>
            </a: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22908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srgbClr val="C00000"/>
                </a:solidFill>
                <a:effectLst/>
                <a:uLnTx/>
                <a:uFillTx/>
                <a:latin typeface="Aptos" panose="02110004020202020204"/>
                <a:ea typeface="+mn-ea"/>
                <a:cs typeface="+mn-cs"/>
              </a:rPr>
              <a:t>Esodo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2892706431"/>
              </p:ext>
            </p:extLst>
          </p:nvPr>
        </p:nvGraphicFramePr>
        <p:xfrm>
          <a:off x="395287" y="1619250"/>
          <a:ext cx="2957513"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253769" y="4629197"/>
            <a:ext cx="3681413" cy="1938992"/>
          </a:xfrm>
          <a:prstGeom prst="rect">
            <a:avLst/>
          </a:prstGeom>
          <a:noFill/>
        </p:spPr>
        <p:txBody>
          <a:bodyPr wrap="square">
            <a:spAutoFit/>
          </a:bodyPr>
          <a:lstStyle/>
          <a:p>
            <a:pPr lvl="0" algn="ctr">
              <a:spcBef>
                <a:spcPts val="600"/>
              </a:spcBef>
              <a:defRPr/>
            </a:pPr>
            <a:r>
              <a:rPr lang="it-IT" sz="2000" b="1" dirty="0">
                <a:solidFill>
                  <a:prstClr val="black"/>
                </a:solidFill>
              </a:rPr>
              <a:t>Il Nilo, con le sue piene, dava vita all'Egitto. Ma chi creò le sorgenti delle acque? I maghi simularono la trasformazione dell'acqua, ma non riuscirono a invertirla.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1279</TotalTime>
  <Words>1642</Words>
  <Application>Microsoft Office PowerPoint</Application>
  <PresentationFormat>Panorámica</PresentationFormat>
  <Paragraphs>81</Paragraphs>
  <Slides>18</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18</vt:i4>
      </vt:variant>
    </vt:vector>
  </HeadingPairs>
  <TitlesOfParts>
    <vt:vector size="26" baseType="lpstr">
      <vt:lpstr>Arial Black</vt:lpstr>
      <vt:lpstr>Comic Sans MS</vt:lpstr>
      <vt:lpstr>Arial</vt:lpstr>
      <vt:lpstr>Aptos Display</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Sergio</dc:creator>
  <cp:lastModifiedBy>Sergio</cp:lastModifiedBy>
  <cp:revision>124</cp:revision>
  <dcterms:created xsi:type="dcterms:W3CDTF">2025-06-28T14:27:47Z</dcterms:created>
  <dcterms:modified xsi:type="dcterms:W3CDTF">2025-07-25T05:34:44Z</dcterms:modified>
</cp:coreProperties>
</file>